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7" r:id="rId5"/>
    <p:sldId id="258" r:id="rId6"/>
    <p:sldId id="259" r:id="rId7"/>
    <p:sldId id="260" r:id="rId8"/>
    <p:sldId id="262" r:id="rId9"/>
    <p:sldId id="266" r:id="rId10"/>
  </p:sldIdLst>
  <p:sldSz cx="12192000" cy="6858000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78C9"/>
    <a:srgbClr val="4887D3"/>
    <a:srgbClr val="BFD5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384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4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4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等腰三角形 5"/>
          <p:cNvSpPr/>
          <p:nvPr/>
        </p:nvSpPr>
        <p:spPr>
          <a:xfrm rot="16200000">
            <a:off x="6782435" y="1449070"/>
            <a:ext cx="6858635" cy="3960495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7" name="等腰三角形 6"/>
          <p:cNvSpPr/>
          <p:nvPr/>
        </p:nvSpPr>
        <p:spPr>
          <a:xfrm rot="16200000">
            <a:off x="6824345" y="237490"/>
            <a:ext cx="5605145" cy="5131435"/>
          </a:xfrm>
          <a:prstGeom prst="triangle">
            <a:avLst>
              <a:gd name="adj" fmla="val 75382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8" name="等腰三角形 7"/>
          <p:cNvSpPr/>
          <p:nvPr/>
        </p:nvSpPr>
        <p:spPr>
          <a:xfrm>
            <a:off x="7171055" y="4300220"/>
            <a:ext cx="4912360" cy="2557780"/>
          </a:xfrm>
          <a:prstGeom prst="triangle">
            <a:avLst>
              <a:gd name="adj" fmla="val 3999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9" name="等腰三角形 8"/>
          <p:cNvSpPr/>
          <p:nvPr/>
        </p:nvSpPr>
        <p:spPr>
          <a:xfrm rot="10800000">
            <a:off x="1697990" y="0"/>
            <a:ext cx="10298430" cy="1505585"/>
          </a:xfrm>
          <a:prstGeom prst="triangle">
            <a:avLst>
              <a:gd name="adj" fmla="val 56424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13" name="矩形 12"/>
          <p:cNvSpPr/>
          <p:nvPr>
            <p:custDataLst>
              <p:tags r:id="rId1"/>
            </p:custDataLst>
          </p:nvPr>
        </p:nvSpPr>
        <p:spPr>
          <a:xfrm>
            <a:off x="970280" y="5348605"/>
            <a:ext cx="6170295" cy="4711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14" name="矩形 13"/>
          <p:cNvSpPr/>
          <p:nvPr>
            <p:custDataLst>
              <p:tags r:id="rId2"/>
            </p:custDataLst>
          </p:nvPr>
        </p:nvSpPr>
        <p:spPr>
          <a:xfrm>
            <a:off x="1181735" y="5399405"/>
            <a:ext cx="2762885" cy="3600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15" name="矩形 14"/>
          <p:cNvSpPr/>
          <p:nvPr>
            <p:custDataLst>
              <p:tags r:id="rId3"/>
            </p:custDataLst>
          </p:nvPr>
        </p:nvSpPr>
        <p:spPr>
          <a:xfrm>
            <a:off x="4168140" y="5400040"/>
            <a:ext cx="2762885" cy="3600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4"/>
            </p:custDataLst>
          </p:nvPr>
        </p:nvSpPr>
        <p:spPr>
          <a:xfrm>
            <a:off x="1485265" y="5400040"/>
            <a:ext cx="1783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思源黑体 CN Regular" panose="020B0500000000000000" charset="-122"/>
                <a:ea typeface="思源黑体 CN Regular" panose="020B0500000000000000" charset="-122"/>
                <a:cs typeface="思源黑体 CN Regular" panose="020B0500000000000000" charset="-122"/>
              </a:rPr>
              <a:t>汇报人：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思源黑体 CN Regular" panose="020B0500000000000000" charset="-122"/>
                <a:ea typeface="思源黑体 CN Regular" panose="020B0500000000000000" charset="-122"/>
                <a:cs typeface="思源黑体 CN Regular" panose="020B0500000000000000" charset="-122"/>
              </a:rPr>
              <a:t>Kathie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思源黑体 CN Regular" panose="020B0500000000000000" charset="-122"/>
              <a:ea typeface="思源黑体 CN Regular" panose="020B0500000000000000" charset="-122"/>
              <a:cs typeface="思源黑体 CN Regular" panose="020B0500000000000000" charset="-122"/>
            </a:endParaRPr>
          </a:p>
        </p:txBody>
      </p:sp>
      <p:sp>
        <p:nvSpPr>
          <p:cNvPr id="17" name="文本框 16"/>
          <p:cNvSpPr txBox="1"/>
          <p:nvPr>
            <p:custDataLst>
              <p:tags r:id="rId5"/>
            </p:custDataLst>
          </p:nvPr>
        </p:nvSpPr>
        <p:spPr>
          <a:xfrm>
            <a:off x="4523740" y="5391150"/>
            <a:ext cx="2011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思源黑体 CN Regular" panose="020B0500000000000000" charset="-122"/>
                <a:ea typeface="思源黑体 CN Regular" panose="020B0500000000000000" charset="-122"/>
                <a:cs typeface="思源黑体 CN Regular" panose="020B0500000000000000" charset="-122"/>
              </a:rPr>
              <a:t>日期：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思源黑体 CN Regular" panose="020B0500000000000000" charset="-122"/>
                <a:ea typeface="思源黑体 CN Regular" panose="020B0500000000000000" charset="-122"/>
                <a:cs typeface="思源黑体 CN Regular" panose="020B0500000000000000" charset="-122"/>
              </a:rPr>
              <a:t>2025.03.31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思源黑体 CN Regular" panose="020B0500000000000000" charset="-122"/>
              <a:ea typeface="思源黑体 CN Regular" panose="020B0500000000000000" charset="-122"/>
              <a:cs typeface="思源黑体 CN Regular" panose="020B0500000000000000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11505" y="2543175"/>
            <a:ext cx="10006330" cy="1602105"/>
          </a:xfrm>
          <a:prstGeom prst="rect">
            <a:avLst/>
          </a:prstGeom>
          <a:noFill/>
        </p:spPr>
        <p:txBody>
          <a:bodyPr wrap="none" rtlCol="0">
            <a:noAutofit/>
          </a:bodyPr>
          <a:p>
            <a:r>
              <a:rPr lang="en-US" altLang="zh-CN" sz="6600" b="1">
                <a:solidFill>
                  <a:schemeClr val="accent3"/>
                </a:solidFill>
                <a:latin typeface="Monotype Corsiva" panose="03010101010201010101" charset="0"/>
                <a:ea typeface="思源黑体 CN Heavy" panose="020B0A00000000000000" charset="-122"/>
                <a:cs typeface="Monotype Corsiva" panose="03010101010201010101" charset="0"/>
              </a:rPr>
              <a:t>Kommunikative Funktion</a:t>
            </a:r>
            <a:endParaRPr lang="en-US" altLang="zh-CN" sz="6600" b="1">
              <a:solidFill>
                <a:schemeClr val="accent3"/>
              </a:solidFill>
              <a:latin typeface="Monotype Corsiva" panose="03010101010201010101" charset="0"/>
              <a:ea typeface="思源黑体 CN Heavy" panose="020B0A00000000000000" charset="-122"/>
              <a:cs typeface="Monotype Corsiva" panose="03010101010201010101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95275" y="772795"/>
            <a:ext cx="1702435" cy="76835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p>
            <a:r>
              <a:rPr lang="zh-CN" altLang="en-US" sz="4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概念</a:t>
            </a:r>
            <a:endParaRPr lang="zh-CN" altLang="en-US" sz="4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631950" y="836930"/>
            <a:ext cx="2783840" cy="64516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p>
            <a:r>
              <a:rPr lang="en-US" altLang="zh-CN" sz="3600" b="1">
                <a:solidFill>
                  <a:schemeClr val="accent1">
                    <a:lumMod val="75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Begriff</a:t>
            </a:r>
            <a:endParaRPr lang="en-US" altLang="zh-CN" sz="3600" b="1">
              <a:solidFill>
                <a:schemeClr val="accent1">
                  <a:lumMod val="75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0" y="0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0" y="6359525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295275" y="19050"/>
            <a:ext cx="95567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 b="1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Begriff</a:t>
            </a:r>
            <a:endParaRPr lang="en-US" altLang="zh-CN" sz="2400" b="1">
              <a:solidFill>
                <a:schemeClr val="accent2">
                  <a:lumMod val="40000"/>
                  <a:lumOff val="60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5280" y="1541780"/>
            <a:ext cx="11529695" cy="44564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交际功能翻译理论的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</a:rPr>
              <a:t>核心观点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：翻译的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</a:rPr>
              <a:t>本质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是跨语言、跨文化的交际行为，翻译的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</a:rPr>
              <a:t>目标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是确保信息在目标语受众中产生与源语受众相同的交际效果。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该理论强调：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功能优先：译文应实现原文的交际目的，而非机械追求形式对应。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受众导向：根据目标读者的文化背景和认知习惯调整翻译策略。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动态对等：奈达的理论为其奠定了基础，但交际功能理论更侧重实际交际场景中的效果。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endParaRPr lang="zh-CN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" name="矩形 39"/>
          <p:cNvSpPr/>
          <p:nvPr/>
        </p:nvSpPr>
        <p:spPr>
          <a:xfrm>
            <a:off x="0" y="0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0" y="6359525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295275" y="19050"/>
            <a:ext cx="11017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 b="1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Prinzipe</a:t>
            </a:r>
            <a:endParaRPr lang="en-US" altLang="zh-CN" sz="2400" b="1">
              <a:solidFill>
                <a:schemeClr val="accent2">
                  <a:lumMod val="40000"/>
                  <a:lumOff val="60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79425" y="765175"/>
            <a:ext cx="406400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原则</a:t>
            </a:r>
            <a:r>
              <a:rPr lang="en-US" altLang="zh-CN" sz="4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en-US" altLang="zh-CN" sz="3600" b="1">
                <a:solidFill>
                  <a:schemeClr val="accent1">
                    <a:lumMod val="75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Prinzipe</a:t>
            </a:r>
            <a:endParaRPr lang="en-US" altLang="zh-CN" sz="4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</p:txBody>
      </p:sp>
      <p:graphicFrame>
        <p:nvGraphicFramePr>
          <p:cNvPr id="23" name="表格 22"/>
          <p:cNvGraphicFramePr/>
          <p:nvPr>
            <p:custDataLst>
              <p:tags r:id="rId1"/>
            </p:custDataLst>
          </p:nvPr>
        </p:nvGraphicFramePr>
        <p:xfrm>
          <a:off x="767715" y="2277110"/>
          <a:ext cx="10795000" cy="2360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6560"/>
                <a:gridCol w="9108440"/>
              </a:tblGrid>
              <a:tr h="540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原则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描述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540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功能再现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交际翻译注重源语功能而非语言形式和内容，力求在译语文化中再现源语功能。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540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效果优先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交际翻译重效果轻内容，用词普通，避免晦涩语句，使译文通顺、简朴、清晰、直接。</a:t>
                      </a:r>
                      <a:endParaRPr lang="zh-CN" altLang="en-US" sz="1800"/>
                    </a:p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540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读者导向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以读者为中心，但不脱离源语文本，旨在传递信息，让读者思考、感受、行动。</a:t>
                      </a:r>
                      <a:endParaRPr lang="zh-CN" altLang="en-US" sz="1800"/>
                    </a:p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" name="矩形 39"/>
          <p:cNvSpPr/>
          <p:nvPr/>
        </p:nvSpPr>
        <p:spPr>
          <a:xfrm>
            <a:off x="0" y="0"/>
            <a:ext cx="12192000" cy="7080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245110" y="112395"/>
            <a:ext cx="19113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b="1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Hauptfiguren</a:t>
            </a:r>
            <a:endParaRPr lang="en-US" altLang="zh-CN" sz="2800" b="1">
              <a:solidFill>
                <a:schemeClr val="accent2">
                  <a:lumMod val="40000"/>
                  <a:lumOff val="60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3570" y="1933575"/>
            <a:ext cx="10624820" cy="60375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>
              <a:lnSpc>
                <a:spcPct val="100000"/>
              </a:lnSpc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保罗·赫尼希（Paul Hönig）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lnSpc>
                <a:spcPct val="100000"/>
              </a:lnSpc>
              <a:buClrTx/>
              <a:buSzTx/>
              <a:buNone/>
            </a:pP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德国翻译理论家，专注于翻译过程的心理语言学分析，强调译者的决策动态和跨文化交际的实践性。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lnSpc>
                <a:spcPct val="100000"/>
              </a:lnSpc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汉斯·库斯莫尔（Hans Kußmaul）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lnSpc>
                <a:spcPct val="100000"/>
              </a:lnSpc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德国语言学家与翻译学者，研究领域包括功能翻译理论和翻译错误分析，注重翻译的受众接受性。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</a:t>
            </a:r>
            <a:endParaRPr lang="en-US" altLang="zh-CN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lnSpc>
                <a:spcPct val="100000"/>
              </a:lnSpc>
              <a:buClrTx/>
              <a:buSzTx/>
              <a:buNone/>
            </a:pPr>
            <a:endParaRPr lang="en-US" altLang="zh-CN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lnSpc>
                <a:spcPct val="100000"/>
              </a:lnSpc>
              <a:buClrTx/>
              <a:buSzTx/>
              <a:buNone/>
            </a:pP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合著：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</a:t>
            </a:r>
            <a:endParaRPr lang="en-US" altLang="zh-CN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lnSpc>
                <a:spcPct val="100000"/>
              </a:lnSpc>
              <a:buClrTx/>
              <a:buSzTx/>
              <a:buNone/>
            </a:pP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- 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《翻译策略：交际翻译方法论》（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Strategie der </a:t>
            </a:r>
            <a:r>
              <a:rPr lang="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Ü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bersetzung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，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1982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）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35280" y="981075"/>
            <a:ext cx="6097270" cy="8401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4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主要人物</a:t>
            </a:r>
            <a:r>
              <a:rPr lang="en-US" altLang="zh-CN" sz="4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en-US" altLang="zh-CN"/>
              <a:t> </a:t>
            </a:r>
            <a:r>
              <a:rPr lang="en-US" altLang="zh-CN" sz="3600" b="1">
                <a:solidFill>
                  <a:schemeClr val="accent1">
                    <a:lumMod val="75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Hauptfiguren</a:t>
            </a:r>
            <a:endParaRPr lang="en-US" altLang="zh-CN" sz="3600" b="1">
              <a:solidFill>
                <a:schemeClr val="accent1">
                  <a:lumMod val="75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" name="矩形 39"/>
          <p:cNvSpPr/>
          <p:nvPr/>
        </p:nvSpPr>
        <p:spPr>
          <a:xfrm>
            <a:off x="0" y="0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225425" y="19050"/>
            <a:ext cx="16662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 b="1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Hauptfiguren</a:t>
            </a:r>
            <a:endParaRPr lang="en-US" altLang="zh-CN" sz="2400" b="1">
              <a:solidFill>
                <a:schemeClr val="accent2">
                  <a:lumMod val="40000"/>
                  <a:lumOff val="60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3525" y="621030"/>
            <a:ext cx="10859770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核心理论贡献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（1）功能忠实（Funktionale Treue）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概念：翻译的忠实性应体现在实现原文的交际目的，而非形式或字面意义的对等。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关键点：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- 根据文本类型（如信息型、表达型、操作型）选择翻译策略。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（2）翻译策略的认知模型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提出译者的决策过程分为：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1.分析阶段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sym typeface="+mn-ea"/>
              </a:rPr>
              <a:t>：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理解原文的交际功能（如劝说、描述、警告）。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2.转换阶段：选择目标语中最能实现相同功能的表达（如用中文成语替代德语谚语）。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3.评估阶段：验证译文是否触发与原文相似的读者反应。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（3）翻译错误分类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功能性错误：译文未实现原文的交际目的（如将幽默误译为严肃陈述）。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文化性错误：忽视目标语文化禁忌（如直译宗教敏感内容）。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语言性错误：语法或词汇误用导致歧义。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" name="矩形 39"/>
          <p:cNvSpPr/>
          <p:nvPr/>
        </p:nvSpPr>
        <p:spPr>
          <a:xfrm>
            <a:off x="0" y="0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225425" y="19050"/>
            <a:ext cx="11328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 b="1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Beispiele</a:t>
            </a:r>
            <a:endParaRPr lang="en-US" altLang="zh-CN" sz="2400" b="1">
              <a:solidFill>
                <a:schemeClr val="accent2">
                  <a:lumMod val="40000"/>
                  <a:lumOff val="60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0" y="6359525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3525" y="548640"/>
            <a:ext cx="11460480" cy="46462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例子</a:t>
            </a:r>
            <a:r>
              <a:rPr lang="en-US" altLang="zh-CN" sz="4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en-US" altLang="zh-CN" sz="3600" b="1">
                <a:solidFill>
                  <a:schemeClr val="accent1">
                    <a:lumMod val="75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Beispiele</a:t>
            </a:r>
            <a:endParaRPr lang="en-US" altLang="zh-CN" sz="3600" b="1">
              <a:solidFill>
                <a:schemeClr val="accent1">
                  <a:lumMod val="75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  <a:p>
            <a:pPr algn="l">
              <a:buClrTx/>
              <a:buSzTx/>
              <a:buNone/>
            </a:pP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例1：原文：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Sie war sein Fels in der Brandung.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”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（“她是他在激流中的岩石。”）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- 交际功能：表达“稳定的情感依靠”。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- 中文译法：“她是他的避风港。”（更符合中文习惯）。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例2： 原文：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Das Herz brannte wie Feuer.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”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（“心如火烧。”）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- 中文译法：若目标文化中“火”象征灾难，可调整为“心如刀绞”以传递相同情感效果。</a:t>
            </a:r>
            <a:r>
              <a:rPr lang="en-US" altLang="zh-CN"/>
              <a:t>  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等腰三角形 5"/>
          <p:cNvSpPr/>
          <p:nvPr/>
        </p:nvSpPr>
        <p:spPr>
          <a:xfrm rot="5400000" flipH="1">
            <a:off x="-1449070" y="1449070"/>
            <a:ext cx="6858635" cy="3960495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7" name="等腰三角形 6"/>
          <p:cNvSpPr/>
          <p:nvPr/>
        </p:nvSpPr>
        <p:spPr>
          <a:xfrm rot="5400000" flipH="1">
            <a:off x="-236855" y="236855"/>
            <a:ext cx="5605145" cy="5131435"/>
          </a:xfrm>
          <a:prstGeom prst="triangle">
            <a:avLst>
              <a:gd name="adj" fmla="val 75382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8" name="等腰三角形 7"/>
          <p:cNvSpPr/>
          <p:nvPr/>
        </p:nvSpPr>
        <p:spPr>
          <a:xfrm flipH="1">
            <a:off x="109855" y="4300855"/>
            <a:ext cx="4912360" cy="2557780"/>
          </a:xfrm>
          <a:prstGeom prst="triangle">
            <a:avLst>
              <a:gd name="adj" fmla="val 3999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9" name="等腰三角形 8"/>
          <p:cNvSpPr/>
          <p:nvPr/>
        </p:nvSpPr>
        <p:spPr>
          <a:xfrm rot="10800000" flipH="1">
            <a:off x="170815" y="0"/>
            <a:ext cx="10298430" cy="1505585"/>
          </a:xfrm>
          <a:prstGeom prst="triangle">
            <a:avLst>
              <a:gd name="adj" fmla="val 54741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2564765"/>
            <a:ext cx="9770745" cy="3810635"/>
          </a:xfrm>
          <a:prstGeom prst="rect">
            <a:avLst/>
          </a:prstGeom>
          <a:noFill/>
        </p:spPr>
        <p:txBody>
          <a:bodyPr wrap="none" rtlCol="0">
            <a:noAutofit/>
          </a:bodyPr>
          <a:p>
            <a:r>
              <a:rPr lang="en-US" altLang="zh-CN" sz="6000">
                <a:solidFill>
                  <a:schemeClr val="tx1"/>
                </a:solidFill>
                <a:latin typeface="Monotype Corsiva" panose="03010101010201010101" charset="0"/>
                <a:ea typeface="思源黑体 CN Heavy" panose="020B0A00000000000000" charset="-122"/>
                <a:cs typeface="Monotype Corsiva" panose="03010101010201010101" charset="0"/>
              </a:rPr>
              <a:t>Vielen Dank f</a:t>
            </a:r>
            <a:r>
              <a:rPr lang="de-DE" altLang="zh-CN" sz="6000">
                <a:solidFill>
                  <a:schemeClr val="tx1"/>
                </a:solidFill>
                <a:latin typeface="Monotype Corsiva" panose="03010101010201010101" charset="0"/>
                <a:ea typeface="思源黑体 CN Heavy" panose="020B0A00000000000000" charset="-122"/>
                <a:cs typeface="Monotype Corsiva" panose="03010101010201010101" charset="0"/>
              </a:rPr>
              <a:t>ür Ihre Aufmerksamkeit! </a:t>
            </a:r>
            <a:endParaRPr lang="de-DE" altLang="zh-CN" sz="6000">
              <a:solidFill>
                <a:schemeClr val="tx1"/>
              </a:solidFill>
              <a:latin typeface="Monotype Corsiva" panose="03010101010201010101" charset="0"/>
              <a:ea typeface="思源黑体 CN Heavy" panose="020B0A00000000000000" charset="-122"/>
              <a:cs typeface="Monotype Corsiva" panose="03010101010201010101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7.1,&quot;left&quot;:76.4,&quot;top&quot;:421.15,&quot;width&quot;:485.85}"/>
</p:tagLst>
</file>

<file path=ppt/tags/tag2.xml><?xml version="1.0" encoding="utf-8"?>
<p:tagLst xmlns:p="http://schemas.openxmlformats.org/presentationml/2006/main">
  <p:tag name="KSO_WM_DIAGRAM_VIRTUALLY_FRAME" val="{&quot;height&quot;:37.1,&quot;left&quot;:76.4,&quot;top&quot;:421.15,&quot;width&quot;:485.85}"/>
</p:tagLst>
</file>

<file path=ppt/tags/tag3.xml><?xml version="1.0" encoding="utf-8"?>
<p:tagLst xmlns:p="http://schemas.openxmlformats.org/presentationml/2006/main">
  <p:tag name="KSO_WM_DIAGRAM_VIRTUALLY_FRAME" val="{&quot;height&quot;:37.1,&quot;left&quot;:76.4,&quot;top&quot;:421.15,&quot;width&quot;:485.85}"/>
</p:tagLst>
</file>

<file path=ppt/tags/tag4.xml><?xml version="1.0" encoding="utf-8"?>
<p:tagLst xmlns:p="http://schemas.openxmlformats.org/presentationml/2006/main">
  <p:tag name="KSO_WM_DIAGRAM_VIRTUALLY_FRAME" val="{&quot;height&quot;:37.1,&quot;left&quot;:76.4,&quot;top&quot;:421.15,&quot;width&quot;:485.85}"/>
</p:tagLst>
</file>

<file path=ppt/tags/tag5.xml><?xml version="1.0" encoding="utf-8"?>
<p:tagLst xmlns:p="http://schemas.openxmlformats.org/presentationml/2006/main">
  <p:tag name="KSO_WM_DIAGRAM_VIRTUALLY_FRAME" val="{&quot;height&quot;:37.1,&quot;left&quot;:76.4,&quot;top&quot;:421.15,&quot;width&quot;:485.85}"/>
</p:tagLst>
</file>

<file path=ppt/tags/tag6.xml><?xml version="1.0" encoding="utf-8"?>
<p:tagLst xmlns:p="http://schemas.openxmlformats.org/presentationml/2006/main">
  <p:tag name="TABLE_ENDDRAG_ORIGIN_RECT" val="850*263"/>
  <p:tag name="TABLE_ENDDRAG_RECT" val="54*158*850*263"/>
</p:tagLst>
</file>

<file path=ppt/theme/theme1.xml><?xml version="1.0" encoding="utf-8"?>
<a:theme xmlns:a="http://schemas.openxmlformats.org/drawingml/2006/main" name="默认设计模板">
  <a:themeElements>
    <a:clrScheme name="水天一色">
      <a:dk1>
        <a:srgbClr val="000000"/>
      </a:dk1>
      <a:lt1>
        <a:srgbClr val="FFFFFF"/>
      </a:lt1>
      <a:dk2>
        <a:srgbClr val="D0D9E8"/>
      </a:dk2>
      <a:lt2>
        <a:srgbClr val="B6CDE8"/>
      </a:lt2>
      <a:accent1>
        <a:srgbClr val="94B9E5"/>
      </a:accent1>
      <a:accent2>
        <a:srgbClr val="6C99DA"/>
      </a:accent2>
      <a:accent3>
        <a:srgbClr val="4F78C9"/>
      </a:accent3>
      <a:accent4>
        <a:srgbClr val="3B539D"/>
      </a:accent4>
      <a:accent5>
        <a:srgbClr val="273677"/>
      </a:accent5>
      <a:accent6>
        <a:srgbClr val="212A4D"/>
      </a:accent6>
      <a:hlink>
        <a:srgbClr val="866054"/>
      </a:hlink>
      <a:folHlink>
        <a:srgbClr val="422F2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水天一色">
      <a:dk1>
        <a:srgbClr val="000000"/>
      </a:dk1>
      <a:lt1>
        <a:srgbClr val="FFFFFF"/>
      </a:lt1>
      <a:dk2>
        <a:srgbClr val="D0D9E8"/>
      </a:dk2>
      <a:lt2>
        <a:srgbClr val="B6CDE8"/>
      </a:lt2>
      <a:accent1>
        <a:srgbClr val="94B9E5"/>
      </a:accent1>
      <a:accent2>
        <a:srgbClr val="6C99DA"/>
      </a:accent2>
      <a:accent3>
        <a:srgbClr val="4F78C9"/>
      </a:accent3>
      <a:accent4>
        <a:srgbClr val="3B539D"/>
      </a:accent4>
      <a:accent5>
        <a:srgbClr val="273677"/>
      </a:accent5>
      <a:accent6>
        <a:srgbClr val="212A4D"/>
      </a:accent6>
      <a:hlink>
        <a:srgbClr val="866054"/>
      </a:hlink>
      <a:folHlink>
        <a:srgbClr val="422F2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1226</Words>
  <Application>WPS 演示</Application>
  <PresentationFormat/>
  <Paragraphs>86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2" baseType="lpstr">
      <vt:lpstr>Arial</vt:lpstr>
      <vt:lpstr>宋体</vt:lpstr>
      <vt:lpstr>Wingdings</vt:lpstr>
      <vt:lpstr>思源黑体 CN Heavy</vt:lpstr>
      <vt:lpstr>黑体</vt:lpstr>
      <vt:lpstr>思源黑体 CN Regular</vt:lpstr>
      <vt:lpstr>Calibri Light</vt:lpstr>
      <vt:lpstr>微软雅黑</vt:lpstr>
      <vt:lpstr>Arial Unicode MS</vt:lpstr>
      <vt:lpstr>Calibri</vt:lpstr>
      <vt:lpstr>等线</vt:lpstr>
      <vt:lpstr>Times New Roman</vt:lpstr>
      <vt:lpstr>Monotype Corsiva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86181</dc:creator>
  <cp:lastModifiedBy>apperciate</cp:lastModifiedBy>
  <cp:revision>3</cp:revision>
  <dcterms:created xsi:type="dcterms:W3CDTF">2020-02-21T12:21:00Z</dcterms:created>
  <dcterms:modified xsi:type="dcterms:W3CDTF">2025-04-02T13:29:32Z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KSOTemplateUUID">
    <vt:lpwstr>v1.0_mb_FR4vU9H+zFkmatbzijbVsg==</vt:lpwstr>
  </property>
  <property fmtid="{D5CDD505-2E9C-101B-9397-08002B2CF9AE}" pid="4" name="ICV">
    <vt:lpwstr>896BDF9F594B4F368FAA8529BD0DAC28_11</vt:lpwstr>
  </property>
</Properties>
</file>