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4" r:id="rId3"/>
  </p:sldMasterIdLst>
  <p:notesMasterIdLst>
    <p:notesMasterId r:id="rId13"/>
  </p:notesMasterIdLst>
  <p:sldIdLst>
    <p:sldId id="336" r:id="rId4"/>
    <p:sldId id="261" r:id="rId5"/>
    <p:sldId id="263" r:id="rId6"/>
    <p:sldId id="264" r:id="rId7"/>
    <p:sldId id="265" r:id="rId8"/>
    <p:sldId id="267" r:id="rId9"/>
    <p:sldId id="273" r:id="rId10"/>
    <p:sldId id="268" r:id="rId11"/>
    <p:sldId id="283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454" autoAdjust="0"/>
  </p:normalViewPr>
  <p:slideViewPr>
    <p:cSldViewPr snapToGrid="0">
      <p:cViewPr varScale="1">
        <p:scale>
          <a:sx n="87" d="100"/>
          <a:sy n="87" d="100"/>
        </p:scale>
        <p:origin x="84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402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B1B-608F-40D8-8C7D-F660CD8344D1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ECE7-FEEB-41DE-A039-E1E3BA6099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0"/>
            <a:ext cx="12192000" cy="685244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B1B-608F-40D8-8C7D-F660CD8344D1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ECE7-FEEB-41DE-A039-E1E3BA609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B1B-608F-40D8-8C7D-F660CD8344D1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ECE7-FEEB-41DE-A039-E1E3BA609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5B1B-608F-40D8-8C7D-F660CD8344D1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ECE7-FEEB-41DE-A039-E1E3BA6099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9385B1B-608F-40D8-8C7D-F660CD8344D1}" type="datetimeFigureOut">
              <a:rPr lang="zh-CN" altLang="en-US" smtClean="0"/>
              <a:pPr/>
              <a:t>2025/5/5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01DECE7-FEEB-41DE-A039-E1E3BA6099D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0"/>
            <a:ext cx="12192000" cy="6852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cover/>
  </p:transition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291F06A-B7F2-4FDB-A1AA-12252151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308F9-3678-4637-9F97-B711D573A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4FD8F-1DE1-4C7B-B2E3-77D2D4D6F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B11AD10-D771-4987-9782-F0E0D02B9D01}" type="datetimeFigureOut">
              <a:rPr lang="zh-CN" altLang="en-US" smtClean="0"/>
              <a:pPr/>
              <a:t>2025/5/5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80753B-4C20-4D21-B6EC-C5EAEA14A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84CDF0-8077-4CF2-8AE1-D82156211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87C1B8D-A0B7-44B2-AFD6-26C74187A1B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8D00D-A77C-A4DA-5235-26EFFEC2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072" y="2983634"/>
            <a:ext cx="10515600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Arial"/>
              </a:rPr>
              <a:t>豆汁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F51A55-5570-2394-04DD-64555BA77B1C}"/>
              </a:ext>
            </a:extLst>
          </p:cNvPr>
          <p:cNvSpPr txBox="1"/>
          <p:nvPr/>
        </p:nvSpPr>
        <p:spPr>
          <a:xfrm>
            <a:off x="1427019" y="1544782"/>
            <a:ext cx="5056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Douzhi</a:t>
            </a:r>
            <a:endParaRPr lang="zh-CN" alt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EC7327-36FD-F093-99BA-6996BC634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77" y="1115291"/>
            <a:ext cx="3978748" cy="45997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FB62B4-BAC9-14D3-74BD-856961D4A5B7}"/>
              </a:ext>
            </a:extLst>
          </p:cNvPr>
          <p:cNvSpPr txBox="1"/>
          <p:nvPr/>
        </p:nvSpPr>
        <p:spPr>
          <a:xfrm>
            <a:off x="1731819" y="4606636"/>
            <a:ext cx="351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Speaker:Li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Linyao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1614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9664" y="2608753"/>
            <a:ext cx="5427095" cy="1287260"/>
          </a:xfrm>
        </p:spPr>
        <p:txBody>
          <a:bodyPr>
            <a:normAutofit fontScale="90000"/>
          </a:bodyPr>
          <a:lstStyle/>
          <a:p>
            <a:r>
              <a:rPr lang="en-US" altLang="zh-C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Douzhi?</a:t>
            </a:r>
            <a:endParaRPr lang="zh-CN" altLang="en-US" sz="6600" dirty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E08263-8B7F-8C53-7A9D-847EE99E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70" y="1453121"/>
            <a:ext cx="4865030" cy="3261643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64F8E2-520B-83F9-AE98-D492C940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76" y="4696358"/>
            <a:ext cx="2473378" cy="19232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128744-6E58-23BD-F848-75B26B00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55" y="3489350"/>
            <a:ext cx="2702170" cy="16861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3D9A019-09E7-F3AF-2F86-AC433C3D5578}"/>
              </a:ext>
            </a:extLst>
          </p:cNvPr>
          <p:cNvSpPr txBox="1"/>
          <p:nvPr/>
        </p:nvSpPr>
        <p:spPr>
          <a:xfrm>
            <a:off x="2736162" y="929790"/>
            <a:ext cx="590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fermented mung bean drink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10E991-4499-6357-1023-5A5C6E511D99}"/>
              </a:ext>
            </a:extLst>
          </p:cNvPr>
          <p:cNvSpPr txBox="1"/>
          <p:nvPr/>
        </p:nvSpPr>
        <p:spPr>
          <a:xfrm>
            <a:off x="563273" y="1762962"/>
            <a:ext cx="512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Over 300 years of history</a:t>
            </a:r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A69000-F8FF-7F65-F4F9-2E1FE0403A55}"/>
              </a:ext>
            </a:extLst>
          </p:cNvPr>
          <p:cNvSpPr txBox="1"/>
          <p:nvPr/>
        </p:nvSpPr>
        <p:spPr>
          <a:xfrm>
            <a:off x="5705855" y="2735885"/>
            <a:ext cx="514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Light green color, sour aroma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5465DBA-C0F1-27F0-6AFC-8AA946E00766}"/>
              </a:ext>
            </a:extLst>
          </p:cNvPr>
          <p:cNvSpPr txBox="1"/>
          <p:nvPr/>
        </p:nvSpPr>
        <p:spPr>
          <a:xfrm>
            <a:off x="833932" y="4308653"/>
            <a:ext cx="4630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Rich in vitamin C and fiber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5BBFC9-DA70-9F51-CC7C-56A2A0B42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445" y="457200"/>
            <a:ext cx="3428049" cy="2125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B9933FE-391E-ED6B-975E-29383D8A1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0178" y="2509189"/>
            <a:ext cx="2963266" cy="1703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8AC83D0-E104-97D8-F037-5B9FB9C82121}"/>
              </a:ext>
            </a:extLst>
          </p:cNvPr>
          <p:cNvSpPr txBox="1"/>
          <p:nvPr/>
        </p:nvSpPr>
        <p:spPr>
          <a:xfrm>
            <a:off x="6232551" y="4520793"/>
            <a:ext cx="6064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Aids digestion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Clears internal heat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Strengthens the spleen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AC3FEE2-4F76-9179-DC06-A16D6C5362DA}"/>
              </a:ext>
            </a:extLst>
          </p:cNvPr>
          <p:cNvSpPr txBox="1"/>
          <p:nvPr/>
        </p:nvSpPr>
        <p:spPr>
          <a:xfrm>
            <a:off x="752914" y="559821"/>
            <a:ext cx="107600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Douzhi</a:t>
            </a:r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EB3395F-FD55-2D65-262E-13BE9B3D2007}"/>
              </a:ext>
            </a:extLst>
          </p:cNvPr>
          <p:cNvSpPr txBox="1"/>
          <p:nvPr/>
        </p:nvSpPr>
        <p:spPr>
          <a:xfrm>
            <a:off x="772376" y="1313287"/>
            <a:ext cx="1124021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period of Liao and Song </a:t>
            </a:r>
            <a:r>
              <a:rPr lang="en-US" altLang="zh-CN" sz="2400" b="1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4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029"/>
              </a:spcBef>
              <a:spcAft>
                <a:spcPts val="1029"/>
              </a:spcAft>
            </a:pPr>
            <a:r>
              <a:rPr lang="en-US" altLang="zh-CN" sz="2400" b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Tofu maker’s mistake: Used mung beans instead of soybeans → Fermented for days → Unexpected delicacy</a:t>
            </a:r>
          </a:p>
          <a:p>
            <a:pPr algn="l">
              <a:spcBef>
                <a:spcPts val="1029"/>
              </a:spcBef>
              <a:spcAft>
                <a:spcPts val="1029"/>
              </a:spcAf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among commoners</a:t>
            </a:r>
            <a:endParaRPr lang="en-US" altLang="zh-CN" sz="2400" b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029"/>
              </a:spcBef>
              <a:spcAft>
                <a:spcPts val="1029"/>
              </a:spcAft>
              <a:buNone/>
            </a:pPr>
            <a:endParaRPr lang="en-US" altLang="zh-CN" sz="2400" b="1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Qing Dynasty Breakthrough</a:t>
            </a: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spcBef>
                <a:spcPts val="1029"/>
              </a:spcBef>
              <a:spcAft>
                <a:spcPts val="1029"/>
              </a:spcAft>
            </a:pP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Emperor Qianlong recruited Douzhi makers and gathered his ministers to taste it.</a:t>
            </a:r>
          </a:p>
          <a:p>
            <a:pPr algn="l">
              <a:spcBef>
                <a:spcPts val="1029"/>
              </a:spcBef>
              <a:spcAft>
                <a:spcPts val="1029"/>
              </a:spcAf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in the imperial palace               Gained widespread fame</a:t>
            </a:r>
            <a:b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4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9862C72-14B7-57FE-E4EC-750097DF2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014" y="2414016"/>
            <a:ext cx="2386057" cy="235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8C8E79A2-AB51-7E81-884A-6C98754A98BC}"/>
              </a:ext>
            </a:extLst>
          </p:cNvPr>
          <p:cNvSpPr txBox="1"/>
          <p:nvPr/>
        </p:nvSpPr>
        <p:spPr>
          <a:xfrm>
            <a:off x="1019574" y="728966"/>
            <a:ext cx="99635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sz="36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Production and Taste of Douzhi</a:t>
            </a:r>
          </a:p>
          <a:p>
            <a:pPr algn="l"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sz="28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Production Process:</a:t>
            </a:r>
          </a:p>
          <a:p>
            <a:pPr algn="l">
              <a:spcBef>
                <a:spcPts val="1029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sz="2400" b="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(plump mung beans)</a:t>
            </a:r>
          </a:p>
          <a:p>
            <a:pPr algn="l"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sz="2400" b="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Soak</a:t>
            </a: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</a:t>
            </a:r>
            <a:r>
              <a:rPr lang="en-US" altLang="zh-CN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0+</a:t>
            </a: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remove skins)</a:t>
            </a:r>
          </a:p>
          <a:p>
            <a:pPr algn="l"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sz="2400" b="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Grind</a:t>
            </a: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(stone-milled slurry)</a:t>
            </a:r>
          </a:p>
          <a:p>
            <a:pPr algn="l"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sz="2400" b="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Ferment</a:t>
            </a: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(starch sinks, sour liquid rises)</a:t>
            </a:r>
          </a:p>
          <a:p>
            <a:pPr algn="l"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altLang="zh-CN" sz="2400" b="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Simmer</a:t>
            </a: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(boil at precise heat)</a:t>
            </a:r>
          </a:p>
          <a:p>
            <a:pPr algn="l"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altLang="zh-CN" sz="2400" b="1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Temperature Rule</a:t>
            </a: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spcBef>
                <a:spcPts val="1029"/>
              </a:spcBef>
              <a:spcAft>
                <a:spcPts val="1029"/>
              </a:spcAft>
            </a:pP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Cold = “</a:t>
            </a:r>
            <a:r>
              <a:rPr lang="en-US" altLang="zh-CN" sz="24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Slop</a:t>
            </a:r>
            <a:r>
              <a:rPr lang="en-US" altLang="zh-CN" sz="24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   Hot = “Sour-sweet harmony”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330C5C-F55F-0A56-FEF8-0325A6181DE9}"/>
              </a:ext>
            </a:extLst>
          </p:cNvPr>
          <p:cNvSpPr txBox="1"/>
          <p:nvPr/>
        </p:nvSpPr>
        <p:spPr>
          <a:xfrm>
            <a:off x="7776057" y="1565453"/>
            <a:ext cx="281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Pairing: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E69FB5-507A-F7C6-6AC2-C82B8DC34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262" y="2139012"/>
            <a:ext cx="2348789" cy="15619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3543823-5CA2-7C47-0DA1-ACA59F42FDF8}"/>
              </a:ext>
            </a:extLst>
          </p:cNvPr>
          <p:cNvSpPr txBox="1"/>
          <p:nvPr/>
        </p:nvSpPr>
        <p:spPr>
          <a:xfrm>
            <a:off x="8741663" y="3811219"/>
            <a:ext cx="220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Jiaoquan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5B37F5-7E80-E3A1-D1F5-0804FFB6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797" y="4294021"/>
            <a:ext cx="2353262" cy="156491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2C5D7AC-8055-E845-E551-135F2D33B2F2}"/>
              </a:ext>
            </a:extLst>
          </p:cNvPr>
          <p:cNvSpPr txBox="1"/>
          <p:nvPr/>
        </p:nvSpPr>
        <p:spPr>
          <a:xfrm>
            <a:off x="8507578" y="5976518"/>
            <a:ext cx="192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pickled vegetables</a:t>
            </a:r>
            <a:endParaRPr lang="zh-CN" altLang="en-US" dirty="0"/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3520" y="586924"/>
            <a:ext cx="1009577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Cultural Connotation of Douzhi</a:t>
            </a:r>
          </a:p>
        </p:txBody>
      </p:sp>
      <p:sp>
        <p:nvSpPr>
          <p:cNvPr id="9" name="矩形 8"/>
          <p:cNvSpPr/>
          <p:nvPr/>
        </p:nvSpPr>
        <p:spPr>
          <a:xfrm>
            <a:off x="9156954" y="3750237"/>
            <a:ext cx="1213008" cy="18880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9F45A13-95DE-6036-7A37-D2AB419DD6BD}"/>
              </a:ext>
            </a:extLst>
          </p:cNvPr>
          <p:cNvSpPr txBox="1"/>
          <p:nvPr/>
        </p:nvSpPr>
        <p:spPr>
          <a:xfrm>
            <a:off x="1135926" y="1509415"/>
            <a:ext cx="1001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just a drink — it's a symbol of Beijing's culture and way of life.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E04E70C-9E5D-5018-0A17-FB99D622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062" y="2880992"/>
            <a:ext cx="1081186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781C972-18CB-5F04-75A0-6ECE19669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90" y="2943208"/>
            <a:ext cx="2735885" cy="1371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28CAE0E-3FDC-80A2-1B98-68EEBEF3601B}"/>
              </a:ext>
            </a:extLst>
          </p:cNvPr>
          <p:cNvSpPr txBox="1"/>
          <p:nvPr/>
        </p:nvSpPr>
        <p:spPr>
          <a:xfrm>
            <a:off x="1104595" y="4535423"/>
            <a:ext cx="11087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Enjoyed with pickled vegetables and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jiaoquan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reflects local traditions and identity.</a:t>
            </a:r>
            <a:endParaRPr kumimoji="0" lang="zh-CN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5F4F1A7-1916-9CCB-22D9-2A8AD483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949" y="2881274"/>
            <a:ext cx="2748687" cy="1546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92AA0D3-E538-C817-66CB-A7BFCCF48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590" y="4996282"/>
            <a:ext cx="1945842" cy="1459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8679822-ABFB-A1B9-41D3-47591E361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932" y="5120640"/>
            <a:ext cx="2166707" cy="125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640EE68-8D79-9399-658A-4E1E57C0B6A8}"/>
              </a:ext>
            </a:extLst>
          </p:cNvPr>
          <p:cNvSpPr txBox="1"/>
          <p:nvPr/>
        </p:nvSpPr>
        <p:spPr>
          <a:xfrm>
            <a:off x="3189427" y="2267712"/>
            <a:ext cx="8924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Douzhi’s distinct flavor draws curious tourists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5313F8A-5F11-F346-8385-5C8EAE460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61" y="1350805"/>
            <a:ext cx="2617105" cy="19724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10D6173-3C4C-3992-4FA9-BF1B774EB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484" y="1293502"/>
            <a:ext cx="2530538" cy="19564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E2D992-C395-FE27-F6A9-79EC4FEEB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542" y="4075728"/>
            <a:ext cx="2488480" cy="15113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056B68-74A8-CCB5-400B-A6C2080AC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191" y="3950749"/>
            <a:ext cx="2456901" cy="156071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CBE9028-A453-8379-54B2-68AA6D682FCE}"/>
              </a:ext>
            </a:extLst>
          </p:cNvPr>
          <p:cNvSpPr txBox="1"/>
          <p:nvPr/>
        </p:nvSpPr>
        <p:spPr>
          <a:xfrm>
            <a:off x="-126188" y="3363695"/>
            <a:ext cx="6097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 Xun</a:t>
            </a:r>
          </a:p>
          <a:p>
            <a:pPr algn="ctr"/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Snacks 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F9B15A-5BCE-1380-9E45-F8ED3D7AF91F}"/>
              </a:ext>
            </a:extLst>
          </p:cNvPr>
          <p:cNvSpPr txBox="1"/>
          <p:nvPr/>
        </p:nvSpPr>
        <p:spPr>
          <a:xfrm>
            <a:off x="6766558" y="3247948"/>
            <a:ext cx="329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 Yutang</a:t>
            </a:r>
          </a:p>
          <a:p>
            <a:pPr algn="ctr"/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Record of Beijing Snacks</a:t>
            </a:r>
            <a:endParaRPr lang="zh-CN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7B41103-240E-F0A1-07D0-D39197F8F638}"/>
              </a:ext>
            </a:extLst>
          </p:cNvPr>
          <p:cNvSpPr txBox="1"/>
          <p:nvPr/>
        </p:nvSpPr>
        <p:spPr>
          <a:xfrm>
            <a:off x="-74980" y="5660668"/>
            <a:ext cx="6097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Zengqi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Douzhir</a:t>
            </a:r>
            <a:endParaRPr lang="en-US" altLang="zh-CN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2960D0-E22D-AD47-9F9F-62C969C0501F}"/>
              </a:ext>
            </a:extLst>
          </p:cNvPr>
          <p:cNvSpPr txBox="1"/>
          <p:nvPr/>
        </p:nvSpPr>
        <p:spPr>
          <a:xfrm>
            <a:off x="6398972" y="5535821"/>
            <a:ext cx="6097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Peking Opera: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Record of Bean Juice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A bowl of Douzhi saves a man’s life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6E32FE6-EE06-1735-C615-A2BD6345A4AC}"/>
              </a:ext>
            </a:extLst>
          </p:cNvPr>
          <p:cNvSpPr txBox="1"/>
          <p:nvPr/>
        </p:nvSpPr>
        <p:spPr>
          <a:xfrm>
            <a:off x="907085" y="592531"/>
            <a:ext cx="557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Douzhi in Literature &amp; Arts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B1618BF-7B2E-D0DA-C73D-0C3322E067ED}"/>
              </a:ext>
            </a:extLst>
          </p:cNvPr>
          <p:cNvSpPr txBox="1"/>
          <p:nvPr/>
        </p:nvSpPr>
        <p:spPr>
          <a:xfrm>
            <a:off x="4776825" y="2889504"/>
            <a:ext cx="2179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symbol deeply rooted in folk culture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69058" y="352241"/>
            <a:ext cx="10679083" cy="200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Douzhi vs Soy Milk</a:t>
            </a:r>
          </a:p>
          <a:p>
            <a:pPr algn="just">
              <a:lnSpc>
                <a:spcPct val="150000"/>
              </a:lnSpc>
            </a:pPr>
            <a:endParaRPr lang="zh-CN" altLang="en-US" sz="4400" b="1" i="0" dirty="0">
              <a:solidFill>
                <a:srgbClr val="2F2F2F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8FC99AF-3C59-B582-32E5-C2F1AC76B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98728"/>
              </p:ext>
            </p:extLst>
          </p:nvPr>
        </p:nvGraphicFramePr>
        <p:xfrm>
          <a:off x="1936902" y="2099463"/>
          <a:ext cx="8127999" cy="387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225917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44225169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31426754"/>
                    </a:ext>
                  </a:extLst>
                </a:gridCol>
              </a:tblGrid>
              <a:tr h="483874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Douzhi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Soy Milk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871295"/>
                  </a:ext>
                </a:extLst>
              </a:tr>
              <a:tr h="490595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Ingredient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Fermented mung beans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Soybeans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06388"/>
                  </a:ext>
                </a:extLst>
              </a:tr>
              <a:tr h="490595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Pale green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705748"/>
                  </a:ext>
                </a:extLst>
              </a:tr>
              <a:tr h="490595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Flavor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Sour, pungent, slightly starchy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Mild, smooth, slightly sweet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75373"/>
                  </a:ext>
                </a:extLst>
              </a:tr>
              <a:tr h="490595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Smell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Strong, fermented aroma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 and pleasant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111619"/>
                  </a:ext>
                </a:extLst>
              </a:tr>
              <a:tr h="490595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Cultural Context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 Beijing street food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breakfast drink across East Asia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385134"/>
                  </a:ext>
                </a:extLst>
              </a:tr>
              <a:tr h="490595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 Tip</a:t>
                      </a:r>
                      <a:endParaRPr lang="zh-CN" alt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 original name “Douzhi” with notes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Translate directly as “soy milk”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720887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727379F3-D481-F140-6FDC-A3C455B06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31" y="395020"/>
            <a:ext cx="2439849" cy="1860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A1ADA82-8000-45E0-F828-DBBC69421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446" y="453542"/>
            <a:ext cx="2739915" cy="1938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CBFC901-3B9E-310C-88BF-9D7A07617408}"/>
              </a:ext>
            </a:extLst>
          </p:cNvPr>
          <p:cNvSpPr txBox="1"/>
          <p:nvPr/>
        </p:nvSpPr>
        <p:spPr>
          <a:xfrm>
            <a:off x="3972153" y="1872691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对话气泡: 椭圆形 4">
            <a:extLst>
              <a:ext uri="{FF2B5EF4-FFF2-40B4-BE49-F238E27FC236}">
                <a16:creationId xmlns:a16="http://schemas.microsoft.com/office/drawing/2014/main" id="{AA182279-7CD8-3E5A-2712-8B45F06E613E}"/>
              </a:ext>
            </a:extLst>
          </p:cNvPr>
          <p:cNvSpPr/>
          <p:nvPr/>
        </p:nvSpPr>
        <p:spPr>
          <a:xfrm>
            <a:off x="2699309" y="3664915"/>
            <a:ext cx="7139635" cy="1697127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 to try a sip of Douzhi ? </a:t>
            </a:r>
            <a:endParaRPr lang="zh-CN" alt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</p:tagLst>
</file>

<file path=ppt/theme/theme1.xml><?xml version="1.0" encoding="utf-8"?>
<a:theme xmlns:a="http://schemas.openxmlformats.org/drawingml/2006/main" name="第一PPT，www.1ppt.com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1803</TotalTime>
  <Words>325</Words>
  <Application>Microsoft Office PowerPoint</Application>
  <PresentationFormat>宽屏</PresentationFormat>
  <Paragraphs>71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等线 Light</vt:lpstr>
      <vt:lpstr>华文行楷</vt:lpstr>
      <vt:lpstr>微软雅黑</vt:lpstr>
      <vt:lpstr>Arial</vt:lpstr>
      <vt:lpstr>Calibri</vt:lpstr>
      <vt:lpstr>Times New Roman</vt:lpstr>
      <vt:lpstr>第一PPT，www.1ppt.com  </vt:lpstr>
      <vt:lpstr>Office 主题​​</vt:lpstr>
      <vt:lpstr>第一PPT，www.1ppt.com </vt:lpstr>
      <vt:lpstr>豆汁</vt:lpstr>
      <vt:lpstr>What is Douzhi?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饮食文化</dc:title>
  <dc:creator>第一PPT</dc:creator>
  <cp:keywords>www.1ppt.com</cp:keywords>
  <dc:description>www.1ppt.com</dc:description>
  <cp:lastModifiedBy>琳瑶 李</cp:lastModifiedBy>
  <cp:revision>63</cp:revision>
  <dcterms:created xsi:type="dcterms:W3CDTF">2020-05-06T15:29:00Z</dcterms:created>
  <dcterms:modified xsi:type="dcterms:W3CDTF">2025-05-05T05:11:26Z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02C6A7F350004B2295A7D776A7D9A3C3_12</vt:lpwstr>
  </property>
  <property fmtid="{D5CDD505-2E9C-101B-9397-08002B2CF9AE}" pid="3" name="KSOProductBuildVer">
    <vt:lpwstr>2052-12.1.0.19770</vt:lpwstr>
  </property>
</Properties>
</file>