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319" r:id="rId3"/>
    <p:sldId id="285" r:id="rId4"/>
    <p:sldId id="282" r:id="rId5"/>
    <p:sldId id="318" r:id="rId6"/>
    <p:sldId id="315" r:id="rId7"/>
    <p:sldId id="316" r:id="rId8"/>
    <p:sldId id="286" r:id="rId9"/>
    <p:sldId id="287" r:id="rId10"/>
    <p:sldId id="307" r:id="rId11"/>
    <p:sldId id="320" r:id="rId12"/>
    <p:sldId id="288" r:id="rId13"/>
    <p:sldId id="314" r:id="rId14"/>
    <p:sldId id="321"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86" d="100"/>
          <a:sy n="86" d="100"/>
        </p:scale>
        <p:origin x="490" y="6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23148-59C2-4AAE-8714-B3EE4F3D9C99}" type="datetimeFigureOut">
              <a:rPr lang="zh-CN" altLang="en-US" smtClean="0"/>
              <a:t>2021/6/16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B9453-3DB9-4253-8AFE-CBCC878BA4C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B9453-3DB9-4253-8AFE-CBCC878BA4C6}"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2</a:t>
            </a:fld>
            <a:endParaRPr lang="zh-CN" altLang="en-US"/>
          </a:p>
        </p:txBody>
      </p:sp>
    </p:spTree>
    <p:extLst>
      <p:ext uri="{BB962C8B-B14F-4D97-AF65-F5344CB8AC3E}">
        <p14:creationId xmlns:p14="http://schemas.microsoft.com/office/powerpoint/2010/main" val="97863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533DCF-755D-4C09-8C77-B4C66B47F236}"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2A909-D210-4EEF-98FE-5805E34EE8DD}" type="slidenum">
              <a:rPr lang="zh-CN" altLang="en-US" smtClean="0"/>
              <a:t>‹#›</a:t>
            </a:fld>
            <a:endParaRPr lang="zh-CN" altLang="en-US"/>
          </a:p>
        </p:txBody>
      </p:sp>
      <p:pic>
        <p:nvPicPr>
          <p:cNvPr id="7" name="图片 6"/>
          <p:cNvPicPr>
            <a:picLocks noChangeAspect="1"/>
          </p:cNvPicPr>
          <p:nvPr userDrawn="1"/>
        </p:nvPicPr>
        <p:blipFill>
          <a:blip r:embed="rId2" cstate="email"/>
          <a:stretch>
            <a:fillRect/>
          </a:stretch>
        </p:blipFill>
        <p:spPr>
          <a:xfrm>
            <a:off x="7519955" y="4935920"/>
            <a:ext cx="4672045" cy="1922080"/>
          </a:xfrm>
          <a:prstGeom prst="rect">
            <a:avLst/>
          </a:prstGeom>
        </p:spPr>
      </p:pic>
      <p:pic>
        <p:nvPicPr>
          <p:cNvPr id="8" name="图片 7"/>
          <p:cNvPicPr>
            <a:picLocks noChangeAspect="1"/>
          </p:cNvPicPr>
          <p:nvPr userDrawn="1"/>
        </p:nvPicPr>
        <p:blipFill>
          <a:blip r:embed="rId3" cstate="email"/>
          <a:stretch>
            <a:fillRect/>
          </a:stretch>
        </p:blipFill>
        <p:spPr>
          <a:xfrm>
            <a:off x="0" y="331882"/>
            <a:ext cx="3548773" cy="1644708"/>
          </a:xfrm>
          <a:prstGeom prst="rect">
            <a:avLst/>
          </a:prstGeom>
        </p:spPr>
      </p:pic>
    </p:spTree>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矩形 13"/>
          <p:cNvSpPr/>
          <p:nvPr userDrawn="1"/>
        </p:nvSpPr>
        <p:spPr>
          <a:xfrm>
            <a:off x="8472185" y="391652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E351CA3-6598-47BA-A12A-DCE305F46A97}" type="datetimeFigureOut">
              <a:rPr lang="zh-CN" altLang="en-US" smtClean="0"/>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2A909-D210-4EEF-98FE-5805E34EE8DD}" type="slidenum">
              <a:rPr lang="zh-CN" altLang="en-US" smtClean="0"/>
              <a:t>‹#›</a:t>
            </a:fld>
            <a:endParaRPr lang="zh-CN" altLang="en-US"/>
          </a:p>
        </p:txBody>
      </p:sp>
    </p:spTree>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1CA3-6598-47BA-A12A-DCE305F46A97}" type="datetimeFigureOut">
              <a:rPr lang="zh-CN" altLang="en-US" smtClean="0"/>
              <a:t>2021/6/16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2A909-D210-4EEF-98FE-5805E34EE8DD}" type="slidenum">
              <a:rPr lang="zh-CN" altLang="en-US" smtClean="0"/>
              <a:t>‹#›</a:t>
            </a:fld>
            <a:endParaRPr lang="zh-CN" altLang="en-US"/>
          </a:p>
        </p:txBody>
      </p:sp>
      <p:pic>
        <p:nvPicPr>
          <p:cNvPr id="7" name="图片 6"/>
          <p:cNvPicPr>
            <a:picLocks noChangeAspect="1"/>
          </p:cNvPicPr>
          <p:nvPr userDrawn="1"/>
        </p:nvPicPr>
        <p:blipFill>
          <a:blip r:embed="rId13" cstate="email"/>
          <a:stretch>
            <a:fillRect/>
          </a:stretch>
        </p:blipFill>
        <p:spPr>
          <a:xfrm>
            <a:off x="1524" y="0"/>
            <a:ext cx="12188952"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cstate="email"/>
          <a:stretch>
            <a:fillRect/>
          </a:stretch>
        </p:blipFill>
        <p:spPr>
          <a:xfrm>
            <a:off x="4812777" y="3744047"/>
            <a:ext cx="7379223" cy="3035814"/>
          </a:xfrm>
          <a:prstGeom prst="rect">
            <a:avLst/>
          </a:prstGeom>
        </p:spPr>
      </p:pic>
      <p:pic>
        <p:nvPicPr>
          <p:cNvPr id="22" name="图片 21"/>
          <p:cNvPicPr>
            <a:picLocks noChangeAspect="1"/>
          </p:cNvPicPr>
          <p:nvPr/>
        </p:nvPicPr>
        <p:blipFill>
          <a:blip r:embed="rId4" cstate="email"/>
          <a:stretch>
            <a:fillRect/>
          </a:stretch>
        </p:blipFill>
        <p:spPr>
          <a:xfrm>
            <a:off x="0" y="3291212"/>
            <a:ext cx="5129794" cy="2377445"/>
          </a:xfrm>
          <a:prstGeom prst="rect">
            <a:avLst/>
          </a:prstGeom>
        </p:spPr>
      </p:pic>
      <p:sp>
        <p:nvSpPr>
          <p:cNvPr id="2" name="文本框 1">
            <a:extLst>
              <a:ext uri="{FF2B5EF4-FFF2-40B4-BE49-F238E27FC236}">
                <a16:creationId xmlns:a16="http://schemas.microsoft.com/office/drawing/2014/main" id="{5D778AEC-5C55-4C05-B46E-9AC381C852F7}"/>
              </a:ext>
            </a:extLst>
          </p:cNvPr>
          <p:cNvSpPr txBox="1"/>
          <p:nvPr/>
        </p:nvSpPr>
        <p:spPr>
          <a:xfrm>
            <a:off x="1569318" y="1756893"/>
            <a:ext cx="8853066" cy="984885"/>
          </a:xfrm>
          <a:prstGeom prst="rect">
            <a:avLst/>
          </a:prstGeom>
          <a:noFill/>
        </p:spPr>
        <p:txBody>
          <a:bodyPr wrap="square" rtlCol="0">
            <a:spAutoFit/>
          </a:bodyPr>
          <a:lstStyle/>
          <a:p>
            <a:r>
              <a:rPr lang="en-US" altLang="zh-CN" sz="4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Qingming Riverside Landscape Garden</a:t>
            </a:r>
            <a:endParaRPr lang="zh-CN" altLang="en-US" sz="4000" dirty="0">
              <a:latin typeface="Times New Roman" panose="02020603050405020304" pitchFamily="18" charset="0"/>
              <a:cs typeface="Times New Roman" panose="02020603050405020304" pitchFamily="18" charset="0"/>
            </a:endParaRPr>
          </a:p>
          <a:p>
            <a:endParaRPr lang="zh-CN" altLang="en-US" dirty="0"/>
          </a:p>
        </p:txBody>
      </p:sp>
      <p:sp>
        <p:nvSpPr>
          <p:cNvPr id="3" name="文本框 2">
            <a:extLst>
              <a:ext uri="{FF2B5EF4-FFF2-40B4-BE49-F238E27FC236}">
                <a16:creationId xmlns:a16="http://schemas.microsoft.com/office/drawing/2014/main" id="{D3B34F09-58A5-443B-85C1-439D9CD1A817}"/>
              </a:ext>
            </a:extLst>
          </p:cNvPr>
          <p:cNvSpPr txBox="1"/>
          <p:nvPr/>
        </p:nvSpPr>
        <p:spPr>
          <a:xfrm>
            <a:off x="8610921" y="3559381"/>
            <a:ext cx="1331650" cy="369332"/>
          </a:xfrm>
          <a:prstGeom prst="rect">
            <a:avLst/>
          </a:prstGeom>
          <a:noFill/>
        </p:spPr>
        <p:txBody>
          <a:bodyPr wrap="square" rtlCol="0">
            <a:spAutoFit/>
          </a:bodyPr>
          <a:lstStyle/>
          <a:p>
            <a:r>
              <a:rPr lang="en-US" altLang="zh-CN" dirty="0"/>
              <a:t>Wu Xinxin</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email"/>
          <a:srcRect/>
          <a:stretch>
            <a:fillRect/>
          </a:stretch>
        </p:blipFill>
        <p:spPr>
          <a:xfrm>
            <a:off x="6332727" y="3201718"/>
            <a:ext cx="725210" cy="356617"/>
          </a:xfrm>
          <a:prstGeom prst="rect">
            <a:avLst/>
          </a:prstGeom>
        </p:spPr>
      </p:pic>
      <p:pic>
        <p:nvPicPr>
          <p:cNvPr id="14" name="图片 13"/>
          <p:cNvPicPr>
            <a:picLocks noChangeAspect="1"/>
          </p:cNvPicPr>
          <p:nvPr/>
        </p:nvPicPr>
        <p:blipFill>
          <a:blip r:embed="rId5" cstate="email"/>
          <a:stretch>
            <a:fillRect/>
          </a:stretch>
        </p:blipFill>
        <p:spPr>
          <a:xfrm>
            <a:off x="4707400" y="3227567"/>
            <a:ext cx="1305649" cy="614098"/>
          </a:xfrm>
          <a:prstGeom prst="rect">
            <a:avLst/>
          </a:prstGeom>
        </p:spPr>
      </p:pic>
      <p:sp>
        <p:nvSpPr>
          <p:cNvPr id="2" name="文本框 1">
            <a:extLst>
              <a:ext uri="{FF2B5EF4-FFF2-40B4-BE49-F238E27FC236}">
                <a16:creationId xmlns:a16="http://schemas.microsoft.com/office/drawing/2014/main" id="{741BE67D-E889-4986-A9B5-30BF6EC56B81}"/>
              </a:ext>
            </a:extLst>
          </p:cNvPr>
          <p:cNvSpPr txBox="1"/>
          <p:nvPr/>
        </p:nvSpPr>
        <p:spPr>
          <a:xfrm>
            <a:off x="775305" y="880679"/>
            <a:ext cx="5459767" cy="4770537"/>
          </a:xfrm>
          <a:prstGeom prst="rect">
            <a:avLst/>
          </a:prstGeom>
          <a:noFill/>
        </p:spPr>
        <p:txBody>
          <a:bodyPr wrap="square" rtlCol="0">
            <a:spAutoFit/>
          </a:bodyPr>
          <a:lstStyle/>
          <a:p>
            <a:r>
              <a:rPr lang="en-US" altLang="zh-CN" sz="1900" dirty="0">
                <a:latin typeface="Times New Roman" panose="02020603050405020304" pitchFamily="18" charset="0"/>
                <a:ea typeface="Times New Roman" panose="02020603050405020304" pitchFamily="18" charset="0"/>
              </a:rPr>
              <a:t>Chrysanthemum cultural festival is a grand one in the garden, during which all kinds of chrysanthemums will be presented.</a:t>
            </a:r>
          </a:p>
          <a:p>
            <a:endParaRPr lang="en-US" altLang="zh-CN" sz="1900" dirty="0">
              <a:latin typeface="Times New Roman" panose="02020603050405020304" pitchFamily="18" charset="0"/>
              <a:ea typeface="Times New Roman" panose="02020603050405020304" pitchFamily="18" charset="0"/>
            </a:endParaRPr>
          </a:p>
          <a:p>
            <a:r>
              <a:rPr lang="en-US" altLang="zh-CN" sz="1900" dirty="0">
                <a:latin typeface="Times New Roman" panose="02020603050405020304" pitchFamily="18" charset="0"/>
                <a:ea typeface="Times New Roman" panose="02020603050405020304" pitchFamily="18" charset="0"/>
              </a:rPr>
              <a:t>Qingming Riverside Landscape Garden focuses on beautiful chrysanthemum plants, and makes full use of architectures, sculptures, mountains, the surface of the water and association of activity and inertia to highlight the cultivated and creative skills of Kaifeng people.</a:t>
            </a:r>
          </a:p>
          <a:p>
            <a:endParaRPr lang="en-US" altLang="zh-CN" sz="1900" dirty="0">
              <a:latin typeface="Times New Roman" panose="02020603050405020304" pitchFamily="18" charset="0"/>
              <a:ea typeface="Times New Roman" panose="02020603050405020304" pitchFamily="18" charset="0"/>
            </a:endParaRPr>
          </a:p>
          <a:p>
            <a:r>
              <a:rPr lang="en-US" altLang="zh-CN" sz="1900" dirty="0">
                <a:latin typeface="Times New Roman" panose="02020603050405020304" pitchFamily="18" charset="0"/>
                <a:ea typeface="Times New Roman" panose="02020603050405020304" pitchFamily="18" charset="0"/>
              </a:rPr>
              <a:t>Chrysanthemums are changed into various shapes, attracting thousands of visitors from all over the world. In the exhibition, visitors can enjoy and appreciate some species of chrysanthemum that are rarely seen in our daily life. </a:t>
            </a:r>
          </a:p>
        </p:txBody>
      </p:sp>
      <p:pic>
        <p:nvPicPr>
          <p:cNvPr id="8194" name="Picture 2">
            <a:extLst>
              <a:ext uri="{FF2B5EF4-FFF2-40B4-BE49-F238E27FC236}">
                <a16:creationId xmlns:a16="http://schemas.microsoft.com/office/drawing/2014/main" id="{7194B96D-D012-45FA-9BA8-B1FF9F1F09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7937" y="233879"/>
            <a:ext cx="4499887" cy="2993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3CC2DAC6-910A-46CB-B24B-2A874C3453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7937" y="3380026"/>
            <a:ext cx="4581525"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CF892F14-7D18-424B-AADD-669FC46CA556}"/>
              </a:ext>
            </a:extLst>
          </p:cNvPr>
          <p:cNvSpPr txBox="1"/>
          <p:nvPr/>
        </p:nvSpPr>
        <p:spPr>
          <a:xfrm>
            <a:off x="364536" y="233879"/>
            <a:ext cx="2170846" cy="523220"/>
          </a:xfrm>
          <a:prstGeom prst="rect">
            <a:avLst/>
          </a:prstGeom>
          <a:noFill/>
        </p:spPr>
        <p:txBody>
          <a:bodyPr wrap="square">
            <a:spAutoFit/>
          </a:bodyPr>
          <a:lstStyle/>
          <a:p>
            <a:r>
              <a:rPr lang="en-US" altLang="zh-CN" sz="2800" b="1" dirty="0">
                <a:latin typeface="Times New Roman" panose="02020603050405020304" pitchFamily="18" charset="0"/>
              </a:rPr>
              <a:t>Festivals</a:t>
            </a:r>
            <a:endParaRPr lang="zh-CN" altLang="en-US" sz="2800" b="1" dirty="0">
              <a:latin typeface="Times New Roman" panose="02020603050405020304"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1EB2461-0702-41B1-8AE6-AA180559E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584" y="591317"/>
            <a:ext cx="6893783" cy="4584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7CAEA42A-D25D-4960-92A3-88F3F3C17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060" y="408801"/>
            <a:ext cx="7738917" cy="5804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00CF5A15-CA00-4FEB-B276-C8838A8B9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060" y="837513"/>
            <a:ext cx="8376356" cy="51829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272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266"/>
                                        </p:tgtEl>
                                      </p:cBhvr>
                                    </p:animEffect>
                                    <p:set>
                                      <p:cBhvr>
                                        <p:cTn id="12" dur="1" fill="hold">
                                          <p:stCondLst>
                                            <p:cond delay="499"/>
                                          </p:stCondLst>
                                        </p:cTn>
                                        <p:tgtEl>
                                          <p:spTgt spid="1126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fade">
                                      <p:cBhvr>
                                        <p:cTn id="15" dur="5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1268"/>
                                        </p:tgtEl>
                                      </p:cBhvr>
                                    </p:animEffect>
                                    <p:set>
                                      <p:cBhvr>
                                        <p:cTn id="20" dur="1" fill="hold">
                                          <p:stCondLst>
                                            <p:cond delay="499"/>
                                          </p:stCondLst>
                                        </p:cTn>
                                        <p:tgtEl>
                                          <p:spTgt spid="1126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70"/>
                                        </p:tgtEl>
                                        <p:attrNameLst>
                                          <p:attrName>style.visibility</p:attrName>
                                        </p:attrNameLst>
                                      </p:cBhvr>
                                      <p:to>
                                        <p:strVal val="visible"/>
                                      </p:to>
                                    </p:set>
                                    <p:animEffect transition="in" filter="fade">
                                      <p:cBhvr>
                                        <p:cTn id="2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71D83A61-C7E0-4172-8B63-AD51E38D1E89}"/>
              </a:ext>
            </a:extLst>
          </p:cNvPr>
          <p:cNvSpPr txBox="1"/>
          <p:nvPr/>
        </p:nvSpPr>
        <p:spPr>
          <a:xfrm>
            <a:off x="1642370" y="928549"/>
            <a:ext cx="8424908" cy="4653646"/>
          </a:xfrm>
          <a:prstGeom prst="rect">
            <a:avLst/>
          </a:prstGeom>
          <a:noFill/>
        </p:spPr>
        <p:txBody>
          <a:bodyPr wrap="square" rtlCol="0">
            <a:spAutoFit/>
          </a:bodyPr>
          <a:lstStyle/>
          <a:p>
            <a:pPr indent="457200">
              <a:lnSpc>
                <a:spcPct val="150000"/>
              </a:lnSpc>
            </a:pPr>
            <a:r>
              <a:rPr lang="en-US" altLang="zh-CN" sz="2000" dirty="0">
                <a:effectLst/>
                <a:latin typeface="Times New Roman" panose="02020603050405020304" pitchFamily="18" charset="0"/>
                <a:ea typeface="Times New Roman" panose="02020603050405020304" pitchFamily="18" charset="0"/>
              </a:rPr>
              <a:t>During the </a:t>
            </a:r>
            <a:r>
              <a:rPr lang="en-US" altLang="zh-CN" sz="2000" dirty="0">
                <a:effectLst/>
                <a:highlight>
                  <a:srgbClr val="C0C0C0"/>
                </a:highlight>
                <a:latin typeface="Times New Roman" panose="02020603050405020304" pitchFamily="18" charset="0"/>
                <a:ea typeface="Times New Roman" panose="02020603050405020304" pitchFamily="18" charset="0"/>
              </a:rPr>
              <a:t>Qingming Festival</a:t>
            </a:r>
            <a:r>
              <a:rPr lang="en-US" altLang="zh-CN" sz="2000" dirty="0">
                <a:effectLst/>
                <a:latin typeface="Times New Roman" panose="02020603050405020304" pitchFamily="18" charset="0"/>
                <a:ea typeface="Times New Roman" panose="02020603050405020304" pitchFamily="18" charset="0"/>
              </a:rPr>
              <a:t>, the garden will hold some Qingming cultural festivals to promote traditional festival culture. At that time, visitors can walk out for a spring outing, plant willow trees, watch folk customs, taste snacks, and enjoy the large-scale water live performances called </a:t>
            </a:r>
            <a:r>
              <a:rPr lang="en-US" altLang="zh-CN" sz="2000" i="1" dirty="0">
                <a:effectLst/>
                <a:latin typeface="Times New Roman" panose="02020603050405020304" pitchFamily="18" charset="0"/>
                <a:ea typeface="Times New Roman" panose="02020603050405020304" pitchFamily="18" charset="0"/>
              </a:rPr>
              <a:t>Luxuriant Dream of the East Capital of the Great Song Dynasty.</a:t>
            </a:r>
          </a:p>
          <a:p>
            <a:pPr indent="457200">
              <a:lnSpc>
                <a:spcPct val="150000"/>
              </a:lnSpc>
            </a:pPr>
            <a:endParaRPr lang="en-US" altLang="zh-CN" sz="2000" i="1" dirty="0">
              <a:latin typeface="Times New Roman" panose="02020603050405020304" pitchFamily="18" charset="0"/>
            </a:endParaRPr>
          </a:p>
          <a:p>
            <a:pPr indent="457200">
              <a:lnSpc>
                <a:spcPct val="150000"/>
              </a:lnSpc>
            </a:pP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000" kern="100" dirty="0">
                <a:solidFill>
                  <a:srgbClr val="000000"/>
                </a:solidFill>
                <a:effectLst/>
                <a:highlight>
                  <a:srgbClr val="C0C0C0"/>
                </a:highlight>
                <a:latin typeface="Times New Roman" panose="02020603050405020304" pitchFamily="18" charset="0"/>
                <a:ea typeface="Times New Roman" panose="02020603050405020304" pitchFamily="18" charset="0"/>
                <a:cs typeface="Times New Roman" panose="02020603050405020304" pitchFamily="18" charset="0"/>
              </a:rPr>
              <a:t>Luxuriant Dream of the East Capital of the Great Song Dynasty</a:t>
            </a:r>
            <a:r>
              <a:rPr lang="en-US" altLang="zh-CN"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a representative show of the garden. It is a large-scale live water performance produced by Qingming Riverside Landscape Garden. The performance lasts for 70 minutes and is performed by more than 700 actors. </a:t>
            </a:r>
            <a:endPar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20F808F7-B1F6-41F3-82A0-5060246ECE97}"/>
              </a:ext>
            </a:extLst>
          </p:cNvPr>
          <p:cNvSpPr txBox="1"/>
          <p:nvPr/>
        </p:nvSpPr>
        <p:spPr>
          <a:xfrm>
            <a:off x="511752" y="241361"/>
            <a:ext cx="6094268" cy="523220"/>
          </a:xfrm>
          <a:prstGeom prst="rect">
            <a:avLst/>
          </a:prstGeom>
          <a:noFill/>
        </p:spPr>
        <p:txBody>
          <a:bodyPr wrap="square">
            <a:spAutoFit/>
          </a:bodyPr>
          <a:lstStyle/>
          <a:p>
            <a:r>
              <a:rPr lang="en-US" altLang="zh-CN" sz="2800" b="1" dirty="0">
                <a:latin typeface="Times New Roman" panose="02020603050405020304" pitchFamily="18" charset="0"/>
              </a:rPr>
              <a:t>Festivals &amp; Performances</a:t>
            </a:r>
            <a:endParaRPr lang="zh-CN" altLang="en-US" sz="2800" b="1" dirty="0">
              <a:latin typeface="Times New Roman" panose="02020603050405020304" pitchFamily="18" charset="0"/>
            </a:endParaRPr>
          </a:p>
        </p:txBody>
      </p:sp>
    </p:spTree>
    <p:custDataLst>
      <p:tags r:id="rId1"/>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56D5860-C2A8-44D5-B88D-90F22F1D8739}"/>
              </a:ext>
            </a:extLst>
          </p:cNvPr>
          <p:cNvSpPr>
            <a:spLocks noGrp="1"/>
          </p:cNvSpPr>
          <p:nvPr>
            <p:ph idx="1"/>
          </p:nvPr>
        </p:nvSpPr>
        <p:spPr>
          <a:xfrm>
            <a:off x="1699333" y="1549130"/>
            <a:ext cx="10073567" cy="1879870"/>
          </a:xfrm>
        </p:spPr>
        <p:txBody>
          <a:bodyPr>
            <a:normAutofit/>
          </a:bodyPr>
          <a:lstStyle/>
          <a:p>
            <a:pPr marL="0" indent="0">
              <a:buNone/>
            </a:pPr>
            <a:r>
              <a:rPr lang="zh-CN" altLang="en-US"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清明上河图</a:t>
            </a:r>
            <a:endParaRPr lang="en-US"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2400" kern="100" dirty="0">
                <a:solidFill>
                  <a:srgbClr val="000000"/>
                </a:solidFill>
                <a:latin typeface="Times New Roman" panose="02020603050405020304" pitchFamily="18" charset="0"/>
                <a:cs typeface="Times New Roman" panose="02020603050405020304" pitchFamily="18" charset="0"/>
              </a:rPr>
              <a:t>Riverside Scene at Qingming Festival                    </a:t>
            </a:r>
            <a:r>
              <a:rPr lang="en-US" altLang="zh-CN" sz="2400" b="1" kern="100" dirty="0">
                <a:solidFill>
                  <a:schemeClr val="accent6">
                    <a:lumMod val="50000"/>
                  </a:schemeClr>
                </a:solidFill>
                <a:latin typeface="Times New Roman" panose="02020603050405020304" pitchFamily="18" charset="0"/>
                <a:cs typeface="Times New Roman" panose="02020603050405020304" pitchFamily="18" charset="0"/>
              </a:rPr>
              <a:t>Free Translation</a:t>
            </a:r>
            <a:endParaRPr lang="en-US" altLang="zh-CN" sz="2400" kern="100" dirty="0">
              <a:solidFill>
                <a:srgbClr val="000000"/>
              </a:solidFill>
              <a:latin typeface="Times New Roman" panose="02020603050405020304" pitchFamily="18" charset="0"/>
              <a:cs typeface="Times New Roman" panose="02020603050405020304" pitchFamily="18" charset="0"/>
            </a:endParaRPr>
          </a:p>
          <a:p>
            <a:r>
              <a:rPr lang="en-US" altLang="zh-CN" sz="2400" kern="100" dirty="0">
                <a:solidFill>
                  <a:srgbClr val="000000"/>
                </a:solidFill>
                <a:latin typeface="Times New Roman" panose="02020603050405020304" pitchFamily="18" charset="0"/>
                <a:cs typeface="Times New Roman" panose="02020603050405020304" pitchFamily="18" charset="0"/>
              </a:rPr>
              <a:t>Along the River during the Qingming Festival       </a:t>
            </a:r>
            <a:r>
              <a:rPr lang="en-US" altLang="zh-CN" sz="2400" b="1" kern="100" dirty="0">
                <a:solidFill>
                  <a:schemeClr val="accent6">
                    <a:lumMod val="50000"/>
                  </a:schemeClr>
                </a:solidFill>
                <a:latin typeface="Times New Roman" panose="02020603050405020304" pitchFamily="18" charset="0"/>
                <a:cs typeface="Times New Roman" panose="02020603050405020304" pitchFamily="18" charset="0"/>
              </a:rPr>
              <a:t>Literal Translation</a:t>
            </a:r>
          </a:p>
        </p:txBody>
      </p:sp>
      <p:sp>
        <p:nvSpPr>
          <p:cNvPr id="5" name="文本框 4">
            <a:extLst>
              <a:ext uri="{FF2B5EF4-FFF2-40B4-BE49-F238E27FC236}">
                <a16:creationId xmlns:a16="http://schemas.microsoft.com/office/drawing/2014/main" id="{FF84FF97-8920-431F-9739-C8D03AB02133}"/>
              </a:ext>
            </a:extLst>
          </p:cNvPr>
          <p:cNvSpPr txBox="1"/>
          <p:nvPr/>
        </p:nvSpPr>
        <p:spPr>
          <a:xfrm>
            <a:off x="1699334" y="4523173"/>
            <a:ext cx="8930566" cy="830997"/>
          </a:xfrm>
          <a:prstGeom prst="rect">
            <a:avLst/>
          </a:prstGeom>
          <a:noFill/>
        </p:spPr>
        <p:txBody>
          <a:bodyPr wrap="square" rtlCol="0">
            <a:spAutoFit/>
          </a:bodyPr>
          <a:lstStyle/>
          <a:p>
            <a:r>
              <a:rPr lang="zh-CN" altLang="en-US"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大宋</a:t>
            </a:r>
            <a:r>
              <a:rPr lang="en-US"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东京梦华</a:t>
            </a:r>
            <a:endPar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Luxuriant Dream of </a:t>
            </a:r>
            <a:r>
              <a:rPr lang="en-US" altLang="zh-CN" sz="2400" kern="100" dirty="0">
                <a:solidFill>
                  <a:srgbClr val="000000"/>
                </a:solidFill>
                <a:latin typeface="Times New Roman" panose="02020603050405020304" pitchFamily="18" charset="0"/>
                <a:cs typeface="Times New Roman" panose="02020603050405020304" pitchFamily="18" charset="0"/>
              </a:rPr>
              <a:t>the East Capital of the Great Song </a:t>
            </a:r>
            <a:r>
              <a:rPr lang="en-US" altLang="zh-CN" sz="24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Dynasty</a:t>
            </a:r>
          </a:p>
        </p:txBody>
      </p:sp>
      <p:sp>
        <p:nvSpPr>
          <p:cNvPr id="6" name="文本框 5">
            <a:extLst>
              <a:ext uri="{FF2B5EF4-FFF2-40B4-BE49-F238E27FC236}">
                <a16:creationId xmlns:a16="http://schemas.microsoft.com/office/drawing/2014/main" id="{7455644E-15E7-4392-A180-CB66D0093A9D}"/>
              </a:ext>
            </a:extLst>
          </p:cNvPr>
          <p:cNvSpPr txBox="1"/>
          <p:nvPr/>
        </p:nvSpPr>
        <p:spPr>
          <a:xfrm>
            <a:off x="779318" y="243695"/>
            <a:ext cx="3782291" cy="661207"/>
          </a:xfrm>
          <a:prstGeom prst="rect">
            <a:avLst/>
          </a:prstGeom>
          <a:noFill/>
        </p:spPr>
        <p:txBody>
          <a:bodyPr wrap="square" rtlCol="0">
            <a:spAutoFit/>
          </a:bodyPr>
          <a:lstStyle/>
          <a:p>
            <a:pPr algn="ctr" fontAlgn="auto">
              <a:lnSpc>
                <a:spcPct val="150000"/>
              </a:lnSpc>
            </a:pPr>
            <a:r>
              <a:rPr lang="en-US" altLang="zh-CN" sz="2800" b="1" kern="100" dirty="0">
                <a:latin typeface="Times New Roman" panose="02020603050405020304" pitchFamily="18" charset="0"/>
                <a:cs typeface="Times New Roman" panose="02020603050405020304" pitchFamily="18" charset="0"/>
              </a:rPr>
              <a:t>The Translation</a:t>
            </a:r>
            <a:endParaRPr lang="zh-CN" altLang="en-US" sz="2800" b="1" kern="1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02DDBAE0-1B4F-4159-9E68-70D6398266A8}"/>
              </a:ext>
            </a:extLst>
          </p:cNvPr>
          <p:cNvSpPr txBox="1"/>
          <p:nvPr/>
        </p:nvSpPr>
        <p:spPr>
          <a:xfrm>
            <a:off x="1699334" y="3295835"/>
            <a:ext cx="5287392" cy="1107996"/>
          </a:xfrm>
          <a:prstGeom prst="rect">
            <a:avLst/>
          </a:prstGeom>
          <a:noFill/>
        </p:spPr>
        <p:txBody>
          <a:bodyPr wrap="square" rtlCol="0">
            <a:spAutoFit/>
          </a:bodyPr>
          <a:lstStyle/>
          <a:p>
            <a:r>
              <a:rPr lang="zh-CN"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rPr>
              <a:t>清明上河园</a:t>
            </a:r>
            <a:endParaRPr lang="en-US" altLang="zh-CN" sz="2400" kern="100" dirty="0">
              <a:solidFill>
                <a:srgbClr val="000000"/>
              </a:solidFill>
              <a:latin typeface="楷体" panose="02010609060101010101" pitchFamily="49" charset="-122"/>
              <a:ea typeface="楷体" panose="02010609060101010101" pitchFamily="49" charset="-122"/>
              <a:cs typeface="Times New Roman" panose="02020603050405020304" pitchFamily="18" charset="0"/>
            </a:endParaRPr>
          </a:p>
          <a:p>
            <a:r>
              <a:rPr lang="en-US" altLang="zh-CN" sz="2400" kern="100" dirty="0">
                <a:solidFill>
                  <a:srgbClr val="000000"/>
                </a:solidFill>
                <a:latin typeface="Times New Roman" panose="02020603050405020304" pitchFamily="18" charset="0"/>
                <a:cs typeface="Times New Roman" panose="02020603050405020304" pitchFamily="18" charset="0"/>
              </a:rPr>
              <a:t>Qingming Riverside Landscape Garden</a:t>
            </a:r>
            <a:endParaRPr lang="zh-CN" altLang="zh-CN" sz="2400" kern="100" dirty="0">
              <a:solidFill>
                <a:srgbClr val="000000"/>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6425117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1BFCAC3-AC3B-4C12-BD50-9E0C67F5C2EB}"/>
              </a:ext>
            </a:extLst>
          </p:cNvPr>
          <p:cNvSpPr txBox="1"/>
          <p:nvPr/>
        </p:nvSpPr>
        <p:spPr>
          <a:xfrm>
            <a:off x="3977196" y="2521258"/>
            <a:ext cx="4758432" cy="1020933"/>
          </a:xfrm>
          <a:prstGeom prst="rect">
            <a:avLst/>
          </a:prstGeom>
          <a:noFill/>
        </p:spPr>
        <p:txBody>
          <a:bodyPr wrap="square" rtlCol="0">
            <a:spAutoFit/>
          </a:bodyPr>
          <a:lstStyle/>
          <a:p>
            <a:r>
              <a:rPr lang="en-US" altLang="zh-CN" sz="6000" b="1" spc="600" dirty="0">
                <a:latin typeface="Kristen ITC" panose="03050502040202030202" pitchFamily="66" charset="0"/>
              </a:rPr>
              <a:t>Thanks!</a:t>
            </a:r>
            <a:endParaRPr lang="zh-CN" altLang="en-US" sz="6000" b="1" spc="600" dirty="0">
              <a:latin typeface="Kristen ITC" panose="03050502040202030202" pitchFamily="66" charset="0"/>
            </a:endParaRPr>
          </a:p>
        </p:txBody>
      </p:sp>
    </p:spTree>
    <p:extLst>
      <p:ext uri="{BB962C8B-B14F-4D97-AF65-F5344CB8AC3E}">
        <p14:creationId xmlns:p14="http://schemas.microsoft.com/office/powerpoint/2010/main" val="1056978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14"/>
          <p:cNvCxnSpPr>
            <a:cxnSpLocks noChangeShapeType="1"/>
          </p:cNvCxnSpPr>
          <p:nvPr/>
        </p:nvCxnSpPr>
        <p:spPr bwMode="auto">
          <a:xfrm flipH="1" flipV="1">
            <a:off x="3760014" y="3651910"/>
            <a:ext cx="4296216" cy="10697"/>
          </a:xfrm>
          <a:prstGeom prst="line">
            <a:avLst/>
          </a:prstGeom>
          <a:noFill/>
          <a:ln w="12700">
            <a:solidFill>
              <a:schemeClr val="tx1">
                <a:lumMod val="65000"/>
                <a:lumOff val="35000"/>
              </a:schemeClr>
            </a:solidFill>
            <a:prstDash val="lgDash"/>
            <a:round/>
          </a:ln>
          <a:extLst>
            <a:ext uri="{909E8E84-426E-40DD-AFC4-6F175D3DCCD1}">
              <a14:hiddenFill xmlns:a14="http://schemas.microsoft.com/office/drawing/2010/main">
                <a:noFill/>
              </a14:hiddenFill>
            </a:ext>
          </a:extLst>
        </p:spPr>
      </p:cxnSp>
      <p:cxnSp>
        <p:nvCxnSpPr>
          <p:cNvPr id="5" name="直接连接符 15"/>
          <p:cNvCxnSpPr>
            <a:cxnSpLocks noChangeShapeType="1"/>
          </p:cNvCxnSpPr>
          <p:nvPr/>
        </p:nvCxnSpPr>
        <p:spPr bwMode="auto">
          <a:xfrm>
            <a:off x="5957010" y="1957387"/>
            <a:ext cx="0" cy="3568769"/>
          </a:xfrm>
          <a:prstGeom prst="line">
            <a:avLst/>
          </a:prstGeom>
          <a:noFill/>
          <a:ln w="12700">
            <a:solidFill>
              <a:schemeClr val="tx1">
                <a:lumMod val="65000"/>
                <a:lumOff val="35000"/>
              </a:schemeClr>
            </a:solidFill>
            <a:prstDash val="lgDash"/>
            <a:round/>
          </a:ln>
          <a:extLst>
            <a:ext uri="{909E8E84-426E-40DD-AFC4-6F175D3DCCD1}">
              <a14:hiddenFill xmlns:a14="http://schemas.microsoft.com/office/drawing/2010/main">
                <a:noFill/>
              </a14:hiddenFill>
            </a:ext>
          </a:extLst>
        </p:spPr>
      </p:cxnSp>
      <p:pic>
        <p:nvPicPr>
          <p:cNvPr id="6" name="图片 5">
            <a:extLst>
              <a:ext uri="{FF2B5EF4-FFF2-40B4-BE49-F238E27FC236}">
                <a16:creationId xmlns:a16="http://schemas.microsoft.com/office/drawing/2014/main" id="{D62649CB-261D-4B7D-8B79-2F6D3A5D9E8A}"/>
              </a:ext>
            </a:extLst>
          </p:cNvPr>
          <p:cNvPicPr>
            <a:picLocks noChangeAspect="1"/>
          </p:cNvPicPr>
          <p:nvPr/>
        </p:nvPicPr>
        <p:blipFill>
          <a:blip r:embed="rId4" cstate="email"/>
          <a:stretch>
            <a:fillRect/>
          </a:stretch>
        </p:blipFill>
        <p:spPr>
          <a:xfrm>
            <a:off x="216980" y="702360"/>
            <a:ext cx="3056078" cy="2158158"/>
          </a:xfrm>
          <a:prstGeom prst="rect">
            <a:avLst/>
          </a:prstGeom>
        </p:spPr>
      </p:pic>
      <p:sp>
        <p:nvSpPr>
          <p:cNvPr id="7" name="文本框 6">
            <a:extLst>
              <a:ext uri="{FF2B5EF4-FFF2-40B4-BE49-F238E27FC236}">
                <a16:creationId xmlns:a16="http://schemas.microsoft.com/office/drawing/2014/main" id="{4DE6F60D-5059-4044-985C-BE8C0CC75799}"/>
              </a:ext>
            </a:extLst>
          </p:cNvPr>
          <p:cNvSpPr txBox="1"/>
          <p:nvPr/>
        </p:nvSpPr>
        <p:spPr>
          <a:xfrm>
            <a:off x="541538" y="1561164"/>
            <a:ext cx="2483032" cy="707886"/>
          </a:xfrm>
          <a:prstGeom prst="rect">
            <a:avLst/>
          </a:prstGeom>
          <a:noFill/>
        </p:spPr>
        <p:txBody>
          <a:bodyPr wrap="square" rtlCol="0">
            <a:spAutoFit/>
          </a:bodyPr>
          <a:lstStyle/>
          <a:p>
            <a:pPr algn="ctr"/>
            <a:r>
              <a:rPr lang="en-US" altLang="zh-CN" sz="4000" dirty="0">
                <a:solidFill>
                  <a:schemeClr val="tx1">
                    <a:lumMod val="65000"/>
                    <a:lumOff val="35000"/>
                  </a:schemeClr>
                </a:solidFill>
                <a:latin typeface="腾祥铁山楷书繁" panose="01010104010101010101" pitchFamily="2" charset="-122"/>
                <a:ea typeface="腾祥铁山楷书繁" panose="01010104010101010101" pitchFamily="2" charset="-122"/>
              </a:rPr>
              <a:t>Contents</a:t>
            </a:r>
            <a:endParaRPr lang="zh-CN" altLang="en-US" sz="4000" dirty="0">
              <a:solidFill>
                <a:schemeClr val="tx1">
                  <a:lumMod val="65000"/>
                  <a:lumOff val="35000"/>
                </a:schemeClr>
              </a:solidFill>
              <a:latin typeface="腾祥铁山楷书繁" panose="01010104010101010101" pitchFamily="2" charset="-122"/>
              <a:ea typeface="腾祥铁山楷书繁" panose="01010104010101010101" pitchFamily="2" charset="-122"/>
            </a:endParaRPr>
          </a:p>
        </p:txBody>
      </p:sp>
      <p:pic>
        <p:nvPicPr>
          <p:cNvPr id="8" name="图片 7">
            <a:extLst>
              <a:ext uri="{FF2B5EF4-FFF2-40B4-BE49-F238E27FC236}">
                <a16:creationId xmlns:a16="http://schemas.microsoft.com/office/drawing/2014/main" id="{67F141BD-4D1E-4D06-8881-313E6D5CEB39}"/>
              </a:ext>
            </a:extLst>
          </p:cNvPr>
          <p:cNvPicPr>
            <a:picLocks noChangeAspect="1"/>
          </p:cNvPicPr>
          <p:nvPr/>
        </p:nvPicPr>
        <p:blipFill>
          <a:blip r:embed="rId5" cstate="email"/>
          <a:stretch>
            <a:fillRect/>
          </a:stretch>
        </p:blipFill>
        <p:spPr>
          <a:xfrm>
            <a:off x="1408963" y="702360"/>
            <a:ext cx="1349206" cy="713580"/>
          </a:xfrm>
          <a:prstGeom prst="rect">
            <a:avLst/>
          </a:prstGeom>
        </p:spPr>
      </p:pic>
      <p:sp>
        <p:nvSpPr>
          <p:cNvPr id="12" name="文本框 11">
            <a:extLst>
              <a:ext uri="{FF2B5EF4-FFF2-40B4-BE49-F238E27FC236}">
                <a16:creationId xmlns:a16="http://schemas.microsoft.com/office/drawing/2014/main" id="{E48E0146-7815-44FD-9344-914CBF75F03C}"/>
              </a:ext>
            </a:extLst>
          </p:cNvPr>
          <p:cNvSpPr txBox="1"/>
          <p:nvPr/>
        </p:nvSpPr>
        <p:spPr>
          <a:xfrm>
            <a:off x="6223435" y="2494907"/>
            <a:ext cx="2481348" cy="523220"/>
          </a:xfrm>
          <a:prstGeom prst="rect">
            <a:avLst/>
          </a:prstGeom>
          <a:noFill/>
        </p:spPr>
        <p:txBody>
          <a:bodyPr wrap="square">
            <a:spAutoFit/>
          </a:bodyPr>
          <a:lstStyle/>
          <a:p>
            <a:r>
              <a:rPr lang="en-US" altLang="zh-CN" sz="2800" dirty="0">
                <a:latin typeface="Times New Roman" panose="02020603050405020304" pitchFamily="18" charset="0"/>
              </a:rPr>
              <a:t>Architectures</a:t>
            </a:r>
            <a:endParaRPr lang="zh-CN" altLang="en-US" sz="2800" dirty="0">
              <a:latin typeface="Times New Roman" panose="02020603050405020304" pitchFamily="18" charset="0"/>
            </a:endParaRPr>
          </a:p>
        </p:txBody>
      </p:sp>
      <p:sp>
        <p:nvSpPr>
          <p:cNvPr id="13" name="文本框 12">
            <a:extLst>
              <a:ext uri="{FF2B5EF4-FFF2-40B4-BE49-F238E27FC236}">
                <a16:creationId xmlns:a16="http://schemas.microsoft.com/office/drawing/2014/main" id="{BDE91D8D-548B-48DC-AB2D-79959C52B1F1}"/>
              </a:ext>
            </a:extLst>
          </p:cNvPr>
          <p:cNvSpPr txBox="1"/>
          <p:nvPr/>
        </p:nvSpPr>
        <p:spPr>
          <a:xfrm>
            <a:off x="6494686" y="4121209"/>
            <a:ext cx="2556769" cy="523220"/>
          </a:xfrm>
          <a:prstGeom prst="rect">
            <a:avLst/>
          </a:prstGeom>
          <a:noFill/>
        </p:spPr>
        <p:txBody>
          <a:bodyPr wrap="square" rtlCol="0">
            <a:spAutoFit/>
          </a:bodyPr>
          <a:lstStyle/>
          <a:p>
            <a:r>
              <a:rPr lang="en-US" altLang="zh-CN" sz="2800" dirty="0">
                <a:latin typeface="Times New Roman" panose="02020603050405020304" pitchFamily="18" charset="0"/>
              </a:rPr>
              <a:t>Festivals</a:t>
            </a:r>
            <a:endParaRPr lang="zh-CN" altLang="en-US" sz="2800" dirty="0">
              <a:latin typeface="Times New Roman" panose="02020603050405020304" pitchFamily="18" charset="0"/>
            </a:endParaRPr>
          </a:p>
        </p:txBody>
      </p:sp>
      <p:sp>
        <p:nvSpPr>
          <p:cNvPr id="14" name="文本框 13">
            <a:extLst>
              <a:ext uri="{FF2B5EF4-FFF2-40B4-BE49-F238E27FC236}">
                <a16:creationId xmlns:a16="http://schemas.microsoft.com/office/drawing/2014/main" id="{3B55EA55-9243-47CA-832B-353001AC3937}"/>
              </a:ext>
            </a:extLst>
          </p:cNvPr>
          <p:cNvSpPr txBox="1"/>
          <p:nvPr/>
        </p:nvSpPr>
        <p:spPr>
          <a:xfrm>
            <a:off x="3273058" y="4121209"/>
            <a:ext cx="3213717" cy="523220"/>
          </a:xfrm>
          <a:prstGeom prst="rect">
            <a:avLst/>
          </a:prstGeom>
          <a:noFill/>
        </p:spPr>
        <p:txBody>
          <a:bodyPr wrap="square" rtlCol="0">
            <a:spAutoFit/>
          </a:bodyPr>
          <a:lstStyle/>
          <a:p>
            <a:r>
              <a:rPr lang="en-US" altLang="zh-CN" sz="2800" dirty="0">
                <a:latin typeface="Times New Roman" panose="02020603050405020304" pitchFamily="18" charset="0"/>
              </a:rPr>
              <a:t>Performances</a:t>
            </a:r>
            <a:endParaRPr lang="zh-CN" altLang="en-US" sz="2800" dirty="0">
              <a:latin typeface="Times New Roman" panose="02020603050405020304" pitchFamily="18" charset="0"/>
            </a:endParaRPr>
          </a:p>
        </p:txBody>
      </p:sp>
      <p:sp>
        <p:nvSpPr>
          <p:cNvPr id="15" name="文本框 14">
            <a:extLst>
              <a:ext uri="{FF2B5EF4-FFF2-40B4-BE49-F238E27FC236}">
                <a16:creationId xmlns:a16="http://schemas.microsoft.com/office/drawing/2014/main" id="{6E441866-4AD0-4CCF-9066-49C940989F39}"/>
              </a:ext>
            </a:extLst>
          </p:cNvPr>
          <p:cNvSpPr txBox="1"/>
          <p:nvPr/>
        </p:nvSpPr>
        <p:spPr>
          <a:xfrm>
            <a:off x="5505013" y="3374897"/>
            <a:ext cx="1007522" cy="646331"/>
          </a:xfrm>
          <a:prstGeom prst="rect">
            <a:avLst/>
          </a:prstGeom>
          <a:noFill/>
        </p:spPr>
        <p:txBody>
          <a:bodyPr wrap="square" rtlCol="0">
            <a:spAutoFit/>
          </a:bodyPr>
          <a:lstStyle/>
          <a:p>
            <a:r>
              <a:rPr lang="en-US" altLang="zh-CN" dirty="0"/>
              <a:t>1       2</a:t>
            </a:r>
          </a:p>
          <a:p>
            <a:r>
              <a:rPr lang="en-US" altLang="zh-CN" dirty="0"/>
              <a:t>4       3</a:t>
            </a:r>
            <a:endParaRPr lang="zh-CN" altLang="en-US" dirty="0"/>
          </a:p>
        </p:txBody>
      </p:sp>
      <p:sp>
        <p:nvSpPr>
          <p:cNvPr id="17" name="文本框 16">
            <a:extLst>
              <a:ext uri="{FF2B5EF4-FFF2-40B4-BE49-F238E27FC236}">
                <a16:creationId xmlns:a16="http://schemas.microsoft.com/office/drawing/2014/main" id="{617AD4D5-92D6-4296-97A5-A62CAE404EF3}"/>
              </a:ext>
            </a:extLst>
          </p:cNvPr>
          <p:cNvSpPr txBox="1"/>
          <p:nvPr/>
        </p:nvSpPr>
        <p:spPr>
          <a:xfrm>
            <a:off x="392255" y="242227"/>
            <a:ext cx="6094520" cy="461665"/>
          </a:xfrm>
          <a:prstGeom prst="rect">
            <a:avLst/>
          </a:prstGeom>
          <a:noFill/>
        </p:spPr>
        <p:txBody>
          <a:bodyPr wrap="square">
            <a:spAutoFit/>
          </a:bodyPr>
          <a:lstStyle/>
          <a:p>
            <a:r>
              <a:rPr lang="en-US" altLang="zh-CN" sz="2400" b="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Qingming Riverside Landscape Garden</a:t>
            </a:r>
            <a:endParaRPr lang="zh-CN" altLang="en-US" sz="2400" b="1"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6C619D53-2DDE-48AA-B8D6-6ABF4B5778C9}"/>
              </a:ext>
            </a:extLst>
          </p:cNvPr>
          <p:cNvSpPr txBox="1"/>
          <p:nvPr/>
        </p:nvSpPr>
        <p:spPr>
          <a:xfrm>
            <a:off x="4465501" y="1116058"/>
            <a:ext cx="2885242" cy="523220"/>
          </a:xfrm>
          <a:prstGeom prst="rect">
            <a:avLst/>
          </a:prstGeom>
          <a:noFill/>
        </p:spPr>
        <p:txBody>
          <a:bodyPr wrap="square" rtlCol="0">
            <a:spAutoFit/>
          </a:bodyPr>
          <a:lstStyle/>
          <a:p>
            <a:r>
              <a:rPr lang="en-US" altLang="zh-CN" sz="2800" dirty="0">
                <a:latin typeface="Times New Roman" panose="02020603050405020304" pitchFamily="18" charset="0"/>
              </a:rPr>
              <a:t>An Introduction</a:t>
            </a:r>
            <a:endParaRPr lang="zh-CN" altLang="en-US" sz="2800" dirty="0">
              <a:latin typeface="Times New Roman" panose="02020603050405020304" pitchFamily="18" charset="0"/>
            </a:endParaRPr>
          </a:p>
        </p:txBody>
      </p:sp>
      <p:sp>
        <p:nvSpPr>
          <p:cNvPr id="2" name="文本框 1">
            <a:extLst>
              <a:ext uri="{FF2B5EF4-FFF2-40B4-BE49-F238E27FC236}">
                <a16:creationId xmlns:a16="http://schemas.microsoft.com/office/drawing/2014/main" id="{70E5BF17-025E-4B7C-A168-90A7360EBAE6}"/>
              </a:ext>
            </a:extLst>
          </p:cNvPr>
          <p:cNvSpPr txBox="1"/>
          <p:nvPr/>
        </p:nvSpPr>
        <p:spPr>
          <a:xfrm>
            <a:off x="3822204" y="2507406"/>
            <a:ext cx="2072615" cy="523220"/>
          </a:xfrm>
          <a:prstGeom prst="rect">
            <a:avLst/>
          </a:prstGeom>
          <a:noFill/>
        </p:spPr>
        <p:txBody>
          <a:bodyPr wrap="square" rtlCol="0">
            <a:spAutoFit/>
          </a:bodyPr>
          <a:lstStyle/>
          <a:p>
            <a:r>
              <a:rPr lang="en-US" altLang="zh-CN" sz="2800" dirty="0">
                <a:latin typeface="Times New Roman" panose="02020603050405020304" pitchFamily="18" charset="0"/>
              </a:rPr>
              <a:t>Origins</a:t>
            </a:r>
            <a:endParaRPr lang="zh-CN" altLang="en-US" sz="2800" dirty="0">
              <a:latin typeface="Times New Roman" panose="02020603050405020304" pitchFamily="18" charset="0"/>
            </a:endParaRPr>
          </a:p>
        </p:txBody>
      </p:sp>
    </p:spTree>
    <p:custDataLst>
      <p:tags r:id="rId1"/>
    </p:custDataLst>
    <p:extLst>
      <p:ext uri="{BB962C8B-B14F-4D97-AF65-F5344CB8AC3E}">
        <p14:creationId xmlns:p14="http://schemas.microsoft.com/office/powerpoint/2010/main" val="15664755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49CB828-1C4E-4C9E-A9C3-72B3A2946E9D}"/>
              </a:ext>
            </a:extLst>
          </p:cNvPr>
          <p:cNvSpPr txBox="1"/>
          <p:nvPr/>
        </p:nvSpPr>
        <p:spPr>
          <a:xfrm>
            <a:off x="1331651" y="1589102"/>
            <a:ext cx="7892248" cy="1785104"/>
          </a:xfrm>
          <a:prstGeom prst="rect">
            <a:avLst/>
          </a:prstGeom>
          <a:noFill/>
        </p:spPr>
        <p:txBody>
          <a:bodyPr wrap="square" rtlCol="0">
            <a:spAutoFit/>
          </a:bodyPr>
          <a:lstStyle/>
          <a:p>
            <a:r>
              <a:rPr lang="en-US" altLang="zh-CN" sz="2200" dirty="0">
                <a:effectLst/>
                <a:latin typeface="Times New Roman" panose="02020603050405020304" pitchFamily="18" charset="0"/>
                <a:ea typeface="Times New Roman" panose="02020603050405020304" pitchFamily="18" charset="0"/>
              </a:rPr>
              <a:t>Located on the west bank of Dragon Pavilion in Kaifeng, Henan Province, </a:t>
            </a:r>
            <a:r>
              <a:rPr lang="en-US" altLang="zh-CN" sz="2200" dirty="0">
                <a:effectLst/>
                <a:highlight>
                  <a:srgbClr val="C0C0C0"/>
                </a:highlight>
                <a:latin typeface="Times New Roman" panose="02020603050405020304" pitchFamily="18" charset="0"/>
                <a:ea typeface="Times New Roman" panose="02020603050405020304" pitchFamily="18" charset="0"/>
              </a:rPr>
              <a:t>Qingming Riverside Landscape Garden </a:t>
            </a:r>
            <a:r>
              <a:rPr lang="en-US" altLang="zh-CN" sz="2200" dirty="0">
                <a:effectLst/>
                <a:latin typeface="Times New Roman" panose="02020603050405020304" pitchFamily="18" charset="0"/>
                <a:ea typeface="Times New Roman" panose="02020603050405020304" pitchFamily="18" charset="0"/>
              </a:rPr>
              <a:t>is a large-scale historical and cultural theme park covering an area of more than 600 mu, showing the prosperous scenery of Song Dynasty. It is based on the painting </a:t>
            </a:r>
            <a:r>
              <a:rPr lang="en-US" altLang="zh-CN" sz="2200" i="1" dirty="0">
                <a:effectLst/>
                <a:latin typeface="Times New Roman" panose="02020603050405020304" pitchFamily="18" charset="0"/>
                <a:ea typeface="Times New Roman" panose="02020603050405020304" pitchFamily="18" charset="0"/>
              </a:rPr>
              <a:t>Riverside Scene at Qingming Festival</a:t>
            </a:r>
            <a:r>
              <a:rPr lang="en-US" altLang="zh-CN" sz="2200" i="1" dirty="0">
                <a:latin typeface="Times New Roman" panose="02020603050405020304" pitchFamily="18" charset="0"/>
                <a:ea typeface="Times New Roman" panose="02020603050405020304" pitchFamily="18" charset="0"/>
              </a:rPr>
              <a:t>.</a:t>
            </a:r>
            <a:endParaRPr lang="zh-CN" altLang="en-US" sz="2200" dirty="0"/>
          </a:p>
        </p:txBody>
      </p:sp>
      <p:sp>
        <p:nvSpPr>
          <p:cNvPr id="5" name="文本框 4">
            <a:extLst>
              <a:ext uri="{FF2B5EF4-FFF2-40B4-BE49-F238E27FC236}">
                <a16:creationId xmlns:a16="http://schemas.microsoft.com/office/drawing/2014/main" id="{3EFE4E2F-ECAF-4444-887F-CC6AB7EA8B80}"/>
              </a:ext>
            </a:extLst>
          </p:cNvPr>
          <p:cNvSpPr txBox="1"/>
          <p:nvPr/>
        </p:nvSpPr>
        <p:spPr>
          <a:xfrm>
            <a:off x="1331651" y="3822348"/>
            <a:ext cx="8043170" cy="1446550"/>
          </a:xfrm>
          <a:prstGeom prst="rect">
            <a:avLst/>
          </a:prstGeom>
          <a:noFill/>
        </p:spPr>
        <p:txBody>
          <a:bodyPr wrap="square" rtlCol="0">
            <a:spAutoFit/>
          </a:bodyPr>
          <a:lstStyle/>
          <a:p>
            <a:r>
              <a:rPr lang="en-US" altLang="zh-CN" sz="2200" dirty="0">
                <a:effectLst/>
                <a:latin typeface="Times New Roman" panose="02020603050405020304" pitchFamily="18" charset="0"/>
                <a:ea typeface="Times New Roman" panose="02020603050405020304" pitchFamily="18" charset="0"/>
              </a:rPr>
              <a:t>It is interesting that a thousand years ago, Zhang </a:t>
            </a:r>
            <a:r>
              <a:rPr lang="en-US" altLang="zh-CN" sz="2200" dirty="0" err="1">
                <a:effectLst/>
                <a:latin typeface="Times New Roman" panose="02020603050405020304" pitchFamily="18" charset="0"/>
                <a:ea typeface="Times New Roman" panose="02020603050405020304" pitchFamily="18" charset="0"/>
              </a:rPr>
              <a:t>Zeduan</a:t>
            </a:r>
            <a:r>
              <a:rPr lang="en-US" altLang="zh-CN" sz="2200" dirty="0">
                <a:effectLst/>
                <a:latin typeface="Times New Roman" panose="02020603050405020304" pitchFamily="18" charset="0"/>
                <a:ea typeface="Times New Roman" panose="02020603050405020304" pitchFamily="18" charset="0"/>
              </a:rPr>
              <a:t> moved the life of people in Song Dynasty from reality to a painting, but a thousand years later, Kaifeng people moved it from a painting into reality.</a:t>
            </a:r>
            <a:endParaRPr lang="zh-CN" altLang="en-US" sz="2200" dirty="0"/>
          </a:p>
        </p:txBody>
      </p:sp>
      <p:pic>
        <p:nvPicPr>
          <p:cNvPr id="10242" name="Picture 2">
            <a:extLst>
              <a:ext uri="{FF2B5EF4-FFF2-40B4-BE49-F238E27FC236}">
                <a16:creationId xmlns:a16="http://schemas.microsoft.com/office/drawing/2014/main" id="{611525A9-846E-4AEA-913D-AD87F471D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771" y="270059"/>
            <a:ext cx="9491700" cy="6317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97A93C43-D794-4807-BCB5-B6799B988BC5}"/>
              </a:ext>
            </a:extLst>
          </p:cNvPr>
          <p:cNvSpPr txBox="1"/>
          <p:nvPr/>
        </p:nvSpPr>
        <p:spPr>
          <a:xfrm>
            <a:off x="781235" y="620035"/>
            <a:ext cx="3932808" cy="461665"/>
          </a:xfrm>
          <a:prstGeom prst="rect">
            <a:avLst/>
          </a:prstGeom>
          <a:noFill/>
        </p:spPr>
        <p:txBody>
          <a:bodyPr wrap="square" rtlCol="0">
            <a:spAutoFit/>
          </a:bodyPr>
          <a:lstStyle/>
          <a:p>
            <a:r>
              <a:rPr lang="en-US" altLang="zh-CN" sz="2400" b="1" dirty="0">
                <a:latin typeface="Times New Roman" panose="02020603050405020304" pitchFamily="18" charset="0"/>
              </a:rPr>
              <a:t>An</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Introduction</a:t>
            </a:r>
            <a:endParaRPr lang="zh-CN" altLang="en-US" sz="2400" b="1" dirty="0">
              <a:latin typeface="Times New Roman" panose="02020603050405020304" pitchFamily="18"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42"/>
                                        </p:tgtEl>
                                      </p:cBhvr>
                                    </p:animEffect>
                                    <p:set>
                                      <p:cBhvr>
                                        <p:cTn id="7" dur="1" fill="hold">
                                          <p:stCondLst>
                                            <p:cond delay="499"/>
                                          </p:stCondLst>
                                        </p:cTn>
                                        <p:tgtEl>
                                          <p:spTgt spid="102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email"/>
          <a:srcRect/>
          <a:stretch>
            <a:fillRect/>
          </a:stretch>
        </p:blipFill>
        <p:spPr>
          <a:xfrm>
            <a:off x="9000938" y="3834701"/>
            <a:ext cx="725210" cy="356617"/>
          </a:xfrm>
          <a:prstGeom prst="rect">
            <a:avLst/>
          </a:prstGeom>
        </p:spPr>
      </p:pic>
      <p:sp>
        <p:nvSpPr>
          <p:cNvPr id="2" name="文本框 1">
            <a:extLst>
              <a:ext uri="{FF2B5EF4-FFF2-40B4-BE49-F238E27FC236}">
                <a16:creationId xmlns:a16="http://schemas.microsoft.com/office/drawing/2014/main" id="{B8C3A2B3-AC49-45F8-952C-A12CF70D85DA}"/>
              </a:ext>
            </a:extLst>
          </p:cNvPr>
          <p:cNvSpPr txBox="1"/>
          <p:nvPr/>
        </p:nvSpPr>
        <p:spPr>
          <a:xfrm>
            <a:off x="671029" y="2516203"/>
            <a:ext cx="5289888" cy="3600986"/>
          </a:xfrm>
          <a:prstGeom prst="rect">
            <a:avLst/>
          </a:prstGeom>
          <a:noFill/>
        </p:spPr>
        <p:txBody>
          <a:bodyPr wrap="square" rtlCol="0">
            <a:spAutoFit/>
          </a:bodyPr>
          <a:lstStyle/>
          <a:p>
            <a:pPr indent="457200"/>
            <a:r>
              <a:rPr lang="en-US" altLang="zh-CN" sz="2100" dirty="0">
                <a:effectLst/>
                <a:latin typeface="Times New Roman" panose="02020603050405020304" pitchFamily="18" charset="0"/>
                <a:ea typeface="Times New Roman" panose="02020603050405020304" pitchFamily="18" charset="0"/>
              </a:rPr>
              <a:t>The painting </a:t>
            </a:r>
            <a:r>
              <a:rPr lang="en-US" altLang="zh-CN" sz="2100" i="1" dirty="0">
                <a:effectLst/>
                <a:highlight>
                  <a:srgbClr val="C0C0C0"/>
                </a:highlight>
                <a:latin typeface="Times New Roman" panose="02020603050405020304" pitchFamily="18" charset="0"/>
                <a:ea typeface="Times New Roman" panose="02020603050405020304" pitchFamily="18" charset="0"/>
              </a:rPr>
              <a:t>Riverside Scene at Qingming Festival</a:t>
            </a:r>
            <a:r>
              <a:rPr lang="en-US" altLang="zh-CN" sz="2100" dirty="0">
                <a:effectLst/>
                <a:highlight>
                  <a:srgbClr val="C0C0C0"/>
                </a:highlight>
                <a:latin typeface="Times New Roman" panose="02020603050405020304" pitchFamily="18" charset="0"/>
                <a:ea typeface="Times New Roman" panose="02020603050405020304" pitchFamily="18" charset="0"/>
              </a:rPr>
              <a:t> </a:t>
            </a:r>
            <a:r>
              <a:rPr lang="en-US" altLang="zh-CN" sz="2100" dirty="0">
                <a:effectLst/>
                <a:latin typeface="Times New Roman" panose="02020603050405020304" pitchFamily="18" charset="0"/>
                <a:ea typeface="Times New Roman" panose="02020603050405020304" pitchFamily="18" charset="0"/>
              </a:rPr>
              <a:t>is a precious scroll of social and folk life in ancient China, reflecting the social life, manners and customs of marketplace, and urban architectural patterns of Kaifeng, the capital of the Northern Song Dynasty in China. Although it is just a minor part of Kaifeng at that time, people can still have a glimpse of the general appearance of other streets and urban areas.</a:t>
            </a:r>
            <a:endParaRPr lang="zh-CN" altLang="en-US" sz="2100" dirty="0"/>
          </a:p>
          <a:p>
            <a:endParaRPr lang="zh-CN" altLang="en-US" dirty="0"/>
          </a:p>
        </p:txBody>
      </p:sp>
      <p:pic>
        <p:nvPicPr>
          <p:cNvPr id="13" name="Picture 2">
            <a:extLst>
              <a:ext uri="{FF2B5EF4-FFF2-40B4-BE49-F238E27FC236}">
                <a16:creationId xmlns:a16="http://schemas.microsoft.com/office/drawing/2014/main" id="{A5530DBF-145D-4415-AF12-6178EC1FF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451289"/>
            <a:ext cx="5289889" cy="2701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3D3A1ACC-34E7-4CC0-AB4E-7DD5C89AA050}"/>
              </a:ext>
            </a:extLst>
          </p:cNvPr>
          <p:cNvSpPr txBox="1"/>
          <p:nvPr/>
        </p:nvSpPr>
        <p:spPr>
          <a:xfrm>
            <a:off x="906605" y="1358399"/>
            <a:ext cx="1930111" cy="584775"/>
          </a:xfrm>
          <a:prstGeom prst="rect">
            <a:avLst/>
          </a:prstGeom>
          <a:noFill/>
        </p:spPr>
        <p:txBody>
          <a:bodyPr wrap="square">
            <a:spAutoFit/>
          </a:bodyPr>
          <a:lstStyle/>
          <a:p>
            <a:r>
              <a:rPr lang="en-US" altLang="zh-CN" sz="3200" b="1" dirty="0">
                <a:latin typeface="Times New Roman" panose="02020603050405020304" pitchFamily="18" charset="0"/>
              </a:rPr>
              <a:t>Origins</a:t>
            </a:r>
            <a:endParaRPr lang="zh-CN" altLang="en-US" sz="3200" b="1" dirty="0"/>
          </a:p>
        </p:txBody>
      </p:sp>
    </p:spTree>
    <p:custDataLst>
      <p:tags r:id="rId1"/>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3D90189-BB55-4564-9B27-21462A598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 y="854361"/>
            <a:ext cx="10426647" cy="5149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6318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4B36072-4D9B-4652-A33D-E2A7BDB40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846" y="718955"/>
            <a:ext cx="10050307" cy="5025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558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C92B0B-FB7A-49C3-BF32-7C305D433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7" b="2582"/>
          <a:stretch/>
        </p:blipFill>
        <p:spPr bwMode="auto">
          <a:xfrm>
            <a:off x="865457" y="1011660"/>
            <a:ext cx="10461086" cy="5078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46391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E604B90-4EFC-4F26-ABDB-9B5FA8203298}"/>
              </a:ext>
            </a:extLst>
          </p:cNvPr>
          <p:cNvSpPr txBox="1"/>
          <p:nvPr/>
        </p:nvSpPr>
        <p:spPr>
          <a:xfrm>
            <a:off x="867186" y="1495585"/>
            <a:ext cx="3915053" cy="4609275"/>
          </a:xfrm>
          <a:prstGeom prst="rect">
            <a:avLst/>
          </a:prstGeom>
          <a:noFill/>
        </p:spPr>
        <p:txBody>
          <a:bodyPr wrap="square" rtlCol="0">
            <a:spAutoFit/>
          </a:bodyPr>
          <a:lstStyle/>
          <a:p>
            <a:pPr>
              <a:lnSpc>
                <a:spcPct val="150000"/>
              </a:lnSpc>
            </a:pPr>
            <a:r>
              <a:rPr lang="en-US" altLang="zh-CN" sz="2200" dirty="0">
                <a:effectLst/>
                <a:highlight>
                  <a:srgbClr val="C0C0C0"/>
                </a:highlight>
                <a:latin typeface="Times New Roman" panose="02020603050405020304" pitchFamily="18" charset="0"/>
                <a:ea typeface="Times New Roman" panose="02020603050405020304" pitchFamily="18" charset="0"/>
              </a:rPr>
              <a:t>The Rainbow Bridge </a:t>
            </a:r>
            <a:r>
              <a:rPr lang="en-US" altLang="zh-CN" sz="2200" dirty="0">
                <a:effectLst/>
                <a:latin typeface="Times New Roman" panose="02020603050405020304" pitchFamily="18" charset="0"/>
                <a:ea typeface="Times New Roman" panose="02020603050405020304" pitchFamily="18" charset="0"/>
              </a:rPr>
              <a:t>is an important creation in the history of ancient Chinese bridges. It is listed as the top ten famous bridges in China, and a major landscape in the Qingming Riverside Landscape Garden. It is a replica of one of the ten ancient timber bridges.</a:t>
            </a:r>
            <a:endParaRPr lang="zh-CN" altLang="en-US" sz="2200" dirty="0"/>
          </a:p>
        </p:txBody>
      </p:sp>
      <p:pic>
        <p:nvPicPr>
          <p:cNvPr id="3074" name="Picture 2">
            <a:extLst>
              <a:ext uri="{FF2B5EF4-FFF2-40B4-BE49-F238E27FC236}">
                <a16:creationId xmlns:a16="http://schemas.microsoft.com/office/drawing/2014/main" id="{52615CB8-6490-4DB9-BEDB-1438694D1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2907" y="1842116"/>
            <a:ext cx="6679152" cy="4443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8F8F8048-F30B-4629-BF64-FE5EF8080CD3}"/>
              </a:ext>
            </a:extLst>
          </p:cNvPr>
          <p:cNvSpPr txBox="1"/>
          <p:nvPr/>
        </p:nvSpPr>
        <p:spPr>
          <a:xfrm>
            <a:off x="716973" y="581891"/>
            <a:ext cx="3915053" cy="523220"/>
          </a:xfrm>
          <a:prstGeom prst="rect">
            <a:avLst/>
          </a:prstGeom>
          <a:noFill/>
        </p:spPr>
        <p:txBody>
          <a:bodyPr wrap="square" rtlCol="0">
            <a:spAutoFit/>
          </a:bodyPr>
          <a:lstStyle/>
          <a:p>
            <a:r>
              <a:rPr lang="en-US" altLang="zh-CN" sz="2800" b="1" dirty="0">
                <a:latin typeface="Times New Roman" panose="02020603050405020304" pitchFamily="18" charset="0"/>
              </a:rPr>
              <a:t>Architectures</a:t>
            </a:r>
            <a:endParaRPr lang="zh-CN" altLang="en-US" sz="2800" b="1" dirty="0">
              <a:latin typeface="Times New Roman" panose="02020603050405020304" pitchFamily="18" charset="0"/>
            </a:endParaRPr>
          </a:p>
        </p:txBody>
      </p:sp>
    </p:spTree>
    <p:custDataLst>
      <p:tags r:id="rId1"/>
    </p:custData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9C5E9A1-EA0E-4660-A88A-C8D7768349A2}"/>
              </a:ext>
            </a:extLst>
          </p:cNvPr>
          <p:cNvSpPr txBox="1"/>
          <p:nvPr/>
        </p:nvSpPr>
        <p:spPr>
          <a:xfrm>
            <a:off x="7371333" y="1073228"/>
            <a:ext cx="4178743" cy="3970318"/>
          </a:xfrm>
          <a:prstGeom prst="rect">
            <a:avLst/>
          </a:prstGeom>
          <a:noFill/>
        </p:spPr>
        <p:txBody>
          <a:bodyPr wrap="square" rtlCol="0">
            <a:spAutoFit/>
          </a:bodyPr>
          <a:lstStyle/>
          <a:p>
            <a:r>
              <a:rPr lang="en-US" altLang="zh-CN" sz="1800" dirty="0">
                <a:effectLst/>
                <a:highlight>
                  <a:srgbClr val="C0C0C0"/>
                </a:highlight>
                <a:latin typeface="Times New Roman" panose="02020603050405020304" pitchFamily="18" charset="0"/>
                <a:ea typeface="Times New Roman" panose="02020603050405020304" pitchFamily="18" charset="0"/>
              </a:rPr>
              <a:t>The </a:t>
            </a:r>
            <a:r>
              <a:rPr lang="en-US" altLang="zh-CN" sz="1800" dirty="0" err="1">
                <a:effectLst/>
                <a:highlight>
                  <a:srgbClr val="C0C0C0"/>
                </a:highlight>
                <a:latin typeface="Times New Roman" panose="02020603050405020304" pitchFamily="18" charset="0"/>
                <a:ea typeface="Times New Roman" panose="02020603050405020304" pitchFamily="18" charset="0"/>
              </a:rPr>
              <a:t>Fuyun</a:t>
            </a:r>
            <a:r>
              <a:rPr lang="en-US" altLang="zh-CN" sz="1800" dirty="0">
                <a:effectLst/>
                <a:highlight>
                  <a:srgbClr val="C0C0C0"/>
                </a:highlight>
                <a:latin typeface="Times New Roman" panose="02020603050405020304" pitchFamily="18" charset="0"/>
                <a:ea typeface="Times New Roman" panose="02020603050405020304" pitchFamily="18" charset="0"/>
              </a:rPr>
              <a:t> Pavilion, </a:t>
            </a:r>
            <a:r>
              <a:rPr lang="en-US" altLang="zh-CN" sz="1800" dirty="0">
                <a:effectLst/>
                <a:latin typeface="Times New Roman" panose="02020603050405020304" pitchFamily="18" charset="0"/>
                <a:ea typeface="Times New Roman" panose="02020603050405020304" pitchFamily="18" charset="0"/>
              </a:rPr>
              <a:t>the tallest building in the garden, reaches 31.99 meters high. The name of “</a:t>
            </a:r>
            <a:r>
              <a:rPr lang="en-US" altLang="zh-CN" sz="1800" dirty="0" err="1">
                <a:effectLst/>
                <a:latin typeface="Times New Roman" panose="02020603050405020304" pitchFamily="18" charset="0"/>
                <a:ea typeface="Times New Roman" panose="02020603050405020304" pitchFamily="18" charset="0"/>
              </a:rPr>
              <a:t>Fuyun</a:t>
            </a:r>
            <a:r>
              <a:rPr lang="en-US" altLang="zh-CN" sz="1800" dirty="0">
                <a:effectLst/>
                <a:latin typeface="Times New Roman" panose="02020603050405020304" pitchFamily="18" charset="0"/>
                <a:ea typeface="Times New Roman" panose="02020603050405020304" pitchFamily="18" charset="0"/>
              </a:rPr>
              <a:t>” has two meanings: one is to touch, which means the pavilion rises into the clouds and touches the white clouds; the other is to clean, which means blowing away the smoke and clouds of history, and returning a real treasure map. From the outside, the pavilion is four floors but there are another three floors hidden inside. It is also the place where important royal documents and traditional Chinese painting and books are stored during the Song Dynasty.</a:t>
            </a:r>
            <a:endParaRPr lang="zh-CN" altLang="en-US" dirty="0"/>
          </a:p>
        </p:txBody>
      </p:sp>
      <p:pic>
        <p:nvPicPr>
          <p:cNvPr id="9218" name="Picture 2">
            <a:extLst>
              <a:ext uri="{FF2B5EF4-FFF2-40B4-BE49-F238E27FC236}">
                <a16:creationId xmlns:a16="http://schemas.microsoft.com/office/drawing/2014/main" id="{83D18CDB-FE21-4637-B0A3-47E2CAB985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49" t="-1422" r="-121" b="7250"/>
          <a:stretch/>
        </p:blipFill>
        <p:spPr bwMode="auto">
          <a:xfrm>
            <a:off x="0" y="665827"/>
            <a:ext cx="7084380" cy="5199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PRING_SLIDE_ID_2" val="{9079452E-208B-4C89-B010-AA436793DD51}"/>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77F8FDB7-3558-4317-8A77-678E22367803}"/>
  <p:tag name="GENSWF_ADVANCE_TIME" val="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1CA094BE-B88A-4BA9-B456-AF7DD6297AE9}"/>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9079452E-208B-4C89-B010-AA436793DD51}"/>
  <p:tag name="GENSWF_ADVANCE_TIME" val="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C0603E02-7535-4478-AAEA-1735179EEB45}"/>
  <p:tag name="GENSWF_ADVANCE_TIME" val="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8A79FDD6-2179-41AF-9112-195CBEFFD948}"/>
  <p:tag name="GENSWF_ADVANCE_TIME" val="5"/>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DBA624E7-B635-4A67-A042-32AA9D11E662}"/>
  <p:tag name="GENSWF_ADVANCE_TIME" val="5"/>
  <p:tag name="ISPRING_CUSTOM_TIMING_USED" val="1"/>
</p:tagLst>
</file>

<file path=ppt/theme/theme1.xml><?xml version="1.0" encoding="utf-8"?>
<a:theme xmlns:a="http://schemas.openxmlformats.org/drawingml/2006/main" name="Office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633</Words>
  <Application>Microsoft Office PowerPoint</Application>
  <PresentationFormat>宽屏</PresentationFormat>
  <Paragraphs>46</Paragraphs>
  <Slides>14</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等线</vt:lpstr>
      <vt:lpstr>等线 Light</vt:lpstr>
      <vt:lpstr>楷体</vt:lpstr>
      <vt:lpstr>腾祥铁山楷书繁</vt:lpstr>
      <vt:lpstr>Arial</vt:lpstr>
      <vt:lpstr>Calibri</vt:lpstr>
      <vt:lpstr>Kristen ITC</vt:lpstr>
      <vt:lpstr>Times New Roman</vt:lpstr>
      <vt:lpstr>Office主题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极简线描古典中国风</dc:title>
  <dc:creator>第一PPT</dc:creator>
  <cp:keywords>www.1ppt.com</cp:keywords>
  <dc:description>www.1ppt.com</dc:description>
  <cp:lastModifiedBy>吴 欣欣</cp:lastModifiedBy>
  <cp:revision>156</cp:revision>
  <dcterms:created xsi:type="dcterms:W3CDTF">2017-05-07T11:25:00Z</dcterms:created>
  <dcterms:modified xsi:type="dcterms:W3CDTF">2021-06-16T04:46:43Z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BE9BBACF1F71408A9EA349666161AA15</vt:lpwstr>
  </property>
  <property fmtid="{D5CDD505-2E9C-101B-9397-08002B2CF9AE}" pid="3" name="KSOProductBuildVer">
    <vt:lpwstr>2052-11.1.0.10356</vt:lpwstr>
  </property>
</Properties>
</file>