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ink/ink1.xml" ContentType="application/inkml+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9.xml" ContentType="application/vnd.openxmlformats-officedocument.presentationml.tags+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notesSlides/notesSlide1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17.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23"/>
  </p:notesMasterIdLst>
  <p:sldIdLst>
    <p:sldId id="256" r:id="rId2"/>
    <p:sldId id="286" r:id="rId3"/>
    <p:sldId id="276" r:id="rId4"/>
    <p:sldId id="260" r:id="rId5"/>
    <p:sldId id="258" r:id="rId6"/>
    <p:sldId id="277" r:id="rId7"/>
    <p:sldId id="278" r:id="rId8"/>
    <p:sldId id="263" r:id="rId9"/>
    <p:sldId id="279" r:id="rId10"/>
    <p:sldId id="280" r:id="rId11"/>
    <p:sldId id="268" r:id="rId12"/>
    <p:sldId id="266" r:id="rId13"/>
    <p:sldId id="273" r:id="rId14"/>
    <p:sldId id="274" r:id="rId15"/>
    <p:sldId id="275" r:id="rId16"/>
    <p:sldId id="269" r:id="rId17"/>
    <p:sldId id="281" r:id="rId18"/>
    <p:sldId id="265" r:id="rId19"/>
    <p:sldId id="283" r:id="rId20"/>
    <p:sldId id="285" r:id="rId21"/>
    <p:sldId id="282"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63" autoAdjust="0"/>
    <p:restoredTop sz="94655" autoAdjust="0"/>
  </p:normalViewPr>
  <p:slideViewPr>
    <p:cSldViewPr snapToGrid="0">
      <p:cViewPr varScale="1">
        <p:scale>
          <a:sx n="76" d="100"/>
          <a:sy n="76" d="100"/>
        </p:scale>
        <p:origin x="344" y="64"/>
      </p:cViewPr>
      <p:guideLst>
        <p:guide orient="horz" pos="2160"/>
        <p:guide pos="3838"/>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p:scale>
          <a:sx n="131" d="100"/>
          <a:sy n="131" d="100"/>
        </p:scale>
        <p:origin x="968"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E8A67-A8FD-45AB-9D13-81E40F6B58EA}" type="doc">
      <dgm:prSet loTypeId="urn:microsoft.com/office/officeart/2005/8/layout/orgChart1" loCatId="hierarchy" qsTypeId="urn:microsoft.com/office/officeart/2005/8/quickstyle/simple4" qsCatId="simple" csTypeId="urn:microsoft.com/office/officeart/2005/8/colors/accent1_2" csCatId="accent1" phldr="1"/>
      <dgm:spPr/>
      <dgm:t>
        <a:bodyPr/>
        <a:lstStyle/>
        <a:p>
          <a:endParaRPr lang="zh-CN" altLang="en-US"/>
        </a:p>
      </dgm:t>
    </dgm:pt>
    <dgm:pt modelId="{44EAB848-E331-442A-A4A1-FF8B70DBD060}">
      <dgm:prSet/>
      <dgm:spPr/>
      <dgm:t>
        <a:bodyPr/>
        <a:lstStyle/>
        <a:p>
          <a:r>
            <a:rPr lang="en-US" dirty="0"/>
            <a:t>Three procedures</a:t>
          </a:r>
          <a:r>
            <a:rPr lang="zh-CN" dirty="0"/>
            <a:t> </a:t>
          </a:r>
          <a:r>
            <a:rPr lang="en-US" dirty="0"/>
            <a:t>to</a:t>
          </a:r>
          <a:r>
            <a:rPr lang="zh-CN" dirty="0"/>
            <a:t> </a:t>
          </a:r>
          <a:r>
            <a:rPr lang="en-US" dirty="0"/>
            <a:t>achieve machine translation</a:t>
          </a:r>
          <a:endParaRPr lang="zh-CN" dirty="0"/>
        </a:p>
      </dgm:t>
    </dgm:pt>
    <dgm:pt modelId="{4B58B050-AE5A-41E0-A421-C4BE5D4C67EA}" type="parTrans" cxnId="{657BB93F-3479-4736-8FFA-F0D4F112F31B}">
      <dgm:prSet/>
      <dgm:spPr/>
      <dgm:t>
        <a:bodyPr/>
        <a:lstStyle/>
        <a:p>
          <a:endParaRPr lang="zh-CN" altLang="en-US"/>
        </a:p>
      </dgm:t>
    </dgm:pt>
    <dgm:pt modelId="{8D957AF7-61FD-45C5-8476-51CB9F63BEA3}" type="sibTrans" cxnId="{657BB93F-3479-4736-8FFA-F0D4F112F31B}">
      <dgm:prSet/>
      <dgm:spPr/>
      <dgm:t>
        <a:bodyPr/>
        <a:lstStyle/>
        <a:p>
          <a:endParaRPr lang="zh-CN" altLang="en-US"/>
        </a:p>
      </dgm:t>
    </dgm:pt>
    <dgm:pt modelId="{DC615AE8-5613-489A-A29D-E422F98E7D1C}">
      <dgm:prSet/>
      <dgm:spPr/>
      <dgm:t>
        <a:bodyPr/>
        <a:lstStyle/>
        <a:p>
          <a:r>
            <a:rPr lang="en-US" dirty="0"/>
            <a:t>1. Understanding</a:t>
          </a:r>
          <a:endParaRPr lang="zh-CN" dirty="0"/>
        </a:p>
      </dgm:t>
    </dgm:pt>
    <dgm:pt modelId="{3D4328A5-AB4C-4132-81E6-FA4A7D3D27B4}" type="parTrans" cxnId="{B3D872E7-6EA8-430B-8E0A-8C26F8ABA186}">
      <dgm:prSet/>
      <dgm:spPr/>
      <dgm:t>
        <a:bodyPr/>
        <a:lstStyle/>
        <a:p>
          <a:endParaRPr lang="zh-CN" altLang="en-US"/>
        </a:p>
      </dgm:t>
    </dgm:pt>
    <dgm:pt modelId="{A7F40221-9DD5-4928-85DD-95A19D52678E}" type="sibTrans" cxnId="{B3D872E7-6EA8-430B-8E0A-8C26F8ABA186}">
      <dgm:prSet/>
      <dgm:spPr/>
      <dgm:t>
        <a:bodyPr/>
        <a:lstStyle/>
        <a:p>
          <a:endParaRPr lang="zh-CN" altLang="en-US"/>
        </a:p>
      </dgm:t>
    </dgm:pt>
    <dgm:pt modelId="{3CA8BAC1-4DD1-467C-9F3A-B30774AE22C6}">
      <dgm:prSet/>
      <dgm:spPr/>
      <dgm:t>
        <a:bodyPr/>
        <a:lstStyle/>
        <a:p>
          <a:r>
            <a:rPr lang="en-US" dirty="0"/>
            <a:t>2. Transforming</a:t>
          </a:r>
          <a:endParaRPr lang="zh-CN" dirty="0"/>
        </a:p>
      </dgm:t>
    </dgm:pt>
    <dgm:pt modelId="{680167F2-0EDC-432E-ACA8-9C78676601AF}" type="parTrans" cxnId="{3673EA22-8E57-4D68-BAF2-A17A4E3BB8D8}">
      <dgm:prSet/>
      <dgm:spPr/>
      <dgm:t>
        <a:bodyPr/>
        <a:lstStyle/>
        <a:p>
          <a:endParaRPr lang="zh-CN" altLang="en-US"/>
        </a:p>
      </dgm:t>
    </dgm:pt>
    <dgm:pt modelId="{7F5A3E2B-5864-4880-8F80-469CBE000A08}" type="sibTrans" cxnId="{3673EA22-8E57-4D68-BAF2-A17A4E3BB8D8}">
      <dgm:prSet/>
      <dgm:spPr/>
      <dgm:t>
        <a:bodyPr/>
        <a:lstStyle/>
        <a:p>
          <a:endParaRPr lang="zh-CN" altLang="en-US"/>
        </a:p>
      </dgm:t>
    </dgm:pt>
    <dgm:pt modelId="{A38C65EB-BB91-4899-B0DB-058D7893FE59}">
      <dgm:prSet/>
      <dgm:spPr/>
      <dgm:t>
        <a:bodyPr/>
        <a:lstStyle/>
        <a:p>
          <a:r>
            <a:rPr lang="en-US" dirty="0"/>
            <a:t>3. Generating</a:t>
          </a:r>
          <a:endParaRPr lang="zh-CN" dirty="0"/>
        </a:p>
      </dgm:t>
    </dgm:pt>
    <dgm:pt modelId="{2EBF7756-9BC0-4877-A213-811DC7CC661B}" type="parTrans" cxnId="{0BBDC19F-9DF2-40D6-85AD-500BBA6D3EFF}">
      <dgm:prSet/>
      <dgm:spPr/>
      <dgm:t>
        <a:bodyPr/>
        <a:lstStyle/>
        <a:p>
          <a:endParaRPr lang="zh-CN" altLang="en-US"/>
        </a:p>
      </dgm:t>
    </dgm:pt>
    <dgm:pt modelId="{5C08F984-E26A-4CB5-903B-EC74155C4D1A}" type="sibTrans" cxnId="{0BBDC19F-9DF2-40D6-85AD-500BBA6D3EFF}">
      <dgm:prSet/>
      <dgm:spPr/>
      <dgm:t>
        <a:bodyPr/>
        <a:lstStyle/>
        <a:p>
          <a:endParaRPr lang="zh-CN" altLang="en-US"/>
        </a:p>
      </dgm:t>
    </dgm:pt>
    <dgm:pt modelId="{A0C596D6-E4EC-4901-BF29-9008A22D20F4}" type="pres">
      <dgm:prSet presAssocID="{144E8A67-A8FD-45AB-9D13-81E40F6B58EA}" presName="hierChild1" presStyleCnt="0">
        <dgm:presLayoutVars>
          <dgm:orgChart val="1"/>
          <dgm:chPref val="1"/>
          <dgm:dir/>
          <dgm:animOne val="branch"/>
          <dgm:animLvl val="lvl"/>
          <dgm:resizeHandles/>
        </dgm:presLayoutVars>
      </dgm:prSet>
      <dgm:spPr/>
    </dgm:pt>
    <dgm:pt modelId="{02D1154B-BD37-4A3F-AB7A-1C92115A5DF2}" type="pres">
      <dgm:prSet presAssocID="{44EAB848-E331-442A-A4A1-FF8B70DBD060}" presName="hierRoot1" presStyleCnt="0">
        <dgm:presLayoutVars>
          <dgm:hierBranch val="init"/>
        </dgm:presLayoutVars>
      </dgm:prSet>
      <dgm:spPr/>
    </dgm:pt>
    <dgm:pt modelId="{005EC6EE-831D-42CF-8575-DE11BE956BDC}" type="pres">
      <dgm:prSet presAssocID="{44EAB848-E331-442A-A4A1-FF8B70DBD060}" presName="rootComposite1" presStyleCnt="0"/>
      <dgm:spPr/>
    </dgm:pt>
    <dgm:pt modelId="{D6339CA9-E8AD-491E-8778-6C2A8C897105}" type="pres">
      <dgm:prSet presAssocID="{44EAB848-E331-442A-A4A1-FF8B70DBD060}" presName="rootText1" presStyleLbl="node0" presStyleIdx="0" presStyleCnt="1" custScaleX="235885" custScaleY="42014">
        <dgm:presLayoutVars>
          <dgm:chPref val="3"/>
        </dgm:presLayoutVars>
      </dgm:prSet>
      <dgm:spPr/>
    </dgm:pt>
    <dgm:pt modelId="{29EBE556-646E-4A21-A2DD-5929944CFB7D}" type="pres">
      <dgm:prSet presAssocID="{44EAB848-E331-442A-A4A1-FF8B70DBD060}" presName="rootConnector1" presStyleLbl="node1" presStyleIdx="0" presStyleCnt="0"/>
      <dgm:spPr/>
    </dgm:pt>
    <dgm:pt modelId="{6E51CAEE-5CD7-4172-9BB9-EDFD0FE676DA}" type="pres">
      <dgm:prSet presAssocID="{44EAB848-E331-442A-A4A1-FF8B70DBD060}" presName="hierChild2" presStyleCnt="0"/>
      <dgm:spPr/>
    </dgm:pt>
    <dgm:pt modelId="{7B9D0441-3F5B-4FED-B2BF-99D68674F80F}" type="pres">
      <dgm:prSet presAssocID="{3D4328A5-AB4C-4132-81E6-FA4A7D3D27B4}" presName="Name37" presStyleLbl="parChTrans1D2" presStyleIdx="0" presStyleCnt="3"/>
      <dgm:spPr/>
    </dgm:pt>
    <dgm:pt modelId="{A8E1E8DF-2A49-442C-8B42-D796FB8BEE3F}" type="pres">
      <dgm:prSet presAssocID="{DC615AE8-5613-489A-A29D-E422F98E7D1C}" presName="hierRoot2" presStyleCnt="0">
        <dgm:presLayoutVars>
          <dgm:hierBranch val="init"/>
        </dgm:presLayoutVars>
      </dgm:prSet>
      <dgm:spPr/>
    </dgm:pt>
    <dgm:pt modelId="{19EEDDDC-14DC-4E3E-A937-6B8BDDDFE54B}" type="pres">
      <dgm:prSet presAssocID="{DC615AE8-5613-489A-A29D-E422F98E7D1C}" presName="rootComposite" presStyleCnt="0"/>
      <dgm:spPr/>
    </dgm:pt>
    <dgm:pt modelId="{EBB17FA1-E01D-4B8F-BEF1-4A6EA94E75FB}" type="pres">
      <dgm:prSet presAssocID="{DC615AE8-5613-489A-A29D-E422F98E7D1C}" presName="rootText" presStyleLbl="node2" presStyleIdx="0" presStyleCnt="3">
        <dgm:presLayoutVars>
          <dgm:chPref val="3"/>
        </dgm:presLayoutVars>
      </dgm:prSet>
      <dgm:spPr/>
    </dgm:pt>
    <dgm:pt modelId="{F5D666E3-0F89-4CD9-AE46-EA1CC5A8CE3D}" type="pres">
      <dgm:prSet presAssocID="{DC615AE8-5613-489A-A29D-E422F98E7D1C}" presName="rootConnector" presStyleLbl="node2" presStyleIdx="0" presStyleCnt="3"/>
      <dgm:spPr/>
    </dgm:pt>
    <dgm:pt modelId="{388EFADA-8278-4099-A2CA-FD1DB1FAB12C}" type="pres">
      <dgm:prSet presAssocID="{DC615AE8-5613-489A-A29D-E422F98E7D1C}" presName="hierChild4" presStyleCnt="0"/>
      <dgm:spPr/>
    </dgm:pt>
    <dgm:pt modelId="{12B30B90-1E56-4BEB-8D69-3562E9133C88}" type="pres">
      <dgm:prSet presAssocID="{DC615AE8-5613-489A-A29D-E422F98E7D1C}" presName="hierChild5" presStyleCnt="0"/>
      <dgm:spPr/>
    </dgm:pt>
    <dgm:pt modelId="{1A7319B5-0301-45B8-A266-15B696668119}" type="pres">
      <dgm:prSet presAssocID="{680167F2-0EDC-432E-ACA8-9C78676601AF}" presName="Name37" presStyleLbl="parChTrans1D2" presStyleIdx="1" presStyleCnt="3"/>
      <dgm:spPr/>
    </dgm:pt>
    <dgm:pt modelId="{33F6C4D5-FCB6-49B0-B37D-85411C53A1A7}" type="pres">
      <dgm:prSet presAssocID="{3CA8BAC1-4DD1-467C-9F3A-B30774AE22C6}" presName="hierRoot2" presStyleCnt="0">
        <dgm:presLayoutVars>
          <dgm:hierBranch val="init"/>
        </dgm:presLayoutVars>
      </dgm:prSet>
      <dgm:spPr/>
    </dgm:pt>
    <dgm:pt modelId="{6DDABA57-4EE1-4268-9B67-6E9103133022}" type="pres">
      <dgm:prSet presAssocID="{3CA8BAC1-4DD1-467C-9F3A-B30774AE22C6}" presName="rootComposite" presStyleCnt="0"/>
      <dgm:spPr/>
    </dgm:pt>
    <dgm:pt modelId="{17C04207-02F0-467F-976B-DB0DC59E5169}" type="pres">
      <dgm:prSet presAssocID="{3CA8BAC1-4DD1-467C-9F3A-B30774AE22C6}" presName="rootText" presStyleLbl="node2" presStyleIdx="1" presStyleCnt="3">
        <dgm:presLayoutVars>
          <dgm:chPref val="3"/>
        </dgm:presLayoutVars>
      </dgm:prSet>
      <dgm:spPr/>
    </dgm:pt>
    <dgm:pt modelId="{C9BF55E5-2448-41EE-9F3A-F6C38B8B1E8C}" type="pres">
      <dgm:prSet presAssocID="{3CA8BAC1-4DD1-467C-9F3A-B30774AE22C6}" presName="rootConnector" presStyleLbl="node2" presStyleIdx="1" presStyleCnt="3"/>
      <dgm:spPr/>
    </dgm:pt>
    <dgm:pt modelId="{1871FDE8-1AF4-44AB-BD6F-31C48D491026}" type="pres">
      <dgm:prSet presAssocID="{3CA8BAC1-4DD1-467C-9F3A-B30774AE22C6}" presName="hierChild4" presStyleCnt="0"/>
      <dgm:spPr/>
    </dgm:pt>
    <dgm:pt modelId="{F78DD310-2E8C-4470-9CFC-05A96F838B03}" type="pres">
      <dgm:prSet presAssocID="{3CA8BAC1-4DD1-467C-9F3A-B30774AE22C6}" presName="hierChild5" presStyleCnt="0"/>
      <dgm:spPr/>
    </dgm:pt>
    <dgm:pt modelId="{D7A7966E-0435-4EEA-8704-95E79673C087}" type="pres">
      <dgm:prSet presAssocID="{2EBF7756-9BC0-4877-A213-811DC7CC661B}" presName="Name37" presStyleLbl="parChTrans1D2" presStyleIdx="2" presStyleCnt="3"/>
      <dgm:spPr/>
    </dgm:pt>
    <dgm:pt modelId="{10F4622D-00AA-44BA-AF5F-BC5929BF017E}" type="pres">
      <dgm:prSet presAssocID="{A38C65EB-BB91-4899-B0DB-058D7893FE59}" presName="hierRoot2" presStyleCnt="0">
        <dgm:presLayoutVars>
          <dgm:hierBranch val="init"/>
        </dgm:presLayoutVars>
      </dgm:prSet>
      <dgm:spPr/>
    </dgm:pt>
    <dgm:pt modelId="{313ADC18-AB48-4B81-8C38-43F52E6E3C88}" type="pres">
      <dgm:prSet presAssocID="{A38C65EB-BB91-4899-B0DB-058D7893FE59}" presName="rootComposite" presStyleCnt="0"/>
      <dgm:spPr/>
    </dgm:pt>
    <dgm:pt modelId="{FDCBA8AD-4BCB-41B8-B3D7-F692A626A304}" type="pres">
      <dgm:prSet presAssocID="{A38C65EB-BB91-4899-B0DB-058D7893FE59}" presName="rootText" presStyleLbl="node2" presStyleIdx="2" presStyleCnt="3">
        <dgm:presLayoutVars>
          <dgm:chPref val="3"/>
        </dgm:presLayoutVars>
      </dgm:prSet>
      <dgm:spPr/>
    </dgm:pt>
    <dgm:pt modelId="{5FA642AF-745B-49D9-8219-59878969CB21}" type="pres">
      <dgm:prSet presAssocID="{A38C65EB-BB91-4899-B0DB-058D7893FE59}" presName="rootConnector" presStyleLbl="node2" presStyleIdx="2" presStyleCnt="3"/>
      <dgm:spPr/>
    </dgm:pt>
    <dgm:pt modelId="{8705F975-20DD-4B00-90BE-CBAAAB92C80A}" type="pres">
      <dgm:prSet presAssocID="{A38C65EB-BB91-4899-B0DB-058D7893FE59}" presName="hierChild4" presStyleCnt="0"/>
      <dgm:spPr/>
    </dgm:pt>
    <dgm:pt modelId="{A5DA6D60-2BB2-43F7-9C4B-4510D08C4B7E}" type="pres">
      <dgm:prSet presAssocID="{A38C65EB-BB91-4899-B0DB-058D7893FE59}" presName="hierChild5" presStyleCnt="0"/>
      <dgm:spPr/>
    </dgm:pt>
    <dgm:pt modelId="{E0E99806-5DDB-4506-90DC-AFAD6C5079E5}" type="pres">
      <dgm:prSet presAssocID="{44EAB848-E331-442A-A4A1-FF8B70DBD060}" presName="hierChild3" presStyleCnt="0"/>
      <dgm:spPr/>
    </dgm:pt>
  </dgm:ptLst>
  <dgm:cxnLst>
    <dgm:cxn modelId="{3673EA22-8E57-4D68-BAF2-A17A4E3BB8D8}" srcId="{44EAB848-E331-442A-A4A1-FF8B70DBD060}" destId="{3CA8BAC1-4DD1-467C-9F3A-B30774AE22C6}" srcOrd="1" destOrd="0" parTransId="{680167F2-0EDC-432E-ACA8-9C78676601AF}" sibTransId="{7F5A3E2B-5864-4880-8F80-469CBE000A08}"/>
    <dgm:cxn modelId="{3F189B2C-5E53-4699-B56C-D46557E9F90A}" type="presOf" srcId="{144E8A67-A8FD-45AB-9D13-81E40F6B58EA}" destId="{A0C596D6-E4EC-4901-BF29-9008A22D20F4}" srcOrd="0" destOrd="0" presId="urn:microsoft.com/office/officeart/2005/8/layout/orgChart1"/>
    <dgm:cxn modelId="{6A43D130-2845-4819-BD53-003187865652}" type="presOf" srcId="{680167F2-0EDC-432E-ACA8-9C78676601AF}" destId="{1A7319B5-0301-45B8-A266-15B696668119}" srcOrd="0" destOrd="0" presId="urn:microsoft.com/office/officeart/2005/8/layout/orgChart1"/>
    <dgm:cxn modelId="{657BB93F-3479-4736-8FFA-F0D4F112F31B}" srcId="{144E8A67-A8FD-45AB-9D13-81E40F6B58EA}" destId="{44EAB848-E331-442A-A4A1-FF8B70DBD060}" srcOrd="0" destOrd="0" parTransId="{4B58B050-AE5A-41E0-A421-C4BE5D4C67EA}" sibTransId="{8D957AF7-61FD-45C5-8476-51CB9F63BEA3}"/>
    <dgm:cxn modelId="{133AAC47-E1C7-48C5-A774-B4DA55E3F1FA}" type="presOf" srcId="{A38C65EB-BB91-4899-B0DB-058D7893FE59}" destId="{5FA642AF-745B-49D9-8219-59878969CB21}" srcOrd="1" destOrd="0" presId="urn:microsoft.com/office/officeart/2005/8/layout/orgChart1"/>
    <dgm:cxn modelId="{7A8AF967-D1C2-4A08-9D33-2F12DCA548FD}" type="presOf" srcId="{3CA8BAC1-4DD1-467C-9F3A-B30774AE22C6}" destId="{C9BF55E5-2448-41EE-9F3A-F6C38B8B1E8C}" srcOrd="1" destOrd="0" presId="urn:microsoft.com/office/officeart/2005/8/layout/orgChart1"/>
    <dgm:cxn modelId="{F839E07B-0136-4CC1-9EF4-2BFEA25EC1CB}" type="presOf" srcId="{3D4328A5-AB4C-4132-81E6-FA4A7D3D27B4}" destId="{7B9D0441-3F5B-4FED-B2BF-99D68674F80F}" srcOrd="0" destOrd="0" presId="urn:microsoft.com/office/officeart/2005/8/layout/orgChart1"/>
    <dgm:cxn modelId="{7E28C28C-7E63-430E-BC4D-1D010DC27C39}" type="presOf" srcId="{DC615AE8-5613-489A-A29D-E422F98E7D1C}" destId="{EBB17FA1-E01D-4B8F-BEF1-4A6EA94E75FB}" srcOrd="0" destOrd="0" presId="urn:microsoft.com/office/officeart/2005/8/layout/orgChart1"/>
    <dgm:cxn modelId="{0BBDC19F-9DF2-40D6-85AD-500BBA6D3EFF}" srcId="{44EAB848-E331-442A-A4A1-FF8B70DBD060}" destId="{A38C65EB-BB91-4899-B0DB-058D7893FE59}" srcOrd="2" destOrd="0" parTransId="{2EBF7756-9BC0-4877-A213-811DC7CC661B}" sibTransId="{5C08F984-E26A-4CB5-903B-EC74155C4D1A}"/>
    <dgm:cxn modelId="{70E394A2-099D-4F65-8CAD-9059D9985B73}" type="presOf" srcId="{44EAB848-E331-442A-A4A1-FF8B70DBD060}" destId="{D6339CA9-E8AD-491E-8778-6C2A8C897105}" srcOrd="0" destOrd="0" presId="urn:microsoft.com/office/officeart/2005/8/layout/orgChart1"/>
    <dgm:cxn modelId="{8043C1A5-812E-4B6A-9AF7-D5F3EE1030FE}" type="presOf" srcId="{A38C65EB-BB91-4899-B0DB-058D7893FE59}" destId="{FDCBA8AD-4BCB-41B8-B3D7-F692A626A304}" srcOrd="0" destOrd="0" presId="urn:microsoft.com/office/officeart/2005/8/layout/orgChart1"/>
    <dgm:cxn modelId="{A765FCBF-5B04-4372-B2C3-C81573CBC7E6}" type="presOf" srcId="{3CA8BAC1-4DD1-467C-9F3A-B30774AE22C6}" destId="{17C04207-02F0-467F-976B-DB0DC59E5169}" srcOrd="0" destOrd="0" presId="urn:microsoft.com/office/officeart/2005/8/layout/orgChart1"/>
    <dgm:cxn modelId="{66F65DD6-2EA1-4A33-9405-12CCCE9A3955}" type="presOf" srcId="{2EBF7756-9BC0-4877-A213-811DC7CC661B}" destId="{D7A7966E-0435-4EEA-8704-95E79673C087}" srcOrd="0" destOrd="0" presId="urn:microsoft.com/office/officeart/2005/8/layout/orgChart1"/>
    <dgm:cxn modelId="{1717D2D8-557D-467B-9339-FF4DFE21165B}" type="presOf" srcId="{DC615AE8-5613-489A-A29D-E422F98E7D1C}" destId="{F5D666E3-0F89-4CD9-AE46-EA1CC5A8CE3D}" srcOrd="1" destOrd="0" presId="urn:microsoft.com/office/officeart/2005/8/layout/orgChart1"/>
    <dgm:cxn modelId="{B3D872E7-6EA8-430B-8E0A-8C26F8ABA186}" srcId="{44EAB848-E331-442A-A4A1-FF8B70DBD060}" destId="{DC615AE8-5613-489A-A29D-E422F98E7D1C}" srcOrd="0" destOrd="0" parTransId="{3D4328A5-AB4C-4132-81E6-FA4A7D3D27B4}" sibTransId="{A7F40221-9DD5-4928-85DD-95A19D52678E}"/>
    <dgm:cxn modelId="{3B3047E9-2E71-48E9-87DE-014309D82019}" type="presOf" srcId="{44EAB848-E331-442A-A4A1-FF8B70DBD060}" destId="{29EBE556-646E-4A21-A2DD-5929944CFB7D}" srcOrd="1" destOrd="0" presId="urn:microsoft.com/office/officeart/2005/8/layout/orgChart1"/>
    <dgm:cxn modelId="{82AE0490-8C81-44EB-BF92-4F7C5AF91DD3}" type="presParOf" srcId="{A0C596D6-E4EC-4901-BF29-9008A22D20F4}" destId="{02D1154B-BD37-4A3F-AB7A-1C92115A5DF2}" srcOrd="0" destOrd="0" presId="urn:microsoft.com/office/officeart/2005/8/layout/orgChart1"/>
    <dgm:cxn modelId="{E25441EE-1999-4FC5-83D5-9D6799952DCE}" type="presParOf" srcId="{02D1154B-BD37-4A3F-AB7A-1C92115A5DF2}" destId="{005EC6EE-831D-42CF-8575-DE11BE956BDC}" srcOrd="0" destOrd="0" presId="urn:microsoft.com/office/officeart/2005/8/layout/orgChart1"/>
    <dgm:cxn modelId="{44DC3B18-3475-4483-8307-C7D8E08FCE52}" type="presParOf" srcId="{005EC6EE-831D-42CF-8575-DE11BE956BDC}" destId="{D6339CA9-E8AD-491E-8778-6C2A8C897105}" srcOrd="0" destOrd="0" presId="urn:microsoft.com/office/officeart/2005/8/layout/orgChart1"/>
    <dgm:cxn modelId="{FBFF2889-AFC9-46BD-B00F-476C4CE3EA95}" type="presParOf" srcId="{005EC6EE-831D-42CF-8575-DE11BE956BDC}" destId="{29EBE556-646E-4A21-A2DD-5929944CFB7D}" srcOrd="1" destOrd="0" presId="urn:microsoft.com/office/officeart/2005/8/layout/orgChart1"/>
    <dgm:cxn modelId="{2C18032C-D703-49BC-AE8B-C095A75A0CAC}" type="presParOf" srcId="{02D1154B-BD37-4A3F-AB7A-1C92115A5DF2}" destId="{6E51CAEE-5CD7-4172-9BB9-EDFD0FE676DA}" srcOrd="1" destOrd="0" presId="urn:microsoft.com/office/officeart/2005/8/layout/orgChart1"/>
    <dgm:cxn modelId="{31AF4B41-0A9E-4A37-8B28-A828802287B2}" type="presParOf" srcId="{6E51CAEE-5CD7-4172-9BB9-EDFD0FE676DA}" destId="{7B9D0441-3F5B-4FED-B2BF-99D68674F80F}" srcOrd="0" destOrd="0" presId="urn:microsoft.com/office/officeart/2005/8/layout/orgChart1"/>
    <dgm:cxn modelId="{A1EC504A-DBA6-46E9-AC2B-C1D620087EC4}" type="presParOf" srcId="{6E51CAEE-5CD7-4172-9BB9-EDFD0FE676DA}" destId="{A8E1E8DF-2A49-442C-8B42-D796FB8BEE3F}" srcOrd="1" destOrd="0" presId="urn:microsoft.com/office/officeart/2005/8/layout/orgChart1"/>
    <dgm:cxn modelId="{B48A80C7-F00F-4BC0-A3AB-350D58A9981A}" type="presParOf" srcId="{A8E1E8DF-2A49-442C-8B42-D796FB8BEE3F}" destId="{19EEDDDC-14DC-4E3E-A937-6B8BDDDFE54B}" srcOrd="0" destOrd="0" presId="urn:microsoft.com/office/officeart/2005/8/layout/orgChart1"/>
    <dgm:cxn modelId="{A32146D4-1A77-4F7A-94E2-32713F678F37}" type="presParOf" srcId="{19EEDDDC-14DC-4E3E-A937-6B8BDDDFE54B}" destId="{EBB17FA1-E01D-4B8F-BEF1-4A6EA94E75FB}" srcOrd="0" destOrd="0" presId="urn:microsoft.com/office/officeart/2005/8/layout/orgChart1"/>
    <dgm:cxn modelId="{220182CE-421D-4174-945A-7D391A2E87F4}" type="presParOf" srcId="{19EEDDDC-14DC-4E3E-A937-6B8BDDDFE54B}" destId="{F5D666E3-0F89-4CD9-AE46-EA1CC5A8CE3D}" srcOrd="1" destOrd="0" presId="urn:microsoft.com/office/officeart/2005/8/layout/orgChart1"/>
    <dgm:cxn modelId="{EC853A5A-60EA-43CC-AA61-E49C84068DED}" type="presParOf" srcId="{A8E1E8DF-2A49-442C-8B42-D796FB8BEE3F}" destId="{388EFADA-8278-4099-A2CA-FD1DB1FAB12C}" srcOrd="1" destOrd="0" presId="urn:microsoft.com/office/officeart/2005/8/layout/orgChart1"/>
    <dgm:cxn modelId="{64E3E567-164F-4F24-8876-147C1ECA507F}" type="presParOf" srcId="{A8E1E8DF-2A49-442C-8B42-D796FB8BEE3F}" destId="{12B30B90-1E56-4BEB-8D69-3562E9133C88}" srcOrd="2" destOrd="0" presId="urn:microsoft.com/office/officeart/2005/8/layout/orgChart1"/>
    <dgm:cxn modelId="{A2BA710B-EB97-4B44-921D-CDBF717E80DB}" type="presParOf" srcId="{6E51CAEE-5CD7-4172-9BB9-EDFD0FE676DA}" destId="{1A7319B5-0301-45B8-A266-15B696668119}" srcOrd="2" destOrd="0" presId="urn:microsoft.com/office/officeart/2005/8/layout/orgChart1"/>
    <dgm:cxn modelId="{C774BDB8-6EC6-45D3-B106-CDDC608FB4CA}" type="presParOf" srcId="{6E51CAEE-5CD7-4172-9BB9-EDFD0FE676DA}" destId="{33F6C4D5-FCB6-49B0-B37D-85411C53A1A7}" srcOrd="3" destOrd="0" presId="urn:microsoft.com/office/officeart/2005/8/layout/orgChart1"/>
    <dgm:cxn modelId="{601DDDD4-2849-47E2-9676-31FF55066CA2}" type="presParOf" srcId="{33F6C4D5-FCB6-49B0-B37D-85411C53A1A7}" destId="{6DDABA57-4EE1-4268-9B67-6E9103133022}" srcOrd="0" destOrd="0" presId="urn:microsoft.com/office/officeart/2005/8/layout/orgChart1"/>
    <dgm:cxn modelId="{A82CDDC3-E1E4-4D69-B61B-2B3E88AA968B}" type="presParOf" srcId="{6DDABA57-4EE1-4268-9B67-6E9103133022}" destId="{17C04207-02F0-467F-976B-DB0DC59E5169}" srcOrd="0" destOrd="0" presId="urn:microsoft.com/office/officeart/2005/8/layout/orgChart1"/>
    <dgm:cxn modelId="{A8014A63-8469-406D-9FFE-6CEF1FE56981}" type="presParOf" srcId="{6DDABA57-4EE1-4268-9B67-6E9103133022}" destId="{C9BF55E5-2448-41EE-9F3A-F6C38B8B1E8C}" srcOrd="1" destOrd="0" presId="urn:microsoft.com/office/officeart/2005/8/layout/orgChart1"/>
    <dgm:cxn modelId="{DC6AB74A-9C75-4BDE-AE4D-3F20CAB4132D}" type="presParOf" srcId="{33F6C4D5-FCB6-49B0-B37D-85411C53A1A7}" destId="{1871FDE8-1AF4-44AB-BD6F-31C48D491026}" srcOrd="1" destOrd="0" presId="urn:microsoft.com/office/officeart/2005/8/layout/orgChart1"/>
    <dgm:cxn modelId="{99742C4C-8F03-4FBD-87A0-C0249B9B28B1}" type="presParOf" srcId="{33F6C4D5-FCB6-49B0-B37D-85411C53A1A7}" destId="{F78DD310-2E8C-4470-9CFC-05A96F838B03}" srcOrd="2" destOrd="0" presId="urn:microsoft.com/office/officeart/2005/8/layout/orgChart1"/>
    <dgm:cxn modelId="{6E692D62-DCD7-4042-81E5-D814CF6F1EBE}" type="presParOf" srcId="{6E51CAEE-5CD7-4172-9BB9-EDFD0FE676DA}" destId="{D7A7966E-0435-4EEA-8704-95E79673C087}" srcOrd="4" destOrd="0" presId="urn:microsoft.com/office/officeart/2005/8/layout/orgChart1"/>
    <dgm:cxn modelId="{F37CBB86-01A9-4C52-9D05-EFE6349FC877}" type="presParOf" srcId="{6E51CAEE-5CD7-4172-9BB9-EDFD0FE676DA}" destId="{10F4622D-00AA-44BA-AF5F-BC5929BF017E}" srcOrd="5" destOrd="0" presId="urn:microsoft.com/office/officeart/2005/8/layout/orgChart1"/>
    <dgm:cxn modelId="{FB45EB3F-0A41-4D01-964A-DDFDC3FF7C63}" type="presParOf" srcId="{10F4622D-00AA-44BA-AF5F-BC5929BF017E}" destId="{313ADC18-AB48-4B81-8C38-43F52E6E3C88}" srcOrd="0" destOrd="0" presId="urn:microsoft.com/office/officeart/2005/8/layout/orgChart1"/>
    <dgm:cxn modelId="{127E9EB2-FD39-4921-A1B0-3CDFF6049762}" type="presParOf" srcId="{313ADC18-AB48-4B81-8C38-43F52E6E3C88}" destId="{FDCBA8AD-4BCB-41B8-B3D7-F692A626A304}" srcOrd="0" destOrd="0" presId="urn:microsoft.com/office/officeart/2005/8/layout/orgChart1"/>
    <dgm:cxn modelId="{40E70CD5-14E7-465D-B2DE-9FE207622D50}" type="presParOf" srcId="{313ADC18-AB48-4B81-8C38-43F52E6E3C88}" destId="{5FA642AF-745B-49D9-8219-59878969CB21}" srcOrd="1" destOrd="0" presId="urn:microsoft.com/office/officeart/2005/8/layout/orgChart1"/>
    <dgm:cxn modelId="{1087A96D-16FD-4A13-ADAF-922F964AD90F}" type="presParOf" srcId="{10F4622D-00AA-44BA-AF5F-BC5929BF017E}" destId="{8705F975-20DD-4B00-90BE-CBAAAB92C80A}" srcOrd="1" destOrd="0" presId="urn:microsoft.com/office/officeart/2005/8/layout/orgChart1"/>
    <dgm:cxn modelId="{4C8C7EC2-88FC-46D6-919B-85E8397A52A9}" type="presParOf" srcId="{10F4622D-00AA-44BA-AF5F-BC5929BF017E}" destId="{A5DA6D60-2BB2-43F7-9C4B-4510D08C4B7E}" srcOrd="2" destOrd="0" presId="urn:microsoft.com/office/officeart/2005/8/layout/orgChart1"/>
    <dgm:cxn modelId="{C5DB469A-74C2-4A07-80F9-17527AA562AC}" type="presParOf" srcId="{02D1154B-BD37-4A3F-AB7A-1C92115A5DF2}" destId="{E0E99806-5DDB-4506-90DC-AFAD6C5079E5}"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7966E-0435-4EEA-8704-95E79673C087}">
      <dsp:nvSpPr>
        <dsp:cNvPr id="0" name=""/>
        <dsp:cNvSpPr/>
      </dsp:nvSpPr>
      <dsp:spPr>
        <a:xfrm>
          <a:off x="5029199" y="1290334"/>
          <a:ext cx="3558195" cy="617538"/>
        </a:xfrm>
        <a:custGeom>
          <a:avLst/>
          <a:gdLst/>
          <a:ahLst/>
          <a:cxnLst/>
          <a:rect l="0" t="0" r="0" b="0"/>
          <a:pathLst>
            <a:path>
              <a:moveTo>
                <a:pt x="0" y="0"/>
              </a:moveTo>
              <a:lnTo>
                <a:pt x="0" y="308769"/>
              </a:lnTo>
              <a:lnTo>
                <a:pt x="3558195" y="308769"/>
              </a:lnTo>
              <a:lnTo>
                <a:pt x="3558195"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7319B5-0301-45B8-A266-15B696668119}">
      <dsp:nvSpPr>
        <dsp:cNvPr id="0" name=""/>
        <dsp:cNvSpPr/>
      </dsp:nvSpPr>
      <dsp:spPr>
        <a:xfrm>
          <a:off x="4983479" y="1290334"/>
          <a:ext cx="91440" cy="617538"/>
        </a:xfrm>
        <a:custGeom>
          <a:avLst/>
          <a:gdLst/>
          <a:ahLst/>
          <a:cxnLst/>
          <a:rect l="0" t="0" r="0" b="0"/>
          <a:pathLst>
            <a:path>
              <a:moveTo>
                <a:pt x="45720" y="0"/>
              </a:moveTo>
              <a:lnTo>
                <a:pt x="4572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9D0441-3F5B-4FED-B2BF-99D68674F80F}">
      <dsp:nvSpPr>
        <dsp:cNvPr id="0" name=""/>
        <dsp:cNvSpPr/>
      </dsp:nvSpPr>
      <dsp:spPr>
        <a:xfrm>
          <a:off x="1471004" y="1290334"/>
          <a:ext cx="3558195" cy="617538"/>
        </a:xfrm>
        <a:custGeom>
          <a:avLst/>
          <a:gdLst/>
          <a:ahLst/>
          <a:cxnLst/>
          <a:rect l="0" t="0" r="0" b="0"/>
          <a:pathLst>
            <a:path>
              <a:moveTo>
                <a:pt x="3558195" y="0"/>
              </a:moveTo>
              <a:lnTo>
                <a:pt x="3558195" y="308769"/>
              </a:lnTo>
              <a:lnTo>
                <a:pt x="0" y="308769"/>
              </a:lnTo>
              <a:lnTo>
                <a:pt x="0" y="617538"/>
              </a:lnTo>
            </a:path>
          </a:pathLst>
        </a:custGeom>
        <a:noFill/>
        <a:ln w="635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6339CA9-E8AD-491E-8778-6C2A8C897105}">
      <dsp:nvSpPr>
        <dsp:cNvPr id="0" name=""/>
        <dsp:cNvSpPr/>
      </dsp:nvSpPr>
      <dsp:spPr>
        <a:xfrm>
          <a:off x="1560914" y="672590"/>
          <a:ext cx="6936570" cy="617743"/>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Three procedures</a:t>
          </a:r>
          <a:r>
            <a:rPr lang="zh-CN" sz="2400" kern="1200" dirty="0"/>
            <a:t> </a:t>
          </a:r>
          <a:r>
            <a:rPr lang="en-US" sz="2400" kern="1200" dirty="0"/>
            <a:t>to</a:t>
          </a:r>
          <a:r>
            <a:rPr lang="zh-CN" sz="2400" kern="1200" dirty="0"/>
            <a:t> </a:t>
          </a:r>
          <a:r>
            <a:rPr lang="en-US" sz="2400" kern="1200" dirty="0"/>
            <a:t>achieve machine translation</a:t>
          </a:r>
          <a:endParaRPr lang="zh-CN" sz="2400" kern="1200" dirty="0"/>
        </a:p>
      </dsp:txBody>
      <dsp:txXfrm>
        <a:off x="1560914" y="672590"/>
        <a:ext cx="6936570" cy="617743"/>
      </dsp:txXfrm>
    </dsp:sp>
    <dsp:sp modelId="{EBB17FA1-E01D-4B8F-BEF1-4A6EA94E75FB}">
      <dsp:nvSpPr>
        <dsp:cNvPr id="0" name=""/>
        <dsp:cNvSpPr/>
      </dsp:nvSpPr>
      <dsp:spPr>
        <a:xfrm>
          <a:off x="675"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1. Understanding</a:t>
          </a:r>
          <a:endParaRPr lang="zh-CN" sz="2400" kern="1200" dirty="0"/>
        </a:p>
      </dsp:txBody>
      <dsp:txXfrm>
        <a:off x="675" y="1907872"/>
        <a:ext cx="2940657" cy="1470328"/>
      </dsp:txXfrm>
    </dsp:sp>
    <dsp:sp modelId="{17C04207-02F0-467F-976B-DB0DC59E5169}">
      <dsp:nvSpPr>
        <dsp:cNvPr id="0" name=""/>
        <dsp:cNvSpPr/>
      </dsp:nvSpPr>
      <dsp:spPr>
        <a:xfrm>
          <a:off x="3558871"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2. Transforming</a:t>
          </a:r>
          <a:endParaRPr lang="zh-CN" sz="2400" kern="1200" dirty="0"/>
        </a:p>
      </dsp:txBody>
      <dsp:txXfrm>
        <a:off x="3558871" y="1907872"/>
        <a:ext cx="2940657" cy="1470328"/>
      </dsp:txXfrm>
    </dsp:sp>
    <dsp:sp modelId="{FDCBA8AD-4BCB-41B8-B3D7-F692A626A304}">
      <dsp:nvSpPr>
        <dsp:cNvPr id="0" name=""/>
        <dsp:cNvSpPr/>
      </dsp:nvSpPr>
      <dsp:spPr>
        <a:xfrm>
          <a:off x="7117066" y="1907872"/>
          <a:ext cx="2940657" cy="1470328"/>
        </a:xfrm>
        <a:prstGeom prst="rect">
          <a:avLst/>
        </a:prstGeom>
        <a:blipFill rotWithShape="1">
          <a:blip xmlns:r="http://schemas.openxmlformats.org/officeDocument/2006/relationships" r:embed="rId1">
            <a:duotone>
              <a:schemeClr val="accent1">
                <a:hueOff val="0"/>
                <a:satOff val="0"/>
                <a:lumOff val="0"/>
                <a:alphaOff val="0"/>
                <a:shade val="36000"/>
                <a:satMod val="120000"/>
              </a:schemeClr>
              <a:schemeClr val="accent1">
                <a:hueOff val="0"/>
                <a:satOff val="0"/>
                <a:lumOff val="0"/>
                <a:alphaOff val="0"/>
                <a:tint val="40000"/>
              </a:schemeClr>
            </a:duotone>
          </a:blip>
          <a:tile tx="0" ty="0" sx="60000" sy="59000" flip="none" algn="tl"/>
        </a:blipFill>
        <a:ln>
          <a:noFill/>
        </a:ln>
        <a:effectLst>
          <a:softEdge rad="12700"/>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3. Generating</a:t>
          </a:r>
          <a:endParaRPr lang="zh-CN" sz="2400" kern="1200" dirty="0"/>
        </a:p>
      </dsp:txBody>
      <dsp:txXfrm>
        <a:off x="7117066" y="1907872"/>
        <a:ext cx="2940657" cy="147032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2T08:44:28.298"/>
    </inkml:context>
    <inkml:brush xml:id="br0">
      <inkml:brushProperty name="width" value="0.05" units="cm"/>
      <inkml:brushProperty name="height" value="0.05" units="cm"/>
    </inkml:brush>
  </inkml:definitions>
  <inkml:trace contextRef="#ctx0" brushRef="#br0">69 21 3097,'-28'-10'1616,"2"2"-56,18 5-1368,2 3-96,9 8-168,0 5-1400,5 25 1184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5.988"/>
    </inkml:context>
    <inkml:brush xml:id="br0">
      <inkml:brushProperty name="width" value="0.05" units="cm"/>
      <inkml:brushProperty name="height" value="0.05" units="cm"/>
    </inkml:brush>
  </inkml:definitions>
  <inkml:trace contextRef="#ctx0" brushRef="#br0">51 0 4889,'-16'0'1560,"6"25"-1904,-3 10-728,1-9 712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6.696"/>
    </inkml:context>
    <inkml:brush xml:id="br0">
      <inkml:brushProperty name="width" value="0.05" units="cm"/>
      <inkml:brushProperty name="height" value="0.05" units="cm"/>
    </inkml:brush>
  </inkml:definitions>
  <inkml:trace contextRef="#ctx0" brushRef="#br0">0 8 4761,'2'-7'1320,"6"17"-2568,4-1 832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087"/>
    </inkml:context>
    <inkml:brush xml:id="br0">
      <inkml:brushProperty name="width" value="0.05" units="cm"/>
      <inkml:brushProperty name="height" value="0.05" units="cm"/>
    </inkml:brush>
  </inkml:definitions>
  <inkml:trace contextRef="#ctx0" brushRef="#br0">16 1 3529,'-15'0'888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11T07:07:57.510"/>
    </inkml:context>
    <inkml:brush xml:id="br0">
      <inkml:brushProperty name="width" value="0.05" units="cm"/>
      <inkml:brushProperty name="height" value="0.05" units="cm"/>
    </inkml:brush>
  </inkml:definitions>
  <inkml:trace contextRef="#ctx0" brushRef="#br0">45 28 6401,'-14'-21'2017,"7"14"-2353,-1 27-160,2 11-385,-4-4 545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2021/10/13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extLst>
      <p:ext uri="{BB962C8B-B14F-4D97-AF65-F5344CB8AC3E}">
        <p14:creationId xmlns:p14="http://schemas.microsoft.com/office/powerpoint/2010/main" val="2645904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28696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This is the development after the born of computer. It seems that the machine translation develops only with the computer technology and programmers, but it’s not all true. Just pay attention to the rule and dictionary. In fact, in a long period of time the machine translation is based on this model, that is to say, is closely linked with linguists.</a:t>
            </a:r>
            <a:endParaRPr lang="zh-CN" altLang="en-US" dirty="0"/>
          </a:p>
        </p:txBody>
      </p:sp>
    </p:spTree>
    <p:extLst>
      <p:ext uri="{BB962C8B-B14F-4D97-AF65-F5344CB8AC3E}">
        <p14:creationId xmlns:p14="http://schemas.microsoft.com/office/powerpoint/2010/main" val="3063256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76072" y="4385958"/>
            <a:ext cx="5486400" cy="3600450"/>
          </a:xfrm>
        </p:spPr>
        <p:txBody>
          <a:bodyPr/>
          <a:lstStyle/>
          <a:p>
            <a:r>
              <a:rPr lang="en-US" altLang="zh-CN" dirty="0"/>
              <a:t>So in this early practice of machine translation, how it links with linguistics and linguists. Normally, we consider machine translation </a:t>
            </a:r>
          </a:p>
          <a:p>
            <a:r>
              <a:rPr lang="en-US" altLang="zh-CN" dirty="0"/>
              <a:t>Do you feel a little familiar? </a:t>
            </a:r>
          </a:p>
          <a:p>
            <a:r>
              <a:rPr lang="en-US" altLang="zh-CN" dirty="0"/>
              <a:t>In fact</a:t>
            </a:r>
            <a:endParaRPr lang="zh-CN" altLang="en-US" dirty="0"/>
          </a:p>
        </p:txBody>
      </p:sp>
    </p:spTree>
    <p:extLst>
      <p:ext uri="{BB962C8B-B14F-4D97-AF65-F5344CB8AC3E}">
        <p14:creationId xmlns:p14="http://schemas.microsoft.com/office/powerpoint/2010/main" val="258826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87111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457200" lvl="1" indent="0">
              <a:buNone/>
            </a:pPr>
            <a:r>
              <a:rPr lang="zh-CN" altLang="en-US" dirty="0"/>
              <a:t>划分句子成分</a:t>
            </a:r>
            <a:r>
              <a:rPr lang="en-US" altLang="zh-CN" dirty="0"/>
              <a:t>——</a:t>
            </a:r>
            <a:r>
              <a:rPr lang="zh-CN" altLang="en-US" dirty="0"/>
              <a:t>主谓宾定状补等   </a:t>
            </a:r>
            <a:r>
              <a:rPr lang="en-US" altLang="zh-CN" dirty="0"/>
              <a:t>How</a:t>
            </a:r>
            <a:r>
              <a:rPr lang="zh-CN" altLang="en-US" dirty="0"/>
              <a:t>？</a:t>
            </a:r>
            <a:endParaRPr lang="en-US" altLang="zh-CN" dirty="0"/>
          </a:p>
          <a:p>
            <a:pPr marL="457200" lvl="1" indent="0">
              <a:buNone/>
            </a:pPr>
            <a:r>
              <a:rPr lang="zh-CN" altLang="en-US" dirty="0"/>
              <a:t>谓语通常由动词短语构成，主语和宾语通常是由名词短语构成，补语和状语通常是由介词短语构成</a:t>
            </a:r>
            <a:endParaRPr lang="en-US" altLang="zh-CN" dirty="0"/>
          </a:p>
          <a:p>
            <a:pPr marL="457200" lvl="1" indent="0">
              <a:buNone/>
            </a:pPr>
            <a:r>
              <a:rPr lang="zh-CN" altLang="en-US" dirty="0"/>
              <a:t>识别句子的各类短语   </a:t>
            </a:r>
            <a:r>
              <a:rPr lang="en-US" altLang="zh-CN" dirty="0"/>
              <a:t>How</a:t>
            </a:r>
            <a:r>
              <a:rPr lang="zh-CN" altLang="en-US" dirty="0"/>
              <a:t>？</a:t>
            </a:r>
            <a:endParaRPr lang="en-US" altLang="zh-CN" dirty="0"/>
          </a:p>
          <a:p>
            <a:pPr marL="457200" lvl="1" indent="0">
              <a:buNone/>
            </a:pPr>
            <a:r>
              <a:rPr lang="zh-CN" altLang="en-US" dirty="0"/>
              <a:t>可以通过词性  </a:t>
            </a:r>
            <a:r>
              <a:rPr lang="en-US" altLang="zh-CN" dirty="0"/>
              <a:t>How</a:t>
            </a:r>
            <a:r>
              <a:rPr lang="zh-CN" altLang="en-US" dirty="0"/>
              <a:t>？</a:t>
            </a:r>
            <a:endParaRPr lang="en-US" altLang="zh-CN" dirty="0"/>
          </a:p>
          <a:p>
            <a:pPr marL="457200" lvl="1" indent="0">
              <a:buNone/>
            </a:pPr>
            <a:r>
              <a:rPr lang="zh-CN" altLang="en-US" dirty="0"/>
              <a:t>冠词加上名词构成一个名词短语，介词加上名词构成一个介词短语</a:t>
            </a:r>
            <a:endParaRPr lang="en-US" altLang="zh-CN" dirty="0"/>
          </a:p>
          <a:p>
            <a:endParaRPr lang="zh-CN" altLang="en-US" dirty="0"/>
          </a:p>
        </p:txBody>
      </p:sp>
    </p:spTree>
    <p:extLst>
      <p:ext uri="{BB962C8B-B14F-4D97-AF65-F5344CB8AC3E}">
        <p14:creationId xmlns:p14="http://schemas.microsoft.com/office/powerpoint/2010/main" val="9843610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4854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60185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7" name="备注占位符 6">
            <a:extLst>
              <a:ext uri="{FF2B5EF4-FFF2-40B4-BE49-F238E27FC236}">
                <a16:creationId xmlns:a16="http://schemas.microsoft.com/office/drawing/2014/main" id="{1CB6A8A2-FBCE-49E5-8271-A12715FF8BD9}"/>
              </a:ext>
            </a:extLst>
          </p:cNvPr>
          <p:cNvSpPr>
            <a:spLocks noGrp="1"/>
          </p:cNvSpPr>
          <p:nvPr>
            <p:ph type="body" sz="quarter" idx="3"/>
          </p:nvPr>
        </p:nvSpPr>
        <p:spPr/>
        <p:txBody>
          <a:bodyPr/>
          <a:lstStyle/>
          <a:p>
            <a:endParaRPr lang="zh-CN" altLang="en-US"/>
          </a:p>
        </p:txBody>
      </p:sp>
    </p:spTree>
    <p:extLst>
      <p:ext uri="{BB962C8B-B14F-4D97-AF65-F5344CB8AC3E}">
        <p14:creationId xmlns:p14="http://schemas.microsoft.com/office/powerpoint/2010/main" val="1211609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4021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a:xfrm>
            <a:off x="685800" y="4400550"/>
            <a:ext cx="5486400" cy="2521111"/>
          </a:xfrm>
        </p:spPr>
        <p:txBody>
          <a:bodyPr/>
          <a:lstStyle/>
          <a:p>
            <a:r>
              <a:rPr lang="zh-CN" altLang="en-US" dirty="0"/>
              <a:t>根据圣经旧约《创世纪》中的记载，大洪水劫后，诺亚的子孙们在巴比伦附近的示拿地定居。说着同样语言的人类联合起来兴建巴别塔，这让上帝深为他们的虚荣和傲慢而震怒。于是他悄悄地离开天国来到人间，变乱了人类的语言，无法交流的人们作鸟兽散，巴别塔的伟念也就轰然倒塌。</a:t>
            </a:r>
            <a:endParaRPr lang="en-US" altLang="zh-CN" dirty="0"/>
          </a:p>
        </p:txBody>
      </p:sp>
    </p:spTree>
    <p:extLst>
      <p:ext uri="{BB962C8B-B14F-4D97-AF65-F5344CB8AC3E}">
        <p14:creationId xmlns:p14="http://schemas.microsoft.com/office/powerpoint/2010/main" val="2392552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08561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en-US" altLang="zh-CN" dirty="0"/>
              <a:t>The description of the birth of language in the Bible is full of damnation. Although this is not the case at all, the differences of language do add many barriers to human communication. </a:t>
            </a:r>
          </a:p>
          <a:p>
            <a:r>
              <a:rPr lang="en-US" altLang="zh-CN" dirty="0"/>
              <a:t>Is the great tower of Babel destined to exist only in fantasy? Sadly, the answer to this question is still "yes". However, after the birth of the world's first computer ENIAC in 1946, scientists put forward the idea of using computers to realize automatic translation between different languages.</a:t>
            </a:r>
            <a:endParaRPr lang="zh-CN" altLang="en-US" dirty="0"/>
          </a:p>
        </p:txBody>
      </p:sp>
    </p:spTree>
    <p:extLst>
      <p:ext uri="{BB962C8B-B14F-4D97-AF65-F5344CB8AC3E}">
        <p14:creationId xmlns:p14="http://schemas.microsoft.com/office/powerpoint/2010/main" val="3548985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3599987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056202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602538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8772988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none" baseline="0">
                <a:blipFill dpi="0" rotWithShape="1">
                  <a:blip r:embed="rId4"/>
                  <a:srcRect/>
                  <a:tile tx="6350" ty="-127000" sx="65000" sy="64000" flip="none" algn="tl"/>
                </a:blipFill>
              </a:defRPr>
            </a:lvl1pPr>
          </a:lstStyle>
          <a:p>
            <a:r>
              <a:rPr lang="zh-CN" altLang="en-US" dirty="0"/>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22782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112008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59372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330" y="1555115"/>
            <a:ext cx="523303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2021/10/13</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2021/10/13</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7266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30336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3708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63206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cap="none"/>
            </a:lvl1pPr>
          </a:lstStyle>
          <a:p>
            <a:r>
              <a:rPr lang="zh-CN" altLang="en-US" dirty="0"/>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57585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4323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760FBDFE-C587-4B4C-A407-44438C67B59E}" type="datetimeFigureOut">
              <a:rPr lang="zh-CN" altLang="en-US" smtClean="0"/>
              <a:t>2021/10/13</a:t>
            </a:fld>
            <a:endParaRPr lang="zh-CN" altLang="en-US"/>
          </a:p>
        </p:txBody>
      </p:sp>
      <p:sp>
        <p:nvSpPr>
          <p:cNvPr id="6" name="Footer Placeholder 5"/>
          <p:cNvSpPr>
            <a:spLocks noGrp="1"/>
          </p:cNvSpPr>
          <p:nvPr>
            <p:ph type="ftr" sz="quarter" idx="11"/>
          </p:nvPr>
        </p:nvSpPr>
        <p:spPr/>
        <p:txBody>
          <a:bodyPr/>
          <a:lstStyle/>
          <a:p>
            <a:endParaRPr lang="zh-CN" alt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67726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EFD9D74-47D9-4702-A33C-335B63B48DBF}" type="datetimeFigureOut">
              <a:rPr lang="zh-CN" altLang="en-US" smtClean="0"/>
              <a:t>2021/10/13</a:t>
            </a:fld>
            <a:endParaRPr lang="zh-CN" alt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3098111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760FBDFE-C587-4B4C-A407-44438C67B59E}" type="datetimeFigureOut">
              <a:rPr lang="zh-CN" altLang="en-US" smtClean="0"/>
              <a:t>2021/10/13</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6">
                <a:duotone>
                  <a:schemeClr val="accent1">
                    <a:shade val="45000"/>
                    <a:satMod val="135000"/>
                  </a:schemeClr>
                  <a:prstClr val="white"/>
                </a:duotone>
                <a:extLst>
                  <a:ext uri="{BEBA8EAE-BF5A-486C-A8C5-ECC9F3942E4B}">
                    <a14:imgProps xmlns:a14="http://schemas.microsoft.com/office/drawing/2010/main">
                      <a14:imgLayer r:embed="rId17">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3048934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6" r:id="rId12"/>
    <p:sldLayoutId id="2147483658" r:id="rId13"/>
    <p:sldLayoutId id="2147483659" r:id="rId14"/>
  </p:sldLayoutIdLst>
  <p:txStyles>
    <p:titleStyle>
      <a:lvl1pPr algn="l" defTabSz="914400" rtl="0" eaLnBrk="1" latinLnBrk="0" hangingPunct="1">
        <a:lnSpc>
          <a:spcPct val="90000"/>
        </a:lnSpc>
        <a:spcBef>
          <a:spcPct val="0"/>
        </a:spcBef>
        <a:buNone/>
        <a:defRPr sz="5400" kern="1200" cap="all" baseline="0">
          <a:blipFill>
            <a:blip r:embed="rId18">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17.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notesSlide" Target="../notesSlides/notesSlide1.xml"/><Relationship Id="rId9" Type="http://schemas.openxmlformats.org/officeDocument/2006/relationships/image" Target="../media/image6.sv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6.xml"/><Relationship Id="rId5" Type="http://schemas.microsoft.com/office/2007/relationships/hdphoto" Target="../media/hdphoto3.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12.xml"/><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image" Target="../media/image20.jp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24.png"/><Relationship Id="rId3" Type="http://schemas.openxmlformats.org/officeDocument/2006/relationships/slideLayout" Target="../slideLayouts/slideLayout2.xml"/><Relationship Id="rId7" Type="http://schemas.openxmlformats.org/officeDocument/2006/relationships/image" Target="../media/image21.png"/><Relationship Id="rId12" Type="http://schemas.openxmlformats.org/officeDocument/2006/relationships/customXml" Target="../ink/ink5.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ustomXml" Target="../ink/ink2.xml"/><Relationship Id="rId11" Type="http://schemas.openxmlformats.org/officeDocument/2006/relationships/image" Target="../media/image23.png"/><Relationship Id="rId5" Type="http://schemas.openxmlformats.org/officeDocument/2006/relationships/image" Target="../media/image21.jpeg"/><Relationship Id="rId10" Type="http://schemas.openxmlformats.org/officeDocument/2006/relationships/customXml" Target="../ink/ink4.xml"/><Relationship Id="rId4" Type="http://schemas.openxmlformats.org/officeDocument/2006/relationships/notesSlide" Target="../notesSlides/notesSlide17.xm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customXml" Target="../ink/ink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27.svg"/><Relationship Id="rId4" Type="http://schemas.openxmlformats.org/officeDocument/2006/relationships/notesSlide" Target="../notesSlides/notesSlide20.xml"/><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slideLayout" Target="../slideLayouts/slideLayout7.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custDataLst>
              <p:tags r:id="rId2"/>
            </p:custDataLst>
          </p:nvPr>
        </p:nvSpPr>
        <p:spPr>
          <a:xfrm>
            <a:off x="4646330" y="1922808"/>
            <a:ext cx="6248337" cy="2748748"/>
          </a:xfrm>
        </p:spPr>
        <p:txBody>
          <a:bodyPr>
            <a:normAutofit fontScale="90000"/>
          </a:bodyPr>
          <a:lstStyle/>
          <a:p>
            <a:pPr>
              <a:lnSpc>
                <a:spcPct val="100000"/>
              </a:lnSpc>
            </a:pPr>
            <a:r>
              <a:rPr lang="en-US" altLang="zh-CN" sz="3600" dirty="0">
                <a:solidFill>
                  <a:srgbClr val="000000"/>
                </a:solidFill>
                <a:latin typeface="+mn-lt"/>
              </a:rPr>
              <a:t>The Origin of</a:t>
            </a:r>
            <a:br>
              <a:rPr lang="zh-CN" altLang="en-US" sz="8000" dirty="0">
                <a:solidFill>
                  <a:srgbClr val="000000"/>
                </a:solidFill>
              </a:rPr>
            </a:br>
            <a:r>
              <a:rPr lang="en-US" altLang="zh-CN" sz="8000" dirty="0"/>
              <a:t>Machine Translation</a:t>
            </a:r>
          </a:p>
        </p:txBody>
      </p:sp>
      <p:sp>
        <p:nvSpPr>
          <p:cNvPr id="16" name="Rectangle 1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9" name="Oval 1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计算机">
            <a:extLst>
              <a:ext uri="{FF2B5EF4-FFF2-40B4-BE49-F238E27FC236}">
                <a16:creationId xmlns:a16="http://schemas.microsoft.com/office/drawing/2014/main" id="{1B26D12B-85E8-456F-9652-A977BA2786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915" y="1686320"/>
            <a:ext cx="3416725" cy="3416725"/>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066800" y="1647273"/>
            <a:ext cx="10058400" cy="4534573"/>
          </a:xfrm>
        </p:spPr>
        <p:txBody>
          <a:bodyPr>
            <a:normAutofit fontScale="92500" lnSpcReduction="20000"/>
          </a:bodyPr>
          <a:lstStyle/>
          <a:p>
            <a:r>
              <a:rPr lang="en-US" altLang="zh-CN" dirty="0"/>
              <a:t>In 1946, the first electronic computer, </a:t>
            </a:r>
            <a:r>
              <a:rPr lang="en-US" altLang="zh-CN" dirty="0">
                <a:solidFill>
                  <a:srgbClr val="C00000"/>
                </a:solidFill>
              </a:rPr>
              <a:t>ENIAC</a:t>
            </a:r>
            <a:r>
              <a:rPr lang="en-US" altLang="zh-CN" dirty="0"/>
              <a:t>(electronic numerical integrator and computer), was born. </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en-US" altLang="zh-CN" dirty="0"/>
              <a:t>In 1947, American scientist </a:t>
            </a:r>
            <a:r>
              <a:rPr lang="en-US" altLang="zh-CN" dirty="0">
                <a:solidFill>
                  <a:srgbClr val="C00000"/>
                </a:solidFill>
              </a:rPr>
              <a:t>Warren Weaver</a:t>
            </a:r>
            <a:r>
              <a:rPr lang="en-US" altLang="zh-CN" dirty="0"/>
              <a:t>, a pioneer of information theory, put forward the idea of using computer for automatic language translation in the letter which is written to Norbert Wiener.</a:t>
            </a:r>
          </a:p>
          <a:p>
            <a:r>
              <a:rPr lang="en-US" altLang="zh-CN" dirty="0"/>
              <a:t>In 1949, W. Weaver published the famous memorandum called &lt;Translation&gt;, formally proposing the idea of </a:t>
            </a:r>
            <a:r>
              <a:rPr lang="en-US" altLang="zh-CN" dirty="0">
                <a:solidFill>
                  <a:srgbClr val="C00000"/>
                </a:solidFill>
              </a:rPr>
              <a:t>Machine Translation </a:t>
            </a:r>
            <a:r>
              <a:rPr lang="en-US" altLang="zh-CN" dirty="0"/>
              <a:t>which laying the foundation for machine translation research in the United States and the world.</a:t>
            </a:r>
          </a:p>
        </p:txBody>
      </p:sp>
      <p:pic>
        <p:nvPicPr>
          <p:cNvPr id="5" name="图片 4">
            <a:extLst>
              <a:ext uri="{FF2B5EF4-FFF2-40B4-BE49-F238E27FC236}">
                <a16:creationId xmlns:a16="http://schemas.microsoft.com/office/drawing/2014/main" id="{1A10791B-71E6-41AD-8387-8B74A2377B36}"/>
              </a:ext>
            </a:extLst>
          </p:cNvPr>
          <p:cNvPicPr>
            <a:picLocks noChangeAspect="1"/>
          </p:cNvPicPr>
          <p:nvPr/>
        </p:nvPicPr>
        <p:blipFill>
          <a:blip r:embed="rId5"/>
          <a:stretch>
            <a:fillRect/>
          </a:stretch>
        </p:blipFill>
        <p:spPr>
          <a:xfrm>
            <a:off x="2028455" y="2477364"/>
            <a:ext cx="2889897" cy="1733938"/>
          </a:xfrm>
          <a:prstGeom prst="rect">
            <a:avLst/>
          </a:prstGeom>
        </p:spPr>
      </p:pic>
      <p:pic>
        <p:nvPicPr>
          <p:cNvPr id="7" name="图片 6">
            <a:extLst>
              <a:ext uri="{FF2B5EF4-FFF2-40B4-BE49-F238E27FC236}">
                <a16:creationId xmlns:a16="http://schemas.microsoft.com/office/drawing/2014/main" id="{CB96E531-352E-40DF-89F8-8A9F63E32902}"/>
              </a:ext>
            </a:extLst>
          </p:cNvPr>
          <p:cNvPicPr>
            <a:picLocks noChangeAspect="1"/>
          </p:cNvPicPr>
          <p:nvPr/>
        </p:nvPicPr>
        <p:blipFill>
          <a:blip r:embed="rId6"/>
          <a:stretch>
            <a:fillRect/>
          </a:stretch>
        </p:blipFill>
        <p:spPr>
          <a:xfrm>
            <a:off x="6570153" y="2334877"/>
            <a:ext cx="1924050" cy="1876425"/>
          </a:xfrm>
          <a:prstGeom prst="rect">
            <a:avLst/>
          </a:prstGeom>
        </p:spPr>
      </p:pic>
    </p:spTree>
    <p:custDataLst>
      <p:tags r:id="rId1"/>
    </p:custDataLst>
    <p:extLst>
      <p:ext uri="{BB962C8B-B14F-4D97-AF65-F5344CB8AC3E}">
        <p14:creationId xmlns:p14="http://schemas.microsoft.com/office/powerpoint/2010/main" val="113125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xEl>
                                              <p:pRg st="7" end="7"/>
                                            </p:txEl>
                                          </p:spTgt>
                                        </p:tgtEl>
                                        <p:attrNameLst>
                                          <p:attrName>style.visibility</p:attrName>
                                        </p:attrNameLst>
                                      </p:cBhvr>
                                      <p:to>
                                        <p:strVal val="visible"/>
                                      </p:to>
                                    </p:set>
                                    <p:animEffect transition="in" filter="fade">
                                      <p:cBhvr>
                                        <p:cTn id="14" dur="500"/>
                                        <p:tgtEl>
                                          <p:spTgt spid="2">
                                            <p:txEl>
                                              <p:pRg st="7" end="7"/>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图表, 箱线图&#10;&#10;描述已自动生成">
            <a:extLst>
              <a:ext uri="{FF2B5EF4-FFF2-40B4-BE49-F238E27FC236}">
                <a16:creationId xmlns:a16="http://schemas.microsoft.com/office/drawing/2014/main" id="{54263393-44E8-425E-BA7E-625A5B6A247C}"/>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1688457" y="1149650"/>
            <a:ext cx="8334796" cy="4909681"/>
          </a:xfrm>
          <a:prstGeom prst="rect">
            <a:avLst/>
          </a:prstGeom>
        </p:spPr>
      </p:pic>
    </p:spTree>
    <p:custDataLst>
      <p:tags r:id="rId1"/>
    </p:custDataLst>
    <p:extLst>
      <p:ext uri="{BB962C8B-B14F-4D97-AF65-F5344CB8AC3E}">
        <p14:creationId xmlns:p14="http://schemas.microsoft.com/office/powerpoint/2010/main" val="390147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Early Practice</a:t>
            </a:r>
          </a:p>
        </p:txBody>
      </p:sp>
      <p:graphicFrame>
        <p:nvGraphicFramePr>
          <p:cNvPr id="5" name="内容占位符 4">
            <a:extLst>
              <a:ext uri="{FF2B5EF4-FFF2-40B4-BE49-F238E27FC236}">
                <a16:creationId xmlns:a16="http://schemas.microsoft.com/office/drawing/2014/main" id="{B020DA83-60DB-40C2-8C0C-1FFF746BAD4B}"/>
              </a:ext>
            </a:extLst>
          </p:cNvPr>
          <p:cNvGraphicFramePr>
            <a:graphicFrameLocks noGrp="1"/>
          </p:cNvGraphicFramePr>
          <p:nvPr>
            <p:ph idx="1"/>
            <p:extLst>
              <p:ext uri="{D42A27DB-BD31-4B8C-83A1-F6EECF244321}">
                <p14:modId xmlns:p14="http://schemas.microsoft.com/office/powerpoint/2010/main" val="3010752003"/>
              </p:ext>
            </p:extLst>
          </p:nvPr>
        </p:nvGraphicFramePr>
        <p:xfrm>
          <a:off x="1137581" y="1926675"/>
          <a:ext cx="10058400" cy="4050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08216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518582" y="3779863"/>
            <a:ext cx="9708219" cy="1858938"/>
          </a:xfrm>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sp>
        <p:nvSpPr>
          <p:cNvPr id="8" name="内容占位符 16">
            <a:extLst>
              <a:ext uri="{FF2B5EF4-FFF2-40B4-BE49-F238E27FC236}">
                <a16:creationId xmlns:a16="http://schemas.microsoft.com/office/drawing/2014/main" id="{D003D0C2-148D-4481-B93E-0CBA7B0C647E}"/>
              </a:ext>
            </a:extLst>
          </p:cNvPr>
          <p:cNvSpPr txBox="1">
            <a:spLocks/>
          </p:cNvSpPr>
          <p:nvPr/>
        </p:nvSpPr>
        <p:spPr>
          <a:xfrm>
            <a:off x="801255" y="875915"/>
            <a:ext cx="10589490" cy="5511800"/>
          </a:xfrm>
          <a:prstGeom prst="rect">
            <a:avLst/>
          </a:prstGeom>
        </p:spPr>
        <p:txBody>
          <a:bodyPr vert="horz" lIns="91440" tIns="45720" rIns="91440" bIns="45720" rtlCol="0">
            <a:normAutofit fontScale="92500" lnSpcReduction="10000"/>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zh-CN" sz="2600" dirty="0">
                <a:solidFill>
                  <a:srgbClr val="C00000"/>
                </a:solidFill>
              </a:rPr>
              <a:t>Chomsky's transformational generative linguistics</a:t>
            </a:r>
            <a:r>
              <a:rPr lang="en-US" altLang="zh-CN" dirty="0"/>
              <a:t>. The traditional rule-based machine translation is studied on this basis. In the process of translation, the language is first </a:t>
            </a:r>
            <a:r>
              <a:rPr lang="en-US" altLang="zh-CN" u="sng" dirty="0"/>
              <a:t>transformed into symbols or mathematical expressions </a:t>
            </a:r>
            <a:r>
              <a:rPr lang="en-US" altLang="zh-CN" dirty="0"/>
              <a:t>in accordance with grammatical rules by logical thinking, and then its source language and target language are transformed into parameters and variables understandable by the computer, so that the computer can complete the translation instructions.</a:t>
            </a:r>
          </a:p>
          <a:p>
            <a:r>
              <a:rPr lang="en-US" altLang="zh-CN" sz="2600" dirty="0">
                <a:solidFill>
                  <a:srgbClr val="C00000"/>
                </a:solidFill>
              </a:rPr>
              <a:t>Mongolian semantics</a:t>
            </a:r>
            <a:r>
              <a:rPr lang="en-US" altLang="zh-CN" dirty="0"/>
              <a:t>. Richard Montague made further efforts to achieve more accurate conversion from natural language to target language. In universal grammar, he proposed to establish (in an ideal state) an unambiguous connotative logic artificial language system IL. In rule-based machine translation, </a:t>
            </a:r>
            <a:r>
              <a:rPr lang="en-US" altLang="zh-CN" u="sng" dirty="0"/>
              <a:t>IL is used as an intermediate language </a:t>
            </a:r>
            <a:r>
              <a:rPr lang="en-US" altLang="zh-CN" dirty="0"/>
              <a:t>to overcome the contradiction between the accuracy of denotative logic and the connotative complexity of natural language. After that, he established a complete IL semantics on the basis of model theory. The "intermediary" method has become the mainstream method of machine translation since its implementation, especially in multilingual translation.</a:t>
            </a:r>
          </a:p>
          <a:p>
            <a:r>
              <a:rPr lang="en-US" altLang="zh-CN" sz="2600" dirty="0">
                <a:solidFill>
                  <a:srgbClr val="C00000"/>
                </a:solidFill>
              </a:rPr>
              <a:t>Halliday's systemic functional linguistics</a:t>
            </a:r>
            <a:r>
              <a:rPr lang="en-US" altLang="zh-CN" dirty="0"/>
              <a:t>. The systemic functional language school represented by Halliday holds that semantics is affected by </a:t>
            </a:r>
            <a:r>
              <a:rPr lang="en-US" altLang="zh-CN" u="sng" dirty="0"/>
              <a:t>context</a:t>
            </a:r>
            <a:r>
              <a:rPr lang="en-US" altLang="zh-CN" dirty="0"/>
              <a:t> and text translation cannot be separated from context. It also puts forward </a:t>
            </a:r>
            <a:r>
              <a:rPr lang="en-US" altLang="zh-CN" u="sng" dirty="0"/>
              <a:t>five basic units </a:t>
            </a:r>
            <a:r>
              <a:rPr lang="en-US" altLang="zh-CN" dirty="0"/>
              <a:t>of language, namely </a:t>
            </a:r>
            <a:r>
              <a:rPr lang="en-US" altLang="zh-CN" u="sng" dirty="0"/>
              <a:t>"sentence", "clause", "phrase", "word" and "morpheme". </a:t>
            </a:r>
            <a:r>
              <a:rPr lang="en-US" altLang="zh-CN" dirty="0"/>
              <a:t>Based on this theory, an example is given to demonstrate the main process of machine translation, that is, segmentation, translation layer by layer, and finally correct the lexical and grammatical errors of the translation according to the internal structure of the target language.</a:t>
            </a:r>
            <a:endParaRPr lang="zh-CN" altLang="en-US" dirty="0"/>
          </a:p>
        </p:txBody>
      </p:sp>
    </p:spTree>
    <p:custDataLst>
      <p:tags r:id="rId1"/>
    </p:custDataLst>
    <p:extLst>
      <p:ext uri="{BB962C8B-B14F-4D97-AF65-F5344CB8AC3E}">
        <p14:creationId xmlns:p14="http://schemas.microsoft.com/office/powerpoint/2010/main" val="146066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手机屏幕截图&#10;&#10;中度可信度描述已自动生成">
            <a:extLst>
              <a:ext uri="{FF2B5EF4-FFF2-40B4-BE49-F238E27FC236}">
                <a16:creationId xmlns:a16="http://schemas.microsoft.com/office/drawing/2014/main" id="{09432C06-3307-4101-AC47-9ACE43E5F1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47" y="4728194"/>
            <a:ext cx="5243120" cy="915859"/>
          </a:xfrm>
          <a:prstGeom prst="rect">
            <a:avLst/>
          </a:prstGeom>
        </p:spPr>
      </p:pic>
      <p:pic>
        <p:nvPicPr>
          <p:cNvPr id="8" name="图片 7" descr="图示&#10;&#10;描述已自动生成">
            <a:extLst>
              <a:ext uri="{FF2B5EF4-FFF2-40B4-BE49-F238E27FC236}">
                <a16:creationId xmlns:a16="http://schemas.microsoft.com/office/drawing/2014/main" id="{63B87028-463E-4B4B-8B8E-0DEFD0DCB3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724" y="3107267"/>
            <a:ext cx="4955963" cy="2598389"/>
          </a:xfrm>
          <a:prstGeom prst="rect">
            <a:avLst/>
          </a:prstGeom>
        </p:spPr>
      </p:pic>
      <p:sp>
        <p:nvSpPr>
          <p:cNvPr id="17" name="内容占位符 16">
            <a:extLst>
              <a:ext uri="{FF2B5EF4-FFF2-40B4-BE49-F238E27FC236}">
                <a16:creationId xmlns:a16="http://schemas.microsoft.com/office/drawing/2014/main" id="{08FBE361-769A-4E41-8184-AA37825B8A5D}"/>
              </a:ext>
            </a:extLst>
          </p:cNvPr>
          <p:cNvSpPr>
            <a:spLocks noGrp="1"/>
          </p:cNvSpPr>
          <p:nvPr>
            <p:ph idx="1"/>
          </p:nvPr>
        </p:nvSpPr>
        <p:spPr>
          <a:xfrm>
            <a:off x="1130299" y="897466"/>
            <a:ext cx="10100733" cy="2798603"/>
          </a:xfrm>
        </p:spPr>
        <p:txBody>
          <a:bodyPr>
            <a:normAutofit/>
          </a:bodyPr>
          <a:lstStyle/>
          <a:p>
            <a:pPr marL="457200" lvl="1" indent="0">
              <a:buNone/>
            </a:pPr>
            <a:r>
              <a:rPr lang="en-US" altLang="zh-CN" b="1" dirty="0"/>
              <a:t>1. How to understand?</a:t>
            </a:r>
          </a:p>
          <a:p>
            <a:pPr marL="457200" lvl="1" indent="0">
              <a:buNone/>
            </a:pPr>
            <a:endParaRPr lang="en-US" altLang="zh-CN" dirty="0"/>
          </a:p>
          <a:p>
            <a:r>
              <a:rPr lang="zh-CN" altLang="en-US" dirty="0"/>
              <a:t>“</a:t>
            </a:r>
            <a:r>
              <a:rPr lang="en-US" altLang="zh-CN" dirty="0"/>
              <a:t>In the room, he broke a window with a hammer.</a:t>
            </a:r>
            <a:r>
              <a:rPr lang="zh-CN" altLang="en-US" dirty="0"/>
              <a:t>”</a:t>
            </a:r>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r>
              <a:rPr lang="en-US" altLang="zh-CN" dirty="0"/>
              <a:t> </a:t>
            </a:r>
            <a:r>
              <a:rPr lang="zh-CN" altLang="en-US" dirty="0"/>
              <a:t>→</a:t>
            </a:r>
            <a:r>
              <a:rPr lang="en-US" altLang="zh-CN" dirty="0"/>
              <a:t>Lexical, syntactic and semantic analysis (</a:t>
            </a:r>
            <a:r>
              <a:rPr lang="zh-CN" altLang="en-US" dirty="0"/>
              <a:t>词法、句法、语义分析</a:t>
            </a:r>
            <a:r>
              <a:rPr lang="en-US" altLang="zh-CN" dirty="0"/>
              <a:t>)</a:t>
            </a:r>
          </a:p>
          <a:p>
            <a:endParaRPr lang="zh-CN" altLang="en-US" dirty="0"/>
          </a:p>
        </p:txBody>
      </p:sp>
    </p:spTree>
    <p:custDataLst>
      <p:tags r:id="rId1"/>
    </p:custDataLst>
    <p:extLst>
      <p:ext uri="{BB962C8B-B14F-4D97-AF65-F5344CB8AC3E}">
        <p14:creationId xmlns:p14="http://schemas.microsoft.com/office/powerpoint/2010/main" val="52422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7">
                                            <p:txEl>
                                              <p:pRg st="6" end="6"/>
                                            </p:txEl>
                                          </p:spTgt>
                                        </p:tgtEl>
                                        <p:attrNameLst>
                                          <p:attrName>style.visibility</p:attrName>
                                        </p:attrNameLst>
                                      </p:cBhvr>
                                      <p:to>
                                        <p:strVal val="visible"/>
                                      </p:to>
                                    </p:set>
                                    <p:animEffect transition="in" filter="wipe(left)">
                                      <p:cBhvr>
                                        <p:cTn id="11" dur="500"/>
                                        <p:tgtEl>
                                          <p:spTgt spid="17">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p:txBody>
          <a:bodyPr/>
          <a:lstStyle/>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a:p>
            <a:pPr marL="457200" lvl="1" indent="0">
              <a:buNone/>
            </a:pPr>
            <a:endParaRPr lang="en-US" altLang="zh-CN" dirty="0"/>
          </a:p>
        </p:txBody>
      </p:sp>
      <p:pic>
        <p:nvPicPr>
          <p:cNvPr id="14" name="图片 13" descr="图片包含 图示&#10;&#10;描述已自动生成">
            <a:extLst>
              <a:ext uri="{FF2B5EF4-FFF2-40B4-BE49-F238E27FC236}">
                <a16:creationId xmlns:a16="http://schemas.microsoft.com/office/drawing/2014/main" id="{6742F9E1-E55F-4325-A2F8-C9E0FB4D41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7091" y="2256406"/>
            <a:ext cx="2409272" cy="3429000"/>
          </a:xfrm>
          <a:prstGeom prst="rect">
            <a:avLst/>
          </a:prstGeom>
        </p:spPr>
      </p:pic>
      <p:pic>
        <p:nvPicPr>
          <p:cNvPr id="15" name="图片 14" descr="文本&#10;&#10;中度可信度描述已自动生成">
            <a:extLst>
              <a:ext uri="{FF2B5EF4-FFF2-40B4-BE49-F238E27FC236}">
                <a16:creationId xmlns:a16="http://schemas.microsoft.com/office/drawing/2014/main" id="{0A66199C-EE7A-44ED-AB93-835D33D814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5637" y="3644548"/>
            <a:ext cx="5732477" cy="1323255"/>
          </a:xfrm>
          <a:prstGeom prst="rect">
            <a:avLst/>
          </a:prstGeom>
        </p:spPr>
      </p:pic>
      <p:sp>
        <p:nvSpPr>
          <p:cNvPr id="22" name="内容占位符 16">
            <a:extLst>
              <a:ext uri="{FF2B5EF4-FFF2-40B4-BE49-F238E27FC236}">
                <a16:creationId xmlns:a16="http://schemas.microsoft.com/office/drawing/2014/main" id="{62C5949E-9CB4-43E2-AA18-99F1E50B4D13}"/>
              </a:ext>
            </a:extLst>
          </p:cNvPr>
          <p:cNvSpPr txBox="1">
            <a:spLocks/>
          </p:cNvSpPr>
          <p:nvPr/>
        </p:nvSpPr>
        <p:spPr>
          <a:xfrm>
            <a:off x="946129" y="1049397"/>
            <a:ext cx="9910234" cy="122394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lvl="1" indent="0">
              <a:buFont typeface="Wingdings" pitchFamily="2" charset="2"/>
              <a:buNone/>
            </a:pPr>
            <a:endParaRPr lang="en-US" altLang="zh-CN" dirty="0"/>
          </a:p>
          <a:p>
            <a:r>
              <a:rPr lang="zh-CN" altLang="en-US" dirty="0"/>
              <a:t>“</a:t>
            </a:r>
            <a:r>
              <a:rPr lang="en-US" altLang="zh-CN" dirty="0"/>
              <a:t>In the room, he broke a window with a hammer.</a:t>
            </a:r>
            <a:r>
              <a:rPr lang="zh-CN" altLang="en-US" dirty="0"/>
              <a:t>”</a:t>
            </a:r>
          </a:p>
          <a:p>
            <a:pPr lvl="1" indent="0">
              <a:buFont typeface="Wingdings" pitchFamily="2" charset="2"/>
              <a:buNone/>
            </a:pPr>
            <a:endParaRPr lang="en-US" altLang="zh-CN" dirty="0"/>
          </a:p>
        </p:txBody>
      </p:sp>
    </p:spTree>
    <p:custDataLst>
      <p:tags r:id="rId1"/>
    </p:custDataLst>
    <p:extLst>
      <p:ext uri="{BB962C8B-B14F-4D97-AF65-F5344CB8AC3E}">
        <p14:creationId xmlns:p14="http://schemas.microsoft.com/office/powerpoint/2010/main" val="37789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right)">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914370" y="1358900"/>
            <a:ext cx="3472904" cy="1208809"/>
          </a:xfrm>
        </p:spPr>
        <p:txBody>
          <a:bodyPr/>
          <a:lstStyle/>
          <a:p>
            <a:pPr marL="457200" lvl="1" indent="0">
              <a:buNone/>
            </a:pPr>
            <a:endParaRPr lang="en-US" altLang="zh-CN" sz="2400" dirty="0"/>
          </a:p>
          <a:p>
            <a:pPr marL="457200" lvl="1" indent="0">
              <a:buNone/>
            </a:pPr>
            <a:r>
              <a:rPr lang="en-US" altLang="zh-CN" sz="2400" dirty="0"/>
              <a:t>2. Transforming</a:t>
            </a:r>
          </a:p>
          <a:p>
            <a:pPr marL="457200" lvl="1" indent="0">
              <a:buNone/>
            </a:pPr>
            <a:endParaRPr lang="en-US" altLang="zh-CN" sz="2400" dirty="0"/>
          </a:p>
          <a:p>
            <a:pPr marL="457200" lvl="1" indent="0">
              <a:buNone/>
            </a:pPr>
            <a:endParaRPr lang="en-US" altLang="zh-CN" sz="2400" dirty="0"/>
          </a:p>
          <a:p>
            <a:pPr marL="457200" lvl="1" indent="0">
              <a:buNone/>
            </a:pPr>
            <a:endParaRPr lang="en-US" altLang="zh-CN" dirty="0"/>
          </a:p>
        </p:txBody>
      </p:sp>
      <p:pic>
        <p:nvPicPr>
          <p:cNvPr id="5" name="图片 4" descr="图示, 示意图&#10;&#10;描述已自动生成">
            <a:extLst>
              <a:ext uri="{FF2B5EF4-FFF2-40B4-BE49-F238E27FC236}">
                <a16:creationId xmlns:a16="http://schemas.microsoft.com/office/drawing/2014/main" id="{A66EF2FC-5D44-420E-A116-22447FECC7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4991" y="542772"/>
            <a:ext cx="3062018" cy="6197328"/>
          </a:xfrm>
          <a:prstGeom prst="rect">
            <a:avLst/>
          </a:prstGeom>
        </p:spPr>
      </p:pic>
      <p:sp>
        <p:nvSpPr>
          <p:cNvPr id="13" name="文本框 12">
            <a:extLst>
              <a:ext uri="{FF2B5EF4-FFF2-40B4-BE49-F238E27FC236}">
                <a16:creationId xmlns:a16="http://schemas.microsoft.com/office/drawing/2014/main" id="{ECAD1BC7-C8E3-4DEB-9A0E-5EA949E3BBD1}"/>
              </a:ext>
            </a:extLst>
          </p:cNvPr>
          <p:cNvSpPr txBox="1"/>
          <p:nvPr/>
        </p:nvSpPr>
        <p:spPr>
          <a:xfrm>
            <a:off x="8528436" y="4216461"/>
            <a:ext cx="6096000" cy="461665"/>
          </a:xfrm>
          <a:prstGeom prst="rect">
            <a:avLst/>
          </a:prstGeom>
          <a:noFill/>
        </p:spPr>
        <p:txBody>
          <a:bodyPr wrap="square">
            <a:spAutoFit/>
          </a:bodyPr>
          <a:lstStyle/>
          <a:p>
            <a:pPr marL="457200" lvl="1" indent="0">
              <a:buNone/>
            </a:pPr>
            <a:r>
              <a:rPr lang="en-US" altLang="zh-CN" sz="2400" dirty="0"/>
              <a:t>3. Generating</a:t>
            </a:r>
          </a:p>
        </p:txBody>
      </p:sp>
    </p:spTree>
    <p:custDataLst>
      <p:tags r:id="rId1"/>
    </p:custDataLst>
    <p:extLst>
      <p:ext uri="{BB962C8B-B14F-4D97-AF65-F5344CB8AC3E}">
        <p14:creationId xmlns:p14="http://schemas.microsoft.com/office/powerpoint/2010/main" val="420921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right)">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The Setbacks and Development</a:t>
            </a:r>
          </a:p>
        </p:txBody>
      </p:sp>
      <p:sp>
        <p:nvSpPr>
          <p:cNvPr id="5" name="内容占位符 4">
            <a:extLst>
              <a:ext uri="{FF2B5EF4-FFF2-40B4-BE49-F238E27FC236}">
                <a16:creationId xmlns:a16="http://schemas.microsoft.com/office/drawing/2014/main" id="{52D4C7FA-BD44-45D5-B025-E189BEB81208}"/>
              </a:ext>
            </a:extLst>
          </p:cNvPr>
          <p:cNvSpPr>
            <a:spLocks noGrp="1"/>
          </p:cNvSpPr>
          <p:nvPr>
            <p:ph idx="1"/>
          </p:nvPr>
        </p:nvSpPr>
        <p:spPr/>
        <p:txBody>
          <a:bodyPr/>
          <a:lstStyle/>
          <a:p>
            <a:r>
              <a:rPr lang="en-US" altLang="zh-CN" dirty="0"/>
              <a:t>Misunderstandings</a:t>
            </a:r>
          </a:p>
          <a:p>
            <a:pPr marL="0" indent="0">
              <a:buNone/>
            </a:pPr>
            <a:endParaRPr lang="en-US" altLang="zh-CN" dirty="0"/>
          </a:p>
          <a:p>
            <a:pPr lvl="1"/>
            <a:r>
              <a:rPr lang="en-US" altLang="zh-CN" dirty="0"/>
              <a:t>-in words	</a:t>
            </a:r>
          </a:p>
          <a:p>
            <a:pPr marL="0" indent="0">
              <a:buNone/>
            </a:pPr>
            <a:r>
              <a:rPr lang="en-US" altLang="zh-CN" dirty="0"/>
              <a:t>	</a:t>
            </a:r>
            <a:r>
              <a:rPr lang="zh-CN" altLang="en-US" dirty="0"/>
              <a:t>“打电话”、“打今天起”、“一打铅笔”</a:t>
            </a:r>
            <a:endParaRPr lang="en-US" altLang="zh-CN" dirty="0"/>
          </a:p>
          <a:p>
            <a:pPr lvl="1"/>
            <a:r>
              <a:rPr lang="en-US" altLang="zh-CN" dirty="0"/>
              <a:t>-in sentence structure</a:t>
            </a:r>
          </a:p>
          <a:p>
            <a:pPr marL="0" indent="0">
              <a:buNone/>
            </a:pPr>
            <a:r>
              <a:rPr lang="en-US" altLang="zh-CN" dirty="0"/>
              <a:t>	“Put</a:t>
            </a:r>
            <a:r>
              <a:rPr lang="zh-CN" altLang="en-US" dirty="0"/>
              <a:t> </a:t>
            </a:r>
            <a:r>
              <a:rPr lang="en-US" altLang="zh-CN" dirty="0"/>
              <a:t>the</a:t>
            </a:r>
            <a:r>
              <a:rPr lang="zh-CN" altLang="en-US" dirty="0"/>
              <a:t> </a:t>
            </a:r>
            <a:r>
              <a:rPr lang="en-US" altLang="zh-CN" dirty="0"/>
              <a:t>block</a:t>
            </a:r>
            <a:r>
              <a:rPr lang="zh-CN" altLang="en-US" dirty="0"/>
              <a:t> </a:t>
            </a:r>
            <a:r>
              <a:rPr lang="en-US" altLang="zh-CN" dirty="0"/>
              <a:t>in</a:t>
            </a:r>
            <a:r>
              <a:rPr lang="zh-CN" altLang="en-US" dirty="0"/>
              <a:t> </a:t>
            </a:r>
            <a:r>
              <a:rPr lang="en-US" altLang="zh-CN" dirty="0"/>
              <a:t>the</a:t>
            </a:r>
            <a:r>
              <a:rPr lang="zh-CN" altLang="en-US" dirty="0"/>
              <a:t> </a:t>
            </a:r>
            <a:r>
              <a:rPr lang="en-US" altLang="zh-CN" dirty="0"/>
              <a:t>box</a:t>
            </a:r>
            <a:r>
              <a:rPr lang="zh-CN" altLang="en-US" dirty="0"/>
              <a:t> </a:t>
            </a:r>
            <a:r>
              <a:rPr lang="en-US" altLang="zh-CN" dirty="0"/>
              <a:t>on</a:t>
            </a:r>
            <a:r>
              <a:rPr lang="zh-CN" altLang="en-US" dirty="0"/>
              <a:t> </a:t>
            </a:r>
            <a:r>
              <a:rPr lang="en-US" altLang="zh-CN" dirty="0"/>
              <a:t>the</a:t>
            </a:r>
            <a:r>
              <a:rPr lang="zh-CN" altLang="en-US" dirty="0"/>
              <a:t> </a:t>
            </a:r>
            <a:r>
              <a:rPr lang="en-US" altLang="zh-CN" dirty="0"/>
              <a:t>table”</a:t>
            </a:r>
          </a:p>
          <a:p>
            <a:pPr lvl="1"/>
            <a:r>
              <a:rPr lang="en-US" altLang="zh-CN" dirty="0"/>
              <a:t>-in the meaning</a:t>
            </a:r>
          </a:p>
          <a:p>
            <a:pPr marL="0" indent="0">
              <a:buNone/>
            </a:pPr>
            <a:endParaRPr lang="en-US" altLang="zh-CN" dirty="0"/>
          </a:p>
          <a:p>
            <a:pPr marL="274320" lvl="1" indent="0">
              <a:buNone/>
            </a:pPr>
            <a:endParaRPr lang="en-US" altLang="zh-CN" dirty="0"/>
          </a:p>
          <a:p>
            <a:endParaRPr lang="en-US" altLang="zh-CN" dirty="0"/>
          </a:p>
          <a:p>
            <a:endParaRPr lang="zh-CN" altLang="en-US" dirty="0"/>
          </a:p>
        </p:txBody>
      </p:sp>
      <p:pic>
        <p:nvPicPr>
          <p:cNvPr id="7" name="图片 6" descr="文本, 信件&#10;&#10;描述已自动生成">
            <a:extLst>
              <a:ext uri="{FF2B5EF4-FFF2-40B4-BE49-F238E27FC236}">
                <a16:creationId xmlns:a16="http://schemas.microsoft.com/office/drawing/2014/main" id="{DFCB63A1-D0AE-4CE8-86F5-D0F4111E70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1827" y="4773338"/>
            <a:ext cx="6772940" cy="1263108"/>
          </a:xfrm>
          <a:prstGeom prst="rect">
            <a:avLst/>
          </a:prstGeom>
        </p:spPr>
      </p:pic>
      <p:grpSp>
        <p:nvGrpSpPr>
          <p:cNvPr id="12" name="组合 11">
            <a:extLst>
              <a:ext uri="{FF2B5EF4-FFF2-40B4-BE49-F238E27FC236}">
                <a16:creationId xmlns:a16="http://schemas.microsoft.com/office/drawing/2014/main" id="{FCEBC546-C0A3-465C-9264-3B4578076FFB}"/>
              </a:ext>
            </a:extLst>
          </p:cNvPr>
          <p:cNvGrpSpPr/>
          <p:nvPr/>
        </p:nvGrpSpPr>
        <p:grpSpPr>
          <a:xfrm>
            <a:off x="2645933" y="1312787"/>
            <a:ext cx="109080" cy="73080"/>
            <a:chOff x="2645933" y="1312787"/>
            <a:chExt cx="109080" cy="73080"/>
          </a:xfrm>
        </p:grpSpPr>
        <mc:AlternateContent xmlns:mc="http://schemas.openxmlformats.org/markup-compatibility/2006" xmlns:p14="http://schemas.microsoft.com/office/powerpoint/2010/main">
          <mc:Choice Requires="p14">
            <p:contentPart p14:bwMode="auto" r:id="rId6">
              <p14:nvContentPartPr>
                <p14:cNvPr id="8" name="墨迹 7">
                  <a:extLst>
                    <a:ext uri="{FF2B5EF4-FFF2-40B4-BE49-F238E27FC236}">
                      <a16:creationId xmlns:a16="http://schemas.microsoft.com/office/drawing/2014/main" id="{8630CE42-12A3-474B-BB05-C07630FE6BD9}"/>
                    </a:ext>
                  </a:extLst>
                </p14:cNvPr>
                <p14:cNvContentPartPr/>
                <p14:nvPr/>
              </p14:nvContentPartPr>
              <p14:xfrm>
                <a:off x="2645933" y="1354547"/>
                <a:ext cx="18720" cy="31320"/>
              </p14:xfrm>
            </p:contentPart>
          </mc:Choice>
          <mc:Fallback xmlns="">
            <p:pic>
              <p:nvPicPr>
                <p:cNvPr id="8" name="墨迹 7">
                  <a:extLst>
                    <a:ext uri="{FF2B5EF4-FFF2-40B4-BE49-F238E27FC236}">
                      <a16:creationId xmlns:a16="http://schemas.microsoft.com/office/drawing/2014/main" id="{8630CE42-12A3-474B-BB05-C07630FE6BD9}"/>
                    </a:ext>
                  </a:extLst>
                </p:cNvPr>
                <p:cNvPicPr/>
                <p:nvPr/>
              </p:nvPicPr>
              <p:blipFill>
                <a:blip r:embed="rId7"/>
                <a:stretch>
                  <a:fillRect/>
                </a:stretch>
              </p:blipFill>
              <p:spPr>
                <a:xfrm>
                  <a:off x="2636933" y="1345547"/>
                  <a:ext cx="363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墨迹 8">
                  <a:extLst>
                    <a:ext uri="{FF2B5EF4-FFF2-40B4-BE49-F238E27FC236}">
                      <a16:creationId xmlns:a16="http://schemas.microsoft.com/office/drawing/2014/main" id="{A0F233AB-09DF-4595-910D-D9C12C658249}"/>
                    </a:ext>
                  </a:extLst>
                </p14:cNvPr>
                <p14:cNvContentPartPr/>
                <p14:nvPr/>
              </p14:nvContentPartPr>
              <p14:xfrm>
                <a:off x="2728733" y="1371467"/>
                <a:ext cx="7920" cy="7200"/>
              </p14:xfrm>
            </p:contentPart>
          </mc:Choice>
          <mc:Fallback xmlns="">
            <p:pic>
              <p:nvPicPr>
                <p:cNvPr id="9" name="墨迹 8">
                  <a:extLst>
                    <a:ext uri="{FF2B5EF4-FFF2-40B4-BE49-F238E27FC236}">
                      <a16:creationId xmlns:a16="http://schemas.microsoft.com/office/drawing/2014/main" id="{A0F233AB-09DF-4595-910D-D9C12C658249}"/>
                    </a:ext>
                  </a:extLst>
                </p:cNvPr>
                <p:cNvPicPr/>
                <p:nvPr/>
              </p:nvPicPr>
              <p:blipFill>
                <a:blip r:embed="rId9"/>
                <a:stretch>
                  <a:fillRect/>
                </a:stretch>
              </p:blipFill>
              <p:spPr>
                <a:xfrm>
                  <a:off x="2719733" y="1362827"/>
                  <a:ext cx="25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墨迹 9">
                  <a:extLst>
                    <a:ext uri="{FF2B5EF4-FFF2-40B4-BE49-F238E27FC236}">
                      <a16:creationId xmlns:a16="http://schemas.microsoft.com/office/drawing/2014/main" id="{8181FCDC-B92B-4273-BD1C-2A6A87D7374A}"/>
                    </a:ext>
                  </a:extLst>
                </p14:cNvPr>
                <p14:cNvContentPartPr/>
                <p14:nvPr/>
              </p14:nvContentPartPr>
              <p14:xfrm>
                <a:off x="2748893" y="1373987"/>
                <a:ext cx="6120" cy="360"/>
              </p14:xfrm>
            </p:contentPart>
          </mc:Choice>
          <mc:Fallback xmlns="">
            <p:pic>
              <p:nvPicPr>
                <p:cNvPr id="10" name="墨迹 9">
                  <a:extLst>
                    <a:ext uri="{FF2B5EF4-FFF2-40B4-BE49-F238E27FC236}">
                      <a16:creationId xmlns:a16="http://schemas.microsoft.com/office/drawing/2014/main" id="{8181FCDC-B92B-4273-BD1C-2A6A87D7374A}"/>
                    </a:ext>
                  </a:extLst>
                </p:cNvPr>
                <p:cNvPicPr/>
                <p:nvPr/>
              </p:nvPicPr>
              <p:blipFill>
                <a:blip r:embed="rId11"/>
                <a:stretch>
                  <a:fillRect/>
                </a:stretch>
              </p:blipFill>
              <p:spPr>
                <a:xfrm>
                  <a:off x="2740253" y="1365347"/>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墨迹 10">
                  <a:extLst>
                    <a:ext uri="{FF2B5EF4-FFF2-40B4-BE49-F238E27FC236}">
                      <a16:creationId xmlns:a16="http://schemas.microsoft.com/office/drawing/2014/main" id="{0C8BB74B-745F-4EDD-84BE-48316373133F}"/>
                    </a:ext>
                  </a:extLst>
                </p14:cNvPr>
                <p14:cNvContentPartPr/>
                <p14:nvPr/>
              </p14:nvContentPartPr>
              <p14:xfrm>
                <a:off x="2659253" y="1312787"/>
                <a:ext cx="16560" cy="28080"/>
              </p14:xfrm>
            </p:contentPart>
          </mc:Choice>
          <mc:Fallback xmlns="">
            <p:pic>
              <p:nvPicPr>
                <p:cNvPr id="11" name="墨迹 10">
                  <a:extLst>
                    <a:ext uri="{FF2B5EF4-FFF2-40B4-BE49-F238E27FC236}">
                      <a16:creationId xmlns:a16="http://schemas.microsoft.com/office/drawing/2014/main" id="{0C8BB74B-745F-4EDD-84BE-48316373133F}"/>
                    </a:ext>
                  </a:extLst>
                </p:cNvPr>
                <p:cNvPicPr/>
                <p:nvPr/>
              </p:nvPicPr>
              <p:blipFill>
                <a:blip r:embed="rId13"/>
                <a:stretch>
                  <a:fillRect/>
                </a:stretch>
              </p:blipFill>
              <p:spPr>
                <a:xfrm>
                  <a:off x="2650253" y="1303787"/>
                  <a:ext cx="34200" cy="45720"/>
                </a:xfrm>
                <a:prstGeom prst="rect">
                  <a:avLst/>
                </a:prstGeom>
              </p:spPr>
            </p:pic>
          </mc:Fallback>
        </mc:AlternateContent>
      </p:grpSp>
    </p:spTree>
    <p:custDataLst>
      <p:tags r:id="rId1"/>
    </p:custDataLst>
    <p:extLst>
      <p:ext uri="{BB962C8B-B14F-4D97-AF65-F5344CB8AC3E}">
        <p14:creationId xmlns:p14="http://schemas.microsoft.com/office/powerpoint/2010/main" val="191154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图示, 日历&#10;&#10;描述已自动生成">
            <a:extLst>
              <a:ext uri="{FF2B5EF4-FFF2-40B4-BE49-F238E27FC236}">
                <a16:creationId xmlns:a16="http://schemas.microsoft.com/office/drawing/2014/main" id="{0F79D9F8-81A9-460E-8A4C-4C605181E69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357261">
            <a:off x="1958674" y="1122417"/>
            <a:ext cx="7935986" cy="48607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AD57BB-02D2-43D8-8CB6-0D0A8EA89024}"/>
              </a:ext>
            </a:extLst>
          </p:cNvPr>
          <p:cNvSpPr>
            <a:spLocks noGrp="1"/>
          </p:cNvSpPr>
          <p:nvPr>
            <p:ph type="title"/>
          </p:nvPr>
        </p:nvSpPr>
        <p:spPr>
          <a:xfrm>
            <a:off x="4674862" y="396586"/>
            <a:ext cx="2559472" cy="1609344"/>
          </a:xfrm>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EF72580A-3628-4D4D-9348-E97E7903D85A}"/>
              </a:ext>
            </a:extLst>
          </p:cNvPr>
          <p:cNvSpPr>
            <a:spLocks noGrp="1"/>
          </p:cNvSpPr>
          <p:nvPr>
            <p:ph idx="1"/>
          </p:nvPr>
        </p:nvSpPr>
        <p:spPr/>
        <p:txBody>
          <a:bodyPr>
            <a:normAutofit/>
          </a:bodyPr>
          <a:lstStyle/>
          <a:p>
            <a:r>
              <a:rPr lang="en-US" altLang="zh-CN" sz="3200" dirty="0">
                <a:solidFill>
                  <a:srgbClr val="C00000"/>
                </a:solidFill>
              </a:rPr>
              <a:t>Machine translation</a:t>
            </a:r>
            <a:r>
              <a:rPr lang="en-US" altLang="zh-CN" sz="2400" dirty="0"/>
              <a:t>, also known as automatic translation, is a process of using computers to transform one natural language into another.</a:t>
            </a:r>
          </a:p>
          <a:p>
            <a:r>
              <a:rPr lang="en-US" altLang="zh-CN" sz="2400" dirty="0"/>
              <a:t>Its research is based on </a:t>
            </a:r>
            <a:r>
              <a:rPr lang="en-US" altLang="zh-CN" sz="2400" u="sng" dirty="0"/>
              <a:t>linguistics</a:t>
            </a:r>
            <a:r>
              <a:rPr lang="en-US" altLang="zh-CN" sz="2400" dirty="0"/>
              <a:t>, </a:t>
            </a:r>
            <a:r>
              <a:rPr lang="en-US" altLang="zh-CN" sz="2400" u="sng" dirty="0"/>
              <a:t>mathematics</a:t>
            </a:r>
            <a:r>
              <a:rPr lang="en-US" altLang="zh-CN" sz="2400" dirty="0"/>
              <a:t> and </a:t>
            </a:r>
            <a:r>
              <a:rPr lang="en-US" altLang="zh-CN" sz="2400" u="sng" dirty="0"/>
              <a:t>computer science</a:t>
            </a:r>
            <a:r>
              <a:rPr lang="en-US" altLang="zh-CN" sz="2400" dirty="0"/>
              <a:t>.</a:t>
            </a:r>
          </a:p>
          <a:p>
            <a:r>
              <a:rPr lang="en-US" altLang="zh-CN" sz="2400" dirty="0"/>
              <a:t>Linguists provide </a:t>
            </a:r>
            <a:r>
              <a:rPr lang="en-US" altLang="zh-CN" sz="2400" dirty="0">
                <a:solidFill>
                  <a:srgbClr val="C00000"/>
                </a:solidFill>
              </a:rPr>
              <a:t>dictionaries and grammatical rules </a:t>
            </a:r>
            <a:r>
              <a:rPr lang="en-US" altLang="zh-CN" sz="2400" dirty="0"/>
              <a:t>suitable for computer processing, mathematicians formalize and code the materials provided by linguists, and computer scientists provide software means and hardware equipment for machine translation and program design.</a:t>
            </a:r>
            <a:endParaRPr lang="zh-CN" altLang="en-US" sz="2400" dirty="0"/>
          </a:p>
        </p:txBody>
      </p:sp>
    </p:spTree>
    <p:custDataLst>
      <p:tags r:id="rId1"/>
    </p:custDataLst>
    <p:extLst>
      <p:ext uri="{BB962C8B-B14F-4D97-AF65-F5344CB8AC3E}">
        <p14:creationId xmlns:p14="http://schemas.microsoft.com/office/powerpoint/2010/main" val="29678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3" name="Rectangle 53">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55">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Rectangle 57">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Rectangle 59">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标题 2"/>
          <p:cNvSpPr>
            <a:spLocks noGrp="1"/>
          </p:cNvSpPr>
          <p:nvPr>
            <p:ph type="title"/>
            <p:custDataLst>
              <p:tags r:id="rId2"/>
            </p:custDataLst>
          </p:nvPr>
        </p:nvSpPr>
        <p:spPr>
          <a:xfrm>
            <a:off x="1069848" y="484632"/>
            <a:ext cx="10058400" cy="1609344"/>
          </a:xfrm>
        </p:spPr>
        <p:txBody>
          <a:bodyPr>
            <a:normAutofit/>
          </a:bodyPr>
          <a:lstStyle/>
          <a:p>
            <a:r>
              <a:rPr lang="en-US" altLang="zh-CN" dirty="0"/>
              <a:t>A Legend of Babel Tower</a:t>
            </a:r>
            <a:endParaRPr lang="zh-CN" altLang="en-US" dirty="0"/>
          </a:p>
        </p:txBody>
      </p:sp>
      <p:pic>
        <p:nvPicPr>
          <p:cNvPr id="5" name="内容占位符 4">
            <a:extLst>
              <a:ext uri="{FF2B5EF4-FFF2-40B4-BE49-F238E27FC236}">
                <a16:creationId xmlns:a16="http://schemas.microsoft.com/office/drawing/2014/main" id="{F9924107-F8EA-4F01-9C5B-FC48EA69D571}"/>
              </a:ext>
            </a:extLst>
          </p:cNvPr>
          <p:cNvPicPr>
            <a:picLocks noChangeAspect="1"/>
          </p:cNvPicPr>
          <p:nvPr/>
        </p:nvPicPr>
        <p:blipFill rotWithShape="1">
          <a:blip r:embed="rId7"/>
          <a:srcRect r="1995" b="3"/>
          <a:stretch/>
        </p:blipFill>
        <p:spPr>
          <a:xfrm>
            <a:off x="1007196" y="2265037"/>
            <a:ext cx="5088800" cy="3907158"/>
          </a:xfrm>
          <a:prstGeom prst="rect">
            <a:avLst/>
          </a:prstGeom>
        </p:spPr>
      </p:pic>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6496217" y="2256926"/>
            <a:ext cx="4799856" cy="4200461"/>
          </a:xfrm>
        </p:spPr>
        <p:txBody>
          <a:bodyPr anchor="ctr">
            <a:normAutofit fontScale="92500" lnSpcReduction="20000"/>
          </a:bodyPr>
          <a:lstStyle/>
          <a:p>
            <a:r>
              <a:rPr lang="en-US" sz="1800" dirty="0"/>
              <a:t>According to the </a:t>
            </a:r>
            <a:r>
              <a:rPr lang="en-US" sz="1800" i="1" dirty="0"/>
              <a:t>Bible</a:t>
            </a:r>
            <a:r>
              <a:rPr lang="en-US" sz="1800" dirty="0"/>
              <a:t>, the tower is located in Shinar. At that time, people made bricks, burn them thoroughly. They had bricks for stone, and bitumen for mortar. They built this tower with its top in heaven and want to make a name for themselves. </a:t>
            </a:r>
          </a:p>
          <a:p>
            <a:r>
              <a:rPr lang="en-US" sz="1800" dirty="0"/>
              <a:t>The Lord saw the city and the tower made by mortals. And the Lord said, “Look, they are one people, and they have all one language; this is only the beginning of what will do; nothing that they propose to do will be impossible for them. Come, let us go down, and confuse their language there, so that they will not understand one another's speech”. </a:t>
            </a:r>
          </a:p>
          <a:p>
            <a:r>
              <a:rPr lang="en-US" sz="1800" dirty="0"/>
              <a:t>So the Lord scattered them abroad from there over the face of all the earth, and they left off building the city. Therefore it was called Babel.</a:t>
            </a:r>
          </a:p>
        </p:txBody>
      </p:sp>
      <p:sp>
        <p:nvSpPr>
          <p:cNvPr id="62" name="Oval 61">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8">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64" name="Oval 63">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p14="http://schemas.microsoft.com/office/powerpoint/2010/main">
        <mc:Choice Requires="p14">
          <p:contentPart p14:bwMode="auto" r:id="rId9">
            <p14:nvContentPartPr>
              <p14:cNvPr id="2" name="墨迹 1">
                <a:extLst>
                  <a:ext uri="{FF2B5EF4-FFF2-40B4-BE49-F238E27FC236}">
                    <a16:creationId xmlns:a16="http://schemas.microsoft.com/office/drawing/2014/main" id="{1248BD09-3DD3-47C3-AB9E-0D03A8FC0A1F}"/>
                  </a:ext>
                </a:extLst>
              </p14:cNvPr>
              <p14:cNvContentPartPr/>
              <p14:nvPr/>
            </p14:nvContentPartPr>
            <p14:xfrm>
              <a:off x="428799" y="-678240"/>
              <a:ext cx="24840" cy="21600"/>
            </p14:xfrm>
          </p:contentPart>
        </mc:Choice>
        <mc:Fallback xmlns="">
          <p:pic>
            <p:nvPicPr>
              <p:cNvPr id="2" name="墨迹 1">
                <a:extLst>
                  <a:ext uri="{FF2B5EF4-FFF2-40B4-BE49-F238E27FC236}">
                    <a16:creationId xmlns:a16="http://schemas.microsoft.com/office/drawing/2014/main" id="{1248BD09-3DD3-47C3-AB9E-0D03A8FC0A1F}"/>
                  </a:ext>
                </a:extLst>
              </p:cNvPr>
              <p:cNvPicPr/>
              <p:nvPr/>
            </p:nvPicPr>
            <p:blipFill>
              <a:blip r:embed="rId10"/>
              <a:stretch>
                <a:fillRect/>
              </a:stretch>
            </p:blipFill>
            <p:spPr>
              <a:xfrm>
                <a:off x="419799" y="-687240"/>
                <a:ext cx="42480" cy="39240"/>
              </a:xfrm>
              <a:prstGeom prst="rect">
                <a:avLst/>
              </a:prstGeom>
            </p:spPr>
          </p:pic>
        </mc:Fallback>
      </mc:AlternateContent>
    </p:spTree>
    <p:custDataLst>
      <p:tags r:id="rId1"/>
    </p:custDataLst>
    <p:extLst>
      <p:ext uri="{BB962C8B-B14F-4D97-AF65-F5344CB8AC3E}">
        <p14:creationId xmlns:p14="http://schemas.microsoft.com/office/powerpoint/2010/main" val="37591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153BC65-DE0E-499B-8D2C-0C57029581EC}"/>
              </a:ext>
            </a:extLst>
          </p:cNvPr>
          <p:cNvSpPr>
            <a:spLocks noGrp="1"/>
          </p:cNvSpPr>
          <p:nvPr>
            <p:ph type="title"/>
          </p:nvPr>
        </p:nvSpPr>
        <p:spPr>
          <a:xfrm>
            <a:off x="4411744" y="484632"/>
            <a:ext cx="2498103" cy="1609344"/>
          </a:xfrm>
        </p:spPr>
        <p:txBody>
          <a:bodyPr/>
          <a:lstStyle/>
          <a:p>
            <a:r>
              <a:rPr lang="en-US" altLang="zh-CN" dirty="0"/>
              <a:t>Reference</a:t>
            </a:r>
            <a:endParaRPr lang="zh-CN" altLang="en-US" dirty="0"/>
          </a:p>
        </p:txBody>
      </p:sp>
      <p:sp>
        <p:nvSpPr>
          <p:cNvPr id="3" name="内容占位符 2">
            <a:extLst>
              <a:ext uri="{FF2B5EF4-FFF2-40B4-BE49-F238E27FC236}">
                <a16:creationId xmlns:a16="http://schemas.microsoft.com/office/drawing/2014/main" id="{EEDC296B-3FA2-4A93-8558-EA6CDDCC4084}"/>
              </a:ext>
            </a:extLst>
          </p:cNvPr>
          <p:cNvSpPr>
            <a:spLocks noGrp="1"/>
          </p:cNvSpPr>
          <p:nvPr>
            <p:ph idx="1"/>
          </p:nvPr>
        </p:nvSpPr>
        <p:spPr/>
        <p:txBody>
          <a:bodyPr/>
          <a:lstStyle/>
          <a:p>
            <a:r>
              <a:rPr lang="en-US" altLang="zh-CN" dirty="0"/>
              <a:t>[1] </a:t>
            </a:r>
            <a:r>
              <a:rPr lang="zh-CN" altLang="en-US" dirty="0"/>
              <a:t>陈鄞</a:t>
            </a:r>
            <a:r>
              <a:rPr lang="en-US" altLang="zh-CN" dirty="0"/>
              <a:t>. </a:t>
            </a:r>
            <a:r>
              <a:rPr lang="zh-CN" altLang="en-US" dirty="0"/>
              <a:t>自然语言处理基本理论和方法 </a:t>
            </a:r>
            <a:r>
              <a:rPr lang="en-US" altLang="zh-CN" dirty="0"/>
              <a:t>[M]. </a:t>
            </a:r>
            <a:r>
              <a:rPr lang="zh-CN" altLang="en-US" dirty="0"/>
              <a:t>哈尔滨</a:t>
            </a:r>
            <a:r>
              <a:rPr lang="en-US" altLang="zh-CN" dirty="0"/>
              <a:t>: </a:t>
            </a:r>
            <a:r>
              <a:rPr lang="zh-CN" altLang="en-US" dirty="0"/>
              <a:t>哈尔滨工业大学出版社</a:t>
            </a:r>
            <a:r>
              <a:rPr lang="en-US" altLang="zh-CN" dirty="0"/>
              <a:t>, 2017.</a:t>
            </a:r>
          </a:p>
          <a:p>
            <a:r>
              <a:rPr lang="en-US" altLang="zh-CN" dirty="0"/>
              <a:t>[2] </a:t>
            </a:r>
            <a:r>
              <a:rPr lang="zh-CN" altLang="en-US" dirty="0"/>
              <a:t>高梦璐</a:t>
            </a:r>
            <a:r>
              <a:rPr lang="en-US" altLang="zh-CN" dirty="0"/>
              <a:t>. </a:t>
            </a:r>
            <a:r>
              <a:rPr lang="zh-CN" altLang="en-US" dirty="0"/>
              <a:t>语言学知识在机器翻译发展领域的应用 </a:t>
            </a:r>
            <a:r>
              <a:rPr lang="en-US" altLang="zh-CN" dirty="0"/>
              <a:t>[J]. </a:t>
            </a:r>
            <a:r>
              <a:rPr lang="zh-CN" altLang="en-US" dirty="0"/>
              <a:t>校园英语 </a:t>
            </a:r>
            <a:r>
              <a:rPr lang="en-US" altLang="zh-CN" dirty="0"/>
              <a:t>· </a:t>
            </a:r>
            <a:r>
              <a:rPr lang="zh-CN" altLang="en-US" dirty="0"/>
              <a:t>上旬</a:t>
            </a:r>
            <a:r>
              <a:rPr lang="en-US" altLang="zh-CN" dirty="0"/>
              <a:t>, 2018.</a:t>
            </a:r>
          </a:p>
          <a:p>
            <a:r>
              <a:rPr lang="en-US" altLang="zh-CN" dirty="0"/>
              <a:t>[3] </a:t>
            </a:r>
            <a:r>
              <a:rPr lang="zh-CN" altLang="en-US" dirty="0"/>
              <a:t>李沐</a:t>
            </a:r>
            <a:r>
              <a:rPr lang="en-US" altLang="zh-CN" dirty="0"/>
              <a:t>, </a:t>
            </a:r>
            <a:r>
              <a:rPr lang="zh-CN" altLang="en-US" dirty="0"/>
              <a:t>刘树杰</a:t>
            </a:r>
            <a:r>
              <a:rPr lang="en-US" altLang="zh-CN" dirty="0"/>
              <a:t>, </a:t>
            </a:r>
            <a:r>
              <a:rPr lang="zh-CN" altLang="en-US" dirty="0"/>
              <a:t>张冬冬等</a:t>
            </a:r>
            <a:r>
              <a:rPr lang="en-US" altLang="zh-CN" dirty="0"/>
              <a:t>. </a:t>
            </a:r>
            <a:r>
              <a:rPr lang="zh-CN" altLang="en-US" dirty="0"/>
              <a:t>机器翻译 </a:t>
            </a:r>
            <a:r>
              <a:rPr lang="en-US" altLang="zh-CN" dirty="0"/>
              <a:t>[M]. </a:t>
            </a:r>
            <a:r>
              <a:rPr lang="zh-CN" altLang="en-US" dirty="0"/>
              <a:t>北京</a:t>
            </a:r>
            <a:r>
              <a:rPr lang="en-US" altLang="zh-CN" dirty="0"/>
              <a:t>: </a:t>
            </a:r>
            <a:r>
              <a:rPr lang="zh-CN" altLang="en-US" dirty="0"/>
              <a:t>高等教育出版社</a:t>
            </a:r>
            <a:r>
              <a:rPr lang="en-US" altLang="zh-CN" dirty="0"/>
              <a:t>, 2018.</a:t>
            </a:r>
          </a:p>
          <a:p>
            <a:r>
              <a:rPr lang="en-US" altLang="zh-CN" dirty="0"/>
              <a:t>[4] </a:t>
            </a:r>
            <a:r>
              <a:rPr lang="zh-CN" altLang="en-US" dirty="0"/>
              <a:t>吴军</a:t>
            </a:r>
            <a:r>
              <a:rPr lang="en-US" altLang="zh-CN" dirty="0"/>
              <a:t>. </a:t>
            </a:r>
            <a:r>
              <a:rPr lang="zh-CN" altLang="en-US" dirty="0"/>
              <a:t>数学之美 </a:t>
            </a:r>
            <a:r>
              <a:rPr lang="en-US" altLang="zh-CN" dirty="0"/>
              <a:t>[M]. </a:t>
            </a:r>
            <a:r>
              <a:rPr lang="zh-CN" altLang="en-US" dirty="0"/>
              <a:t>北京</a:t>
            </a:r>
            <a:r>
              <a:rPr lang="en-US" altLang="zh-CN" dirty="0"/>
              <a:t>: </a:t>
            </a:r>
            <a:r>
              <a:rPr lang="zh-CN" altLang="en-US" dirty="0"/>
              <a:t>人民邮电出版社</a:t>
            </a:r>
            <a:r>
              <a:rPr lang="en-US" altLang="zh-CN" dirty="0"/>
              <a:t>, 2014.</a:t>
            </a:r>
          </a:p>
          <a:p>
            <a:r>
              <a:rPr lang="en-US" altLang="zh-CN" dirty="0"/>
              <a:t>[5] https://zhuanlan.zhihu.com/p/400847203</a:t>
            </a:r>
          </a:p>
          <a:p>
            <a:r>
              <a:rPr lang="en-US" altLang="zh-CN" dirty="0"/>
              <a:t>[6] https://zhuanlan.zhihu.com/p/84867190</a:t>
            </a:r>
            <a:endParaRPr lang="zh-CN" altLang="en-US" dirty="0"/>
          </a:p>
        </p:txBody>
      </p:sp>
    </p:spTree>
    <p:extLst>
      <p:ext uri="{BB962C8B-B14F-4D97-AF65-F5344CB8AC3E}">
        <p14:creationId xmlns:p14="http://schemas.microsoft.com/office/powerpoint/2010/main" val="187789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EDF3BDB2-0586-430E-811A-74BAFDEE6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821E305B-0351-4E03-8C1B-F23D3A346E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928117"/>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C848660-F9C2-4F86-A218-6AE0FB4CC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1336" y="1110053"/>
            <a:ext cx="6630506" cy="4580301"/>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4961376" y="1432223"/>
            <a:ext cx="6057144" cy="3357976"/>
          </a:xfrm>
        </p:spPr>
        <p:txBody>
          <a:bodyPr vert="horz" lIns="91440" tIns="45720" rIns="91440" bIns="45720" rtlCol="0" anchor="ctr">
            <a:normAutofit/>
          </a:bodyPr>
          <a:lstStyle/>
          <a:p>
            <a:pPr>
              <a:lnSpc>
                <a:spcPct val="80000"/>
              </a:lnSpc>
            </a:pPr>
            <a:r>
              <a:rPr lang="en-US" altLang="zh-CN" sz="8000" dirty="0">
                <a:blipFill dpi="0" rotWithShape="1">
                  <a:blip r:embed="rId7"/>
                  <a:srcRect/>
                  <a:tile tx="6350" ty="-127000" sx="65000" sy="64000" flip="none" algn="tl"/>
                </a:blipFill>
              </a:rPr>
              <a:t>Thanks!</a:t>
            </a:r>
          </a:p>
        </p:txBody>
      </p:sp>
      <p:sp>
        <p:nvSpPr>
          <p:cNvPr id="26" name="Rectangle 25">
            <a:extLst>
              <a:ext uri="{FF2B5EF4-FFF2-40B4-BE49-F238E27FC236}">
                <a16:creationId xmlns:a16="http://schemas.microsoft.com/office/drawing/2014/main" id="{5CABD882-B7CE-4433-B509-99205DB70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152" y="5780565"/>
            <a:ext cx="6629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49F6A645-6137-4F43-8E88-D91CC337D5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3A2C783A-4EEE-481B-815A-A1BB14F4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7">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A0186437-0053-4886-B612-804E4DC903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Graphic 6" descr="Smiling Face with No Fill">
            <a:extLst>
              <a:ext uri="{FF2B5EF4-FFF2-40B4-BE49-F238E27FC236}">
                <a16:creationId xmlns:a16="http://schemas.microsoft.com/office/drawing/2014/main" id="{75B794F9-6D9E-4B48-8B9D-0918665F9E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915" y="1686320"/>
            <a:ext cx="3416725" cy="3416725"/>
          </a:xfrm>
          <a:prstGeom prst="rect">
            <a:avLst/>
          </a:prstGeom>
        </p:spPr>
      </p:pic>
    </p:spTree>
    <p:custDataLst>
      <p:tags r:id="rId1"/>
    </p:custDataLst>
    <p:extLst>
      <p:ext uri="{BB962C8B-B14F-4D97-AF65-F5344CB8AC3E}">
        <p14:creationId xmlns:p14="http://schemas.microsoft.com/office/powerpoint/2010/main" val="3314739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标题 2"/>
          <p:cNvSpPr>
            <a:spLocks noGrp="1"/>
          </p:cNvSpPr>
          <p:nvPr>
            <p:ph type="title"/>
            <p:custDataLst>
              <p:tags r:id="rId2"/>
            </p:custDataLst>
          </p:nvPr>
        </p:nvSpPr>
        <p:spPr>
          <a:xfrm>
            <a:off x="619362" y="484632"/>
            <a:ext cx="6506761" cy="1609344"/>
          </a:xfrm>
        </p:spPr>
        <p:txBody>
          <a:bodyPr>
            <a:normAutofit/>
          </a:bodyPr>
          <a:lstStyle/>
          <a:p>
            <a:r>
              <a:rPr lang="en-US" altLang="zh-CN" sz="4800" dirty="0"/>
              <a:t>A Legend of Babel Tower</a:t>
            </a:r>
            <a:endParaRPr lang="zh-CN" altLang="en-US" sz="4800" cap="none" dirty="0"/>
          </a:p>
        </p:txBody>
      </p:sp>
      <p:sp>
        <p:nvSpPr>
          <p:cNvPr id="26" name="Content Placeholder 8">
            <a:extLst>
              <a:ext uri="{FF2B5EF4-FFF2-40B4-BE49-F238E27FC236}">
                <a16:creationId xmlns:a16="http://schemas.microsoft.com/office/drawing/2014/main" id="{C331B11E-5799-4CC9-B83B-F511BB7DCAAC}"/>
              </a:ext>
            </a:extLst>
          </p:cNvPr>
          <p:cNvSpPr>
            <a:spLocks noGrp="1"/>
          </p:cNvSpPr>
          <p:nvPr>
            <p:ph idx="1"/>
          </p:nvPr>
        </p:nvSpPr>
        <p:spPr>
          <a:xfrm>
            <a:off x="500819" y="2508308"/>
            <a:ext cx="6743845" cy="4137466"/>
          </a:xfrm>
        </p:spPr>
        <p:txBody>
          <a:bodyPr>
            <a:normAutofit/>
          </a:bodyPr>
          <a:lstStyle/>
          <a:p>
            <a:r>
              <a:rPr lang="en-US" sz="1800" dirty="0"/>
              <a:t>This is a legend in </a:t>
            </a:r>
            <a:r>
              <a:rPr lang="en-US" sz="1800" i="1" dirty="0"/>
              <a:t>Bible</a:t>
            </a:r>
            <a:r>
              <a:rPr lang="en-US" sz="1800" dirty="0"/>
              <a:t> that explains the origin of different human languages. </a:t>
            </a:r>
          </a:p>
          <a:p>
            <a:r>
              <a:rPr lang="en-US" sz="1800" dirty="0"/>
              <a:t>However, the emergence of a technology, which broke the legend of Babel Tower, made the communication between people around the world no longer an obstacle. This technology is “Machine Translation”.</a:t>
            </a:r>
          </a:p>
        </p:txBody>
      </p:sp>
      <p:pic>
        <p:nvPicPr>
          <p:cNvPr id="4" name="图片 3">
            <a:extLst>
              <a:ext uri="{FF2B5EF4-FFF2-40B4-BE49-F238E27FC236}">
                <a16:creationId xmlns:a16="http://schemas.microsoft.com/office/drawing/2014/main" id="{51A57FAE-CBD2-4D62-921E-3CC0E43F0481}"/>
              </a:ext>
            </a:extLst>
          </p:cNvPr>
          <p:cNvPicPr>
            <a:picLocks noChangeAspect="1"/>
          </p:cNvPicPr>
          <p:nvPr/>
        </p:nvPicPr>
        <p:blipFill rotWithShape="1">
          <a:blip r:embed="rId6"/>
          <a:srcRect t="4395" r="-1" b="-1"/>
          <a:stretch/>
        </p:blipFill>
        <p:spPr>
          <a:xfrm>
            <a:off x="8203460" y="640080"/>
            <a:ext cx="3369177" cy="5280471"/>
          </a:xfrm>
          <a:prstGeom prst="rect">
            <a:avLst/>
          </a:prstGeom>
        </p:spPr>
      </p:pic>
      <p:grpSp>
        <p:nvGrpSpPr>
          <p:cNvPr id="56" name="Group 55">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7" name="Oval 56">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8" name="Oval 57">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custDataLst>
      <p:tags r:id="rId1"/>
    </p:custDataLst>
    <p:extLst>
      <p:ext uri="{BB962C8B-B14F-4D97-AF65-F5344CB8AC3E}">
        <p14:creationId xmlns:p14="http://schemas.microsoft.com/office/powerpoint/2010/main" val="4055553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直接连接符 37"/>
          <p:cNvCxnSpPr/>
          <p:nvPr>
            <p:custDataLst>
              <p:tags r:id="rId2"/>
            </p:custDataLst>
          </p:nvPr>
        </p:nvCxnSpPr>
        <p:spPr>
          <a:xfrm>
            <a:off x="5876925" y="1515110"/>
            <a:ext cx="5248275" cy="0"/>
          </a:xfrm>
          <a:prstGeom prst="line">
            <a:avLst/>
          </a:prstGeom>
          <a:ln>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13"/>
          <p:cNvSpPr txBox="1"/>
          <p:nvPr>
            <p:custDataLst>
              <p:tags r:id="rId3"/>
            </p:custDataLst>
          </p:nvPr>
        </p:nvSpPr>
        <p:spPr>
          <a:xfrm>
            <a:off x="956310" y="1584960"/>
            <a:ext cx="2322830" cy="781050"/>
          </a:xfrm>
          <a:prstGeom prst="rect">
            <a:avLst/>
          </a:prstGeom>
          <a:noFill/>
        </p:spPr>
        <p:txBody>
          <a:bodyPr wrap="square" rtlCol="0"/>
          <a:lstStyle/>
          <a:p>
            <a:pPr algn="r"/>
            <a:r>
              <a:rPr lang="en-US" altLang="zh-CN" sz="2400" b="1" spc="3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CONTENTS</a:t>
            </a:r>
          </a:p>
        </p:txBody>
      </p:sp>
      <p:sp>
        <p:nvSpPr>
          <p:cNvPr id="16" name="矩形 15"/>
          <p:cNvSpPr/>
          <p:nvPr>
            <p:custDataLst>
              <p:tags r:id="rId4"/>
            </p:custDataLst>
          </p:nvPr>
        </p:nvSpPr>
        <p:spPr>
          <a:xfrm>
            <a:off x="3279140" y="1514475"/>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14"/>
          <p:cNvSpPr txBox="1"/>
          <p:nvPr>
            <p:custDataLst>
              <p:tags r:id="rId5"/>
            </p:custDataLst>
          </p:nvPr>
        </p:nvSpPr>
        <p:spPr>
          <a:xfrm>
            <a:off x="5786438" y="19498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01.</a:t>
            </a:r>
          </a:p>
        </p:txBody>
      </p:sp>
      <p:sp>
        <p:nvSpPr>
          <p:cNvPr id="4" name="文本框 3"/>
          <p:cNvSpPr txBox="1"/>
          <p:nvPr>
            <p:custDataLst>
              <p:tags r:id="rId6"/>
            </p:custDataLst>
          </p:nvPr>
        </p:nvSpPr>
        <p:spPr>
          <a:xfrm>
            <a:off x="5786438" y="28134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02.</a:t>
            </a:r>
          </a:p>
        </p:txBody>
      </p:sp>
      <p:sp>
        <p:nvSpPr>
          <p:cNvPr id="23" name="文本框 22"/>
          <p:cNvSpPr txBox="1"/>
          <p:nvPr>
            <p:custDataLst>
              <p:tags r:id="rId7"/>
            </p:custDataLst>
          </p:nvPr>
        </p:nvSpPr>
        <p:spPr>
          <a:xfrm>
            <a:off x="5786438" y="36770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03.</a:t>
            </a:r>
          </a:p>
        </p:txBody>
      </p:sp>
      <p:sp>
        <p:nvSpPr>
          <p:cNvPr id="28" name="文本框 27"/>
          <p:cNvSpPr txBox="1"/>
          <p:nvPr>
            <p:custDataLst>
              <p:tags r:id="rId8"/>
            </p:custDataLst>
          </p:nvPr>
        </p:nvSpPr>
        <p:spPr>
          <a:xfrm>
            <a:off x="5786438" y="4540663"/>
            <a:ext cx="817880" cy="645160"/>
          </a:xfrm>
          <a:prstGeom prst="rect">
            <a:avLst/>
          </a:prstGeom>
          <a:noFill/>
        </p:spPr>
        <p:txBody>
          <a:bodyPr wrap="square" rtlCol="0">
            <a:normAutofit/>
          </a:bodyPr>
          <a:lstStyle/>
          <a:p>
            <a:r>
              <a:rPr lang="en-US" altLang="zh-CN" sz="3600" b="1" dirty="0">
                <a:solidFill>
                  <a:schemeClr val="tx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04.</a:t>
            </a:r>
          </a:p>
        </p:txBody>
      </p:sp>
      <p:sp>
        <p:nvSpPr>
          <p:cNvPr id="5" name="文本框 4"/>
          <p:cNvSpPr txBox="1"/>
          <p:nvPr>
            <p:custDataLst>
              <p:tags r:id="rId9"/>
            </p:custDataLst>
          </p:nvPr>
        </p:nvSpPr>
        <p:spPr>
          <a:xfrm>
            <a:off x="6706236" y="1975485"/>
            <a:ext cx="5064006" cy="746450"/>
          </a:xfrm>
          <a:prstGeom prst="rect">
            <a:avLst/>
          </a:prstGeom>
          <a:noFill/>
        </p:spPr>
        <p:txBody>
          <a:bodyPr wrap="square" lIns="90170" tIns="46990" rIns="90170" bIns="46990" rtlCol="0" anchor="ctr" anchorCtr="0">
            <a:no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Introduction to Machine Translation</a:t>
            </a:r>
          </a:p>
        </p:txBody>
      </p:sp>
      <p:sp>
        <p:nvSpPr>
          <p:cNvPr id="27" name="文本框 26"/>
          <p:cNvSpPr txBox="1"/>
          <p:nvPr>
            <p:custDataLst>
              <p:tags r:id="rId10"/>
            </p:custDataLst>
          </p:nvPr>
        </p:nvSpPr>
        <p:spPr>
          <a:xfrm>
            <a:off x="6706235" y="2824701"/>
            <a:ext cx="4798193" cy="746449"/>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Origin Idea and Emergence</a:t>
            </a:r>
          </a:p>
        </p:txBody>
      </p:sp>
      <p:sp>
        <p:nvSpPr>
          <p:cNvPr id="6" name="文本框 5"/>
          <p:cNvSpPr txBox="1"/>
          <p:nvPr>
            <p:custDataLst>
              <p:tags r:id="rId11"/>
            </p:custDataLst>
          </p:nvPr>
        </p:nvSpPr>
        <p:spPr>
          <a:xfrm>
            <a:off x="6706234" y="3684492"/>
            <a:ext cx="4418965" cy="645160"/>
          </a:xfrm>
          <a:prstGeom prst="rect">
            <a:avLst/>
          </a:prstGeom>
          <a:noFill/>
        </p:spPr>
        <p:txBody>
          <a:bodyPr wrap="square" lIns="90170" tIns="46990" rIns="90170" bIns="46990" rtlCol="0" anchor="ctr" anchorCtr="0">
            <a:normAutofit/>
          </a:bodyPr>
          <a:lstStyle/>
          <a:p>
            <a:pPr marL="0" indent="0" algn="l" fontAlgn="auto">
              <a:lnSpc>
                <a:spcPct val="110000"/>
              </a:lnSpc>
              <a:spcBef>
                <a:spcPts val="0"/>
              </a:spcBef>
              <a:spcAft>
                <a:spcPts val="0"/>
              </a:spcAft>
              <a:buSzPct val="100000"/>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The Early Practice</a:t>
            </a:r>
          </a:p>
        </p:txBody>
      </p:sp>
      <p:sp>
        <p:nvSpPr>
          <p:cNvPr id="30" name="文本框 29"/>
          <p:cNvSpPr txBox="1"/>
          <p:nvPr>
            <p:custDataLst>
              <p:tags r:id="rId12"/>
            </p:custDataLst>
          </p:nvPr>
        </p:nvSpPr>
        <p:spPr>
          <a:xfrm>
            <a:off x="6706234" y="4540663"/>
            <a:ext cx="4418965" cy="645160"/>
          </a:xfrm>
          <a:prstGeom prst="rect">
            <a:avLst/>
          </a:prstGeom>
          <a:noFill/>
        </p:spPr>
        <p:txBody>
          <a:bodyPr wrap="square" lIns="90170" tIns="46990" rIns="90170" bIns="46990" rtlCol="0" anchor="ctr" anchorCtr="0">
            <a:normAutofit/>
          </a:bodyPr>
          <a:lstStyle/>
          <a:p>
            <a:pPr fontAlgn="auto">
              <a:lnSpc>
                <a:spcPct val="110000"/>
              </a:lnSpc>
            </a:pPr>
            <a:r>
              <a:rPr lang="en-US" altLang="zh-CN" sz="2400" dirty="0">
                <a:solidFill>
                  <a:schemeClr val="tx1">
                    <a:lumMod val="65000"/>
                    <a:lumOff val="35000"/>
                  </a:schemeClr>
                </a:solidFill>
                <a:latin typeface="Arial" panose="020B0604020202020204" pitchFamily="34" charset="0"/>
                <a:ea typeface="微软雅黑" panose="020B0503020204020204" pitchFamily="34" charset="-122"/>
                <a:cs typeface="微软雅黑" panose="020B0503020204020204" pitchFamily="34" charset="-122"/>
                <a:sym typeface="Arial" panose="020B0604020202020204" pitchFamily="34" charset="0"/>
              </a:rPr>
              <a:t>Setbacks and Development</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p:txBody>
          <a:bodyPr/>
          <a:lstStyle/>
          <a:p>
            <a:r>
              <a:rPr lang="en-US" altLang="zh-CN" dirty="0"/>
              <a:t>Introduction To Machine Translation</a:t>
            </a:r>
          </a:p>
        </p:txBody>
      </p:sp>
      <p:sp>
        <p:nvSpPr>
          <p:cNvPr id="2" name="内容占位符 1"/>
          <p:cNvSpPr>
            <a:spLocks noGrp="1"/>
          </p:cNvSpPr>
          <p:nvPr>
            <p:ph idx="1"/>
            <p:custDataLst>
              <p:tags r:id="rId3"/>
            </p:custDataLst>
          </p:nvPr>
        </p:nvSpPr>
        <p:spPr>
          <a:xfrm>
            <a:off x="999067" y="2452286"/>
            <a:ext cx="10058400" cy="4050792"/>
          </a:xfrm>
        </p:spPr>
        <p:txBody>
          <a:bodyPr/>
          <a:lstStyle/>
          <a:p>
            <a:r>
              <a:rPr lang="en-US" altLang="zh-CN" dirty="0"/>
              <a:t>Machine Translation refers to the process of using a </a:t>
            </a:r>
            <a:r>
              <a:rPr lang="en-US" altLang="zh-CN" u="sng" dirty="0"/>
              <a:t>machine</a:t>
            </a:r>
            <a:r>
              <a:rPr lang="en-US" altLang="zh-CN" dirty="0"/>
              <a:t> (computer) to automatically translate a </a:t>
            </a:r>
            <a:r>
              <a:rPr lang="en-US" altLang="zh-CN" u="sng" dirty="0"/>
              <a:t>natural language </a:t>
            </a:r>
            <a:r>
              <a:rPr lang="en-US" altLang="zh-CN" dirty="0"/>
              <a:t>(source language) sentence into </a:t>
            </a:r>
            <a:r>
              <a:rPr lang="en-US" altLang="zh-CN" u="sng" dirty="0"/>
              <a:t>another language </a:t>
            </a:r>
            <a:r>
              <a:rPr lang="en-US" altLang="zh-CN" dirty="0"/>
              <a:t>(target language) sentence.</a:t>
            </a:r>
          </a:p>
          <a:p>
            <a:pPr marL="0" indent="0">
              <a:buNone/>
            </a:pPr>
            <a:endParaRPr lang="en-US" altLang="zh-CN" dirty="0"/>
          </a:p>
          <a:p>
            <a:pPr lvl="1"/>
            <a:r>
              <a:rPr lang="en-US" altLang="zh-CN" dirty="0"/>
              <a:t>The natural language here refers to human language </a:t>
            </a:r>
            <a:r>
              <a:rPr lang="en-US" altLang="zh-CN" u="sng" dirty="0"/>
              <a:t>used daily </a:t>
            </a:r>
            <a:r>
              <a:rPr lang="en-US" altLang="zh-CN" dirty="0"/>
              <a:t>(such as English, Chinese, Japanese, etc.), which is different from languages created by humans for </a:t>
            </a:r>
            <a:r>
              <a:rPr lang="en-US" altLang="zh-CN" u="sng" dirty="0"/>
              <a:t>specific purposes </a:t>
            </a:r>
            <a:r>
              <a:rPr lang="en-US" altLang="zh-CN" dirty="0"/>
              <a:t>(such as computer programming languages). </a:t>
            </a:r>
          </a:p>
          <a:p>
            <a:pPr lvl="2"/>
            <a:endParaRPr lang="en-US" altLang="zh-CN" dirty="0"/>
          </a:p>
          <a:p>
            <a:pPr lvl="3"/>
            <a:r>
              <a:rPr lang="en-US" altLang="zh-CN" dirty="0"/>
              <a:t>E.g.</a:t>
            </a:r>
          </a:p>
          <a:p>
            <a:pPr marL="548640" lvl="2" indent="0">
              <a:buNone/>
            </a:pPr>
            <a:r>
              <a:rPr lang="en-US" altLang="zh-CN" dirty="0"/>
              <a:t>	How are you?                       </a:t>
            </a:r>
            <a:r>
              <a:rPr lang="zh-CN" altLang="en-US" dirty="0"/>
              <a:t>怎么是你？</a:t>
            </a:r>
            <a:endParaRPr lang="en-US" altLang="zh-CN" dirty="0"/>
          </a:p>
          <a:p>
            <a:pPr marL="548640" lvl="2" indent="0">
              <a:buNone/>
            </a:pPr>
            <a:r>
              <a:rPr lang="en-US" altLang="zh-CN" dirty="0"/>
              <a:t>	How old are you?                </a:t>
            </a:r>
            <a:r>
              <a:rPr lang="zh-CN" altLang="en-US" dirty="0"/>
              <a:t>怎么老是你？</a:t>
            </a:r>
          </a:p>
          <a:p>
            <a:pPr lvl="2"/>
            <a:endParaRPr lang="en-US" altLang="zh-CN" dirty="0"/>
          </a:p>
        </p:txBody>
      </p:sp>
      <p:sp>
        <p:nvSpPr>
          <p:cNvPr id="7" name="乘号 6">
            <a:extLst>
              <a:ext uri="{FF2B5EF4-FFF2-40B4-BE49-F238E27FC236}">
                <a16:creationId xmlns:a16="http://schemas.microsoft.com/office/drawing/2014/main" id="{18EA3747-015E-47FA-8372-840874DB9D62}"/>
              </a:ext>
            </a:extLst>
          </p:cNvPr>
          <p:cNvSpPr/>
          <p:nvPr/>
        </p:nvSpPr>
        <p:spPr>
          <a:xfrm>
            <a:off x="5850467" y="5105399"/>
            <a:ext cx="745067" cy="68512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134533" y="1399248"/>
            <a:ext cx="10058400" cy="1461764"/>
          </a:xfrm>
        </p:spPr>
        <p:txBody>
          <a:bodyPr>
            <a:normAutofit/>
          </a:bodyPr>
          <a:lstStyle/>
          <a:p>
            <a:r>
              <a:rPr lang="en-US" altLang="zh-CN" dirty="0"/>
              <a:t>If we want to translate the lyrics “ </a:t>
            </a:r>
            <a:r>
              <a:rPr lang="zh-CN" altLang="en-US" dirty="0"/>
              <a:t>刮风这天我试过握着你手</a:t>
            </a:r>
            <a:r>
              <a:rPr lang="en-US" altLang="zh-CN" dirty="0"/>
              <a:t>, </a:t>
            </a:r>
            <a:r>
              <a:rPr lang="zh-CN" altLang="en-US" dirty="0"/>
              <a:t>但偏偏雨渐渐大到我看你不见” </a:t>
            </a:r>
            <a:r>
              <a:rPr lang="en-US" altLang="zh-CN" dirty="0"/>
              <a:t>into English, then we can open “</a:t>
            </a:r>
            <a:r>
              <a:rPr lang="en-US" altLang="zh-CN" u="sng" dirty="0"/>
              <a:t>Google Translation</a:t>
            </a:r>
            <a:r>
              <a:rPr lang="en-US" altLang="zh-CN" dirty="0"/>
              <a:t>” and input this sentence in Chinese. Then we can know the corresponding English is “I tried to hold your hand on the windy day, but the rain is getting so heavy that I can't see you”.</a:t>
            </a:r>
          </a:p>
          <a:p>
            <a:endParaRPr lang="zh-CN" altLang="en-US" dirty="0"/>
          </a:p>
        </p:txBody>
      </p:sp>
      <p:pic>
        <p:nvPicPr>
          <p:cNvPr id="5" name="图片 4">
            <a:extLst>
              <a:ext uri="{FF2B5EF4-FFF2-40B4-BE49-F238E27FC236}">
                <a16:creationId xmlns:a16="http://schemas.microsoft.com/office/drawing/2014/main" id="{BD820100-CDF8-43E1-A715-A8BDF85A3A98}"/>
              </a:ext>
            </a:extLst>
          </p:cNvPr>
          <p:cNvPicPr>
            <a:picLocks noChangeAspect="1"/>
          </p:cNvPicPr>
          <p:nvPr/>
        </p:nvPicPr>
        <p:blipFill>
          <a:blip r:embed="rId5"/>
          <a:stretch>
            <a:fillRect/>
          </a:stretch>
        </p:blipFill>
        <p:spPr>
          <a:xfrm>
            <a:off x="1551761" y="3429000"/>
            <a:ext cx="8583173" cy="2761802"/>
          </a:xfrm>
          <a:prstGeom prst="rect">
            <a:avLst/>
          </a:prstGeom>
        </p:spPr>
      </p:pic>
      <p:sp>
        <p:nvSpPr>
          <p:cNvPr id="9" name="文本框 8">
            <a:extLst>
              <a:ext uri="{FF2B5EF4-FFF2-40B4-BE49-F238E27FC236}">
                <a16:creationId xmlns:a16="http://schemas.microsoft.com/office/drawing/2014/main" id="{0FB097EC-E54E-49D6-A7C0-FD3B9AE46F22}"/>
              </a:ext>
            </a:extLst>
          </p:cNvPr>
          <p:cNvSpPr txBox="1"/>
          <p:nvPr/>
        </p:nvSpPr>
        <p:spPr>
          <a:xfrm>
            <a:off x="999067" y="1263134"/>
            <a:ext cx="6096000" cy="369332"/>
          </a:xfrm>
          <a:prstGeom prst="rect">
            <a:avLst/>
          </a:prstGeom>
          <a:noFill/>
        </p:spPr>
        <p:txBody>
          <a:bodyPr wrap="square">
            <a:spAutoFit/>
          </a:bodyPr>
          <a:lstStyle/>
          <a:p>
            <a:endParaRPr lang="zh-CN" altLang="en-US" dirty="0"/>
          </a:p>
        </p:txBody>
      </p:sp>
    </p:spTree>
    <p:custDataLst>
      <p:tags r:id="rId1"/>
    </p:custDataLst>
    <p:extLst>
      <p:ext uri="{BB962C8B-B14F-4D97-AF65-F5344CB8AC3E}">
        <p14:creationId xmlns:p14="http://schemas.microsoft.com/office/powerpoint/2010/main" val="88780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custDataLst>
              <p:tags r:id="rId2"/>
            </p:custDataLst>
          </p:nvPr>
        </p:nvSpPr>
        <p:spPr>
          <a:xfrm>
            <a:off x="1337734" y="1417897"/>
            <a:ext cx="10058400" cy="1461764"/>
          </a:xfrm>
        </p:spPr>
        <p:txBody>
          <a:bodyPr/>
          <a:lstStyle/>
          <a:p>
            <a:r>
              <a:rPr lang="en-US" altLang="zh-CN" dirty="0"/>
              <a:t>Also, we can translate the text in picture. Through </a:t>
            </a:r>
            <a:r>
              <a:rPr lang="en-US" altLang="zh-CN" u="sng" dirty="0"/>
              <a:t>OCR technology</a:t>
            </a:r>
            <a:r>
              <a:rPr lang="en-US" altLang="zh-CN" dirty="0"/>
              <a:t>, the text in picture can be recognized, and then redisplayed on the picture after the translation.</a:t>
            </a:r>
            <a:endParaRPr lang="zh-CN" altLang="en-US" dirty="0"/>
          </a:p>
        </p:txBody>
      </p:sp>
      <p:grpSp>
        <p:nvGrpSpPr>
          <p:cNvPr id="11" name="组合 10">
            <a:extLst>
              <a:ext uri="{FF2B5EF4-FFF2-40B4-BE49-F238E27FC236}">
                <a16:creationId xmlns:a16="http://schemas.microsoft.com/office/drawing/2014/main" id="{1FDE2E6E-8774-4B0F-89A3-D71F49A80E25}"/>
              </a:ext>
            </a:extLst>
          </p:cNvPr>
          <p:cNvGrpSpPr/>
          <p:nvPr/>
        </p:nvGrpSpPr>
        <p:grpSpPr>
          <a:xfrm>
            <a:off x="2907942" y="3271726"/>
            <a:ext cx="6031785" cy="2572793"/>
            <a:chOff x="2907942" y="3271726"/>
            <a:chExt cx="6031785" cy="2572793"/>
          </a:xfrm>
        </p:grpSpPr>
        <p:pic>
          <p:nvPicPr>
            <p:cNvPr id="6" name="图片 5">
              <a:extLst>
                <a:ext uri="{FF2B5EF4-FFF2-40B4-BE49-F238E27FC236}">
                  <a16:creationId xmlns:a16="http://schemas.microsoft.com/office/drawing/2014/main" id="{45F446F6-EF3C-4033-9B7A-81DDB5A5395C}"/>
                </a:ext>
              </a:extLst>
            </p:cNvPr>
            <p:cNvPicPr>
              <a:picLocks noChangeAspect="1"/>
            </p:cNvPicPr>
            <p:nvPr/>
          </p:nvPicPr>
          <p:blipFill>
            <a:blip r:embed="rId5"/>
            <a:stretch>
              <a:fillRect/>
            </a:stretch>
          </p:blipFill>
          <p:spPr>
            <a:xfrm>
              <a:off x="2907942" y="3271726"/>
              <a:ext cx="2572793" cy="2572793"/>
            </a:xfrm>
            <a:prstGeom prst="rect">
              <a:avLst/>
            </a:prstGeom>
          </p:spPr>
        </p:pic>
        <p:pic>
          <p:nvPicPr>
            <p:cNvPr id="8" name="图片 7">
              <a:extLst>
                <a:ext uri="{FF2B5EF4-FFF2-40B4-BE49-F238E27FC236}">
                  <a16:creationId xmlns:a16="http://schemas.microsoft.com/office/drawing/2014/main" id="{72A8936E-005B-49A5-A3F4-70322F4FC503}"/>
                </a:ext>
              </a:extLst>
            </p:cNvPr>
            <p:cNvPicPr>
              <a:picLocks noChangeAspect="1"/>
            </p:cNvPicPr>
            <p:nvPr/>
          </p:nvPicPr>
          <p:blipFill>
            <a:blip r:embed="rId6"/>
            <a:stretch>
              <a:fillRect/>
            </a:stretch>
          </p:blipFill>
          <p:spPr>
            <a:xfrm>
              <a:off x="6366934" y="3271726"/>
              <a:ext cx="2572793" cy="2572793"/>
            </a:xfrm>
            <a:prstGeom prst="rect">
              <a:avLst/>
            </a:prstGeom>
          </p:spPr>
        </p:pic>
      </p:grpSp>
    </p:spTree>
    <p:custDataLst>
      <p:tags r:id="rId1"/>
    </p:custDataLst>
    <p:extLst>
      <p:ext uri="{BB962C8B-B14F-4D97-AF65-F5344CB8AC3E}">
        <p14:creationId xmlns:p14="http://schemas.microsoft.com/office/powerpoint/2010/main" val="205798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968247" y="484632"/>
            <a:ext cx="10123085" cy="1361101"/>
          </a:xfrm>
        </p:spPr>
        <p:txBody>
          <a:bodyPr/>
          <a:lstStyle/>
          <a:p>
            <a:r>
              <a:rPr lang="en-US" altLang="zh-CN" dirty="0"/>
              <a:t>The Origin Idea and Emergence</a:t>
            </a:r>
          </a:p>
        </p:txBody>
      </p:sp>
      <p:sp>
        <p:nvSpPr>
          <p:cNvPr id="25" name="内容占位符 16">
            <a:extLst>
              <a:ext uri="{FF2B5EF4-FFF2-40B4-BE49-F238E27FC236}">
                <a16:creationId xmlns:a16="http://schemas.microsoft.com/office/drawing/2014/main" id="{50817B5A-8E1F-4A3C-BE57-57438519E43E}"/>
              </a:ext>
            </a:extLst>
          </p:cNvPr>
          <p:cNvSpPr>
            <a:spLocks noGrp="1"/>
          </p:cNvSpPr>
          <p:nvPr>
            <p:ph idx="1"/>
          </p:nvPr>
        </p:nvSpPr>
        <p:spPr>
          <a:xfrm>
            <a:off x="698500" y="2207767"/>
            <a:ext cx="10794999" cy="4165601"/>
          </a:xfrm>
        </p:spPr>
        <p:txBody>
          <a:bodyPr>
            <a:normAutofit/>
          </a:bodyPr>
          <a:lstStyle/>
          <a:p>
            <a:r>
              <a:rPr lang="en-US" altLang="zh-CN" dirty="0"/>
              <a:t>Actually, someone proposed the idea of using </a:t>
            </a:r>
            <a:r>
              <a:rPr lang="en-US" altLang="zh-CN" dirty="0">
                <a:solidFill>
                  <a:srgbClr val="C00000"/>
                </a:solidFill>
              </a:rPr>
              <a:t>mechanical devices </a:t>
            </a:r>
            <a:r>
              <a:rPr lang="en-US" altLang="zh-CN" dirty="0"/>
              <a:t>for language translation as early as ancient Greek era.</a:t>
            </a:r>
          </a:p>
          <a:p>
            <a:r>
              <a:rPr lang="en-US" altLang="zh-CN" dirty="0"/>
              <a:t>In the 17th century, Descartes and Leibniz proposed the idea of using </a:t>
            </a:r>
            <a:r>
              <a:rPr lang="en-US" altLang="zh-CN" dirty="0">
                <a:solidFill>
                  <a:srgbClr val="C00000"/>
                </a:solidFill>
              </a:rPr>
              <a:t>machine dictionaries</a:t>
            </a:r>
            <a:r>
              <a:rPr lang="en-US" altLang="zh-CN" dirty="0"/>
              <a:t> to implement language translation.</a:t>
            </a:r>
          </a:p>
          <a:p>
            <a:r>
              <a:rPr lang="en-US" altLang="zh-CN" dirty="0"/>
              <a:t>In the middle of the 17th century, the "Universal Language" movement proposed to design an </a:t>
            </a:r>
            <a:r>
              <a:rPr lang="en-US" altLang="zh-CN" dirty="0">
                <a:solidFill>
                  <a:srgbClr val="C00000"/>
                </a:solidFill>
              </a:rPr>
              <a:t>intermediary language</a:t>
            </a:r>
            <a:r>
              <a:rPr lang="en-US" altLang="zh-CN" dirty="0"/>
              <a:t> as a universal language without ambiguity. It attempts to classify and encode all concepts and entities in the world to realize their correspondence between various languages.</a:t>
            </a:r>
          </a:p>
          <a:p>
            <a:r>
              <a:rPr lang="en-US" altLang="zh-CN" dirty="0"/>
              <a:t>In 1903, German scholar Rieger proposed a </a:t>
            </a:r>
            <a:r>
              <a:rPr lang="en-US" altLang="zh-CN" dirty="0">
                <a:solidFill>
                  <a:srgbClr val="C00000"/>
                </a:solidFill>
              </a:rPr>
              <a:t>number grammar</a:t>
            </a:r>
            <a:r>
              <a:rPr lang="en-US" altLang="zh-CN" dirty="0"/>
              <a:t>. This grammar, with the aid of a dictionary, can translate one language into many other languages by machinery. And the term “</a:t>
            </a:r>
            <a:r>
              <a:rPr lang="en-US" altLang="zh-CN" u="sng" dirty="0">
                <a:solidFill>
                  <a:srgbClr val="C00000"/>
                </a:solidFill>
              </a:rPr>
              <a:t>Machine Translation</a:t>
            </a:r>
            <a:r>
              <a:rPr lang="en-US" altLang="zh-CN" dirty="0"/>
              <a:t>” is proposed for the first time.</a:t>
            </a:r>
          </a:p>
          <a:p>
            <a:endParaRPr lang="zh-CN" alt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 calcmode="lin" valueType="num">
                                      <p:cBhvr additive="base">
                                        <p:cTn id="13" dur="500" fill="hold"/>
                                        <p:tgtEl>
                                          <p:spTgt spid="2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
                                            <p:txEl>
                                              <p:pRg st="2" end="2"/>
                                            </p:txEl>
                                          </p:spTgt>
                                        </p:tgtEl>
                                        <p:attrNameLst>
                                          <p:attrName>style.visibility</p:attrName>
                                        </p:attrNameLst>
                                      </p:cBhvr>
                                      <p:to>
                                        <p:strVal val="visible"/>
                                      </p:to>
                                    </p:set>
                                    <p:anim calcmode="lin" valueType="num">
                                      <p:cBhvr additive="base">
                                        <p:cTn id="19" dur="500" fill="hold"/>
                                        <p:tgtEl>
                                          <p:spTgt spid="2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5">
                                            <p:txEl>
                                              <p:pRg st="3" end="3"/>
                                            </p:txEl>
                                          </p:spTgt>
                                        </p:tgtEl>
                                        <p:attrNameLst>
                                          <p:attrName>style.visibility</p:attrName>
                                        </p:attrNameLst>
                                      </p:cBhvr>
                                      <p:to>
                                        <p:strVal val="visible"/>
                                      </p:to>
                                    </p:set>
                                    <p:anim calcmode="lin" valueType="num">
                                      <p:cBhvr additive="base">
                                        <p:cTn id="25" dur="500" fill="hold"/>
                                        <p:tgtEl>
                                          <p:spTgt spid="2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a:extLst>
              <a:ext uri="{FF2B5EF4-FFF2-40B4-BE49-F238E27FC236}">
                <a16:creationId xmlns:a16="http://schemas.microsoft.com/office/drawing/2014/main" id="{4286B7A9-2B32-4B5F-BC18-A30641DBBADE}"/>
              </a:ext>
            </a:extLst>
          </p:cNvPr>
          <p:cNvSpPr>
            <a:spLocks noGrp="1"/>
          </p:cNvSpPr>
          <p:nvPr>
            <p:ph idx="1"/>
          </p:nvPr>
        </p:nvSpPr>
        <p:spPr>
          <a:xfrm>
            <a:off x="939800" y="1621875"/>
            <a:ext cx="10058400" cy="4050792"/>
          </a:xfrm>
        </p:spPr>
        <p:txBody>
          <a:bodyPr>
            <a:normAutofit/>
          </a:bodyPr>
          <a:lstStyle/>
          <a:p>
            <a:pPr lvl="0"/>
            <a:r>
              <a:rPr lang="en-US" altLang="zh-CN" dirty="0"/>
              <a:t>At the beginning of the 1930s, French scientist </a:t>
            </a:r>
            <a:r>
              <a:rPr lang="en-US" altLang="zh-CN" dirty="0" err="1"/>
              <a:t>Artsouni</a:t>
            </a:r>
            <a:r>
              <a:rPr lang="en-US" altLang="zh-CN" dirty="0"/>
              <a:t> put forward the idea of using a machine for translation, and produced a machine called a "</a:t>
            </a:r>
            <a:r>
              <a:rPr lang="en-US" altLang="zh-CN" dirty="0">
                <a:solidFill>
                  <a:srgbClr val="C00000"/>
                </a:solidFill>
              </a:rPr>
              <a:t>mechanical brain</a:t>
            </a:r>
            <a:r>
              <a:rPr lang="en-US" altLang="zh-CN" dirty="0"/>
              <a:t>" in 1933, which obtained a patent for a "translator". The storage device of this kind of mechanical brain can hold thousands of characters, and the data can be retrieved through the wide paper tape behind the keyboard. However, due to the outbreak of World War II, </a:t>
            </a:r>
            <a:r>
              <a:rPr lang="en-US" altLang="zh-CN" dirty="0" err="1"/>
              <a:t>Artsouni’s</a:t>
            </a:r>
            <a:r>
              <a:rPr lang="en-US" altLang="zh-CN" dirty="0"/>
              <a:t> mechanical brain could not be installed and used.</a:t>
            </a:r>
            <a:endParaRPr lang="zh-CN" altLang="zh-CN" dirty="0"/>
          </a:p>
          <a:p>
            <a:pPr lvl="0"/>
            <a:r>
              <a:rPr lang="en-US" altLang="zh-CN" dirty="0"/>
              <a:t>In 1933, the Soviet inventor Peter </a:t>
            </a:r>
            <a:r>
              <a:rPr lang="en-US" altLang="zh-CN" dirty="0" err="1"/>
              <a:t>Troyanskii</a:t>
            </a:r>
            <a:r>
              <a:rPr lang="en-US" altLang="zh-CN" dirty="0"/>
              <a:t> designed a machine that translates one language into another, and registered his invention on September 5 of the same year. In May 1941, this experimental translator was already operational. In 1948, he planned to develop an "</a:t>
            </a:r>
            <a:r>
              <a:rPr lang="en-US" altLang="zh-CN" dirty="0">
                <a:solidFill>
                  <a:srgbClr val="C00000"/>
                </a:solidFill>
              </a:rPr>
              <a:t>electro-mechanical machine</a:t>
            </a:r>
            <a:r>
              <a:rPr lang="en-US" altLang="zh-CN" dirty="0"/>
              <a:t>" (electro-mechanical machine) on this basis. However, due to the indifferent reaction of Soviet scientists and linguists at the time, </a:t>
            </a:r>
            <a:r>
              <a:rPr lang="en-US" altLang="zh-CN" dirty="0" err="1"/>
              <a:t>Troyansky's</a:t>
            </a:r>
            <a:r>
              <a:rPr lang="en-US" altLang="zh-CN" dirty="0"/>
              <a:t> translator was not supported and ended in failure.</a:t>
            </a:r>
            <a:endParaRPr lang="zh-CN" altLang="zh-CN" dirty="0"/>
          </a:p>
          <a:p>
            <a:endParaRPr lang="zh-CN" altLang="en-US" dirty="0"/>
          </a:p>
        </p:txBody>
      </p:sp>
    </p:spTree>
    <p:custDataLst>
      <p:tags r:id="rId1"/>
    </p:custDataLst>
    <p:extLst>
      <p:ext uri="{BB962C8B-B14F-4D97-AF65-F5344CB8AC3E}">
        <p14:creationId xmlns:p14="http://schemas.microsoft.com/office/powerpoint/2010/main" val="18844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xEl>
                                              <p:pRg st="1" end="1"/>
                                            </p:txEl>
                                          </p:spTgt>
                                        </p:tgtEl>
                                        <p:attrNameLst>
                                          <p:attrName>style.visibility</p:attrName>
                                        </p:attrNameLst>
                                      </p:cBhvr>
                                      <p:to>
                                        <p:strVal val="visible"/>
                                      </p:to>
                                    </p:set>
                                    <p:animEffect transition="in" filter="fade">
                                      <p:cBhvr>
                                        <p:cTn id="1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PRESET_TEXT" val="空白演示"/>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1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176_4"/>
  <p:tag name="KSO_WM_TEMPLATE_SUBCATEGORY" val="19"/>
  <p:tag name="KSO_WM_TEMPLATE_MASTER_TYPE" val="0"/>
  <p:tag name="KSO_WM_TEMPLATE_COLOR_TYPE" val="1"/>
  <p:tag name="KSO_WM_SLIDE_TYPE" val="contents"/>
  <p:tag name="KSO_WM_SLIDE_SUBTYPE" val="diag"/>
  <p:tag name="KSO_WM_SLIDE_ITEM_CNT" val="5"/>
  <p:tag name="KSO_WM_SLIDE_INDEX" val="4"/>
  <p:tag name="KSO_WM_DIAGRAM_GROUP_CODE" val="l1-1"/>
  <p:tag name="KSO_WM_SLIDE_DIAGTYPE" val="l"/>
  <p:tag name="KSO_WM_TAG_VERSION" val="1.0"/>
  <p:tag name="KSO_WM_BEAUTIFY_FLAG" val="#wm#"/>
  <p:tag name="KSO_WM_TEMPLATE_CATEGORY" val="custom"/>
  <p:tag name="KSO_WM_TEMPLATE_INDEX" val="20205176"/>
  <p:tag name="KSO_WM_SLIDE_LAYOUT" val="a_b_l"/>
  <p:tag name="KSO_WM_SLIDE_LAYOUT_CNT" val="1_1_1"/>
  <p:tag name="KSO_WM_UNIT_SHOW_EDIT_AREA_INDICATION" val="1"/>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2"/>
  <p:tag name="KSO_WM_UNIT_ID" val="custom20205176_4*i*2"/>
  <p:tag name="KSO_WM_TEMPLATE_CATEGORY" val="custom"/>
  <p:tag name="KSO_WM_TEMPLATE_INDEX" val="20205176"/>
  <p:tag name="KSO_WM_UNIT_LAYERLEVEL" val="1"/>
  <p:tag name="KSO_WM_TAG_VERSION" val="1.0"/>
  <p:tag name="KSO_WM_BEAUTIFY_FLAG" val="#wm#"/>
  <p:tag name="KSO_WM_UNIT_LINE_FORE_SCHEMECOLOR_INDEX" val="14"/>
  <p:tag name="KSO_WM_UNIT_LINE_FILL_TYPE" val="2"/>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176_4*a*1"/>
  <p:tag name="KSO_WM_TEMPLATE_CATEGORY" val="custom"/>
  <p:tag name="KSO_WM_TEMPLATE_INDEX" val="20205176"/>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176_4*i*1"/>
  <p:tag name="KSO_WM_TEMPLATE_CATEGORY" val="custom"/>
  <p:tag name="KSO_WM_TEMPLATE_INDEX" val="20205176"/>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2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2_1"/>
  <p:tag name="KSO_WM_UNIT_TEXT_FILL_FORE_SCHEMECOLOR_INDEX_BRIGHTNESS" val="0"/>
  <p:tag name="KSO_WM_UNIT_TEXT_FILL_FORE_SCHEMECOLOR_INDEX" val="13"/>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3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3_1"/>
  <p:tag name="KSO_WM_UNIT_TEXT_FILL_FORE_SCHEMECOLOR_INDEX_BRIGHTNESS" val="0"/>
  <p:tag name="KSO_WM_UNIT_TEXT_FILL_FORE_SCHEMECOLOR_INDEX" val="13"/>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4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4_1"/>
  <p:tag name="KSO_WM_UNIT_TEXT_FILL_FORE_SCHEMECOLOR_INDEX_BRIGHTNESS" val="0"/>
  <p:tag name="KSO_WM_UNIT_TEXT_FILL_FORE_SCHEMECOLOR_INDEX" val="13"/>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i*1_5_1"/>
  <p:tag name="KSO_WM_TEMPLATE_CATEGORY" val="custom"/>
  <p:tag name="KSO_WM_TEMPLATE_INDEX" val="20205176"/>
  <p:tag name="KSO_WM_UNIT_LAYERLEVEL" val="1_1_1"/>
  <p:tag name="KSO_WM_TAG_VERSION" val="1.0"/>
  <p:tag name="KSO_WM_BEAUTIFY_FLAG" val="#wm#"/>
  <p:tag name="KSO_WM_DIAGRAM_GROUP_CODE" val="l1-1"/>
  <p:tag name="KSO_WM_UNIT_TYPE" val="l_h_i"/>
  <p:tag name="KSO_WM_UNIT_INDEX" val="1_5_1"/>
  <p:tag name="KSO_WM_UNIT_TEXT_FILL_FORE_SCHEMECOLOR_INDEX_BRIGHTNESS" val="0"/>
  <p:tag name="KSO_WM_UNIT_TEXT_FILL_FORE_SCHEMECOLOR_INDEX" val="13"/>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2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3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4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4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176_5*l_h_f*1_5_1"/>
  <p:tag name="KSO_WM_TEMPLATE_CATEGORY" val="custom"/>
  <p:tag name="KSO_WM_TEMPLATE_INDEX" val="20205176"/>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_BRIGHTNESS" val="0.35"/>
  <p:tag name="KSO_WM_UNIT_TEXT_FILL_FORE_SCHEMECOLOR_INDEX" val="13"/>
  <p:tag name="KSO_WM_UNIT_TEXT_FILL_TYPE" val="1"/>
  <p:tag name="KSO_WM_UNIT_USESOURCEFORMAT_APPLY"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36.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38.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4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3.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5.xml><?xml version="1.0" encoding="utf-8"?>
<p:tagLst xmlns:a="http://schemas.openxmlformats.org/drawingml/2006/main" xmlns:r="http://schemas.openxmlformats.org/officeDocument/2006/relationships" xmlns:p="http://schemas.openxmlformats.org/presentationml/2006/main">
  <p:tag name="KSO_WM_UNIT_PRESET_TEXT" val="单击此处添加正文"/>
  <p:tag name="KSO_WM_UNIT_NOCLEAR" val="0"/>
  <p:tag name="KSO_WM_UNIT_SHOW_EDIT_AREA_INDICATION" val="1"/>
  <p:tag name="KSO_WM_UNIT_VALUE" val="689"/>
  <p:tag name="KSO_WM_UNIT_HIGHLIGHT" val="0"/>
  <p:tag name="KSO_WM_UNIT_COMPATIBLE" val="0"/>
  <p:tag name="KSO_WM_UNIT_DIAGRAM_ISNUMVISUAL" val="0"/>
  <p:tag name="KSO_WM_UNIT_DIAGRAM_ISREFERUNIT" val="0"/>
  <p:tag name="KSO_WM_UNIT_TYPE" val="f"/>
  <p:tag name="KSO_WM_UNIT_INDEX" val="1"/>
  <p:tag name="KSO_WM_UNIT_ID" val="custom20205176_13*f*1"/>
  <p:tag name="KSO_WM_TEMPLATE_CATEGORY" val="custom"/>
  <p:tag name="KSO_WM_TEMPLATE_INDEX" val="20205176"/>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176"/>
  <p:tag name="KSO_WM_SLIDE_ID" val="custom20205176_13"/>
  <p:tag name="KSO_WM_TEMPLATE_SUBCATEGORY" val="19"/>
  <p:tag name="KSO_WM_TEMPLATE_MASTER_TYPE" val="0"/>
  <p:tag name="KSO_WM_TEMPLATE_COLOR_TYPE" val="1"/>
  <p:tag name="KSO_WM_SLIDE_ITEM_CNT" val="0"/>
  <p:tag name="KSO_WM_SLIDE_INDEX" val="13"/>
  <p:tag name="KSO_WM_TAG_VERSION" val="1.0"/>
  <p:tag name="KSO_WM_SLIDE_TYPE" val="text"/>
  <p:tag name="KSO_WM_SLIDE_SUBTYPE" val="pureTxt"/>
  <p:tag name="KSO_WM_SLIDE_SIZE" val="863*444"/>
  <p:tag name="KSO_WM_SLIDE_POSITION" val="47*47"/>
  <p:tag name="KSO_WM_SLIDE_LAYOUT" val="a_f"/>
  <p:tag name="KSO_WM_SLIDE_LAYOUT_CNT" val="1_1"/>
  <p:tag name="KSO_WM_UNIT_SHOW_EDIT_AREA_INDICATION" val="1"/>
</p:tagLst>
</file>

<file path=ppt/tags/tag6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SHOW_EDIT_AREA_INDICATION" val="1"/>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5176_13*a*1"/>
  <p:tag name="KSO_WM_TEMPLATE_CATEGORY" val="custom"/>
  <p:tag name="KSO_WM_TEMPLATE_INDEX" val="20205176"/>
  <p:tag name="KSO_WM_UNIT_LAYERLEVEL" val="1"/>
  <p:tag name="KSO_WM_TAG_VERSION" val="1.0"/>
  <p:tag name="KSO_WM_BEAUTIFY_FLAG" val="#wm#"/>
  <p:tag name="KSO_WM_UNIT_ISNUMDGMTITLE" val="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TM03090434[[fn=木材纹理]]</Template>
  <TotalTime>8404</TotalTime>
  <Words>1802</Words>
  <Application>Microsoft Office PowerPoint</Application>
  <PresentationFormat>宽屏</PresentationFormat>
  <Paragraphs>106</Paragraphs>
  <Slides>21</Slides>
  <Notes>20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21</vt:i4>
      </vt:variant>
    </vt:vector>
  </HeadingPairs>
  <TitlesOfParts>
    <vt:vector size="28" baseType="lpstr">
      <vt:lpstr>Arial</vt:lpstr>
      <vt:lpstr>Calibri</vt:lpstr>
      <vt:lpstr>Rockwell</vt:lpstr>
      <vt:lpstr>Rockwell Condensed</vt:lpstr>
      <vt:lpstr>Rockwell Extra Bold</vt:lpstr>
      <vt:lpstr>Wingdings</vt:lpstr>
      <vt:lpstr>木材纹理</vt:lpstr>
      <vt:lpstr>The Origin of Machine Translation</vt:lpstr>
      <vt:lpstr>A Legend of Babel Tower</vt:lpstr>
      <vt:lpstr>A Legend of Babel Tower</vt:lpstr>
      <vt:lpstr>PowerPoint 演示文稿</vt:lpstr>
      <vt:lpstr>Introduction To Machine Translation</vt:lpstr>
      <vt:lpstr>PowerPoint 演示文稿</vt:lpstr>
      <vt:lpstr>PowerPoint 演示文稿</vt:lpstr>
      <vt:lpstr>The Origin Idea and Emergence</vt:lpstr>
      <vt:lpstr>PowerPoint 演示文稿</vt:lpstr>
      <vt:lpstr>PowerPoint 演示文稿</vt:lpstr>
      <vt:lpstr>PowerPoint 演示文稿</vt:lpstr>
      <vt:lpstr>The Early Practice</vt:lpstr>
      <vt:lpstr>PowerPoint 演示文稿</vt:lpstr>
      <vt:lpstr>PowerPoint 演示文稿</vt:lpstr>
      <vt:lpstr>PowerPoint 演示文稿</vt:lpstr>
      <vt:lpstr>PowerPoint 演示文稿</vt:lpstr>
      <vt:lpstr>The Setbacks and Development</vt:lpstr>
      <vt:lpstr>PowerPoint 演示文稿</vt:lpstr>
      <vt:lpstr>Summary</vt:lpstr>
      <vt:lpstr>Reference</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Translation</dc:title>
  <dc:creator/>
  <cp:lastModifiedBy>颜静</cp:lastModifiedBy>
  <cp:revision>335</cp:revision>
  <dcterms:created xsi:type="dcterms:W3CDTF">2019-06-19T02:08:00Z</dcterms:created>
  <dcterms:modified xsi:type="dcterms:W3CDTF">2021-10-13T09:23:21Z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ICV">
    <vt:lpwstr>3D72AFAEE527439C8C61DE5D10BFB381</vt:lpwstr>
  </property>
</Properties>
</file>