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7"/>
    <p:restoredTop sz="94290"/>
  </p:normalViewPr>
  <p:slideViewPr>
    <p:cSldViewPr snapToGrid="0">
      <p:cViewPr varScale="1">
        <p:scale>
          <a:sx n="57" d="100"/>
          <a:sy n="57" d="100"/>
        </p:scale>
        <p:origin x="19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685800" y="2130425"/>
            <a:ext cx="7772400" cy="1470025"/>
          </a:xfrm>
          <a:prstGeom prst="rect">
            <a:avLst/>
          </a:prstGeom>
        </p:spPr>
        <p:txBody>
          <a:bodyPr/>
          <a:lstStyle/>
          <a:p>
            <a:r>
              <a:t>标题文本</a:t>
            </a:r>
          </a:p>
        </p:txBody>
      </p:sp>
      <p:sp>
        <p:nvSpPr>
          <p:cNvPr id="12" name="正文级别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标题文本"/>
          <p:cNvSpPr txBox="1">
            <a:spLocks noGrp="1"/>
          </p:cNvSpPr>
          <p:nvPr>
            <p:ph type="title"/>
          </p:nvPr>
        </p:nvSpPr>
        <p:spPr>
          <a:xfrm>
            <a:off x="457200" y="274638"/>
            <a:ext cx="8229600" cy="1143001"/>
          </a:xfrm>
          <a:prstGeom prst="rect">
            <a:avLst/>
          </a:prstGeom>
        </p:spPr>
        <p:txBody>
          <a:bodyPr/>
          <a:lstStyle/>
          <a:p>
            <a:r>
              <a:t>标题文本</a:t>
            </a:r>
          </a:p>
        </p:txBody>
      </p:sp>
      <p:sp>
        <p:nvSpPr>
          <p:cNvPr id="21" name="正文级别 1…"/>
          <p:cNvSpPr txBox="1">
            <a:spLocks noGrp="1"/>
          </p:cNvSpPr>
          <p:nvPr>
            <p:ph type="body" sz="quarter" idx="1"/>
          </p:nvPr>
        </p:nvSpPr>
        <p:spPr>
          <a:xfrm>
            <a:off x="457200" y="1600200"/>
            <a:ext cx="8229600" cy="452596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标题文本</a:t>
            </a:r>
          </a:p>
        </p:txBody>
      </p:sp>
      <p:sp>
        <p:nvSpPr>
          <p:cNvPr id="30" name="正文级别 1…"/>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标题文本"/>
          <p:cNvSpPr txBox="1">
            <a:spLocks noGrp="1"/>
          </p:cNvSpPr>
          <p:nvPr>
            <p:ph type="title"/>
          </p:nvPr>
        </p:nvSpPr>
        <p:spPr>
          <a:xfrm>
            <a:off x="457200" y="274638"/>
            <a:ext cx="8229600" cy="1143001"/>
          </a:xfrm>
          <a:prstGeom prst="rect">
            <a:avLst/>
          </a:prstGeom>
        </p:spPr>
        <p:txBody>
          <a:bodyPr/>
          <a:lstStyle/>
          <a:p>
            <a:r>
              <a:t>标题文本</a:t>
            </a:r>
          </a:p>
        </p:txBody>
      </p:sp>
      <p:sp>
        <p:nvSpPr>
          <p:cNvPr id="39" name="正文级别 1…"/>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标题文本"/>
          <p:cNvSpPr txBox="1">
            <a:spLocks noGrp="1"/>
          </p:cNvSpPr>
          <p:nvPr>
            <p:ph type="title"/>
          </p:nvPr>
        </p:nvSpPr>
        <p:spPr>
          <a:xfrm>
            <a:off x="457200" y="274638"/>
            <a:ext cx="8229600" cy="1143001"/>
          </a:xfrm>
          <a:prstGeom prst="rect">
            <a:avLst/>
          </a:prstGeom>
        </p:spPr>
        <p:txBody>
          <a:bodyPr/>
          <a:lstStyle/>
          <a:p>
            <a:r>
              <a:t>标题文本</a:t>
            </a:r>
          </a:p>
        </p:txBody>
      </p:sp>
      <p:sp>
        <p:nvSpPr>
          <p:cNvPr id="48" name="正文级别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标题文本"/>
          <p:cNvSpPr txBox="1">
            <a:spLocks noGrp="1"/>
          </p:cNvSpPr>
          <p:nvPr>
            <p:ph type="title"/>
          </p:nvPr>
        </p:nvSpPr>
        <p:spPr>
          <a:xfrm>
            <a:off x="457200" y="274638"/>
            <a:ext cx="8229600" cy="1143001"/>
          </a:xfrm>
          <a:prstGeom prst="rect">
            <a:avLst/>
          </a:prstGeom>
        </p:spPr>
        <p:txBody>
          <a:bodyPr/>
          <a:lstStyle/>
          <a:p>
            <a:r>
              <a:t>标题文本</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标题文本"/>
          <p:cNvSpPr txBox="1">
            <a:spLocks noGrp="1"/>
          </p:cNvSpPr>
          <p:nvPr>
            <p:ph type="title"/>
          </p:nvPr>
        </p:nvSpPr>
        <p:spPr>
          <a:xfrm>
            <a:off x="457200" y="273050"/>
            <a:ext cx="3008314" cy="1162050"/>
          </a:xfrm>
          <a:prstGeom prst="rect">
            <a:avLst/>
          </a:prstGeom>
        </p:spPr>
        <p:txBody>
          <a:bodyPr anchor="b"/>
          <a:lstStyle>
            <a:lvl1pPr algn="l">
              <a:defRPr sz="2000" b="1"/>
            </a:lvl1pPr>
          </a:lstStyle>
          <a:p>
            <a:r>
              <a:t>标题文本</a:t>
            </a:r>
          </a:p>
        </p:txBody>
      </p:sp>
      <p:sp>
        <p:nvSpPr>
          <p:cNvPr id="73" name="正文级别 1…"/>
          <p:cNvSpPr txBox="1">
            <a:spLocks noGrp="1"/>
          </p:cNvSpPr>
          <p:nvPr>
            <p:ph type="body" sz="quarter" idx="1"/>
          </p:nvPr>
        </p:nvSpPr>
        <p:spPr>
          <a:xfrm>
            <a:off x="3575050" y="273050"/>
            <a:ext cx="5111750" cy="585311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4"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标题文本"/>
          <p:cNvSpPr txBox="1">
            <a:spLocks noGrp="1"/>
          </p:cNvSpPr>
          <p:nvPr>
            <p:ph type="title"/>
          </p:nvPr>
        </p:nvSpPr>
        <p:spPr>
          <a:xfrm>
            <a:off x="1792288" y="4800600"/>
            <a:ext cx="5486401" cy="566738"/>
          </a:xfrm>
          <a:prstGeom prst="rect">
            <a:avLst/>
          </a:prstGeom>
        </p:spPr>
        <p:txBody>
          <a:bodyPr anchor="b"/>
          <a:lstStyle>
            <a:lvl1pPr algn="l">
              <a:defRPr sz="2000" b="1"/>
            </a:lvl1pPr>
          </a:lstStyle>
          <a:p>
            <a:r>
              <a:t>标题文本</a:t>
            </a:r>
          </a:p>
        </p:txBody>
      </p:sp>
      <p:sp>
        <p:nvSpPr>
          <p:cNvPr id="83" name="Picture Placeholder 2"/>
          <p:cNvSpPr>
            <a:spLocks noGrp="1"/>
          </p:cNvSpPr>
          <p:nvPr>
            <p:ph type="pic" sz="quarter" idx="21"/>
          </p:nvPr>
        </p:nvSpPr>
        <p:spPr>
          <a:xfrm>
            <a:off x="1792288" y="612775"/>
            <a:ext cx="5486401" cy="4114800"/>
          </a:xfrm>
          <a:prstGeom prst="rect">
            <a:avLst/>
          </a:prstGeom>
        </p:spPr>
        <p:txBody>
          <a:bodyPr lIns="91439" rIns="91439">
            <a:noAutofit/>
          </a:bodyPr>
          <a:lstStyle/>
          <a:p>
            <a:endParaRPr/>
          </a:p>
        </p:txBody>
      </p:sp>
      <p:sp>
        <p:nvSpPr>
          <p:cNvPr id="84" name="正文级别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正文级别 1</a:t>
            </a:r>
          </a:p>
          <a:p>
            <a:pPr lvl="1"/>
            <a:r>
              <a:t>正文级别 2</a:t>
            </a:r>
          </a:p>
          <a:p>
            <a:pPr lvl="2"/>
            <a:r>
              <a:t>正文级别 3</a:t>
            </a:r>
          </a:p>
          <a:p>
            <a:pPr lvl="3"/>
            <a:r>
              <a:t>正文级别 4</a:t>
            </a:r>
          </a:p>
          <a:p>
            <a:pPr lvl="4"/>
            <a:r>
              <a:t>正文级别 5</a:t>
            </a:r>
          </a:p>
        </p:txBody>
      </p:sp>
      <p:sp>
        <p:nvSpPr>
          <p:cNvPr id="8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标题文本</a:t>
            </a:r>
          </a:p>
        </p:txBody>
      </p:sp>
      <p:sp>
        <p:nvSpPr>
          <p:cNvPr id="3" name="正文级别 1…"/>
          <p:cNvSpPr txBox="1">
            <a:spLocks noGrp="1"/>
          </p:cNvSpPr>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2.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3.png"/><Relationship Id="rId7"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2.png"/><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5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slide" Target="slide9.xml"/><Relationship Id="rId4" Type="http://schemas.openxmlformats.org/officeDocument/2006/relationships/image" Target="../media/image23.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8.png"/><Relationship Id="rId7" Type="http://schemas.openxmlformats.org/officeDocument/2006/relationships/slide" Target="slide9.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27.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67.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slide" Target="slide2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48.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1.png"/><Relationship Id="rId5" Type="http://schemas.openxmlformats.org/officeDocument/2006/relationships/image" Target="../media/image40.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5.png"/><Relationship Id="rId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40.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44.png"/><Relationship Id="rId7"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2"/>
          <p:cNvSpPr/>
          <p:nvPr/>
        </p:nvSpPr>
        <p:spPr>
          <a:xfrm>
            <a:off x="6942015" y="5936331"/>
            <a:ext cx="4403970" cy="3479661"/>
          </a:xfrm>
          <a:prstGeom prst="rect">
            <a:avLst/>
          </a:prstGeom>
          <a:blipFill>
            <a:blip r:embed="rId2"/>
            <a:stretch>
              <a:fillRect/>
            </a:stretch>
          </a:blipFill>
          <a:ln w="12700">
            <a:miter lim="400000"/>
          </a:ln>
        </p:spPr>
        <p:txBody>
          <a:bodyPr lIns="45719" rIns="45719"/>
          <a:lstStyle/>
          <a:p>
            <a:endParaRPr/>
          </a:p>
        </p:txBody>
      </p:sp>
      <p:sp>
        <p:nvSpPr>
          <p:cNvPr id="95" name="Freeform 3"/>
          <p:cNvSpPr/>
          <p:nvPr/>
        </p:nvSpPr>
        <p:spPr>
          <a:xfrm>
            <a:off x="9714286" y="7829467"/>
            <a:ext cx="7902369" cy="2745230"/>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96" name="Freeform 4"/>
          <p:cNvSpPr/>
          <p:nvPr/>
        </p:nvSpPr>
        <p:spPr>
          <a:xfrm flipH="1">
            <a:off x="498033" y="7829467"/>
            <a:ext cx="7902370" cy="2745230"/>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97" name="Freeform 5"/>
          <p:cNvSpPr/>
          <p:nvPr/>
        </p:nvSpPr>
        <p:spPr>
          <a:xfrm>
            <a:off x="67561" y="4989612"/>
            <a:ext cx="4203140" cy="5297388"/>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98" name="Freeform 6"/>
          <p:cNvSpPr/>
          <p:nvPr/>
        </p:nvSpPr>
        <p:spPr>
          <a:xfrm flipH="1">
            <a:off x="15553162" y="6264042"/>
            <a:ext cx="2806444" cy="4310655"/>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99" name="Freeform 7"/>
          <p:cNvSpPr/>
          <p:nvPr/>
        </p:nvSpPr>
        <p:spPr>
          <a:xfrm flipH="1">
            <a:off x="67562" y="3730090"/>
            <a:ext cx="6627349" cy="4050967"/>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00" name="Freeform 8"/>
          <p:cNvSpPr/>
          <p:nvPr/>
        </p:nvSpPr>
        <p:spPr>
          <a:xfrm>
            <a:off x="11496537" y="3872179"/>
            <a:ext cx="6627348" cy="4050967"/>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01" name="Freeform 9"/>
          <p:cNvSpPr/>
          <p:nvPr/>
        </p:nvSpPr>
        <p:spPr>
          <a:xfrm>
            <a:off x="13804180" y="7888124"/>
            <a:ext cx="1006032" cy="1117813"/>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02" name="Freeform 10"/>
          <p:cNvSpPr/>
          <p:nvPr/>
        </p:nvSpPr>
        <p:spPr>
          <a:xfrm>
            <a:off x="3686014" y="7661085"/>
            <a:ext cx="763204" cy="1344853"/>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03" name="Freeform 11"/>
          <p:cNvSpPr/>
          <p:nvPr/>
        </p:nvSpPr>
        <p:spPr>
          <a:xfrm>
            <a:off x="8453338" y="613777"/>
            <a:ext cx="1381325" cy="1381326"/>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04" name="TextBox 12"/>
          <p:cNvSpPr txBox="1"/>
          <p:nvPr/>
        </p:nvSpPr>
        <p:spPr>
          <a:xfrm>
            <a:off x="859708" y="2294444"/>
            <a:ext cx="16568584" cy="4705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1900"/>
              </a:lnSpc>
              <a:defRPr sz="9900" spc="1129">
                <a:solidFill>
                  <a:srgbClr val="22211E"/>
                </a:solidFill>
                <a:latin typeface="字由点字刻宋"/>
                <a:ea typeface="字由点字刻宋"/>
                <a:cs typeface="字由点字刻宋"/>
                <a:sym typeface="字由点字刻宋"/>
              </a:defRPr>
            </a:lvl1pPr>
          </a:lstStyle>
          <a:p>
            <a:r>
              <a:rPr dirty="0"/>
              <a:t>Relegation Literature in Ancient China </a:t>
            </a:r>
          </a:p>
        </p:txBody>
      </p:sp>
      <p:grpSp>
        <p:nvGrpSpPr>
          <p:cNvPr id="107" name="Group 13"/>
          <p:cNvGrpSpPr/>
          <p:nvPr/>
        </p:nvGrpSpPr>
        <p:grpSpPr>
          <a:xfrm>
            <a:off x="10592113" y="9415991"/>
            <a:ext cx="8092655" cy="719893"/>
            <a:chOff x="0" y="0"/>
            <a:chExt cx="8092654" cy="719892"/>
          </a:xfrm>
        </p:grpSpPr>
        <p:sp>
          <p:nvSpPr>
            <p:cNvPr id="105" name="Freeform 14"/>
            <p:cNvSpPr/>
            <p:nvPr/>
          </p:nvSpPr>
          <p:spPr>
            <a:xfrm>
              <a:off x="-1" y="-1"/>
              <a:ext cx="8092655" cy="719894"/>
            </a:xfrm>
            <a:prstGeom prst="rect">
              <a:avLst/>
            </a:prstGeom>
            <a:blipFill rotWithShape="1">
              <a:blip r:embed="rId10"/>
              <a:srcRect/>
              <a:stretch>
                <a:fillRect/>
              </a:stretch>
            </a:blipFill>
            <a:ln w="12700" cap="flat">
              <a:noFill/>
              <a:miter lim="400000"/>
            </a:ln>
            <a:effectLst/>
          </p:spPr>
          <p:txBody>
            <a:bodyPr wrap="square" lIns="45719" tIns="45719" rIns="45719" bIns="45719" numCol="1" anchor="t">
              <a:noAutofit/>
            </a:bodyPr>
            <a:lstStyle/>
            <a:p>
              <a:endParaRPr/>
            </a:p>
          </p:txBody>
        </p:sp>
        <p:sp>
          <p:nvSpPr>
            <p:cNvPr id="106" name="TextBox 15"/>
            <p:cNvSpPr txBox="1"/>
            <p:nvPr/>
          </p:nvSpPr>
          <p:spPr>
            <a:xfrm>
              <a:off x="757345" y="80849"/>
              <a:ext cx="6577964" cy="517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3900"/>
                </a:lnSpc>
                <a:defRPr sz="2800">
                  <a:solidFill>
                    <a:srgbClr val="22211E"/>
                  </a:solidFill>
                  <a:latin typeface="字由点字刻宋"/>
                  <a:ea typeface="字由点字刻宋"/>
                  <a:cs typeface="字由点字刻宋"/>
                  <a:sym typeface="字由点字刻宋"/>
                </a:defRPr>
              </a:lvl1pPr>
            </a:lstStyle>
            <a:p>
              <a:r>
                <a:t>Reportor：Song Chengshuang</a:t>
              </a:r>
            </a:p>
          </p:txBody>
        </p:sp>
      </p:grpSp>
      <p:sp>
        <p:nvSpPr>
          <p:cNvPr id="108" name="TextBox 16"/>
          <p:cNvSpPr txBox="1"/>
          <p:nvPr/>
        </p:nvSpPr>
        <p:spPr>
          <a:xfrm>
            <a:off x="8846077" y="5679373"/>
            <a:ext cx="9277807" cy="6131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000"/>
              </a:lnSpc>
              <a:defRPr sz="3600">
                <a:solidFill>
                  <a:srgbClr val="22211E"/>
                </a:solidFill>
                <a:latin typeface="思源宋体 1 Bold"/>
                <a:ea typeface="思源宋体 1 Bold"/>
                <a:cs typeface="思源宋体 1 Bold"/>
                <a:sym typeface="思源宋体 1 Bold"/>
              </a:defRPr>
            </a:lvl1pPr>
          </a:lstStyle>
          <a:p>
            <a:r>
              <a:t>——Take Su Shi as an example.</a:t>
            </a:r>
          </a:p>
        </p:txBody>
      </p:sp>
    </p:spTree>
  </p:cSld>
  <p:clrMapOvr>
    <a:masterClrMapping/>
  </p:clrMapOvr>
  <p:transition spd="med" advTm="1057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Freeform 2"/>
          <p:cNvSpPr/>
          <p:nvPr/>
        </p:nvSpPr>
        <p:spPr>
          <a:xfrm>
            <a:off x="0" y="-1"/>
            <a:ext cx="1028700" cy="2511650"/>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82" name="Freeform 3"/>
          <p:cNvSpPr/>
          <p:nvPr/>
        </p:nvSpPr>
        <p:spPr>
          <a:xfrm flipH="1">
            <a:off x="14852704" y="0"/>
            <a:ext cx="3435296" cy="1757491"/>
          </a:xfrm>
          <a:prstGeom prst="rect">
            <a:avLst/>
          </a:prstGeom>
          <a:blipFill>
            <a:blip r:embed="rId4"/>
            <a:stretch>
              <a:fillRect/>
            </a:stretch>
          </a:blipFill>
          <a:ln w="12700">
            <a:miter lim="400000"/>
          </a:ln>
        </p:spPr>
        <p:txBody>
          <a:bodyPr lIns="45719" rIns="45719"/>
          <a:lstStyle/>
          <a:p>
            <a:endParaRPr/>
          </a:p>
        </p:txBody>
      </p:sp>
      <p:sp>
        <p:nvSpPr>
          <p:cNvPr id="283" name="TextBox 4"/>
          <p:cNvSpPr txBox="1"/>
          <p:nvPr/>
        </p:nvSpPr>
        <p:spPr>
          <a:xfrm>
            <a:off x="1946021" y="7617258"/>
            <a:ext cx="14183333" cy="1683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3300"/>
              </a:lnSpc>
              <a:defRPr sz="2100" spc="174">
                <a:latin typeface="思源宋体 1"/>
                <a:ea typeface="思源宋体 1"/>
                <a:cs typeface="思源宋体 1"/>
                <a:sym typeface="思源宋体 1"/>
              </a:defRPr>
            </a:pPr>
            <a:r>
              <a:rPr dirty="0"/>
              <a:t>foolish and untimely, and could hardly accompany the newcomers </a:t>
            </a:r>
          </a:p>
          <a:p>
            <a:pPr algn="ctr">
              <a:lnSpc>
                <a:spcPts val="3300"/>
              </a:lnSpc>
              <a:defRPr sz="2100" spc="174"/>
            </a:pPr>
            <a:r>
              <a:rPr dirty="0">
                <a:latin typeface="思源宋体 1"/>
                <a:ea typeface="思源宋体 1"/>
                <a:cs typeface="思源宋体 1"/>
                <a:sym typeface="思源宋体 1"/>
              </a:rPr>
              <a:t>（</a:t>
            </a:r>
            <a:r>
              <a:rPr dirty="0" err="1">
                <a:latin typeface="思源宋体 1"/>
                <a:ea typeface="思源宋体 1"/>
                <a:cs typeface="思源宋体 1"/>
                <a:sym typeface="思源宋体 1"/>
              </a:rPr>
              <a:t>愚不适时，难以追陪新进</a:t>
            </a:r>
            <a:r>
              <a:rPr dirty="0">
                <a:latin typeface="思源宋体 1"/>
                <a:ea typeface="思源宋体 1"/>
                <a:cs typeface="思源宋体 1"/>
                <a:sym typeface="思源宋体 1"/>
              </a:rPr>
              <a:t>）</a:t>
            </a:r>
          </a:p>
          <a:p>
            <a:pPr algn="ctr">
              <a:lnSpc>
                <a:spcPts val="3300"/>
              </a:lnSpc>
              <a:defRPr sz="2100" spc="174">
                <a:latin typeface="思源宋体 1"/>
                <a:ea typeface="思源宋体 1"/>
                <a:cs typeface="思源宋体 1"/>
                <a:sym typeface="思源宋体 1"/>
              </a:defRPr>
            </a:pPr>
            <a:r>
              <a:rPr dirty="0"/>
              <a:t>the old man did not cause any trouble or could shepherd the small people </a:t>
            </a:r>
          </a:p>
          <a:p>
            <a:pPr algn="ctr">
              <a:lnSpc>
                <a:spcPts val="3300"/>
              </a:lnSpc>
              <a:defRPr sz="2100" spc="174"/>
            </a:pPr>
            <a:r>
              <a:rPr dirty="0">
                <a:latin typeface="思源宋体 1"/>
                <a:ea typeface="思源宋体 1"/>
                <a:cs typeface="思源宋体 1"/>
                <a:sym typeface="思源宋体 1"/>
              </a:rPr>
              <a:t>（</a:t>
            </a:r>
            <a:r>
              <a:rPr dirty="0" err="1">
                <a:latin typeface="思源宋体 1"/>
                <a:ea typeface="思源宋体 1"/>
                <a:cs typeface="思源宋体 1"/>
                <a:sym typeface="思源宋体 1"/>
              </a:rPr>
              <a:t>老不生事，或能收养小民</a:t>
            </a:r>
            <a:r>
              <a:rPr dirty="0">
                <a:latin typeface="思源宋体 1"/>
                <a:ea typeface="思源宋体 1"/>
                <a:cs typeface="思源宋体 1"/>
                <a:sym typeface="思源宋体 1"/>
              </a:rPr>
              <a:t>）</a:t>
            </a:r>
          </a:p>
        </p:txBody>
      </p:sp>
      <p:sp>
        <p:nvSpPr>
          <p:cNvPr id="284" name="TextBox 5"/>
          <p:cNvSpPr txBox="1"/>
          <p:nvPr/>
        </p:nvSpPr>
        <p:spPr>
          <a:xfrm>
            <a:off x="1356569" y="6048383"/>
            <a:ext cx="15213783" cy="1298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5000"/>
              </a:lnSpc>
              <a:defRPr sz="3600" spc="298">
                <a:solidFill>
                  <a:srgbClr val="D24B38"/>
                </a:solidFill>
                <a:latin typeface="思源宋体 1 Bold"/>
                <a:ea typeface="思源宋体 1 Bold"/>
                <a:cs typeface="思源宋体 1 Bold"/>
                <a:sym typeface="思源宋体 1 Bold"/>
              </a:defRPr>
            </a:pPr>
            <a:r>
              <a:rPr dirty="0"/>
              <a:t>Huzhou Appreciation Recommendation </a:t>
            </a:r>
          </a:p>
          <a:p>
            <a:pPr algn="ctr">
              <a:lnSpc>
                <a:spcPts val="5000"/>
              </a:lnSpc>
              <a:defRPr sz="3600" spc="298">
                <a:solidFill>
                  <a:srgbClr val="D24B38"/>
                </a:solidFill>
              </a:defRPr>
            </a:pPr>
            <a:r>
              <a:rPr dirty="0">
                <a:latin typeface="思源宋体 1"/>
                <a:ea typeface="思源宋体 1"/>
                <a:cs typeface="思源宋体 1"/>
                <a:sym typeface="思源宋体 1"/>
              </a:rPr>
              <a:t>（</a:t>
            </a:r>
            <a:r>
              <a:rPr dirty="0" err="1">
                <a:latin typeface="思源宋体 1"/>
                <a:ea typeface="思源宋体 1"/>
                <a:cs typeface="思源宋体 1"/>
                <a:sym typeface="思源宋体 1"/>
              </a:rPr>
              <a:t>湖州谢上表</a:t>
            </a:r>
            <a:r>
              <a:rPr dirty="0">
                <a:latin typeface="思源宋体 1"/>
                <a:ea typeface="思源宋体 1"/>
                <a:cs typeface="思源宋体 1"/>
                <a:sym typeface="思源宋体 1"/>
              </a:rPr>
              <a:t>）</a:t>
            </a:r>
          </a:p>
        </p:txBody>
      </p:sp>
      <p:sp>
        <p:nvSpPr>
          <p:cNvPr id="285" name="Freeform 6"/>
          <p:cNvSpPr/>
          <p:nvPr/>
        </p:nvSpPr>
        <p:spPr>
          <a:xfrm>
            <a:off x="14852704" y="8187174"/>
            <a:ext cx="3435296" cy="2099826"/>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86" name="Freeform 7"/>
          <p:cNvSpPr/>
          <p:nvPr/>
        </p:nvSpPr>
        <p:spPr>
          <a:xfrm flipH="1">
            <a:off x="-1" y="8029303"/>
            <a:ext cx="3693574" cy="2257697"/>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87" name="TextBox 8"/>
          <p:cNvSpPr txBox="1"/>
          <p:nvPr/>
        </p:nvSpPr>
        <p:spPr>
          <a:xfrm>
            <a:off x="1028700" y="93138"/>
            <a:ext cx="12973168" cy="1034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rPr dirty="0"/>
              <a:t>Wutai Poetry Case （</a:t>
            </a:r>
            <a:r>
              <a:rPr dirty="0" err="1"/>
              <a:t>乌台诗案</a:t>
            </a:r>
            <a:r>
              <a:rPr dirty="0"/>
              <a:t>）</a:t>
            </a:r>
          </a:p>
        </p:txBody>
      </p:sp>
      <p:sp>
        <p:nvSpPr>
          <p:cNvPr id="288" name="Freeform 9"/>
          <p:cNvSpPr/>
          <p:nvPr/>
        </p:nvSpPr>
        <p:spPr>
          <a:xfrm>
            <a:off x="1505023" y="1477331"/>
            <a:ext cx="15065330" cy="4258850"/>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89" name="TextBox 10"/>
          <p:cNvSpPr txBox="1"/>
          <p:nvPr/>
        </p:nvSpPr>
        <p:spPr>
          <a:xfrm>
            <a:off x="-791581" y="4391855"/>
            <a:ext cx="2885806" cy="4595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4500"/>
              </a:lnSpc>
              <a:defRPr sz="3200">
                <a:latin typeface="思源宋体 1 Bold"/>
                <a:ea typeface="思源宋体 1 Bold"/>
                <a:cs typeface="思源宋体 1 Bold"/>
                <a:sym typeface="思源宋体 1 Bold"/>
              </a:defRPr>
            </a:pPr>
            <a:r>
              <a:t>1</a:t>
            </a:r>
          </a:p>
          <a:p>
            <a:pPr algn="ctr">
              <a:lnSpc>
                <a:spcPts val="4500"/>
              </a:lnSpc>
              <a:defRPr sz="3200">
                <a:latin typeface="思源宋体 1 Bold"/>
                <a:ea typeface="思源宋体 1 Bold"/>
                <a:cs typeface="思源宋体 1 Bold"/>
                <a:sym typeface="思源宋体 1 Bold"/>
              </a:defRPr>
            </a:pPr>
            <a:r>
              <a:t>0</a:t>
            </a:r>
          </a:p>
          <a:p>
            <a:pPr algn="ctr">
              <a:lnSpc>
                <a:spcPts val="4500"/>
              </a:lnSpc>
              <a:defRPr sz="3200">
                <a:latin typeface="思源宋体 1 Bold"/>
                <a:ea typeface="思源宋体 1 Bold"/>
                <a:cs typeface="思源宋体 1 Bold"/>
                <a:sym typeface="思源宋体 1 Bold"/>
              </a:defRPr>
            </a:pPr>
            <a:r>
              <a:t>7</a:t>
            </a:r>
          </a:p>
          <a:p>
            <a:pPr algn="ctr">
              <a:lnSpc>
                <a:spcPts val="4500"/>
              </a:lnSpc>
              <a:defRPr sz="3200">
                <a:latin typeface="思源宋体 1 Bold"/>
                <a:ea typeface="思源宋体 1 Bold"/>
                <a:cs typeface="思源宋体 1 Bold"/>
                <a:sym typeface="思源宋体 1 Bold"/>
              </a:defRPr>
            </a:pPr>
            <a:r>
              <a:t>9</a:t>
            </a:r>
          </a:p>
          <a:p>
            <a:pPr algn="ctr">
              <a:lnSpc>
                <a:spcPts val="4500"/>
              </a:lnSpc>
              <a:defRPr sz="3200"/>
            </a:pPr>
            <a:r>
              <a:rPr>
                <a:latin typeface="思源宋体 1"/>
                <a:ea typeface="思源宋体 1"/>
                <a:cs typeface="思源宋体 1"/>
                <a:sym typeface="思源宋体 1"/>
              </a:rPr>
              <a:t>元</a:t>
            </a:r>
          </a:p>
          <a:p>
            <a:pPr algn="ctr">
              <a:lnSpc>
                <a:spcPts val="4500"/>
              </a:lnSpc>
              <a:defRPr sz="3200"/>
            </a:pPr>
            <a:r>
              <a:rPr>
                <a:latin typeface="思源宋体 1"/>
                <a:ea typeface="思源宋体 1"/>
                <a:cs typeface="思源宋体 1"/>
                <a:sym typeface="思源宋体 1"/>
              </a:rPr>
              <a:t>丰</a:t>
            </a:r>
          </a:p>
          <a:p>
            <a:pPr algn="ctr">
              <a:lnSpc>
                <a:spcPts val="4500"/>
              </a:lnSpc>
              <a:defRPr sz="3200"/>
            </a:pPr>
            <a:r>
              <a:rPr>
                <a:latin typeface="思源宋体 1"/>
                <a:ea typeface="思源宋体 1"/>
                <a:cs typeface="思源宋体 1"/>
                <a:sym typeface="思源宋体 1"/>
              </a:rPr>
              <a:t>二</a:t>
            </a:r>
          </a:p>
          <a:p>
            <a:pPr algn="ctr">
              <a:lnSpc>
                <a:spcPts val="4500"/>
              </a:lnSpc>
              <a:defRPr sz="3200"/>
            </a:pPr>
            <a:r>
              <a:rPr>
                <a:latin typeface="思源宋体 1"/>
                <a:ea typeface="思源宋体 1"/>
                <a:cs typeface="思源宋体 1"/>
                <a:sym typeface="思源宋体 1"/>
              </a:rPr>
              <a:t>年</a:t>
            </a:r>
          </a:p>
        </p:txBody>
      </p:sp>
    </p:spTree>
    <p:custDataLst>
      <p:tags r:id="rId1"/>
    </p:custDataLst>
  </p:cSld>
  <p:clrMapOvr>
    <a:masterClrMapping/>
  </p:clrMapOvr>
  <p:transition spd="med" advTm="742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dissolve">
                                      <p:cBhvr>
                                        <p:cTn id="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Freeform 2"/>
          <p:cNvSpPr/>
          <p:nvPr/>
        </p:nvSpPr>
        <p:spPr>
          <a:xfrm>
            <a:off x="-1" y="-294269"/>
            <a:ext cx="3241442" cy="2116610"/>
          </a:xfrm>
          <a:prstGeom prst="rect">
            <a:avLst/>
          </a:prstGeom>
          <a:blipFill>
            <a:blip r:embed="rId3"/>
            <a:stretch>
              <a:fillRect/>
            </a:stretch>
          </a:blipFill>
          <a:ln w="12700">
            <a:miter lim="400000"/>
          </a:ln>
        </p:spPr>
        <p:txBody>
          <a:bodyPr lIns="45719" rIns="45719"/>
          <a:lstStyle/>
          <a:p>
            <a:endParaRPr/>
          </a:p>
        </p:txBody>
      </p:sp>
      <p:sp>
        <p:nvSpPr>
          <p:cNvPr id="292" name="Freeform 3"/>
          <p:cNvSpPr/>
          <p:nvPr/>
        </p:nvSpPr>
        <p:spPr>
          <a:xfrm flipH="1">
            <a:off x="15400921" y="575685"/>
            <a:ext cx="1444403" cy="965238"/>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93" name="AutoShape 4"/>
          <p:cNvSpPr/>
          <p:nvPr/>
        </p:nvSpPr>
        <p:spPr>
          <a:xfrm>
            <a:off x="1028700" y="5556315"/>
            <a:ext cx="16113688" cy="1"/>
          </a:xfrm>
          <a:prstGeom prst="line">
            <a:avLst/>
          </a:prstGeom>
          <a:ln w="38100">
            <a:solidFill>
              <a:srgbClr val="702D34"/>
            </a:solidFill>
            <a:tailEnd type="triangle"/>
          </a:ln>
        </p:spPr>
        <p:txBody>
          <a:bodyPr lIns="45719" rIns="45719"/>
          <a:lstStyle/>
          <a:p>
            <a:endParaRPr/>
          </a:p>
        </p:txBody>
      </p:sp>
      <p:sp>
        <p:nvSpPr>
          <p:cNvPr id="294" name="Freeform 5"/>
          <p:cNvSpPr/>
          <p:nvPr/>
        </p:nvSpPr>
        <p:spPr>
          <a:xfrm>
            <a:off x="1576958" y="4875272"/>
            <a:ext cx="1576915" cy="1476386"/>
          </a:xfrm>
          <a:prstGeom prst="rect">
            <a:avLst/>
          </a:prstGeom>
          <a:blipFill>
            <a:blip r:embed="rId5"/>
            <a:stretch>
              <a:fillRect/>
            </a:stretch>
          </a:blipFill>
          <a:ln w="12700">
            <a:miter lim="400000"/>
          </a:ln>
        </p:spPr>
        <p:txBody>
          <a:bodyPr lIns="45719" rIns="45719"/>
          <a:lstStyle/>
          <a:p>
            <a:endParaRPr/>
          </a:p>
        </p:txBody>
      </p:sp>
      <p:sp>
        <p:nvSpPr>
          <p:cNvPr id="295" name="TextBox 6"/>
          <p:cNvSpPr txBox="1"/>
          <p:nvPr/>
        </p:nvSpPr>
        <p:spPr>
          <a:xfrm>
            <a:off x="1964608" y="5186152"/>
            <a:ext cx="801613" cy="741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800"/>
              </a:lnSpc>
              <a:defRPr sz="5200">
                <a:solidFill>
                  <a:srgbClr val="FFF8F0"/>
                </a:solidFill>
                <a:latin typeface="庞门正道粗书体"/>
                <a:ea typeface="庞门正道粗书体"/>
                <a:cs typeface="庞门正道粗书体"/>
                <a:sym typeface="庞门正道粗书体"/>
              </a:defRPr>
            </a:lvl1pPr>
          </a:lstStyle>
          <a:p>
            <a:r>
              <a:t>01</a:t>
            </a:r>
          </a:p>
        </p:txBody>
      </p:sp>
      <p:sp>
        <p:nvSpPr>
          <p:cNvPr id="296" name="TextBox 7"/>
          <p:cNvSpPr txBox="1"/>
          <p:nvPr/>
        </p:nvSpPr>
        <p:spPr>
          <a:xfrm>
            <a:off x="-1" y="6656247"/>
            <a:ext cx="5871842" cy="1259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100"/>
              </a:lnSpc>
              <a:defRPr sz="3200">
                <a:solidFill>
                  <a:srgbClr val="702D34"/>
                </a:solidFill>
                <a:latin typeface="思源宋体 1 Bold"/>
                <a:ea typeface="思源宋体 1 Bold"/>
                <a:cs typeface="思源宋体 1 Bold"/>
                <a:sym typeface="思源宋体 1 Bold"/>
              </a:defRPr>
            </a:lvl1pPr>
          </a:lstStyle>
          <a:p>
            <a:r>
              <a:rPr dirty="0"/>
              <a:t>fooling the court, presumptuous and arrogant </a:t>
            </a:r>
          </a:p>
        </p:txBody>
      </p:sp>
      <p:sp>
        <p:nvSpPr>
          <p:cNvPr id="297" name="Freeform 8"/>
          <p:cNvSpPr/>
          <p:nvPr/>
        </p:nvSpPr>
        <p:spPr>
          <a:xfrm>
            <a:off x="5491519" y="4837172"/>
            <a:ext cx="1576915" cy="1476386"/>
          </a:xfrm>
          <a:prstGeom prst="rect">
            <a:avLst/>
          </a:prstGeom>
          <a:blipFill>
            <a:blip r:embed="rId5"/>
            <a:stretch>
              <a:fillRect/>
            </a:stretch>
          </a:blipFill>
          <a:ln w="12700">
            <a:miter lim="400000"/>
          </a:ln>
        </p:spPr>
        <p:txBody>
          <a:bodyPr lIns="45719" rIns="45719"/>
          <a:lstStyle/>
          <a:p>
            <a:endParaRPr/>
          </a:p>
        </p:txBody>
      </p:sp>
      <p:sp>
        <p:nvSpPr>
          <p:cNvPr id="298" name="TextBox 9"/>
          <p:cNvSpPr txBox="1"/>
          <p:nvPr/>
        </p:nvSpPr>
        <p:spPr>
          <a:xfrm>
            <a:off x="5879170" y="5148052"/>
            <a:ext cx="801614" cy="741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800"/>
              </a:lnSpc>
              <a:defRPr sz="5200">
                <a:solidFill>
                  <a:srgbClr val="FFF8F0"/>
                </a:solidFill>
                <a:latin typeface="庞门正道粗书体"/>
                <a:ea typeface="庞门正道粗书体"/>
                <a:cs typeface="庞门正道粗书体"/>
                <a:sym typeface="庞门正道粗书体"/>
              </a:defRPr>
            </a:lvl1pPr>
          </a:lstStyle>
          <a:p>
            <a:r>
              <a:t>02</a:t>
            </a:r>
          </a:p>
        </p:txBody>
      </p:sp>
      <p:sp>
        <p:nvSpPr>
          <p:cNvPr id="299" name="TextBox 10"/>
          <p:cNvSpPr txBox="1"/>
          <p:nvPr/>
        </p:nvSpPr>
        <p:spPr>
          <a:xfrm>
            <a:off x="3652525" y="2711081"/>
            <a:ext cx="5491476" cy="1259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5100"/>
              </a:lnSpc>
              <a:defRPr sz="3200">
                <a:solidFill>
                  <a:srgbClr val="702D34"/>
                </a:solidFill>
                <a:latin typeface="思源宋体 1 Bold"/>
                <a:ea typeface="思源宋体 1 Bold"/>
                <a:cs typeface="思源宋体 1 Bold"/>
                <a:sym typeface="思源宋体 1 Bold"/>
              </a:defRPr>
            </a:pPr>
            <a:r>
              <a:rPr dirty="0"/>
              <a:t>harboring resentment</a:t>
            </a:r>
          </a:p>
          <a:p>
            <a:pPr algn="ctr">
              <a:lnSpc>
                <a:spcPts val="5100"/>
              </a:lnSpc>
              <a:defRPr sz="3200">
                <a:solidFill>
                  <a:srgbClr val="702D34"/>
                </a:solidFill>
                <a:latin typeface="思源宋体 1 Bold"/>
                <a:ea typeface="思源宋体 1 Bold"/>
                <a:cs typeface="思源宋体 1 Bold"/>
                <a:sym typeface="思源宋体 1 Bold"/>
              </a:defRPr>
            </a:pPr>
            <a:r>
              <a:rPr dirty="0"/>
              <a:t> and anger </a:t>
            </a:r>
          </a:p>
        </p:txBody>
      </p:sp>
      <p:sp>
        <p:nvSpPr>
          <p:cNvPr id="300" name="Freeform 11"/>
          <p:cNvSpPr/>
          <p:nvPr/>
        </p:nvSpPr>
        <p:spPr>
          <a:xfrm>
            <a:off x="9406080" y="4875272"/>
            <a:ext cx="1576915" cy="1476386"/>
          </a:xfrm>
          <a:prstGeom prst="rect">
            <a:avLst/>
          </a:prstGeom>
          <a:blipFill>
            <a:blip r:embed="rId5"/>
            <a:stretch>
              <a:fillRect/>
            </a:stretch>
          </a:blipFill>
          <a:ln w="12700">
            <a:miter lim="400000"/>
          </a:ln>
        </p:spPr>
        <p:txBody>
          <a:bodyPr lIns="45719" rIns="45719"/>
          <a:lstStyle/>
          <a:p>
            <a:endParaRPr/>
          </a:p>
        </p:txBody>
      </p:sp>
      <p:sp>
        <p:nvSpPr>
          <p:cNvPr id="301" name="TextBox 12"/>
          <p:cNvSpPr txBox="1"/>
          <p:nvPr/>
        </p:nvSpPr>
        <p:spPr>
          <a:xfrm>
            <a:off x="9793731" y="5186152"/>
            <a:ext cx="801613" cy="741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800"/>
              </a:lnSpc>
              <a:defRPr sz="5200">
                <a:solidFill>
                  <a:srgbClr val="FFF8F0"/>
                </a:solidFill>
                <a:latin typeface="庞门正道粗书体"/>
                <a:ea typeface="庞门正道粗书体"/>
                <a:cs typeface="庞门正道粗书体"/>
                <a:sym typeface="庞门正道粗书体"/>
              </a:defRPr>
            </a:lvl1pPr>
          </a:lstStyle>
          <a:p>
            <a:r>
              <a:t>03</a:t>
            </a:r>
          </a:p>
        </p:txBody>
      </p:sp>
      <p:sp>
        <p:nvSpPr>
          <p:cNvPr id="302" name="TextBox 13"/>
          <p:cNvSpPr txBox="1"/>
          <p:nvPr/>
        </p:nvSpPr>
        <p:spPr>
          <a:xfrm>
            <a:off x="8769698" y="6645260"/>
            <a:ext cx="3522008" cy="1259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100"/>
              </a:lnSpc>
              <a:defRPr sz="3200">
                <a:solidFill>
                  <a:srgbClr val="702D34"/>
                </a:solidFill>
                <a:latin typeface="思源宋体 1 Bold"/>
                <a:ea typeface="思源宋体 1 Bold"/>
                <a:cs typeface="思源宋体 1 Bold"/>
                <a:sym typeface="思源宋体 1 Bold"/>
              </a:defRPr>
            </a:lvl1pPr>
          </a:lstStyle>
          <a:p>
            <a:r>
              <a:rPr dirty="0"/>
              <a:t>rebuking the public opinion</a:t>
            </a:r>
          </a:p>
        </p:txBody>
      </p:sp>
      <p:sp>
        <p:nvSpPr>
          <p:cNvPr id="303" name="Freeform 14"/>
          <p:cNvSpPr/>
          <p:nvPr/>
        </p:nvSpPr>
        <p:spPr>
          <a:xfrm>
            <a:off x="13320642" y="4837172"/>
            <a:ext cx="1576914" cy="1476386"/>
          </a:xfrm>
          <a:prstGeom prst="rect">
            <a:avLst/>
          </a:prstGeom>
          <a:blipFill>
            <a:blip r:embed="rId5"/>
            <a:stretch>
              <a:fillRect/>
            </a:stretch>
          </a:blipFill>
          <a:ln w="12700">
            <a:miter lim="400000"/>
          </a:ln>
        </p:spPr>
        <p:txBody>
          <a:bodyPr lIns="45719" rIns="45719"/>
          <a:lstStyle/>
          <a:p>
            <a:endParaRPr/>
          </a:p>
        </p:txBody>
      </p:sp>
      <p:sp>
        <p:nvSpPr>
          <p:cNvPr id="304" name="TextBox 15"/>
          <p:cNvSpPr txBox="1"/>
          <p:nvPr/>
        </p:nvSpPr>
        <p:spPr>
          <a:xfrm>
            <a:off x="13708293" y="5148052"/>
            <a:ext cx="801613" cy="741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800"/>
              </a:lnSpc>
              <a:defRPr sz="5200">
                <a:solidFill>
                  <a:srgbClr val="FFF8F0"/>
                </a:solidFill>
                <a:latin typeface="庞门正道粗书体"/>
                <a:ea typeface="庞门正道粗书体"/>
                <a:cs typeface="庞门正道粗书体"/>
                <a:sym typeface="庞门正道粗书体"/>
              </a:defRPr>
            </a:lvl1pPr>
          </a:lstStyle>
          <a:p>
            <a:r>
              <a:t>04</a:t>
            </a:r>
          </a:p>
        </p:txBody>
      </p:sp>
      <p:sp>
        <p:nvSpPr>
          <p:cNvPr id="305" name="TextBox 16"/>
          <p:cNvSpPr txBox="1"/>
          <p:nvPr/>
        </p:nvSpPr>
        <p:spPr>
          <a:xfrm>
            <a:off x="12346758" y="2711081"/>
            <a:ext cx="3524682" cy="1259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100"/>
              </a:lnSpc>
              <a:defRPr sz="3200">
                <a:solidFill>
                  <a:srgbClr val="702D34"/>
                </a:solidFill>
                <a:latin typeface="思源宋体 1 Bold"/>
                <a:ea typeface="思源宋体 1 Bold"/>
                <a:cs typeface="思源宋体 1 Bold"/>
                <a:sym typeface="思源宋体 1 Bold"/>
              </a:defRPr>
            </a:lvl1pPr>
          </a:lstStyle>
          <a:p>
            <a:r>
              <a:rPr dirty="0"/>
              <a:t>harboring evil intentions</a:t>
            </a:r>
          </a:p>
        </p:txBody>
      </p:sp>
      <p:sp>
        <p:nvSpPr>
          <p:cNvPr id="306" name="Freeform 17"/>
          <p:cNvSpPr/>
          <p:nvPr/>
        </p:nvSpPr>
        <p:spPr>
          <a:xfrm>
            <a:off x="13849824" y="7216178"/>
            <a:ext cx="4401523" cy="3070823"/>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07" name="TextBox 18"/>
          <p:cNvSpPr txBox="1"/>
          <p:nvPr/>
        </p:nvSpPr>
        <p:spPr>
          <a:xfrm>
            <a:off x="2283113" y="225555"/>
            <a:ext cx="12973168" cy="1034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Wutai Poetry Case （乌台诗案）</a:t>
            </a:r>
          </a:p>
        </p:txBody>
      </p:sp>
    </p:spTree>
    <p:custDataLst>
      <p:tags r:id="rId1"/>
    </p:custDataLst>
  </p:cSld>
  <p:clrMapOvr>
    <a:masterClrMapping/>
  </p:clrMapOvr>
  <p:transition spd="med" advTm="323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dissolve">
                                      <p:cBhvr>
                                        <p:cTn id="7" dur="5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dissolve">
                                      <p:cBhvr>
                                        <p:cTn id="12" dur="5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2"/>
                                        </p:tgtEl>
                                        <p:attrNameLst>
                                          <p:attrName>style.visibility</p:attrName>
                                        </p:attrNameLst>
                                      </p:cBhvr>
                                      <p:to>
                                        <p:strVal val="visible"/>
                                      </p:to>
                                    </p:set>
                                    <p:animEffect transition="in" filter="dissolve">
                                      <p:cBhvr>
                                        <p:cTn id="17" dur="500"/>
                                        <p:tgtEl>
                                          <p:spTgt spid="3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5"/>
                                        </p:tgtEl>
                                        <p:attrNameLst>
                                          <p:attrName>style.visibility</p:attrName>
                                        </p:attrNameLst>
                                      </p:cBhvr>
                                      <p:to>
                                        <p:strVal val="visible"/>
                                      </p:to>
                                    </p:set>
                                    <p:animEffect transition="in" filter="dissolve">
                                      <p:cBhvr>
                                        <p:cTn id="22"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P spid="299" grpId="0" animBg="1"/>
      <p:bldP spid="302" grpId="0" animBg="1"/>
      <p:bldP spid="3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endParaRPr/>
          </a:p>
        </p:txBody>
      </p:sp>
      <p:grpSp>
        <p:nvGrpSpPr>
          <p:cNvPr id="314" name="Group 3"/>
          <p:cNvGrpSpPr/>
          <p:nvPr/>
        </p:nvGrpSpPr>
        <p:grpSpPr>
          <a:xfrm>
            <a:off x="1028699" y="2784048"/>
            <a:ext cx="8357227" cy="6001611"/>
            <a:chOff x="0" y="0"/>
            <a:chExt cx="8357226" cy="6001610"/>
          </a:xfrm>
        </p:grpSpPr>
        <p:sp>
          <p:nvSpPr>
            <p:cNvPr id="310" name="Freeform 4"/>
            <p:cNvSpPr/>
            <p:nvPr/>
          </p:nvSpPr>
          <p:spPr>
            <a:xfrm>
              <a:off x="218006" y="-1"/>
              <a:ext cx="8018285" cy="215686"/>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311" name="Freeform 5"/>
            <p:cNvSpPr/>
            <p:nvPr/>
          </p:nvSpPr>
          <p:spPr>
            <a:xfrm flipH="1">
              <a:off x="257375" y="5519001"/>
              <a:ext cx="7072895" cy="314625"/>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312" name="Freeform 6"/>
            <p:cNvSpPr/>
            <p:nvPr/>
          </p:nvSpPr>
          <p:spPr>
            <a:xfrm rot="5400000">
              <a:off x="5517617" y="2813423"/>
              <a:ext cx="5437347" cy="241870"/>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313" name="Freeform 7"/>
            <p:cNvSpPr/>
            <p:nvPr/>
          </p:nvSpPr>
          <p:spPr>
            <a:xfrm rot="5400000">
              <a:off x="-2764276" y="2979959"/>
              <a:ext cx="5785927" cy="257377"/>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grpSp>
      <p:grpSp>
        <p:nvGrpSpPr>
          <p:cNvPr id="319" name="Group 8"/>
          <p:cNvGrpSpPr/>
          <p:nvPr/>
        </p:nvGrpSpPr>
        <p:grpSpPr>
          <a:xfrm>
            <a:off x="10046695" y="2957037"/>
            <a:ext cx="7875452" cy="5655633"/>
            <a:chOff x="0" y="0"/>
            <a:chExt cx="7875451" cy="5655632"/>
          </a:xfrm>
        </p:grpSpPr>
        <p:sp>
          <p:nvSpPr>
            <p:cNvPr id="315" name="Freeform 9"/>
            <p:cNvSpPr/>
            <p:nvPr/>
          </p:nvSpPr>
          <p:spPr>
            <a:xfrm>
              <a:off x="205440" y="0"/>
              <a:ext cx="7556049" cy="203251"/>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316" name="Freeform 10"/>
            <p:cNvSpPr/>
            <p:nvPr/>
          </p:nvSpPr>
          <p:spPr>
            <a:xfrm flipH="1">
              <a:off x="242537" y="5200844"/>
              <a:ext cx="6665161" cy="296487"/>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317" name="Freeform 11"/>
            <p:cNvSpPr/>
            <p:nvPr/>
          </p:nvSpPr>
          <p:spPr>
            <a:xfrm rot="5400000">
              <a:off x="5199539" y="2651236"/>
              <a:ext cx="5123898" cy="227927"/>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318" name="Freeform 12"/>
            <p:cNvSpPr/>
            <p:nvPr/>
          </p:nvSpPr>
          <p:spPr>
            <a:xfrm rot="5400000">
              <a:off x="-2604922" y="2808172"/>
              <a:ext cx="5452383" cy="242539"/>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320" name="TextBox 13"/>
          <p:cNvSpPr txBox="1"/>
          <p:nvPr/>
        </p:nvSpPr>
        <p:spPr>
          <a:xfrm>
            <a:off x="1356613" y="3494787"/>
            <a:ext cx="7483944" cy="3838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5100"/>
              </a:lnSpc>
              <a:defRPr sz="2800" spc="56">
                <a:latin typeface="思源宋体 2 Italics"/>
                <a:ea typeface="思源宋体 2 Italics"/>
                <a:cs typeface="思源宋体 2 Italics"/>
                <a:sym typeface="思源宋体 2 Italics"/>
              </a:defRPr>
            </a:pPr>
            <a:r>
              <a:rPr dirty="0"/>
              <a:t>On July 28, </a:t>
            </a:r>
            <a:r>
              <a:rPr dirty="0" err="1"/>
              <a:t>Su</a:t>
            </a:r>
            <a:r>
              <a:rPr dirty="0"/>
              <a:t> Shi, who had only been in office for three months, was arrested by the officials of the imperial court and sent to the capital, and dozens of people were implicated. This is the famous "</a:t>
            </a:r>
            <a:r>
              <a:rPr dirty="0">
                <a:solidFill>
                  <a:srgbClr val="D24B38"/>
                </a:solidFill>
              </a:rPr>
              <a:t>Wutai Poetry Case</a:t>
            </a:r>
            <a:r>
              <a:rPr dirty="0"/>
              <a:t>" of the Northern Song Dynasty .</a:t>
            </a:r>
          </a:p>
        </p:txBody>
      </p:sp>
      <p:sp>
        <p:nvSpPr>
          <p:cNvPr id="321" name="TextBox 14"/>
          <p:cNvSpPr txBox="1"/>
          <p:nvPr/>
        </p:nvSpPr>
        <p:spPr>
          <a:xfrm>
            <a:off x="10542564" y="3312393"/>
            <a:ext cx="6883715" cy="3778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5000"/>
              </a:lnSpc>
              <a:defRPr sz="2700" spc="55">
                <a:latin typeface="思源宋体 2 Italics"/>
                <a:ea typeface="思源宋体 2 Italics"/>
                <a:cs typeface="思源宋体 2 Italics"/>
                <a:sym typeface="思源宋体 2 Italics"/>
              </a:defRPr>
            </a:pPr>
            <a:r>
              <a:rPr dirty="0"/>
              <a:t>The </a:t>
            </a:r>
            <a:r>
              <a:rPr lang="en-US" altLang="zh-CN" dirty="0"/>
              <a:t>N</a:t>
            </a:r>
            <a:r>
              <a:rPr dirty="0"/>
              <a:t>ew </a:t>
            </a:r>
            <a:r>
              <a:rPr lang="en-US" dirty="0"/>
              <a:t>P</a:t>
            </a:r>
            <a:r>
              <a:rPr dirty="0"/>
              <a:t>arty was determined to put </a:t>
            </a:r>
            <a:r>
              <a:rPr dirty="0" err="1"/>
              <a:t>Su</a:t>
            </a:r>
            <a:r>
              <a:rPr dirty="0"/>
              <a:t> Shi to </a:t>
            </a:r>
            <a:r>
              <a:rPr dirty="0" err="1"/>
              <a:t>death.Rescue</a:t>
            </a:r>
            <a:r>
              <a:rPr dirty="0"/>
              <a:t> activities were launched simultaneously in the court and the field. </a:t>
            </a:r>
          </a:p>
          <a:p>
            <a:pPr>
              <a:lnSpc>
                <a:spcPts val="5000"/>
              </a:lnSpc>
              <a:defRPr sz="2700" spc="55">
                <a:latin typeface="思源宋体 2 Italics"/>
                <a:ea typeface="思源宋体 2 Italics"/>
                <a:cs typeface="思源宋体 2 Italics"/>
                <a:sym typeface="思源宋体 2 Italics"/>
              </a:defRPr>
            </a:pPr>
            <a:r>
              <a:rPr dirty="0"/>
              <a:t>Finally, with the help of Wang </a:t>
            </a:r>
            <a:r>
              <a:rPr dirty="0" err="1"/>
              <a:t>Anshi</a:t>
            </a:r>
            <a:r>
              <a:rPr dirty="0"/>
              <a:t>, </a:t>
            </a:r>
            <a:r>
              <a:rPr dirty="0" err="1"/>
              <a:t>Su</a:t>
            </a:r>
            <a:r>
              <a:rPr dirty="0"/>
              <a:t> Shi was spared the death penalty and relegated to </a:t>
            </a:r>
            <a:r>
              <a:rPr dirty="0" err="1"/>
              <a:t>Huangzhou</a:t>
            </a:r>
            <a:r>
              <a:rPr dirty="0"/>
              <a:t>.</a:t>
            </a:r>
          </a:p>
        </p:txBody>
      </p:sp>
      <p:sp>
        <p:nvSpPr>
          <p:cNvPr id="322" name="Freeform 15"/>
          <p:cNvSpPr/>
          <p:nvPr/>
        </p:nvSpPr>
        <p:spPr>
          <a:xfrm>
            <a:off x="5402845" y="7812323"/>
            <a:ext cx="3983081" cy="1332620"/>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23" name="Freeform 16"/>
          <p:cNvSpPr/>
          <p:nvPr/>
        </p:nvSpPr>
        <p:spPr>
          <a:xfrm>
            <a:off x="13993597" y="7777729"/>
            <a:ext cx="3983081" cy="1332620"/>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24" name="Freeform 17"/>
          <p:cNvSpPr/>
          <p:nvPr/>
        </p:nvSpPr>
        <p:spPr>
          <a:xfrm rot="4752268" flipH="1">
            <a:off x="-526269" y="8890247"/>
            <a:ext cx="3472817" cy="3099488"/>
          </a:xfrm>
          <a:prstGeom prst="rect">
            <a:avLst/>
          </a:prstGeom>
          <a:blipFill>
            <a:blip r:embed="rId5"/>
            <a:stretch>
              <a:fillRect/>
            </a:stretch>
          </a:blipFill>
          <a:ln w="12700">
            <a:miter lim="400000"/>
          </a:ln>
        </p:spPr>
        <p:txBody>
          <a:bodyPr lIns="45719" rIns="45719"/>
          <a:lstStyle/>
          <a:p>
            <a:endParaRPr/>
          </a:p>
        </p:txBody>
      </p:sp>
      <p:sp>
        <p:nvSpPr>
          <p:cNvPr id="325" name="Freeform 18"/>
          <p:cNvSpPr/>
          <p:nvPr/>
        </p:nvSpPr>
        <p:spPr>
          <a:xfrm>
            <a:off x="0" y="-34086"/>
            <a:ext cx="1028700" cy="2511650"/>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26" name="Freeform 19"/>
          <p:cNvSpPr/>
          <p:nvPr/>
        </p:nvSpPr>
        <p:spPr>
          <a:xfrm flipH="1">
            <a:off x="14852704" y="68985"/>
            <a:ext cx="3435296" cy="1757492"/>
          </a:xfrm>
          <a:prstGeom prst="rect">
            <a:avLst/>
          </a:prstGeom>
          <a:blipFill>
            <a:blip r:embed="rId7"/>
            <a:stretch>
              <a:fillRect/>
            </a:stretch>
          </a:blipFill>
          <a:ln w="12700">
            <a:miter lim="400000"/>
          </a:ln>
        </p:spPr>
        <p:txBody>
          <a:bodyPr lIns="45719" rIns="45719"/>
          <a:lstStyle/>
          <a:p>
            <a:endParaRPr/>
          </a:p>
        </p:txBody>
      </p:sp>
      <p:sp>
        <p:nvSpPr>
          <p:cNvPr id="327" name="Freeform 20"/>
          <p:cNvSpPr/>
          <p:nvPr/>
        </p:nvSpPr>
        <p:spPr>
          <a:xfrm>
            <a:off x="13984420" y="459509"/>
            <a:ext cx="1736566" cy="1161330"/>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28" name="TextBox 21"/>
          <p:cNvSpPr txBox="1"/>
          <p:nvPr/>
        </p:nvSpPr>
        <p:spPr>
          <a:xfrm>
            <a:off x="649683" y="187958"/>
            <a:ext cx="13489405" cy="1034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Wutai Poetry Case （乌台诗案）</a:t>
            </a:r>
          </a:p>
        </p:txBody>
      </p:sp>
    </p:spTree>
  </p:cSld>
  <p:clrMapOvr>
    <a:masterClrMapping/>
  </p:clrMapOvr>
  <p:transition spd="med" advTm="4979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Freeform 2"/>
          <p:cNvSpPr/>
          <p:nvPr/>
        </p:nvSpPr>
        <p:spPr>
          <a:xfrm>
            <a:off x="0" y="-1"/>
            <a:ext cx="1028700" cy="2511650"/>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31" name="Freeform 3"/>
          <p:cNvSpPr/>
          <p:nvPr/>
        </p:nvSpPr>
        <p:spPr>
          <a:xfrm flipH="1">
            <a:off x="14852704" y="0"/>
            <a:ext cx="3435296" cy="1757491"/>
          </a:xfrm>
          <a:prstGeom prst="rect">
            <a:avLst/>
          </a:prstGeom>
          <a:blipFill>
            <a:blip r:embed="rId3"/>
            <a:stretch>
              <a:fillRect/>
            </a:stretch>
          </a:blipFill>
          <a:ln w="12700">
            <a:miter lim="400000"/>
          </a:ln>
        </p:spPr>
        <p:txBody>
          <a:bodyPr lIns="45719" rIns="45719"/>
          <a:lstStyle/>
          <a:p>
            <a:endParaRPr/>
          </a:p>
        </p:txBody>
      </p:sp>
      <p:sp>
        <p:nvSpPr>
          <p:cNvPr id="332" name="TextBox 4"/>
          <p:cNvSpPr txBox="1"/>
          <p:nvPr/>
        </p:nvSpPr>
        <p:spPr>
          <a:xfrm>
            <a:off x="1028699" y="490219"/>
            <a:ext cx="11416743" cy="1840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Wutai Poetry Case （乌台诗案）</a:t>
            </a:r>
          </a:p>
        </p:txBody>
      </p:sp>
      <p:sp>
        <p:nvSpPr>
          <p:cNvPr id="333" name="TextBox 5"/>
          <p:cNvSpPr txBox="1"/>
          <p:nvPr/>
        </p:nvSpPr>
        <p:spPr>
          <a:xfrm>
            <a:off x="1028699" y="1672613"/>
            <a:ext cx="9042490" cy="7788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6400"/>
              </a:lnSpc>
              <a:defRPr sz="4000">
                <a:latin typeface="思源宋体 1"/>
                <a:ea typeface="思源宋体 1"/>
                <a:cs typeface="思源宋体 1"/>
                <a:sym typeface="思源宋体 1"/>
              </a:defRPr>
            </a:lvl1pPr>
          </a:lstStyle>
          <a:p>
            <a:r>
              <a:rPr dirty="0"/>
              <a:t>This huge blow became the turning point of </a:t>
            </a:r>
            <a:r>
              <a:rPr dirty="0" err="1"/>
              <a:t>Su</a:t>
            </a:r>
            <a:r>
              <a:rPr dirty="0"/>
              <a:t> Shi's life. </a:t>
            </a:r>
            <a:r>
              <a:rPr dirty="0" err="1"/>
              <a:t>Su</a:t>
            </a:r>
            <a:r>
              <a:rPr dirty="0"/>
              <a:t> Shi was imprisoned for 103 days and was nearly killed. Fortunately, Song </a:t>
            </a:r>
            <a:r>
              <a:rPr dirty="0" err="1"/>
              <a:t>Taizu</a:t>
            </a:r>
            <a:r>
              <a:rPr dirty="0"/>
              <a:t> Zhao </a:t>
            </a:r>
            <a:r>
              <a:rPr dirty="0" err="1"/>
              <a:t>Kuangyin</a:t>
            </a:r>
            <a:r>
              <a:rPr dirty="0"/>
              <a:t> set the state policy of not killing the scholars, he was able to escape a disaster. Therefore, </a:t>
            </a:r>
            <a:r>
              <a:rPr dirty="0" err="1"/>
              <a:t>Su</a:t>
            </a:r>
            <a:r>
              <a:rPr dirty="0"/>
              <a:t> Shi's first remote trip of exile (1080–1086) was to </a:t>
            </a:r>
            <a:r>
              <a:rPr dirty="0" err="1"/>
              <a:t>Huangzhou</a:t>
            </a:r>
            <a:r>
              <a:rPr dirty="0"/>
              <a:t>, Hubei. </a:t>
            </a:r>
          </a:p>
        </p:txBody>
      </p:sp>
      <p:grpSp>
        <p:nvGrpSpPr>
          <p:cNvPr id="337" name="Group 6"/>
          <p:cNvGrpSpPr/>
          <p:nvPr/>
        </p:nvGrpSpPr>
        <p:grpSpPr>
          <a:xfrm>
            <a:off x="10886995" y="2511647"/>
            <a:ext cx="6372307" cy="6372306"/>
            <a:chOff x="0" y="0"/>
            <a:chExt cx="6372306" cy="6372304"/>
          </a:xfrm>
        </p:grpSpPr>
        <p:sp>
          <p:nvSpPr>
            <p:cNvPr id="334" name="Freeform 7"/>
            <p:cNvSpPr/>
            <p:nvPr/>
          </p:nvSpPr>
          <p:spPr>
            <a:xfrm>
              <a:off x="0" y="-1"/>
              <a:ext cx="6372307" cy="6372306"/>
            </a:xfrm>
            <a:custGeom>
              <a:avLst/>
              <a:gdLst/>
              <a:ahLst/>
              <a:cxnLst>
                <a:cxn ang="0">
                  <a:pos x="wd2" y="hd2"/>
                </a:cxn>
                <a:cxn ang="5400000">
                  <a:pos x="wd2" y="hd2"/>
                </a:cxn>
                <a:cxn ang="10800000">
                  <a:pos x="wd2" y="hd2"/>
                </a:cxn>
                <a:cxn ang="16200000">
                  <a:pos x="wd2" y="hd2"/>
                </a:cxn>
              </a:cxnLst>
              <a:rect l="0" t="0" r="r" b="b"/>
              <a:pathLst>
                <a:path w="21600" h="21600" extrusionOk="0">
                  <a:moveTo>
                    <a:pt x="6696" y="19917"/>
                  </a:moveTo>
                  <a:cubicBezTo>
                    <a:pt x="7751" y="20957"/>
                    <a:pt x="9201" y="21600"/>
                    <a:pt x="10800" y="21600"/>
                  </a:cubicBezTo>
                  <a:cubicBezTo>
                    <a:pt x="12399" y="21600"/>
                    <a:pt x="13849" y="20957"/>
                    <a:pt x="14904" y="19917"/>
                  </a:cubicBezTo>
                  <a:cubicBezTo>
                    <a:pt x="15791" y="19041"/>
                    <a:pt x="16401" y="17882"/>
                    <a:pt x="16586" y="16586"/>
                  </a:cubicBezTo>
                  <a:cubicBezTo>
                    <a:pt x="17882" y="16401"/>
                    <a:pt x="19041" y="15791"/>
                    <a:pt x="19917" y="14904"/>
                  </a:cubicBezTo>
                  <a:cubicBezTo>
                    <a:pt x="20957" y="13849"/>
                    <a:pt x="21600" y="12399"/>
                    <a:pt x="21600" y="10800"/>
                  </a:cubicBezTo>
                  <a:cubicBezTo>
                    <a:pt x="21600" y="9201"/>
                    <a:pt x="20957" y="7751"/>
                    <a:pt x="19917" y="6696"/>
                  </a:cubicBezTo>
                  <a:cubicBezTo>
                    <a:pt x="19041" y="5809"/>
                    <a:pt x="17882" y="5199"/>
                    <a:pt x="16586" y="5014"/>
                  </a:cubicBezTo>
                  <a:cubicBezTo>
                    <a:pt x="16401" y="3718"/>
                    <a:pt x="15791" y="2559"/>
                    <a:pt x="14904" y="1683"/>
                  </a:cubicBezTo>
                  <a:cubicBezTo>
                    <a:pt x="13849" y="643"/>
                    <a:pt x="12399" y="0"/>
                    <a:pt x="10800" y="0"/>
                  </a:cubicBezTo>
                  <a:cubicBezTo>
                    <a:pt x="9201" y="0"/>
                    <a:pt x="7751" y="643"/>
                    <a:pt x="6696" y="1683"/>
                  </a:cubicBezTo>
                  <a:cubicBezTo>
                    <a:pt x="5809" y="2559"/>
                    <a:pt x="5199" y="3718"/>
                    <a:pt x="5014" y="5014"/>
                  </a:cubicBezTo>
                  <a:cubicBezTo>
                    <a:pt x="3718" y="5199"/>
                    <a:pt x="2559" y="5809"/>
                    <a:pt x="1683" y="6696"/>
                  </a:cubicBezTo>
                  <a:cubicBezTo>
                    <a:pt x="643" y="7751"/>
                    <a:pt x="0" y="9201"/>
                    <a:pt x="0" y="10800"/>
                  </a:cubicBezTo>
                  <a:cubicBezTo>
                    <a:pt x="0" y="12399"/>
                    <a:pt x="643" y="13849"/>
                    <a:pt x="1683" y="14904"/>
                  </a:cubicBezTo>
                  <a:cubicBezTo>
                    <a:pt x="2559" y="15791"/>
                    <a:pt x="3718" y="16401"/>
                    <a:pt x="5014" y="16586"/>
                  </a:cubicBezTo>
                  <a:cubicBezTo>
                    <a:pt x="5199" y="17882"/>
                    <a:pt x="5809" y="19041"/>
                    <a:pt x="6696" y="19917"/>
                  </a:cubicBezTo>
                  <a:close/>
                </a:path>
              </a:pathLst>
            </a:custGeom>
            <a:solidFill>
              <a:srgbClr val="ABAAAA"/>
            </a:solidFill>
            <a:ln w="12700" cap="flat">
              <a:noFill/>
              <a:miter lim="400000"/>
            </a:ln>
            <a:effectLst/>
          </p:spPr>
          <p:txBody>
            <a:bodyPr wrap="square" lIns="45719" tIns="45719" rIns="45719" bIns="45719" numCol="1" anchor="t">
              <a:noAutofit/>
            </a:bodyPr>
            <a:lstStyle/>
            <a:p>
              <a:endParaRPr/>
            </a:p>
          </p:txBody>
        </p:sp>
        <p:sp>
          <p:nvSpPr>
            <p:cNvPr id="335" name="Freeform 8"/>
            <p:cNvSpPr/>
            <p:nvPr/>
          </p:nvSpPr>
          <p:spPr>
            <a:xfrm>
              <a:off x="86044" y="86043"/>
              <a:ext cx="6200217" cy="6200218"/>
            </a:xfrm>
            <a:custGeom>
              <a:avLst/>
              <a:gdLst/>
              <a:ahLst/>
              <a:cxnLst>
                <a:cxn ang="0">
                  <a:pos x="wd2" y="hd2"/>
                </a:cxn>
                <a:cxn ang="5400000">
                  <a:pos x="wd2" y="hd2"/>
                </a:cxn>
                <a:cxn ang="10800000">
                  <a:pos x="wd2" y="hd2"/>
                </a:cxn>
                <a:cxn ang="16200000">
                  <a:pos x="wd2" y="hd2"/>
                </a:cxn>
              </a:cxnLst>
              <a:rect l="0" t="0" r="r" b="b"/>
              <a:pathLst>
                <a:path w="21600" h="21600" extrusionOk="0">
                  <a:moveTo>
                    <a:pt x="6793" y="19957"/>
                  </a:moveTo>
                  <a:cubicBezTo>
                    <a:pt x="7823" y="20972"/>
                    <a:pt x="9239" y="21600"/>
                    <a:pt x="10800" y="21600"/>
                  </a:cubicBezTo>
                  <a:cubicBezTo>
                    <a:pt x="12361" y="21600"/>
                    <a:pt x="13777" y="20972"/>
                    <a:pt x="14807" y="19957"/>
                  </a:cubicBezTo>
                  <a:cubicBezTo>
                    <a:pt x="15726" y="19051"/>
                    <a:pt x="16339" y="17834"/>
                    <a:pt x="16477" y="16477"/>
                  </a:cubicBezTo>
                  <a:cubicBezTo>
                    <a:pt x="17834" y="16339"/>
                    <a:pt x="19051" y="15726"/>
                    <a:pt x="19957" y="14807"/>
                  </a:cubicBezTo>
                  <a:cubicBezTo>
                    <a:pt x="20972" y="13777"/>
                    <a:pt x="21600" y="12361"/>
                    <a:pt x="21600" y="10800"/>
                  </a:cubicBezTo>
                  <a:cubicBezTo>
                    <a:pt x="21600" y="9239"/>
                    <a:pt x="20972" y="7823"/>
                    <a:pt x="19957" y="6793"/>
                  </a:cubicBezTo>
                  <a:cubicBezTo>
                    <a:pt x="19051" y="5874"/>
                    <a:pt x="17834" y="5261"/>
                    <a:pt x="16477" y="5123"/>
                  </a:cubicBezTo>
                  <a:cubicBezTo>
                    <a:pt x="16339" y="3766"/>
                    <a:pt x="15726" y="2549"/>
                    <a:pt x="14807" y="1643"/>
                  </a:cubicBezTo>
                  <a:cubicBezTo>
                    <a:pt x="13777" y="628"/>
                    <a:pt x="12361" y="0"/>
                    <a:pt x="10800" y="0"/>
                  </a:cubicBezTo>
                  <a:cubicBezTo>
                    <a:pt x="9239" y="0"/>
                    <a:pt x="7823" y="628"/>
                    <a:pt x="6793" y="1643"/>
                  </a:cubicBezTo>
                  <a:cubicBezTo>
                    <a:pt x="5874" y="2549"/>
                    <a:pt x="5261" y="3766"/>
                    <a:pt x="5123" y="5123"/>
                  </a:cubicBezTo>
                  <a:cubicBezTo>
                    <a:pt x="3766" y="5261"/>
                    <a:pt x="2549" y="5874"/>
                    <a:pt x="1643" y="6793"/>
                  </a:cubicBezTo>
                  <a:cubicBezTo>
                    <a:pt x="628" y="7823"/>
                    <a:pt x="0" y="9239"/>
                    <a:pt x="0" y="10800"/>
                  </a:cubicBezTo>
                  <a:cubicBezTo>
                    <a:pt x="0" y="12361"/>
                    <a:pt x="628" y="13777"/>
                    <a:pt x="1643" y="14807"/>
                  </a:cubicBezTo>
                  <a:cubicBezTo>
                    <a:pt x="2549" y="15726"/>
                    <a:pt x="3766" y="16339"/>
                    <a:pt x="5123" y="16477"/>
                  </a:cubicBezTo>
                  <a:cubicBezTo>
                    <a:pt x="5261" y="17834"/>
                    <a:pt x="5874" y="19051"/>
                    <a:pt x="6793" y="19957"/>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36" name="Freeform 9"/>
            <p:cNvSpPr/>
            <p:nvPr/>
          </p:nvSpPr>
          <p:spPr>
            <a:xfrm>
              <a:off x="241328" y="241328"/>
              <a:ext cx="5889649" cy="5889648"/>
            </a:xfrm>
            <a:custGeom>
              <a:avLst/>
              <a:gdLst/>
              <a:ahLst/>
              <a:cxnLst>
                <a:cxn ang="0">
                  <a:pos x="wd2" y="hd2"/>
                </a:cxn>
                <a:cxn ang="5400000">
                  <a:pos x="wd2" y="hd2"/>
                </a:cxn>
                <a:cxn ang="10800000">
                  <a:pos x="wd2" y="hd2"/>
                </a:cxn>
                <a:cxn ang="16200000">
                  <a:pos x="wd2" y="hd2"/>
                </a:cxn>
              </a:cxnLst>
              <a:rect l="0" t="0" r="r" b="b"/>
              <a:pathLst>
                <a:path w="21600" h="21600" extrusionOk="0">
                  <a:moveTo>
                    <a:pt x="16238" y="5362"/>
                  </a:moveTo>
                  <a:cubicBezTo>
                    <a:pt x="16197" y="2394"/>
                    <a:pt x="13778" y="0"/>
                    <a:pt x="10800" y="0"/>
                  </a:cubicBezTo>
                  <a:cubicBezTo>
                    <a:pt x="7822" y="0"/>
                    <a:pt x="5403" y="2394"/>
                    <a:pt x="5362" y="5362"/>
                  </a:cubicBezTo>
                  <a:cubicBezTo>
                    <a:pt x="2394" y="5403"/>
                    <a:pt x="0" y="7822"/>
                    <a:pt x="0" y="10800"/>
                  </a:cubicBezTo>
                  <a:cubicBezTo>
                    <a:pt x="0" y="13778"/>
                    <a:pt x="2394" y="16197"/>
                    <a:pt x="5362" y="16238"/>
                  </a:cubicBezTo>
                  <a:cubicBezTo>
                    <a:pt x="5403" y="19206"/>
                    <a:pt x="7822" y="21600"/>
                    <a:pt x="10800" y="21600"/>
                  </a:cubicBezTo>
                  <a:cubicBezTo>
                    <a:pt x="13778" y="21600"/>
                    <a:pt x="16197" y="19206"/>
                    <a:pt x="16238" y="16238"/>
                  </a:cubicBezTo>
                  <a:cubicBezTo>
                    <a:pt x="19206" y="16197"/>
                    <a:pt x="21600" y="13778"/>
                    <a:pt x="21600" y="10800"/>
                  </a:cubicBezTo>
                  <a:cubicBezTo>
                    <a:pt x="21600" y="7822"/>
                    <a:pt x="19206" y="5403"/>
                    <a:pt x="16238" y="5362"/>
                  </a:cubicBezTo>
                  <a:close/>
                </a:path>
              </a:pathLst>
            </a:custGeom>
            <a:blipFill rotWithShape="1">
              <a:blip r:embed="rId4"/>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338" name="Freeform 10"/>
          <p:cNvSpPr/>
          <p:nvPr/>
        </p:nvSpPr>
        <p:spPr>
          <a:xfrm>
            <a:off x="14852704" y="8187174"/>
            <a:ext cx="3435296" cy="2099826"/>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39" name="Freeform 11"/>
          <p:cNvSpPr/>
          <p:nvPr/>
        </p:nvSpPr>
        <p:spPr>
          <a:xfrm flipH="1">
            <a:off x="-1" y="8029303"/>
            <a:ext cx="3693574" cy="2257697"/>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Tree>
  </p:cSld>
  <p:clrMapOvr>
    <a:masterClrMapping/>
  </p:clrMapOvr>
  <p:transition spd="med" advTm="3495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Freeform 2"/>
          <p:cNvSpPr/>
          <p:nvPr/>
        </p:nvSpPr>
        <p:spPr>
          <a:xfrm>
            <a:off x="0" y="-1"/>
            <a:ext cx="1028700" cy="2511650"/>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42" name="TextBox 3"/>
          <p:cNvSpPr txBox="1"/>
          <p:nvPr/>
        </p:nvSpPr>
        <p:spPr>
          <a:xfrm>
            <a:off x="514350" y="107928"/>
            <a:ext cx="8984826" cy="1840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Relegated to Huangzhou </a:t>
            </a:r>
          </a:p>
        </p:txBody>
      </p:sp>
      <p:sp>
        <p:nvSpPr>
          <p:cNvPr id="343" name="Freeform 5"/>
          <p:cNvSpPr/>
          <p:nvPr/>
        </p:nvSpPr>
        <p:spPr>
          <a:xfrm>
            <a:off x="8590719" y="934634"/>
            <a:ext cx="8668581" cy="4114801"/>
          </a:xfrm>
          <a:prstGeom prst="rect">
            <a:avLst/>
          </a:prstGeom>
          <a:solidFill>
            <a:srgbClr val="FFFFFF"/>
          </a:solidFill>
          <a:ln w="28575" cap="sq">
            <a:solidFill>
              <a:srgbClr val="B3BAC4"/>
            </a:solidFill>
            <a:miter/>
          </a:ln>
        </p:spPr>
        <p:txBody>
          <a:bodyPr lIns="45719" rIns="45719"/>
          <a:lstStyle/>
          <a:p>
            <a:endParaRPr/>
          </a:p>
        </p:txBody>
      </p:sp>
      <p:sp>
        <p:nvSpPr>
          <p:cNvPr id="344" name="TextBox 7"/>
          <p:cNvSpPr txBox="1"/>
          <p:nvPr/>
        </p:nvSpPr>
        <p:spPr>
          <a:xfrm>
            <a:off x="11310429" y="1112949"/>
            <a:ext cx="3975160" cy="684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5700"/>
              </a:lnSpc>
              <a:defRPr sz="3600" spc="107">
                <a:solidFill>
                  <a:srgbClr val="D24B38"/>
                </a:solidFill>
                <a:latin typeface="思源宋体 1 Bold"/>
                <a:ea typeface="思源宋体 1 Bold"/>
                <a:cs typeface="思源宋体 1 Bold"/>
                <a:sym typeface="思源宋体 1 Bold"/>
              </a:defRPr>
            </a:lvl1pPr>
          </a:lstStyle>
          <a:p>
            <a:r>
              <a:t>experience</a:t>
            </a:r>
          </a:p>
        </p:txBody>
      </p:sp>
      <p:sp>
        <p:nvSpPr>
          <p:cNvPr id="345" name="Freeform 8"/>
          <p:cNvSpPr/>
          <p:nvPr/>
        </p:nvSpPr>
        <p:spPr>
          <a:xfrm flipH="1">
            <a:off x="14852704" y="0"/>
            <a:ext cx="3435296" cy="1757491"/>
          </a:xfrm>
          <a:prstGeom prst="rect">
            <a:avLst/>
          </a:prstGeom>
          <a:blipFill>
            <a:blip r:embed="rId3"/>
            <a:stretch>
              <a:fillRect/>
            </a:stretch>
          </a:blipFill>
          <a:ln w="12700">
            <a:miter lim="400000"/>
          </a:ln>
        </p:spPr>
        <p:txBody>
          <a:bodyPr lIns="45719" rIns="45719"/>
          <a:lstStyle/>
          <a:p>
            <a:endParaRPr/>
          </a:p>
        </p:txBody>
      </p:sp>
      <p:sp>
        <p:nvSpPr>
          <p:cNvPr id="346" name="Freeform 10"/>
          <p:cNvSpPr/>
          <p:nvPr/>
        </p:nvSpPr>
        <p:spPr>
          <a:xfrm>
            <a:off x="8590719" y="5237565"/>
            <a:ext cx="8668581" cy="4114801"/>
          </a:xfrm>
          <a:prstGeom prst="rect">
            <a:avLst/>
          </a:prstGeom>
          <a:solidFill>
            <a:srgbClr val="FFFFFF"/>
          </a:solidFill>
          <a:ln w="28575" cap="sq">
            <a:solidFill>
              <a:srgbClr val="B3BAC4"/>
            </a:solidFill>
            <a:miter/>
          </a:ln>
        </p:spPr>
        <p:txBody>
          <a:bodyPr lIns="45719" rIns="45719"/>
          <a:lstStyle/>
          <a:p>
            <a:endParaRPr/>
          </a:p>
        </p:txBody>
      </p:sp>
      <p:sp>
        <p:nvSpPr>
          <p:cNvPr id="347" name="Freeform 12"/>
          <p:cNvSpPr/>
          <p:nvPr/>
        </p:nvSpPr>
        <p:spPr>
          <a:xfrm>
            <a:off x="0" y="3977461"/>
            <a:ext cx="5654924" cy="6309539"/>
          </a:xfrm>
          <a:prstGeom prst="rect">
            <a:avLst/>
          </a:prstGeom>
          <a:blipFill>
            <a:blip r:embed="rId4"/>
            <a:stretch>
              <a:fillRect/>
            </a:stretch>
          </a:blipFill>
          <a:ln w="12700">
            <a:miter lim="400000"/>
          </a:ln>
        </p:spPr>
        <p:txBody>
          <a:bodyPr lIns="45719" rIns="45719"/>
          <a:lstStyle/>
          <a:p>
            <a:endParaRPr/>
          </a:p>
        </p:txBody>
      </p:sp>
      <p:sp>
        <p:nvSpPr>
          <p:cNvPr id="348" name="Freeform 13">
            <a:hlinkClick r:id="rId5" action="ppaction://hlinksldjump"/>
          </p:cNvPr>
          <p:cNvSpPr/>
          <p:nvPr/>
        </p:nvSpPr>
        <p:spPr>
          <a:xfrm>
            <a:off x="5148219" y="7681193"/>
            <a:ext cx="2644588" cy="1590059"/>
          </a:xfrm>
          <a:prstGeom prst="rect">
            <a:avLst/>
          </a:prstGeom>
          <a:blipFill>
            <a:blip r:embed="rId6"/>
            <a:stretch>
              <a:fillRect/>
            </a:stretch>
          </a:blipFill>
          <a:ln w="12700">
            <a:miter lim="400000"/>
          </a:ln>
        </p:spPr>
        <p:txBody>
          <a:bodyPr lIns="45719" rIns="45719"/>
          <a:lstStyle/>
          <a:p>
            <a:endParaRPr/>
          </a:p>
        </p:txBody>
      </p:sp>
      <p:sp>
        <p:nvSpPr>
          <p:cNvPr id="349" name="Freeform 14"/>
          <p:cNvSpPr/>
          <p:nvPr/>
        </p:nvSpPr>
        <p:spPr>
          <a:xfrm flipH="1">
            <a:off x="1028700" y="4600811"/>
            <a:ext cx="829509" cy="1963336"/>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50" name="Freeform 15"/>
          <p:cNvSpPr/>
          <p:nvPr/>
        </p:nvSpPr>
        <p:spPr>
          <a:xfrm flipH="1">
            <a:off x="0" y="2261213"/>
            <a:ext cx="8590720" cy="5176751"/>
          </a:xfrm>
          <a:prstGeom prst="rect">
            <a:avLst/>
          </a:prstGeom>
          <a:blipFill>
            <a:blip r:embed="rId8"/>
            <a:stretch>
              <a:fillRect/>
            </a:stretch>
          </a:blipFill>
          <a:ln w="12700">
            <a:miter lim="400000"/>
          </a:ln>
        </p:spPr>
        <p:txBody>
          <a:bodyPr lIns="45719" rIns="45719"/>
          <a:lstStyle/>
          <a:p>
            <a:endParaRPr/>
          </a:p>
        </p:txBody>
      </p:sp>
      <p:sp>
        <p:nvSpPr>
          <p:cNvPr id="351" name="Freeform 16"/>
          <p:cNvSpPr/>
          <p:nvPr/>
        </p:nvSpPr>
        <p:spPr>
          <a:xfrm>
            <a:off x="4512247" y="1937720"/>
            <a:ext cx="1271946" cy="1054315"/>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52" name="TextBox 17"/>
          <p:cNvSpPr txBox="1"/>
          <p:nvPr/>
        </p:nvSpPr>
        <p:spPr>
          <a:xfrm>
            <a:off x="8777140" y="6469514"/>
            <a:ext cx="7979633" cy="165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just">
              <a:lnSpc>
                <a:spcPts val="4700"/>
              </a:lnSpc>
              <a:defRPr sz="2900" spc="89">
                <a:latin typeface="思源宋体 1 Italics"/>
                <a:ea typeface="思源宋体 1 Italics"/>
                <a:cs typeface="思源宋体 1 Italics"/>
                <a:sym typeface="思源宋体 1 Italics"/>
              </a:defRPr>
            </a:pPr>
            <a:r>
              <a:rPr dirty="0"/>
              <a:t>Han Shi Tie </a:t>
            </a:r>
            <a:r>
              <a:rPr dirty="0">
                <a:latin typeface="思源宋体 1"/>
                <a:ea typeface="思源宋体 1"/>
                <a:cs typeface="思源宋体 1"/>
                <a:sym typeface="思源宋体 1"/>
              </a:rPr>
              <a:t> </a:t>
            </a:r>
            <a:r>
              <a:rPr dirty="0" err="1">
                <a:latin typeface="思源宋体 1"/>
                <a:ea typeface="思源宋体 1"/>
                <a:cs typeface="思源宋体 1"/>
                <a:sym typeface="思源宋体 1"/>
              </a:rPr>
              <a:t>寒食帖</a:t>
            </a:r>
            <a:endParaRPr dirty="0">
              <a:latin typeface="思源宋体 1"/>
              <a:ea typeface="思源宋体 1"/>
              <a:cs typeface="思源宋体 1"/>
              <a:sym typeface="思源宋体 1"/>
            </a:endParaRPr>
          </a:p>
          <a:p>
            <a:pPr algn="just">
              <a:lnSpc>
                <a:spcPts val="4000"/>
              </a:lnSpc>
              <a:defRPr sz="2500" spc="75">
                <a:latin typeface="思源宋体 1 Italics"/>
                <a:ea typeface="思源宋体 1 Italics"/>
                <a:cs typeface="思源宋体 1 Italics"/>
                <a:sym typeface="思源宋体 1 Italics"/>
              </a:defRPr>
            </a:pPr>
            <a:r>
              <a:rPr dirty="0"/>
              <a:t>The First and Second </a:t>
            </a:r>
            <a:r>
              <a:rPr dirty="0" err="1"/>
              <a:t>Chibifu</a:t>
            </a:r>
            <a:r>
              <a:rPr dirty="0"/>
              <a:t> </a:t>
            </a:r>
            <a:r>
              <a:rPr dirty="0">
                <a:latin typeface="思源宋体 1"/>
                <a:ea typeface="思源宋体 1"/>
                <a:cs typeface="思源宋体 1"/>
                <a:sym typeface="思源宋体 1"/>
              </a:rPr>
              <a:t>(</a:t>
            </a:r>
            <a:r>
              <a:rPr dirty="0"/>
              <a:t>The Red Cliffs</a:t>
            </a:r>
            <a:r>
              <a:rPr dirty="0">
                <a:latin typeface="思源宋体 1"/>
                <a:ea typeface="思源宋体 1"/>
                <a:cs typeface="思源宋体 1"/>
                <a:sym typeface="思源宋体 1"/>
              </a:rPr>
              <a:t>)  </a:t>
            </a:r>
            <a:r>
              <a:rPr dirty="0" err="1">
                <a:latin typeface="思源宋体 1"/>
                <a:ea typeface="思源宋体 1"/>
                <a:cs typeface="思源宋体 1"/>
                <a:sym typeface="思源宋体 1"/>
              </a:rPr>
              <a:t>赤壁赋</a:t>
            </a:r>
            <a:endParaRPr dirty="0">
              <a:latin typeface="思源宋体 1"/>
              <a:ea typeface="思源宋体 1"/>
              <a:cs typeface="思源宋体 1"/>
              <a:sym typeface="思源宋体 1"/>
            </a:endParaRPr>
          </a:p>
          <a:p>
            <a:pPr algn="just">
              <a:lnSpc>
                <a:spcPts val="4600"/>
              </a:lnSpc>
              <a:defRPr sz="2800" spc="86">
                <a:latin typeface="思源宋体 1 Italics"/>
                <a:ea typeface="思源宋体 1 Italics"/>
                <a:cs typeface="思源宋体 1 Italics"/>
                <a:sym typeface="思源宋体 1 Italics"/>
              </a:defRPr>
            </a:pPr>
            <a:r>
              <a:rPr dirty="0" err="1"/>
              <a:t>Nian</a:t>
            </a:r>
            <a:r>
              <a:rPr dirty="0"/>
              <a:t> Nu Jiao: </a:t>
            </a:r>
            <a:r>
              <a:rPr dirty="0" err="1"/>
              <a:t>Chibi</a:t>
            </a:r>
            <a:r>
              <a:rPr dirty="0"/>
              <a:t> </a:t>
            </a:r>
            <a:r>
              <a:rPr dirty="0" err="1"/>
              <a:t>Huai</a:t>
            </a:r>
            <a:r>
              <a:rPr dirty="0"/>
              <a:t> Gu  </a:t>
            </a:r>
            <a:r>
              <a:rPr dirty="0" err="1">
                <a:latin typeface="思源宋体 1"/>
                <a:ea typeface="思源宋体 1"/>
                <a:cs typeface="思源宋体 1"/>
                <a:sym typeface="思源宋体 1"/>
              </a:rPr>
              <a:t>念奴娇：赤壁怀古</a:t>
            </a:r>
            <a:endParaRPr dirty="0">
              <a:latin typeface="思源宋体 1"/>
              <a:ea typeface="思源宋体 1"/>
              <a:cs typeface="思源宋体 1"/>
              <a:sym typeface="思源宋体 1"/>
            </a:endParaRPr>
          </a:p>
        </p:txBody>
      </p:sp>
      <p:sp>
        <p:nvSpPr>
          <p:cNvPr id="353" name="TextBox 18"/>
          <p:cNvSpPr txBox="1"/>
          <p:nvPr/>
        </p:nvSpPr>
        <p:spPr>
          <a:xfrm>
            <a:off x="11310429" y="5439602"/>
            <a:ext cx="3975160" cy="684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5700"/>
              </a:lnSpc>
              <a:defRPr sz="3600" spc="107">
                <a:solidFill>
                  <a:srgbClr val="D24B38"/>
                </a:solidFill>
                <a:latin typeface="思源宋体 1 Bold"/>
                <a:ea typeface="思源宋体 1 Bold"/>
                <a:cs typeface="思源宋体 1 Bold"/>
                <a:sym typeface="思源宋体 1 Bold"/>
              </a:defRPr>
            </a:lvl1pPr>
          </a:lstStyle>
          <a:p>
            <a:r>
              <a:t>Works</a:t>
            </a:r>
          </a:p>
        </p:txBody>
      </p:sp>
      <p:sp>
        <p:nvSpPr>
          <p:cNvPr id="354" name="TextBox 19"/>
          <p:cNvSpPr txBox="1"/>
          <p:nvPr/>
        </p:nvSpPr>
        <p:spPr>
          <a:xfrm>
            <a:off x="8777140" y="1879584"/>
            <a:ext cx="7793212" cy="304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ts val="4000"/>
              </a:lnSpc>
              <a:defRPr sz="2900">
                <a:latin typeface="思源宋体 1"/>
                <a:ea typeface="思源宋体 1"/>
                <a:cs typeface="思源宋体 1"/>
                <a:sym typeface="思源宋体 1"/>
              </a:defRPr>
            </a:pPr>
            <a:r>
              <a:rPr lang="en-US" dirty="0"/>
              <a:t>Sushi’s</a:t>
            </a:r>
            <a:r>
              <a:rPr dirty="0"/>
              <a:t> post carried a nominal title, </a:t>
            </a:r>
          </a:p>
          <a:p>
            <a:pPr>
              <a:lnSpc>
                <a:spcPts val="4000"/>
              </a:lnSpc>
              <a:defRPr sz="2900">
                <a:latin typeface="思源宋体 1"/>
                <a:ea typeface="思源宋体 1"/>
                <a:cs typeface="思源宋体 1"/>
                <a:sym typeface="思源宋体 1"/>
              </a:defRPr>
            </a:pPr>
            <a:r>
              <a:rPr dirty="0"/>
              <a:t>but no stipend, leaving </a:t>
            </a:r>
            <a:r>
              <a:rPr dirty="0" err="1"/>
              <a:t>Su</a:t>
            </a:r>
            <a:r>
              <a:rPr dirty="0"/>
              <a:t> in poverty.</a:t>
            </a:r>
          </a:p>
          <a:p>
            <a:pPr>
              <a:lnSpc>
                <a:spcPts val="4000"/>
              </a:lnSpc>
              <a:defRPr sz="2900">
                <a:latin typeface="思源宋体 1"/>
                <a:ea typeface="思源宋体 1"/>
                <a:cs typeface="思源宋体 1"/>
                <a:sym typeface="思源宋体 1"/>
              </a:defRPr>
            </a:pPr>
            <a:r>
              <a:rPr dirty="0"/>
              <a:t>With </a:t>
            </a:r>
            <a:r>
              <a:rPr lang="en-US" altLang="zh-CN" dirty="0"/>
              <a:t>the</a:t>
            </a:r>
            <a:r>
              <a:rPr lang="zh-CN" altLang="en-US" dirty="0"/>
              <a:t> </a:t>
            </a:r>
            <a:r>
              <a:rPr dirty="0"/>
              <a:t>help </a:t>
            </a:r>
            <a:r>
              <a:rPr lang="en-US" altLang="zh-CN" dirty="0"/>
              <a:t>of</a:t>
            </a:r>
            <a:r>
              <a:rPr dirty="0"/>
              <a:t> a </a:t>
            </a:r>
            <a:r>
              <a:rPr dirty="0" err="1"/>
              <a:t>friend，Sushi</a:t>
            </a:r>
            <a:r>
              <a:rPr dirty="0"/>
              <a:t> made a living. </a:t>
            </a:r>
          </a:p>
          <a:p>
            <a:pPr>
              <a:lnSpc>
                <a:spcPts val="4000"/>
              </a:lnSpc>
              <a:defRPr sz="2900">
                <a:latin typeface="思源宋体 1"/>
                <a:ea typeface="思源宋体 1"/>
                <a:cs typeface="思源宋体 1"/>
                <a:sym typeface="思源宋体 1"/>
              </a:defRPr>
            </a:pPr>
            <a:r>
              <a:rPr dirty="0"/>
              <a:t>In 1086, </a:t>
            </a:r>
            <a:r>
              <a:rPr dirty="0" err="1"/>
              <a:t>Su</a:t>
            </a:r>
            <a:r>
              <a:rPr dirty="0"/>
              <a:t> and all other banished statesmen </a:t>
            </a:r>
          </a:p>
          <a:p>
            <a:pPr>
              <a:lnSpc>
                <a:spcPts val="4000"/>
              </a:lnSpc>
              <a:defRPr sz="2900">
                <a:latin typeface="思源宋体 1"/>
                <a:ea typeface="思源宋体 1"/>
                <a:cs typeface="思源宋体 1"/>
                <a:sym typeface="思源宋体 1"/>
              </a:defRPr>
            </a:pPr>
            <a:r>
              <a:rPr dirty="0"/>
              <a:t>were recalled to the capital due to the ascension</a:t>
            </a:r>
          </a:p>
          <a:p>
            <a:pPr>
              <a:lnSpc>
                <a:spcPts val="4000"/>
              </a:lnSpc>
              <a:defRPr sz="2900">
                <a:latin typeface="思源宋体 1"/>
                <a:ea typeface="思源宋体 1"/>
                <a:cs typeface="思源宋体 1"/>
                <a:sym typeface="思源宋体 1"/>
              </a:defRPr>
            </a:pPr>
            <a:r>
              <a:rPr dirty="0"/>
              <a:t> of a new government. </a:t>
            </a:r>
          </a:p>
        </p:txBody>
      </p:sp>
    </p:spTree>
  </p:cSld>
  <p:clrMapOvr>
    <a:masterClrMapping/>
  </p:clrMapOvr>
  <p:transition spd="med" advTm="33775"/>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Freeform 2"/>
          <p:cNvSpPr/>
          <p:nvPr/>
        </p:nvSpPr>
        <p:spPr>
          <a:xfrm>
            <a:off x="0" y="-1"/>
            <a:ext cx="1028700" cy="2511650"/>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57" name="Freeform 3"/>
          <p:cNvSpPr/>
          <p:nvPr/>
        </p:nvSpPr>
        <p:spPr>
          <a:xfrm flipH="1">
            <a:off x="14852704" y="0"/>
            <a:ext cx="3435296" cy="1757491"/>
          </a:xfrm>
          <a:prstGeom prst="rect">
            <a:avLst/>
          </a:prstGeom>
          <a:blipFill>
            <a:blip r:embed="rId3"/>
            <a:stretch>
              <a:fillRect/>
            </a:stretch>
          </a:blipFill>
          <a:ln w="12700">
            <a:miter lim="400000"/>
          </a:ln>
        </p:spPr>
        <p:txBody>
          <a:bodyPr lIns="45719" rIns="45719"/>
          <a:lstStyle/>
          <a:p>
            <a:endParaRPr/>
          </a:p>
        </p:txBody>
      </p:sp>
      <p:sp>
        <p:nvSpPr>
          <p:cNvPr id="358" name="TextBox 4"/>
          <p:cNvSpPr txBox="1"/>
          <p:nvPr/>
        </p:nvSpPr>
        <p:spPr>
          <a:xfrm>
            <a:off x="1028700" y="66270"/>
            <a:ext cx="8239039" cy="95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Relegated to Huizhou </a:t>
            </a:r>
          </a:p>
        </p:txBody>
      </p:sp>
      <p:sp>
        <p:nvSpPr>
          <p:cNvPr id="359" name="Freeform 6"/>
          <p:cNvSpPr/>
          <p:nvPr/>
        </p:nvSpPr>
        <p:spPr>
          <a:xfrm>
            <a:off x="9946724" y="1757490"/>
            <a:ext cx="6822468" cy="6056881"/>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60" name="TextBox 7"/>
          <p:cNvSpPr txBox="1"/>
          <p:nvPr/>
        </p:nvSpPr>
        <p:spPr>
          <a:xfrm>
            <a:off x="1038165" y="7106516"/>
            <a:ext cx="6967302" cy="101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just">
              <a:lnSpc>
                <a:spcPts val="4100"/>
              </a:lnSpc>
              <a:defRPr sz="2900" spc="-235">
                <a:solidFill>
                  <a:srgbClr val="3F4A64"/>
                </a:solidFill>
                <a:latin typeface="思源宋体 1 Italics"/>
                <a:ea typeface="思源宋体 1 Italics"/>
                <a:cs typeface="思源宋体 1 Italics"/>
                <a:sym typeface="思源宋体 1 Italics"/>
              </a:defRPr>
            </a:pPr>
            <a:r>
              <a:rPr dirty="0"/>
              <a:t>One Poem of Huizhou  </a:t>
            </a:r>
            <a:r>
              <a:rPr dirty="0" err="1">
                <a:latin typeface="思源宋体 1"/>
                <a:ea typeface="思源宋体 1"/>
                <a:cs typeface="思源宋体 1"/>
                <a:sym typeface="思源宋体 1"/>
              </a:rPr>
              <a:t>惠州一绝</a:t>
            </a:r>
            <a:endParaRPr dirty="0">
              <a:latin typeface="思源宋体 1"/>
              <a:ea typeface="思源宋体 1"/>
              <a:cs typeface="思源宋体 1"/>
              <a:sym typeface="思源宋体 1"/>
            </a:endParaRPr>
          </a:p>
          <a:p>
            <a:pPr algn="just">
              <a:lnSpc>
                <a:spcPts val="4100"/>
              </a:lnSpc>
              <a:defRPr sz="2900" spc="-235">
                <a:solidFill>
                  <a:srgbClr val="3F4A64"/>
                </a:solidFill>
                <a:latin typeface="思源宋体 1 Italics"/>
                <a:ea typeface="思源宋体 1 Italics"/>
                <a:cs typeface="思源宋体 1 Italics"/>
                <a:sym typeface="思源宋体 1 Italics"/>
              </a:defRPr>
            </a:pPr>
            <a:r>
              <a:rPr dirty="0"/>
              <a:t>Butterfly Lovers - Spring Scene  </a:t>
            </a:r>
            <a:r>
              <a:rPr dirty="0" err="1">
                <a:latin typeface="思源宋体 1"/>
                <a:ea typeface="思源宋体 1"/>
                <a:cs typeface="思源宋体 1"/>
                <a:sym typeface="思源宋体 1"/>
              </a:rPr>
              <a:t>蝶恋花·春景</a:t>
            </a:r>
            <a:endParaRPr dirty="0">
              <a:latin typeface="思源宋体 1"/>
              <a:ea typeface="思源宋体 1"/>
              <a:cs typeface="思源宋体 1"/>
              <a:sym typeface="思源宋体 1"/>
            </a:endParaRPr>
          </a:p>
        </p:txBody>
      </p:sp>
      <p:sp>
        <p:nvSpPr>
          <p:cNvPr id="361" name="TextBox 8"/>
          <p:cNvSpPr txBox="1"/>
          <p:nvPr/>
        </p:nvSpPr>
        <p:spPr>
          <a:xfrm>
            <a:off x="514349" y="5966690"/>
            <a:ext cx="6194026" cy="753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6300"/>
              </a:lnSpc>
              <a:defRPr sz="3900" spc="119">
                <a:solidFill>
                  <a:srgbClr val="D24B38"/>
                </a:solidFill>
                <a:latin typeface="思源宋体 1 Bold"/>
                <a:ea typeface="思源宋体 1 Bold"/>
                <a:cs typeface="思源宋体 1 Bold"/>
                <a:sym typeface="思源宋体 1 Bold"/>
              </a:defRPr>
            </a:lvl1pPr>
          </a:lstStyle>
          <a:p>
            <a:r>
              <a:t>Works</a:t>
            </a:r>
          </a:p>
        </p:txBody>
      </p:sp>
      <p:sp>
        <p:nvSpPr>
          <p:cNvPr id="362" name="TextBox 9"/>
          <p:cNvSpPr txBox="1"/>
          <p:nvPr/>
        </p:nvSpPr>
        <p:spPr>
          <a:xfrm>
            <a:off x="1028700" y="2242416"/>
            <a:ext cx="7481652" cy="3104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4100"/>
              </a:lnSpc>
              <a:defRPr sz="2900" spc="-235">
                <a:solidFill>
                  <a:srgbClr val="3F4A64"/>
                </a:solidFill>
                <a:latin typeface="思源宋体 1"/>
                <a:ea typeface="思源宋体 1"/>
                <a:cs typeface="思源宋体 1"/>
                <a:sym typeface="思源宋体 1"/>
              </a:defRPr>
            </a:lvl1pPr>
          </a:lstStyle>
          <a:p>
            <a:r>
              <a:rPr dirty="0"/>
              <a:t>In the first year of </a:t>
            </a:r>
            <a:r>
              <a:rPr dirty="0" err="1"/>
              <a:t>Shaosheng</a:t>
            </a:r>
            <a:r>
              <a:rPr dirty="0"/>
              <a:t> (1094), </a:t>
            </a:r>
            <a:r>
              <a:rPr dirty="0" err="1"/>
              <a:t>Su</a:t>
            </a:r>
            <a:r>
              <a:rPr dirty="0"/>
              <a:t> Shi was again relegated to Huizhou .He only lived in Huizhou for two years and seven months. Although the time is short, he is concerned about the sufferings of Huizhou people and local construction everywhere, and has done a lot of practical things for the people of Huizhou.</a:t>
            </a:r>
          </a:p>
        </p:txBody>
      </p:sp>
      <p:sp>
        <p:nvSpPr>
          <p:cNvPr id="363" name="TextBox 10"/>
          <p:cNvSpPr txBox="1"/>
          <p:nvPr/>
        </p:nvSpPr>
        <p:spPr>
          <a:xfrm>
            <a:off x="514349" y="1103424"/>
            <a:ext cx="6194026" cy="753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6300"/>
              </a:lnSpc>
              <a:defRPr sz="3900" spc="119">
                <a:solidFill>
                  <a:srgbClr val="D24B38"/>
                </a:solidFill>
                <a:latin typeface="思源宋体 1 Bold"/>
                <a:ea typeface="思源宋体 1 Bold"/>
                <a:cs typeface="思源宋体 1 Bold"/>
                <a:sym typeface="思源宋体 1 Bold"/>
              </a:defRPr>
            </a:lvl1pPr>
          </a:lstStyle>
          <a:p>
            <a:r>
              <a:t>experience</a:t>
            </a:r>
          </a:p>
        </p:txBody>
      </p:sp>
      <p:grpSp>
        <p:nvGrpSpPr>
          <p:cNvPr id="366" name="Group 11"/>
          <p:cNvGrpSpPr/>
          <p:nvPr/>
        </p:nvGrpSpPr>
        <p:grpSpPr>
          <a:xfrm>
            <a:off x="8946725" y="8392886"/>
            <a:ext cx="9341275" cy="1894114"/>
            <a:chOff x="0" y="0"/>
            <a:chExt cx="9341274" cy="1894113"/>
          </a:xfrm>
        </p:grpSpPr>
        <p:sp>
          <p:nvSpPr>
            <p:cNvPr id="364" name="Freeform 12"/>
            <p:cNvSpPr/>
            <p:nvPr/>
          </p:nvSpPr>
          <p:spPr>
            <a:xfrm>
              <a:off x="-1" y="-1"/>
              <a:ext cx="6733208" cy="1894115"/>
            </a:xfrm>
            <a:prstGeom prst="rect">
              <a:avLst/>
            </a:prstGeom>
            <a:blipFill rotWithShape="1">
              <a:blip r:embed="rId5"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a:p>
          </p:txBody>
        </p:sp>
        <p:sp>
          <p:nvSpPr>
            <p:cNvPr id="365" name="Freeform 13"/>
            <p:cNvSpPr/>
            <p:nvPr/>
          </p:nvSpPr>
          <p:spPr>
            <a:xfrm>
              <a:off x="4879282" y="-1"/>
              <a:ext cx="4461993" cy="1894115"/>
            </a:xfrm>
            <a:prstGeom prst="rect">
              <a:avLst/>
            </a:prstGeom>
            <a:blipFill rotWithShape="1">
              <a:blip r:embed="rId6"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367" name="Freeform 14">
            <a:hlinkClick r:id="rId7" action="ppaction://hlinksldjump"/>
          </p:cNvPr>
          <p:cNvSpPr/>
          <p:nvPr/>
        </p:nvSpPr>
        <p:spPr>
          <a:xfrm>
            <a:off x="8005465" y="8573757"/>
            <a:ext cx="2277069" cy="1369087"/>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Tree>
  </p:cSld>
  <p:clrMapOvr>
    <a:masterClrMapping/>
  </p:clrMapOvr>
  <p:transition spd="med" advTm="1128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reeform 2"/>
          <p:cNvSpPr/>
          <p:nvPr/>
        </p:nvSpPr>
        <p:spPr>
          <a:xfrm>
            <a:off x="0" y="-1"/>
            <a:ext cx="1028700" cy="2511650"/>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70" name="Freeform 3"/>
          <p:cNvSpPr/>
          <p:nvPr/>
        </p:nvSpPr>
        <p:spPr>
          <a:xfrm flipH="1">
            <a:off x="14852704" y="0"/>
            <a:ext cx="3435296" cy="1757491"/>
          </a:xfrm>
          <a:prstGeom prst="rect">
            <a:avLst/>
          </a:prstGeom>
          <a:blipFill>
            <a:blip r:embed="rId4"/>
            <a:stretch>
              <a:fillRect/>
            </a:stretch>
          </a:blipFill>
          <a:ln w="12700">
            <a:miter lim="400000"/>
          </a:ln>
        </p:spPr>
        <p:txBody>
          <a:bodyPr lIns="45719" rIns="45719"/>
          <a:lstStyle/>
          <a:p>
            <a:endParaRPr/>
          </a:p>
        </p:txBody>
      </p:sp>
      <p:sp>
        <p:nvSpPr>
          <p:cNvPr id="371" name="Freeform 4"/>
          <p:cNvSpPr/>
          <p:nvPr/>
        </p:nvSpPr>
        <p:spPr>
          <a:xfrm>
            <a:off x="6970308" y="1757490"/>
            <a:ext cx="4594860" cy="8229601"/>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72" name="TextBox 5"/>
          <p:cNvSpPr txBox="1"/>
          <p:nvPr/>
        </p:nvSpPr>
        <p:spPr>
          <a:xfrm>
            <a:off x="11213796" y="2145837"/>
            <a:ext cx="6457400" cy="684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3600">
                <a:solidFill>
                  <a:srgbClr val="D24B38"/>
                </a:solidFill>
                <a:latin typeface="思源宋体 1 Bold"/>
                <a:ea typeface="思源宋体 1 Bold"/>
                <a:cs typeface="思源宋体 1 Bold"/>
                <a:sym typeface="思源宋体 1 Bold"/>
              </a:defRPr>
            </a:lvl1pPr>
          </a:lstStyle>
          <a:p>
            <a:r>
              <a:rPr dirty="0"/>
              <a:t>the temporary residence </a:t>
            </a:r>
          </a:p>
        </p:txBody>
      </p:sp>
      <p:sp>
        <p:nvSpPr>
          <p:cNvPr id="373" name="TextBox 6"/>
          <p:cNvSpPr txBox="1"/>
          <p:nvPr/>
        </p:nvSpPr>
        <p:spPr>
          <a:xfrm>
            <a:off x="10546057" y="3062141"/>
            <a:ext cx="7792875" cy="2358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4600"/>
              </a:lnSpc>
              <a:defRPr sz="3200">
                <a:latin typeface="思源宋体 1"/>
                <a:ea typeface="思源宋体 1"/>
                <a:cs typeface="思源宋体 1"/>
                <a:sym typeface="思源宋体 1"/>
              </a:defRPr>
            </a:pPr>
            <a:r>
              <a:rPr dirty="0"/>
              <a:t>The sea and mountains are lush and beautiful, and the two rivers merge and the vermilion building opens. </a:t>
            </a:r>
          </a:p>
          <a:p>
            <a:pPr algn="ctr">
              <a:lnSpc>
                <a:spcPts val="4600"/>
              </a:lnSpc>
              <a:defRPr sz="3200"/>
            </a:pPr>
            <a:r>
              <a:rPr dirty="0" err="1">
                <a:latin typeface="思源宋体 1"/>
                <a:ea typeface="思源宋体 1"/>
                <a:cs typeface="思源宋体 1"/>
                <a:sym typeface="思源宋体 1"/>
              </a:rPr>
              <a:t>海山葱矓气佳哉，二江合处朱楼开</a:t>
            </a:r>
            <a:endParaRPr dirty="0">
              <a:latin typeface="思源宋体 1"/>
              <a:ea typeface="思源宋体 1"/>
              <a:cs typeface="思源宋体 1"/>
              <a:sym typeface="思源宋体 1"/>
            </a:endParaRPr>
          </a:p>
        </p:txBody>
      </p:sp>
      <p:sp>
        <p:nvSpPr>
          <p:cNvPr id="374" name="TextBox 7"/>
          <p:cNvSpPr txBox="1"/>
          <p:nvPr/>
        </p:nvSpPr>
        <p:spPr>
          <a:xfrm>
            <a:off x="519947" y="2098263"/>
            <a:ext cx="5997156" cy="684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lnSpc>
                <a:spcPts val="5700"/>
              </a:lnSpc>
              <a:defRPr sz="3600">
                <a:solidFill>
                  <a:srgbClr val="D24B38"/>
                </a:solidFill>
                <a:latin typeface="思源宋体 1 Bold"/>
                <a:ea typeface="思源宋体 1 Bold"/>
                <a:cs typeface="思源宋体 1 Bold"/>
                <a:sym typeface="思源宋体 1 Bold"/>
              </a:defRPr>
            </a:lvl1pPr>
          </a:lstStyle>
          <a:p>
            <a:r>
              <a:rPr dirty="0"/>
              <a:t>the scenery of Huizhou </a:t>
            </a:r>
          </a:p>
        </p:txBody>
      </p:sp>
      <p:sp>
        <p:nvSpPr>
          <p:cNvPr id="375" name="TextBox 8"/>
          <p:cNvSpPr txBox="1"/>
          <p:nvPr/>
        </p:nvSpPr>
        <p:spPr>
          <a:xfrm>
            <a:off x="116107" y="3203196"/>
            <a:ext cx="7192118" cy="1778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4600"/>
              </a:lnSpc>
              <a:defRPr sz="3300">
                <a:latin typeface="思源宋体 1"/>
                <a:ea typeface="思源宋体 1"/>
                <a:cs typeface="思源宋体 1"/>
                <a:sym typeface="思源宋体 1"/>
              </a:defRPr>
            </a:pPr>
            <a:r>
              <a:rPr dirty="0"/>
              <a:t>I eat 300 lychees a day, and I do not resign to be a long Southerners. </a:t>
            </a:r>
          </a:p>
          <a:p>
            <a:pPr algn="ctr">
              <a:lnSpc>
                <a:spcPts val="4600"/>
              </a:lnSpc>
              <a:defRPr sz="3300"/>
            </a:pPr>
            <a:r>
              <a:rPr dirty="0" err="1">
                <a:latin typeface="思源宋体 1"/>
                <a:ea typeface="思源宋体 1"/>
                <a:cs typeface="思源宋体 1"/>
                <a:sym typeface="思源宋体 1"/>
              </a:rPr>
              <a:t>日啖荔枝三百颗，不辞长作岭南人</a:t>
            </a:r>
            <a:endParaRPr dirty="0">
              <a:latin typeface="思源宋体 1"/>
              <a:ea typeface="思源宋体 1"/>
              <a:cs typeface="思源宋体 1"/>
              <a:sym typeface="思源宋体 1"/>
            </a:endParaRPr>
          </a:p>
        </p:txBody>
      </p:sp>
      <p:sp>
        <p:nvSpPr>
          <p:cNvPr id="376" name="TextBox 9"/>
          <p:cNvSpPr txBox="1"/>
          <p:nvPr/>
        </p:nvSpPr>
        <p:spPr>
          <a:xfrm>
            <a:off x="11767184" y="5769147"/>
            <a:ext cx="5160379" cy="684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3600">
                <a:solidFill>
                  <a:srgbClr val="D24B38"/>
                </a:solidFill>
                <a:latin typeface="思源宋体 1 Bold"/>
                <a:ea typeface="思源宋体 1 Bold"/>
                <a:cs typeface="思源宋体 1 Bold"/>
                <a:sym typeface="思源宋体 1 Bold"/>
              </a:defRPr>
            </a:lvl1pPr>
          </a:lstStyle>
          <a:p>
            <a:r>
              <a:rPr dirty="0"/>
              <a:t>winter </a:t>
            </a:r>
          </a:p>
        </p:txBody>
      </p:sp>
      <p:sp>
        <p:nvSpPr>
          <p:cNvPr id="377" name="TextBox 10"/>
          <p:cNvSpPr txBox="1"/>
          <p:nvPr/>
        </p:nvSpPr>
        <p:spPr>
          <a:xfrm>
            <a:off x="268274" y="6616264"/>
            <a:ext cx="7039951" cy="2724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4600"/>
              </a:lnSpc>
              <a:defRPr sz="3200">
                <a:latin typeface="思源宋体 1"/>
                <a:ea typeface="思源宋体 1"/>
                <a:cs typeface="思源宋体 1"/>
                <a:sym typeface="思源宋体 1"/>
              </a:defRPr>
            </a:pPr>
            <a:r>
              <a:rPr dirty="0"/>
              <a:t>After the burning of the tea gun, the wheat waves are empty in front of the water.</a:t>
            </a:r>
          </a:p>
          <a:p>
            <a:pPr algn="ctr">
              <a:lnSpc>
                <a:spcPts val="4600"/>
              </a:lnSpc>
              <a:defRPr sz="3200"/>
            </a:pPr>
            <a:r>
              <a:rPr dirty="0" err="1">
                <a:latin typeface="思源宋体 1"/>
                <a:ea typeface="思源宋体 1"/>
                <a:cs typeface="思源宋体 1"/>
                <a:sym typeface="思源宋体 1"/>
              </a:rPr>
              <a:t>茶枪烧后有，麦浪水前空</a:t>
            </a:r>
            <a:r>
              <a:rPr dirty="0">
                <a:latin typeface="思源宋体 1"/>
                <a:ea typeface="思源宋体 1"/>
                <a:cs typeface="思源宋体 1"/>
                <a:sym typeface="思源宋体 1"/>
              </a:rPr>
              <a:t> </a:t>
            </a:r>
          </a:p>
        </p:txBody>
      </p:sp>
      <p:sp>
        <p:nvSpPr>
          <p:cNvPr id="378" name="TextBox 11"/>
          <p:cNvSpPr txBox="1"/>
          <p:nvPr/>
        </p:nvSpPr>
        <p:spPr>
          <a:xfrm>
            <a:off x="1208061" y="5712342"/>
            <a:ext cx="5160379" cy="684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3600">
                <a:solidFill>
                  <a:srgbClr val="D24B38"/>
                </a:solidFill>
                <a:latin typeface="思源宋体 1 Bold"/>
                <a:ea typeface="思源宋体 1 Bold"/>
                <a:cs typeface="思源宋体 1 Bold"/>
                <a:sym typeface="思源宋体 1 Bold"/>
              </a:defRPr>
            </a:lvl1pPr>
          </a:lstStyle>
          <a:p>
            <a:r>
              <a:rPr dirty="0"/>
              <a:t>spring </a:t>
            </a:r>
          </a:p>
        </p:txBody>
      </p:sp>
      <p:sp>
        <p:nvSpPr>
          <p:cNvPr id="379" name="TextBox 12"/>
          <p:cNvSpPr txBox="1"/>
          <p:nvPr/>
        </p:nvSpPr>
        <p:spPr>
          <a:xfrm>
            <a:off x="10855373" y="6906776"/>
            <a:ext cx="7174244" cy="2140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4600"/>
              </a:lnSpc>
              <a:defRPr sz="3200">
                <a:latin typeface="思源宋体 1"/>
                <a:ea typeface="思源宋体 1"/>
                <a:cs typeface="思源宋体 1"/>
                <a:sym typeface="思源宋体 1"/>
              </a:defRPr>
            </a:pPr>
            <a:r>
              <a:rPr dirty="0" err="1"/>
              <a:t>Luofu</a:t>
            </a:r>
            <a:r>
              <a:rPr dirty="0"/>
              <a:t> is moving in spring, and the clouds and sun have a clear light. </a:t>
            </a:r>
          </a:p>
          <a:p>
            <a:pPr algn="ctr">
              <a:lnSpc>
                <a:spcPts val="4600"/>
              </a:lnSpc>
              <a:defRPr sz="3200"/>
            </a:pPr>
            <a:r>
              <a:rPr dirty="0" err="1">
                <a:latin typeface="思源宋体 1"/>
                <a:ea typeface="思源宋体 1"/>
                <a:cs typeface="思源宋体 1"/>
                <a:sym typeface="思源宋体 1"/>
              </a:rPr>
              <a:t>罗浮春欲动，云日有清光</a:t>
            </a:r>
            <a:endParaRPr dirty="0">
              <a:latin typeface="思源宋体 1"/>
              <a:ea typeface="思源宋体 1"/>
              <a:cs typeface="思源宋体 1"/>
              <a:sym typeface="思源宋体 1"/>
            </a:endParaRPr>
          </a:p>
        </p:txBody>
      </p:sp>
      <p:sp>
        <p:nvSpPr>
          <p:cNvPr id="380" name="Freeform 13"/>
          <p:cNvSpPr/>
          <p:nvPr/>
        </p:nvSpPr>
        <p:spPr>
          <a:xfrm>
            <a:off x="5333827" y="8739458"/>
            <a:ext cx="7867824" cy="1247634"/>
          </a:xfrm>
          <a:prstGeom prst="rect">
            <a:avLst/>
          </a:prstGeom>
          <a:blipFill>
            <a:blip r:embed="rId6"/>
            <a:stretch>
              <a:fillRect/>
            </a:stretch>
          </a:blipFill>
          <a:ln w="12700">
            <a:miter lim="400000"/>
          </a:ln>
        </p:spPr>
        <p:txBody>
          <a:bodyPr lIns="45719" rIns="45719"/>
          <a:lstStyle/>
          <a:p>
            <a:endParaRPr/>
          </a:p>
        </p:txBody>
      </p:sp>
      <p:sp>
        <p:nvSpPr>
          <p:cNvPr id="381" name="Freeform 14">
            <a:hlinkClick r:id="" action="ppaction://hlinkshowjump?jump=previousslide"/>
          </p:cNvPr>
          <p:cNvSpPr/>
          <p:nvPr/>
        </p:nvSpPr>
        <p:spPr>
          <a:xfrm flipH="1">
            <a:off x="16927563" y="8339790"/>
            <a:ext cx="1360438" cy="1947210"/>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82" name="Freeform 15"/>
          <p:cNvSpPr/>
          <p:nvPr/>
        </p:nvSpPr>
        <p:spPr>
          <a:xfrm>
            <a:off x="-1" y="8339790"/>
            <a:ext cx="1360439" cy="1947210"/>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83" name="TextBox 16"/>
          <p:cNvSpPr txBox="1"/>
          <p:nvPr/>
        </p:nvSpPr>
        <p:spPr>
          <a:xfrm>
            <a:off x="744695" y="128080"/>
            <a:ext cx="8239039" cy="95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Relegated to Huizhou </a:t>
            </a:r>
          </a:p>
        </p:txBody>
      </p:sp>
    </p:spTree>
    <p:custDataLst>
      <p:tags r:id="rId1"/>
    </p:custDataLst>
  </p:cSld>
  <p:clrMapOvr>
    <a:masterClrMapping/>
  </p:clrMapOvr>
  <p:transition spd="med" advTm="644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4"/>
                                        </p:tgtEl>
                                        <p:attrNameLst>
                                          <p:attrName>style.visibility</p:attrName>
                                        </p:attrNameLst>
                                      </p:cBhvr>
                                      <p:to>
                                        <p:strVal val="visible"/>
                                      </p:to>
                                    </p:set>
                                    <p:anim calcmode="lin" valueType="num">
                                      <p:cBhvr additive="base">
                                        <p:cTn id="7" dur="500" fill="hold"/>
                                        <p:tgtEl>
                                          <p:spTgt spid="374"/>
                                        </p:tgtEl>
                                        <p:attrNameLst>
                                          <p:attrName>ppt_x</p:attrName>
                                        </p:attrNameLst>
                                      </p:cBhvr>
                                      <p:tavLst>
                                        <p:tav tm="0">
                                          <p:val>
                                            <p:strVal val="#ppt_x"/>
                                          </p:val>
                                        </p:tav>
                                        <p:tav tm="100000">
                                          <p:val>
                                            <p:strVal val="#ppt_x"/>
                                          </p:val>
                                        </p:tav>
                                      </p:tavLst>
                                    </p:anim>
                                    <p:anim calcmode="lin" valueType="num">
                                      <p:cBhvr additive="base">
                                        <p:cTn id="8" dur="500" fill="hold"/>
                                        <p:tgtEl>
                                          <p:spTgt spid="3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75"/>
                                        </p:tgtEl>
                                        <p:attrNameLst>
                                          <p:attrName>style.visibility</p:attrName>
                                        </p:attrNameLst>
                                      </p:cBhvr>
                                      <p:to>
                                        <p:strVal val="visible"/>
                                      </p:to>
                                    </p:set>
                                    <p:animEffect transition="in" filter="dissolve">
                                      <p:cBhvr>
                                        <p:cTn id="13" dur="500"/>
                                        <p:tgtEl>
                                          <p:spTgt spid="37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2"/>
                                        </p:tgtEl>
                                        <p:attrNameLst>
                                          <p:attrName>style.visibility</p:attrName>
                                        </p:attrNameLst>
                                      </p:cBhvr>
                                      <p:to>
                                        <p:strVal val="visible"/>
                                      </p:to>
                                    </p:set>
                                    <p:anim calcmode="lin" valueType="num">
                                      <p:cBhvr additive="base">
                                        <p:cTn id="18" dur="500" fill="hold"/>
                                        <p:tgtEl>
                                          <p:spTgt spid="372"/>
                                        </p:tgtEl>
                                        <p:attrNameLst>
                                          <p:attrName>ppt_x</p:attrName>
                                        </p:attrNameLst>
                                      </p:cBhvr>
                                      <p:tavLst>
                                        <p:tav tm="0">
                                          <p:val>
                                            <p:strVal val="#ppt_x"/>
                                          </p:val>
                                        </p:tav>
                                        <p:tav tm="100000">
                                          <p:val>
                                            <p:strVal val="#ppt_x"/>
                                          </p:val>
                                        </p:tav>
                                      </p:tavLst>
                                    </p:anim>
                                    <p:anim calcmode="lin" valueType="num">
                                      <p:cBhvr additive="base">
                                        <p:cTn id="19" dur="500" fill="hold"/>
                                        <p:tgtEl>
                                          <p:spTgt spid="37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73"/>
                                        </p:tgtEl>
                                        <p:attrNameLst>
                                          <p:attrName>style.visibility</p:attrName>
                                        </p:attrNameLst>
                                      </p:cBhvr>
                                      <p:to>
                                        <p:strVal val="visible"/>
                                      </p:to>
                                    </p:set>
                                    <p:animEffect transition="in" filter="dissolve">
                                      <p:cBhvr>
                                        <p:cTn id="24" dur="500"/>
                                        <p:tgtEl>
                                          <p:spTgt spid="37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8"/>
                                        </p:tgtEl>
                                        <p:attrNameLst>
                                          <p:attrName>style.visibility</p:attrName>
                                        </p:attrNameLst>
                                      </p:cBhvr>
                                      <p:to>
                                        <p:strVal val="visible"/>
                                      </p:to>
                                    </p:set>
                                    <p:anim calcmode="lin" valueType="num">
                                      <p:cBhvr additive="base">
                                        <p:cTn id="29" dur="500" fill="hold"/>
                                        <p:tgtEl>
                                          <p:spTgt spid="378"/>
                                        </p:tgtEl>
                                        <p:attrNameLst>
                                          <p:attrName>ppt_x</p:attrName>
                                        </p:attrNameLst>
                                      </p:cBhvr>
                                      <p:tavLst>
                                        <p:tav tm="0">
                                          <p:val>
                                            <p:strVal val="#ppt_x"/>
                                          </p:val>
                                        </p:tav>
                                        <p:tav tm="100000">
                                          <p:val>
                                            <p:strVal val="#ppt_x"/>
                                          </p:val>
                                        </p:tav>
                                      </p:tavLst>
                                    </p:anim>
                                    <p:anim calcmode="lin" valueType="num">
                                      <p:cBhvr additive="base">
                                        <p:cTn id="30" dur="500" fill="hold"/>
                                        <p:tgtEl>
                                          <p:spTgt spid="37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dissolve">
                                      <p:cBhvr>
                                        <p:cTn id="35" dur="500"/>
                                        <p:tgtEl>
                                          <p:spTgt spid="37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6">
                                            <p:txEl>
                                              <p:pRg st="0" end="0"/>
                                            </p:txEl>
                                          </p:spTgt>
                                        </p:tgtEl>
                                        <p:attrNameLst>
                                          <p:attrName>style.visibility</p:attrName>
                                        </p:attrNameLst>
                                      </p:cBhvr>
                                      <p:to>
                                        <p:strVal val="visible"/>
                                      </p:to>
                                    </p:set>
                                    <p:anim calcmode="lin" valueType="num">
                                      <p:cBhvr additive="base">
                                        <p:cTn id="40" dur="5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79"/>
                                        </p:tgtEl>
                                        <p:attrNameLst>
                                          <p:attrName>style.visibility</p:attrName>
                                        </p:attrNameLst>
                                      </p:cBhvr>
                                      <p:to>
                                        <p:strVal val="visible"/>
                                      </p:to>
                                    </p:set>
                                    <p:animEffect transition="in" filter="dissolve">
                                      <p:cBhvr>
                                        <p:cTn id="46"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p:bldP spid="373" grpId="0" animBg="1"/>
      <p:bldP spid="374" grpId="0" animBg="1"/>
      <p:bldP spid="375" grpId="0" animBg="1"/>
      <p:bldP spid="377" grpId="0" animBg="1"/>
      <p:bldP spid="378" grpId="0" animBg="1"/>
      <p:bldP spid="37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Freeform 2"/>
          <p:cNvSpPr/>
          <p:nvPr/>
        </p:nvSpPr>
        <p:spPr>
          <a:xfrm>
            <a:off x="16849154" y="6845634"/>
            <a:ext cx="1866942" cy="3441366"/>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86" name="Freeform 3"/>
          <p:cNvSpPr/>
          <p:nvPr/>
        </p:nvSpPr>
        <p:spPr>
          <a:xfrm rot="10800000" flipH="1">
            <a:off x="13158923" y="2164345"/>
            <a:ext cx="4187130" cy="186257"/>
          </a:xfrm>
          <a:prstGeom prst="rect">
            <a:avLst/>
          </a:prstGeom>
          <a:blipFill>
            <a:blip r:embed="rId3"/>
            <a:stretch>
              <a:fillRect/>
            </a:stretch>
          </a:blipFill>
          <a:ln w="12700">
            <a:miter lim="400000"/>
          </a:ln>
        </p:spPr>
        <p:txBody>
          <a:bodyPr lIns="45719" rIns="45719"/>
          <a:lstStyle/>
          <a:p>
            <a:endParaRPr/>
          </a:p>
        </p:txBody>
      </p:sp>
      <p:sp>
        <p:nvSpPr>
          <p:cNvPr id="387" name="Freeform 4"/>
          <p:cNvSpPr/>
          <p:nvPr/>
        </p:nvSpPr>
        <p:spPr>
          <a:xfrm rot="16200000" flipH="1">
            <a:off x="15492558" y="3888033"/>
            <a:ext cx="3412940" cy="151819"/>
          </a:xfrm>
          <a:prstGeom prst="rect">
            <a:avLst/>
          </a:prstGeom>
          <a:blipFill>
            <a:blip r:embed="rId3"/>
            <a:stretch>
              <a:fillRect/>
            </a:stretch>
          </a:blipFill>
          <a:ln w="12700">
            <a:miter lim="400000"/>
          </a:ln>
        </p:spPr>
        <p:txBody>
          <a:bodyPr lIns="45719" rIns="45719"/>
          <a:lstStyle/>
          <a:p>
            <a:endParaRPr/>
          </a:p>
        </p:txBody>
      </p:sp>
      <p:grpSp>
        <p:nvGrpSpPr>
          <p:cNvPr id="390" name="Group 5"/>
          <p:cNvGrpSpPr/>
          <p:nvPr/>
        </p:nvGrpSpPr>
        <p:grpSpPr>
          <a:xfrm>
            <a:off x="1623974" y="5452271"/>
            <a:ext cx="4187130" cy="3506069"/>
            <a:chOff x="0" y="0"/>
            <a:chExt cx="4187128" cy="3506067"/>
          </a:xfrm>
        </p:grpSpPr>
        <p:sp>
          <p:nvSpPr>
            <p:cNvPr id="388" name="Freeform 6"/>
            <p:cNvSpPr/>
            <p:nvPr/>
          </p:nvSpPr>
          <p:spPr>
            <a:xfrm flipH="1">
              <a:off x="-1" y="3319812"/>
              <a:ext cx="4187130" cy="186256"/>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389" name="Freeform 7"/>
            <p:cNvSpPr/>
            <p:nvPr/>
          </p:nvSpPr>
          <p:spPr>
            <a:xfrm rot="5400000" flipH="1">
              <a:off x="-1559448" y="1630560"/>
              <a:ext cx="3412941" cy="151819"/>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391" name="AutoShape 8"/>
          <p:cNvSpPr/>
          <p:nvPr/>
        </p:nvSpPr>
        <p:spPr>
          <a:xfrm flipV="1">
            <a:off x="2189443" y="5461796"/>
            <a:ext cx="14727453" cy="9526"/>
          </a:xfrm>
          <a:prstGeom prst="line">
            <a:avLst/>
          </a:prstGeom>
          <a:ln w="19050">
            <a:solidFill>
              <a:srgbClr val="737373"/>
            </a:solidFill>
          </a:ln>
        </p:spPr>
        <p:txBody>
          <a:bodyPr lIns="45719" rIns="45719"/>
          <a:lstStyle/>
          <a:p>
            <a:endParaRPr/>
          </a:p>
        </p:txBody>
      </p:sp>
      <p:sp>
        <p:nvSpPr>
          <p:cNvPr id="392" name="Freeform 9"/>
          <p:cNvSpPr/>
          <p:nvPr/>
        </p:nvSpPr>
        <p:spPr>
          <a:xfrm rot="4752268" flipH="1">
            <a:off x="-594988" y="9017600"/>
            <a:ext cx="2534105" cy="2261688"/>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93" name="Freeform 10"/>
          <p:cNvSpPr/>
          <p:nvPr/>
        </p:nvSpPr>
        <p:spPr>
          <a:xfrm flipH="1">
            <a:off x="2189438" y="1807144"/>
            <a:ext cx="3056201" cy="3017998"/>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94" name="TextBox 11"/>
          <p:cNvSpPr txBox="1"/>
          <p:nvPr/>
        </p:nvSpPr>
        <p:spPr>
          <a:xfrm>
            <a:off x="5527594" y="2396905"/>
            <a:ext cx="11595527" cy="2438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3900"/>
              </a:lnSpc>
              <a:defRPr sz="2100" spc="43">
                <a:latin typeface="思源宋体 2 Italics"/>
                <a:ea typeface="思源宋体 2 Italics"/>
                <a:cs typeface="思源宋体 2 Italics"/>
                <a:sym typeface="思源宋体 2 Italics"/>
              </a:defRPr>
            </a:lvl1pPr>
          </a:lstStyle>
          <a:p>
            <a:r>
              <a:rPr dirty="0"/>
              <a:t>In the fourth year of </a:t>
            </a:r>
            <a:r>
              <a:rPr dirty="0" err="1"/>
              <a:t>Shaosheng</a:t>
            </a:r>
            <a:r>
              <a:rPr dirty="0"/>
              <a:t> (1097), </a:t>
            </a:r>
            <a:r>
              <a:rPr dirty="0" err="1"/>
              <a:t>Su</a:t>
            </a:r>
            <a:r>
              <a:rPr dirty="0"/>
              <a:t> Shi, who was already sixty-two years old, was sent by a lone boat to </a:t>
            </a:r>
            <a:r>
              <a:rPr dirty="0" err="1"/>
              <a:t>Danzhou,a</a:t>
            </a:r>
            <a:r>
              <a:rPr dirty="0"/>
              <a:t> desolate place on the island of </a:t>
            </a:r>
            <a:r>
              <a:rPr dirty="0" err="1"/>
              <a:t>Hainan.He</a:t>
            </a:r>
            <a:r>
              <a:rPr dirty="0"/>
              <a:t> ran a school here, mediating the learning style, so that many people traveled thousands of miles to follow to </a:t>
            </a:r>
            <a:r>
              <a:rPr dirty="0" err="1"/>
              <a:t>Danzhou</a:t>
            </a:r>
            <a:r>
              <a:rPr dirty="0"/>
              <a:t>, from </a:t>
            </a:r>
            <a:r>
              <a:rPr dirty="0" err="1"/>
              <a:t>Su</a:t>
            </a:r>
            <a:r>
              <a:rPr dirty="0"/>
              <a:t> Shi </a:t>
            </a:r>
            <a:r>
              <a:rPr dirty="0" err="1"/>
              <a:t>learning.People</a:t>
            </a:r>
            <a:r>
              <a:rPr dirty="0"/>
              <a:t> have always regarded </a:t>
            </a:r>
            <a:r>
              <a:rPr dirty="0" err="1"/>
              <a:t>Su</a:t>
            </a:r>
            <a:r>
              <a:rPr dirty="0"/>
              <a:t> Shi as the pioneer and </a:t>
            </a:r>
            <a:r>
              <a:rPr dirty="0" err="1"/>
              <a:t>sower</a:t>
            </a:r>
            <a:r>
              <a:rPr dirty="0"/>
              <a:t> of </a:t>
            </a:r>
            <a:r>
              <a:rPr dirty="0" err="1"/>
              <a:t>Danzhou</a:t>
            </a:r>
            <a:r>
              <a:rPr dirty="0"/>
              <a:t> culture and have deep reverence for him. </a:t>
            </a:r>
          </a:p>
        </p:txBody>
      </p:sp>
      <p:sp>
        <p:nvSpPr>
          <p:cNvPr id="395" name="TextBox 12"/>
          <p:cNvSpPr txBox="1"/>
          <p:nvPr/>
        </p:nvSpPr>
        <p:spPr>
          <a:xfrm>
            <a:off x="13139779" y="1150606"/>
            <a:ext cx="8239040" cy="956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BE383A"/>
                </a:solidFill>
                <a:latin typeface="思源宋体 1 Bold"/>
                <a:ea typeface="思源宋体 1 Bold"/>
                <a:cs typeface="思源宋体 1 Bold"/>
                <a:sym typeface="思源宋体 1 Bold"/>
              </a:defRPr>
            </a:lvl1pPr>
          </a:lstStyle>
          <a:p>
            <a:r>
              <a:t>experience</a:t>
            </a:r>
          </a:p>
        </p:txBody>
      </p:sp>
      <p:sp>
        <p:nvSpPr>
          <p:cNvPr id="396" name="Freeform 13"/>
          <p:cNvSpPr/>
          <p:nvPr/>
        </p:nvSpPr>
        <p:spPr>
          <a:xfrm flipH="1">
            <a:off x="14852704" y="-48036"/>
            <a:ext cx="3435296" cy="1757492"/>
          </a:xfrm>
          <a:prstGeom prst="rect">
            <a:avLst/>
          </a:prstGeom>
          <a:blipFill>
            <a:blip r:embed="rId6"/>
            <a:stretch>
              <a:fillRect/>
            </a:stretch>
          </a:blipFill>
          <a:ln w="12700">
            <a:miter lim="400000"/>
          </a:ln>
        </p:spPr>
        <p:txBody>
          <a:bodyPr lIns="45719" rIns="45719"/>
          <a:lstStyle/>
          <a:p>
            <a:endParaRPr/>
          </a:p>
        </p:txBody>
      </p:sp>
      <p:sp>
        <p:nvSpPr>
          <p:cNvPr id="397" name="Freeform 14"/>
          <p:cNvSpPr/>
          <p:nvPr/>
        </p:nvSpPr>
        <p:spPr>
          <a:xfrm>
            <a:off x="80698" y="9081"/>
            <a:ext cx="1028701" cy="2511650"/>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398" name="TextBox 15"/>
          <p:cNvSpPr txBox="1"/>
          <p:nvPr/>
        </p:nvSpPr>
        <p:spPr>
          <a:xfrm>
            <a:off x="213585" y="25334"/>
            <a:ext cx="8239039" cy="95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rPr dirty="0"/>
              <a:t>Relegated to </a:t>
            </a:r>
            <a:r>
              <a:rPr lang="en-US" altLang="zh-CN" dirty="0" err="1"/>
              <a:t>Dan</a:t>
            </a:r>
            <a:r>
              <a:rPr dirty="0" err="1"/>
              <a:t>zhou</a:t>
            </a:r>
            <a:r>
              <a:rPr dirty="0"/>
              <a:t> </a:t>
            </a:r>
          </a:p>
        </p:txBody>
      </p:sp>
      <p:sp>
        <p:nvSpPr>
          <p:cNvPr id="399" name="TextBox 16"/>
          <p:cNvSpPr txBox="1"/>
          <p:nvPr/>
        </p:nvSpPr>
        <p:spPr>
          <a:xfrm>
            <a:off x="402198" y="8939678"/>
            <a:ext cx="6194026" cy="1064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8900"/>
              </a:lnSpc>
              <a:defRPr sz="5500" spc="167">
                <a:solidFill>
                  <a:srgbClr val="D24B38"/>
                </a:solidFill>
                <a:latin typeface="思源宋体 1 Bold"/>
                <a:ea typeface="思源宋体 1 Bold"/>
                <a:cs typeface="思源宋体 1 Bold"/>
                <a:sym typeface="思源宋体 1 Bold"/>
              </a:defRPr>
            </a:lvl1pPr>
          </a:lstStyle>
          <a:p>
            <a:r>
              <a:t>Works</a:t>
            </a:r>
          </a:p>
        </p:txBody>
      </p:sp>
      <p:sp>
        <p:nvSpPr>
          <p:cNvPr id="400" name="TextBox 17"/>
          <p:cNvSpPr txBox="1"/>
          <p:nvPr/>
        </p:nvSpPr>
        <p:spPr>
          <a:xfrm>
            <a:off x="3147823" y="8882139"/>
            <a:ext cx="10609602" cy="1568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4600"/>
              </a:lnSpc>
              <a:defRPr sz="2800">
                <a:latin typeface="思源宋体 1 Italics"/>
                <a:ea typeface="思源宋体 1 Italics"/>
                <a:cs typeface="思源宋体 1 Italics"/>
                <a:sym typeface="思源宋体 1 Italics"/>
              </a:defRPr>
            </a:pPr>
            <a:r>
              <a:t>Rainy Night Staying at Jokhang Temple </a:t>
            </a:r>
            <a:r>
              <a:rPr>
                <a:latin typeface="思源宋体 1"/>
                <a:ea typeface="思源宋体 1"/>
                <a:cs typeface="思源宋体 1"/>
                <a:sym typeface="思源宋体 1"/>
              </a:rPr>
              <a:t>雨夜宿镜行院 </a:t>
            </a:r>
          </a:p>
          <a:p>
            <a:pPr>
              <a:lnSpc>
                <a:spcPts val="4700"/>
              </a:lnSpc>
              <a:defRPr sz="2900">
                <a:latin typeface="思源宋体 1 Italics"/>
                <a:ea typeface="思源宋体 1 Italics"/>
                <a:cs typeface="思源宋体 1 Italics"/>
                <a:sym typeface="思源宋体 1 Italics"/>
              </a:defRPr>
            </a:pPr>
            <a:r>
              <a:t>Entering the Temple  </a:t>
            </a:r>
            <a:r>
              <a:rPr>
                <a:latin typeface="思源宋体 1"/>
                <a:ea typeface="思源宋体 1"/>
                <a:cs typeface="思源宋体 1"/>
                <a:sym typeface="思源宋体 1"/>
              </a:rPr>
              <a:t>入寺 </a:t>
            </a:r>
          </a:p>
        </p:txBody>
      </p:sp>
      <p:sp>
        <p:nvSpPr>
          <p:cNvPr id="401" name="TextBox 18"/>
          <p:cNvSpPr txBox="1"/>
          <p:nvPr/>
        </p:nvSpPr>
        <p:spPr>
          <a:xfrm>
            <a:off x="1907559" y="5579081"/>
            <a:ext cx="14662793" cy="995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3900"/>
              </a:lnSpc>
              <a:defRPr sz="2400">
                <a:latin typeface="思源宋体 1"/>
                <a:ea typeface="思源宋体 1"/>
                <a:cs typeface="思源宋体 1"/>
                <a:sym typeface="思源宋体 1"/>
              </a:defRPr>
            </a:pPr>
            <a:r>
              <a:rPr dirty="0"/>
              <a:t>I am originally from </a:t>
            </a:r>
            <a:r>
              <a:rPr dirty="0" err="1"/>
              <a:t>Dan'er</a:t>
            </a:r>
            <a:r>
              <a:rPr dirty="0"/>
              <a:t> clan and was born in West </a:t>
            </a:r>
            <a:r>
              <a:rPr dirty="0" err="1"/>
              <a:t>Shuzhou</a:t>
            </a:r>
            <a:r>
              <a:rPr dirty="0"/>
              <a:t> </a:t>
            </a:r>
          </a:p>
          <a:p>
            <a:pPr>
              <a:lnSpc>
                <a:spcPts val="3900"/>
              </a:lnSpc>
              <a:defRPr sz="2400"/>
            </a:pPr>
            <a:r>
              <a:rPr dirty="0" err="1">
                <a:latin typeface="思源宋体 1"/>
                <a:ea typeface="思源宋体 1"/>
                <a:cs typeface="思源宋体 1"/>
                <a:sym typeface="思源宋体 1"/>
              </a:rPr>
              <a:t>我本儋耳人，寄生西蜀周</a:t>
            </a:r>
            <a:endParaRPr dirty="0">
              <a:latin typeface="思源宋体 1"/>
              <a:ea typeface="思源宋体 1"/>
              <a:cs typeface="思源宋体 1"/>
              <a:sym typeface="思源宋体 1"/>
            </a:endParaRPr>
          </a:p>
        </p:txBody>
      </p:sp>
      <p:sp>
        <p:nvSpPr>
          <p:cNvPr id="402" name="TextBox 19"/>
          <p:cNvSpPr txBox="1"/>
          <p:nvPr/>
        </p:nvSpPr>
        <p:spPr>
          <a:xfrm>
            <a:off x="1812604" y="6702841"/>
            <a:ext cx="17044669" cy="2457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ts val="4000"/>
              </a:lnSpc>
              <a:defRPr sz="2500">
                <a:latin typeface="思源宋体 1"/>
                <a:ea typeface="思源宋体 1"/>
                <a:cs typeface="思源宋体 1"/>
                <a:sym typeface="思源宋体 1"/>
              </a:defRPr>
            </a:pPr>
            <a:r>
              <a:rPr lang="en" dirty="0"/>
              <a:t>The sea has never broken the earth's pulse,  the pearl cliff from now on break the sky. </a:t>
            </a:r>
          </a:p>
          <a:p>
            <a:pPr>
              <a:lnSpc>
                <a:spcPts val="4000"/>
              </a:lnSpc>
              <a:defRPr sz="2500"/>
            </a:pPr>
            <a:r>
              <a:rPr lang="zh-CN" altLang="en-US" dirty="0">
                <a:latin typeface="思源宋体 1"/>
                <a:ea typeface="思源宋体 1"/>
                <a:cs typeface="思源宋体 1"/>
                <a:sym typeface="思源宋体 1"/>
              </a:rPr>
              <a:t>沧海何曾断地脉，白袍端和破天荒</a:t>
            </a:r>
            <a:endParaRPr lang="en-US" altLang="zh-CN" dirty="0">
              <a:latin typeface="思源宋体 1"/>
              <a:ea typeface="思源宋体 1"/>
              <a:cs typeface="思源宋体 1"/>
              <a:sym typeface="思源宋体 1"/>
            </a:endParaRPr>
          </a:p>
          <a:p>
            <a:pPr>
              <a:lnSpc>
                <a:spcPts val="4000"/>
              </a:lnSpc>
              <a:defRPr sz="2500">
                <a:latin typeface="思源宋体 1"/>
                <a:ea typeface="思源宋体 1"/>
                <a:cs typeface="思源宋体 1"/>
                <a:sym typeface="思源宋体 1"/>
              </a:defRPr>
            </a:pPr>
            <a:r>
              <a:rPr lang="en" altLang="zh-CN" dirty="0"/>
              <a:t>If someone asks what my life achievement is, I will answer that I served in </a:t>
            </a:r>
            <a:r>
              <a:rPr lang="en" altLang="zh-CN" dirty="0" err="1"/>
              <a:t>Huangzhou</a:t>
            </a:r>
            <a:r>
              <a:rPr lang="en" altLang="zh-CN" dirty="0"/>
              <a:t>, Huizhou, </a:t>
            </a:r>
            <a:r>
              <a:rPr lang="en" altLang="zh-CN" dirty="0" err="1"/>
              <a:t>Danzhou</a:t>
            </a:r>
            <a:endParaRPr lang="en" altLang="zh-CN" dirty="0"/>
          </a:p>
          <a:p>
            <a:pPr>
              <a:lnSpc>
                <a:spcPts val="3500"/>
              </a:lnSpc>
              <a:defRPr sz="2500"/>
            </a:pPr>
            <a:r>
              <a:rPr lang="zh-CN" altLang="en-US" dirty="0">
                <a:latin typeface="思源宋体 1"/>
                <a:ea typeface="思源宋体 1"/>
                <a:cs typeface="思源宋体 1"/>
                <a:sym typeface="思源宋体 1"/>
              </a:rPr>
              <a:t>问汝平生功绩，黄州惠州儋州</a:t>
            </a:r>
            <a:endParaRPr lang="en" altLang="zh-CN" dirty="0"/>
          </a:p>
          <a:p>
            <a:pPr>
              <a:lnSpc>
                <a:spcPts val="4000"/>
              </a:lnSpc>
              <a:defRPr sz="2500"/>
            </a:pPr>
            <a:endParaRPr lang="zh-CN" altLang="en-US" dirty="0">
              <a:latin typeface="思源宋体 1"/>
              <a:ea typeface="思源宋体 1"/>
              <a:cs typeface="思源宋体 1"/>
              <a:sym typeface="思源宋体 1"/>
            </a:endParaRPr>
          </a:p>
        </p:txBody>
      </p:sp>
    </p:spTree>
  </p:cSld>
  <p:clrMapOvr>
    <a:masterClrMapping/>
  </p:clrMapOvr>
  <p:transition spd="med" advTm="12723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7" name="Group 2"/>
          <p:cNvGrpSpPr/>
          <p:nvPr/>
        </p:nvGrpSpPr>
        <p:grpSpPr>
          <a:xfrm>
            <a:off x="10568929" y="1720465"/>
            <a:ext cx="3213145" cy="3213144"/>
            <a:chOff x="0" y="0"/>
            <a:chExt cx="3213143" cy="3213143"/>
          </a:xfrm>
        </p:grpSpPr>
        <p:sp>
          <p:nvSpPr>
            <p:cNvPr id="404" name="Freeform 4"/>
            <p:cNvSpPr/>
            <p:nvPr/>
          </p:nvSpPr>
          <p:spPr>
            <a:xfrm>
              <a:off x="0" y="0"/>
              <a:ext cx="3213144" cy="3213144"/>
            </a:xfrm>
            <a:prstGeom prst="ellipse">
              <a:avLst/>
            </a:prstGeom>
            <a:solidFill>
              <a:srgbClr val="000000">
                <a:alpha val="0"/>
              </a:srgbClr>
            </a:solidFill>
            <a:ln w="38100" cap="sq">
              <a:solidFill>
                <a:srgbClr val="D85A43">
                  <a:alpha val="49804"/>
                </a:srgbClr>
              </a:solidFill>
              <a:prstDash val="solid"/>
              <a:miter lim="800000"/>
            </a:ln>
            <a:effectLst/>
          </p:spPr>
          <p:txBody>
            <a:bodyPr wrap="square" lIns="45719" tIns="45719" rIns="45719" bIns="45719" numCol="1" anchor="t">
              <a:noAutofit/>
            </a:bodyPr>
            <a:lstStyle/>
            <a:p>
              <a:endParaRPr/>
            </a:p>
          </p:txBody>
        </p:sp>
        <p:sp>
          <p:nvSpPr>
            <p:cNvPr id="405" name="Freeform 7"/>
            <p:cNvSpPr/>
            <p:nvPr/>
          </p:nvSpPr>
          <p:spPr>
            <a:xfrm>
              <a:off x="180395" y="180395"/>
              <a:ext cx="2852355" cy="2852355"/>
            </a:xfrm>
            <a:prstGeom prst="ellipse">
              <a:avLst/>
            </a:prstGeom>
            <a:solidFill>
              <a:srgbClr val="D24B38"/>
            </a:solidFill>
            <a:ln w="12700" cap="flat">
              <a:noFill/>
              <a:miter lim="400000"/>
            </a:ln>
            <a:effectLst/>
          </p:spPr>
          <p:txBody>
            <a:bodyPr wrap="square" lIns="45719" tIns="45719" rIns="45719" bIns="45719" numCol="1" anchor="t">
              <a:noAutofit/>
            </a:bodyPr>
            <a:lstStyle/>
            <a:p>
              <a:endParaRPr/>
            </a:p>
          </p:txBody>
        </p:sp>
        <p:sp>
          <p:nvSpPr>
            <p:cNvPr id="406" name="TextBox 9"/>
            <p:cNvSpPr txBox="1"/>
            <p:nvPr/>
          </p:nvSpPr>
          <p:spPr>
            <a:xfrm>
              <a:off x="156514" y="338352"/>
              <a:ext cx="2900115" cy="24133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19700"/>
                </a:lnSpc>
                <a:defRPr sz="14100" spc="1198">
                  <a:solidFill>
                    <a:srgbClr val="FFFFFF"/>
                  </a:solidFill>
                  <a:latin typeface="字由点字刻宋"/>
                  <a:ea typeface="字由点字刻宋"/>
                  <a:cs typeface="字由点字刻宋"/>
                  <a:sym typeface="字由点字刻宋"/>
                </a:defRPr>
              </a:lvl1pPr>
            </a:lstStyle>
            <a:p>
              <a:r>
                <a:t>03</a:t>
              </a:r>
            </a:p>
          </p:txBody>
        </p:sp>
      </p:grpSp>
      <p:sp>
        <p:nvSpPr>
          <p:cNvPr id="408" name="Freeform 10"/>
          <p:cNvSpPr/>
          <p:nvPr/>
        </p:nvSpPr>
        <p:spPr>
          <a:xfrm flipH="1">
            <a:off x="0" y="2860296"/>
            <a:ext cx="8469122" cy="5176751"/>
          </a:xfrm>
          <a:prstGeom prst="rect">
            <a:avLst/>
          </a:prstGeom>
          <a:blipFill>
            <a:blip r:embed="rId2"/>
            <a:stretch>
              <a:fillRect/>
            </a:stretch>
          </a:blipFill>
          <a:ln w="12700">
            <a:miter lim="400000"/>
          </a:ln>
        </p:spPr>
        <p:txBody>
          <a:bodyPr lIns="45719" rIns="45719"/>
          <a:lstStyle/>
          <a:p>
            <a:endParaRPr/>
          </a:p>
        </p:txBody>
      </p:sp>
      <p:sp>
        <p:nvSpPr>
          <p:cNvPr id="409" name="Freeform 11"/>
          <p:cNvSpPr/>
          <p:nvPr/>
        </p:nvSpPr>
        <p:spPr>
          <a:xfrm>
            <a:off x="5988806" y="7145259"/>
            <a:ext cx="698237" cy="918733"/>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10" name="Freeform 12"/>
          <p:cNvSpPr/>
          <p:nvPr/>
        </p:nvSpPr>
        <p:spPr>
          <a:xfrm>
            <a:off x="3465712" y="7741949"/>
            <a:ext cx="5898968" cy="1516351"/>
          </a:xfrm>
          <a:prstGeom prst="rect">
            <a:avLst/>
          </a:prstGeom>
          <a:blipFill>
            <a:blip r:embed="rId4"/>
            <a:stretch>
              <a:fillRect/>
            </a:stretch>
          </a:blipFill>
          <a:ln w="12700">
            <a:miter lim="400000"/>
          </a:ln>
        </p:spPr>
        <p:txBody>
          <a:bodyPr lIns="45719" rIns="45719"/>
          <a:lstStyle/>
          <a:p>
            <a:endParaRPr/>
          </a:p>
        </p:txBody>
      </p:sp>
      <p:sp>
        <p:nvSpPr>
          <p:cNvPr id="411" name="Freeform 13"/>
          <p:cNvSpPr/>
          <p:nvPr/>
        </p:nvSpPr>
        <p:spPr>
          <a:xfrm>
            <a:off x="4546065" y="2552516"/>
            <a:ext cx="1869131" cy="1549042"/>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12" name="TextBox 14"/>
          <p:cNvSpPr txBox="1"/>
          <p:nvPr/>
        </p:nvSpPr>
        <p:spPr>
          <a:xfrm>
            <a:off x="8055981" y="5064211"/>
            <a:ext cx="8239040" cy="1223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0000"/>
              </a:lnSpc>
              <a:defRPr sz="7100">
                <a:solidFill>
                  <a:srgbClr val="22211E"/>
                </a:solidFill>
                <a:latin typeface="思源宋体 1 Bold"/>
                <a:ea typeface="思源宋体 1 Bold"/>
                <a:cs typeface="思源宋体 1 Bold"/>
                <a:sym typeface="思源宋体 1 Bold"/>
              </a:defRPr>
            </a:lvl1pPr>
          </a:lstStyle>
          <a:p>
            <a:r>
              <a:t>Characters</a:t>
            </a:r>
          </a:p>
        </p:txBody>
      </p:sp>
      <p:sp>
        <p:nvSpPr>
          <p:cNvPr id="413" name="Freeform 15"/>
          <p:cNvSpPr/>
          <p:nvPr/>
        </p:nvSpPr>
        <p:spPr>
          <a:xfrm>
            <a:off x="-1" y="8037046"/>
            <a:ext cx="3652510" cy="2249954"/>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14" name="Freeform 16"/>
          <p:cNvSpPr/>
          <p:nvPr/>
        </p:nvSpPr>
        <p:spPr>
          <a:xfrm>
            <a:off x="-1" y="4266219"/>
            <a:ext cx="3465714" cy="6020781"/>
          </a:xfrm>
          <a:prstGeom prst="rect">
            <a:avLst/>
          </a:prstGeom>
          <a:blipFill>
            <a:blip r:embed="rId7"/>
            <a:stretch>
              <a:fillRect/>
            </a:stretch>
          </a:blipFill>
          <a:ln w="12700">
            <a:miter lim="400000"/>
          </a:ln>
        </p:spPr>
        <p:txBody>
          <a:bodyPr lIns="45719" rIns="45719"/>
          <a:lstStyle/>
          <a:p>
            <a:endParaRPr/>
          </a:p>
        </p:txBody>
      </p:sp>
      <p:sp>
        <p:nvSpPr>
          <p:cNvPr id="415" name="Freeform 17"/>
          <p:cNvSpPr/>
          <p:nvPr/>
        </p:nvSpPr>
        <p:spPr>
          <a:xfrm>
            <a:off x="7324696" y="8063990"/>
            <a:ext cx="7902369" cy="2223010"/>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16" name="Freeform 18"/>
          <p:cNvSpPr/>
          <p:nvPr/>
        </p:nvSpPr>
        <p:spPr>
          <a:xfrm>
            <a:off x="13051223" y="8063990"/>
            <a:ext cx="5236778" cy="2223010"/>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17" name="Freeform 19"/>
          <p:cNvSpPr/>
          <p:nvPr/>
        </p:nvSpPr>
        <p:spPr>
          <a:xfrm>
            <a:off x="1732856" y="585105"/>
            <a:ext cx="887190" cy="887189"/>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18" name="Freeform 20"/>
          <p:cNvSpPr/>
          <p:nvPr/>
        </p:nvSpPr>
        <p:spPr>
          <a:xfrm>
            <a:off x="13851058" y="-155397"/>
            <a:ext cx="4436942" cy="1946709"/>
          </a:xfrm>
          <a:prstGeom prst="rect">
            <a:avLst/>
          </a:prstGeom>
          <a:blipFill>
            <a:blip r:embed="rId11"/>
            <a:stretch>
              <a:fillRect/>
            </a:stretch>
          </a:blipFill>
          <a:ln w="12700">
            <a:miter lim="400000"/>
          </a:ln>
        </p:spPr>
        <p:txBody>
          <a:bodyPr lIns="45719" rIns="45719"/>
          <a:lstStyle/>
          <a:p>
            <a:endParaRPr/>
          </a:p>
        </p:txBody>
      </p:sp>
      <p:sp>
        <p:nvSpPr>
          <p:cNvPr id="419" name="Freeform 21"/>
          <p:cNvSpPr/>
          <p:nvPr/>
        </p:nvSpPr>
        <p:spPr>
          <a:xfrm rot="10800000">
            <a:off x="3465710" y="9258300"/>
            <a:ext cx="5898969" cy="1028700"/>
          </a:xfrm>
          <a:prstGeom prst="rect">
            <a:avLst/>
          </a:prstGeom>
          <a:blipFill>
            <a:blip r:embed="rId4"/>
            <a:stretch>
              <a:fillRect/>
            </a:stretch>
          </a:blipFill>
          <a:ln w="12700">
            <a:miter lim="400000"/>
          </a:ln>
        </p:spPr>
        <p:txBody>
          <a:bodyPr lIns="45719" rIns="45719"/>
          <a:lstStyle/>
          <a:p>
            <a:endParaRPr/>
          </a:p>
        </p:txBody>
      </p:sp>
      <p:sp>
        <p:nvSpPr>
          <p:cNvPr id="420" name="Freeform 22"/>
          <p:cNvSpPr/>
          <p:nvPr/>
        </p:nvSpPr>
        <p:spPr>
          <a:xfrm>
            <a:off x="4234560" y="9258300"/>
            <a:ext cx="4904964" cy="1028700"/>
          </a:xfrm>
          <a:prstGeom prst="rect">
            <a:avLst/>
          </a:prstGeom>
          <a:blipFill>
            <a:blip r:embed="rId12"/>
            <a:stretch>
              <a:fillRect/>
            </a:stretch>
          </a:blipFill>
          <a:ln w="12700">
            <a:miter lim="400000"/>
          </a:ln>
        </p:spPr>
        <p:txBody>
          <a:bodyPr lIns="45719" rIns="45719"/>
          <a:lstStyle/>
          <a:p>
            <a:endParaRPr/>
          </a:p>
        </p:txBody>
      </p:sp>
    </p:spTree>
  </p:cSld>
  <p:clrMapOvr>
    <a:masterClrMapping/>
  </p:clrMapOvr>
  <p:transition spd="med" advTm="8634"/>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758160C-656D-E9AE-D654-DB8F90085C30}"/>
              </a:ext>
            </a:extLst>
          </p:cNvPr>
          <p:cNvSpPr/>
          <p:nvPr/>
        </p:nvSpPr>
        <p:spPr>
          <a:xfrm>
            <a:off x="25193" y="0"/>
            <a:ext cx="18288000" cy="10287000"/>
          </a:xfrm>
          <a:prstGeom prst="rect">
            <a:avLst/>
          </a:prstGeom>
          <a:blipFill>
            <a:blip r:embed="rId3"/>
            <a:stretch>
              <a:fillRect/>
            </a:stretch>
          </a:blipFill>
          <a:ln w="12700">
            <a:miter lim="400000"/>
          </a:ln>
        </p:spPr>
        <p:txBody>
          <a:bodyPr lIns="45719" rIns="45719"/>
          <a:lstStyle/>
          <a:p>
            <a:endParaRPr dirty="0"/>
          </a:p>
        </p:txBody>
      </p:sp>
      <p:sp>
        <p:nvSpPr>
          <p:cNvPr id="423" name="Freeform 4"/>
          <p:cNvSpPr/>
          <p:nvPr/>
        </p:nvSpPr>
        <p:spPr>
          <a:xfrm>
            <a:off x="2908154" y="1600471"/>
            <a:ext cx="2679985" cy="268106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50" y="21600"/>
                  <a:pt x="0" y="16752"/>
                  <a:pt x="0" y="10796"/>
                </a:cubicBezTo>
                <a:cubicBezTo>
                  <a:pt x="0" y="4848"/>
                  <a:pt x="4850" y="0"/>
                  <a:pt x="10800" y="0"/>
                </a:cubicBezTo>
                <a:cubicBezTo>
                  <a:pt x="16759" y="0"/>
                  <a:pt x="21600" y="4839"/>
                  <a:pt x="21600" y="10796"/>
                </a:cubicBezTo>
                <a:cubicBezTo>
                  <a:pt x="21600" y="16752"/>
                  <a:pt x="16759" y="21600"/>
                  <a:pt x="10800" y="21600"/>
                </a:cubicBezTo>
                <a:close/>
                <a:moveTo>
                  <a:pt x="10800" y="156"/>
                </a:moveTo>
                <a:cubicBezTo>
                  <a:pt x="4928" y="156"/>
                  <a:pt x="147" y="4935"/>
                  <a:pt x="147" y="10804"/>
                </a:cubicBezTo>
                <a:cubicBezTo>
                  <a:pt x="147" y="16674"/>
                  <a:pt x="4928" y="21453"/>
                  <a:pt x="10800" y="21453"/>
                </a:cubicBezTo>
                <a:cubicBezTo>
                  <a:pt x="16672" y="21453"/>
                  <a:pt x="21453" y="16674"/>
                  <a:pt x="21453" y="10804"/>
                </a:cubicBezTo>
                <a:cubicBezTo>
                  <a:pt x="21453" y="4926"/>
                  <a:pt x="16672" y="156"/>
                  <a:pt x="10800" y="156"/>
                </a:cubicBezTo>
                <a:close/>
              </a:path>
            </a:pathLst>
          </a:custGeom>
          <a:solidFill>
            <a:srgbClr val="737373"/>
          </a:solidFill>
          <a:ln w="12700">
            <a:miter lim="400000"/>
          </a:ln>
        </p:spPr>
        <p:txBody>
          <a:bodyPr lIns="45719" rIns="45719"/>
          <a:lstStyle/>
          <a:p>
            <a:endParaRPr dirty="0"/>
          </a:p>
        </p:txBody>
      </p:sp>
      <p:sp>
        <p:nvSpPr>
          <p:cNvPr id="424" name="Freeform 6"/>
          <p:cNvSpPr/>
          <p:nvPr/>
        </p:nvSpPr>
        <p:spPr>
          <a:xfrm>
            <a:off x="8093213" y="1616927"/>
            <a:ext cx="2679985" cy="268106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50" y="21600"/>
                  <a:pt x="0" y="16752"/>
                  <a:pt x="0" y="10796"/>
                </a:cubicBezTo>
                <a:cubicBezTo>
                  <a:pt x="0" y="4848"/>
                  <a:pt x="4850" y="0"/>
                  <a:pt x="10800" y="0"/>
                </a:cubicBezTo>
                <a:cubicBezTo>
                  <a:pt x="16759" y="0"/>
                  <a:pt x="21600" y="4839"/>
                  <a:pt x="21600" y="10796"/>
                </a:cubicBezTo>
                <a:cubicBezTo>
                  <a:pt x="21600" y="16752"/>
                  <a:pt x="16759" y="21600"/>
                  <a:pt x="10800" y="21600"/>
                </a:cubicBezTo>
                <a:close/>
                <a:moveTo>
                  <a:pt x="10800" y="156"/>
                </a:moveTo>
                <a:cubicBezTo>
                  <a:pt x="4928" y="156"/>
                  <a:pt x="147" y="4935"/>
                  <a:pt x="147" y="10804"/>
                </a:cubicBezTo>
                <a:cubicBezTo>
                  <a:pt x="147" y="16674"/>
                  <a:pt x="4928" y="21453"/>
                  <a:pt x="10800" y="21453"/>
                </a:cubicBezTo>
                <a:cubicBezTo>
                  <a:pt x="16672" y="21453"/>
                  <a:pt x="21453" y="16674"/>
                  <a:pt x="21453" y="10804"/>
                </a:cubicBezTo>
                <a:cubicBezTo>
                  <a:pt x="21453" y="4926"/>
                  <a:pt x="16672" y="156"/>
                  <a:pt x="10800" y="156"/>
                </a:cubicBezTo>
                <a:close/>
              </a:path>
            </a:pathLst>
          </a:custGeom>
          <a:solidFill>
            <a:srgbClr val="737373"/>
          </a:solidFill>
          <a:ln w="12700">
            <a:miter lim="400000"/>
          </a:ln>
        </p:spPr>
        <p:txBody>
          <a:bodyPr lIns="45719" rIns="45719"/>
          <a:lstStyle/>
          <a:p>
            <a:endParaRPr/>
          </a:p>
        </p:txBody>
      </p:sp>
      <p:sp>
        <p:nvSpPr>
          <p:cNvPr id="425" name="TextBox 7"/>
          <p:cNvSpPr txBox="1"/>
          <p:nvPr/>
        </p:nvSpPr>
        <p:spPr>
          <a:xfrm>
            <a:off x="3768956" y="2281596"/>
            <a:ext cx="958380" cy="241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9700"/>
              </a:lnSpc>
              <a:defRPr sz="6900">
                <a:latin typeface="思源宋体 2"/>
                <a:ea typeface="思源宋体 2"/>
                <a:cs typeface="思源宋体 2"/>
                <a:sym typeface="思源宋体 2"/>
              </a:defRPr>
            </a:lvl1pPr>
          </a:lstStyle>
          <a:p>
            <a:r>
              <a:rPr dirty="0"/>
              <a:t>01</a:t>
            </a:r>
          </a:p>
        </p:txBody>
      </p:sp>
      <p:sp>
        <p:nvSpPr>
          <p:cNvPr id="426" name="TextBox 8"/>
          <p:cNvSpPr txBox="1"/>
          <p:nvPr/>
        </p:nvSpPr>
        <p:spPr>
          <a:xfrm>
            <a:off x="8999789" y="2312802"/>
            <a:ext cx="958380" cy="1166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9700"/>
              </a:lnSpc>
              <a:defRPr sz="6900">
                <a:latin typeface="思源宋体 2"/>
                <a:ea typeface="思源宋体 2"/>
                <a:cs typeface="思源宋体 2"/>
                <a:sym typeface="思源宋体 2"/>
              </a:defRPr>
            </a:lvl1pPr>
          </a:lstStyle>
          <a:p>
            <a:r>
              <a:rPr dirty="0"/>
              <a:t>02</a:t>
            </a:r>
            <a:endParaRPr lang="en-US" dirty="0"/>
          </a:p>
        </p:txBody>
      </p:sp>
      <p:sp>
        <p:nvSpPr>
          <p:cNvPr id="427" name="Freeform 10"/>
          <p:cNvSpPr/>
          <p:nvPr/>
        </p:nvSpPr>
        <p:spPr>
          <a:xfrm>
            <a:off x="13273971" y="1600471"/>
            <a:ext cx="2679985" cy="268106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50" y="21600"/>
                  <a:pt x="0" y="16752"/>
                  <a:pt x="0" y="10796"/>
                </a:cubicBezTo>
                <a:cubicBezTo>
                  <a:pt x="0" y="4848"/>
                  <a:pt x="4850" y="0"/>
                  <a:pt x="10800" y="0"/>
                </a:cubicBezTo>
                <a:cubicBezTo>
                  <a:pt x="16759" y="0"/>
                  <a:pt x="21600" y="4839"/>
                  <a:pt x="21600" y="10796"/>
                </a:cubicBezTo>
                <a:cubicBezTo>
                  <a:pt x="21600" y="16752"/>
                  <a:pt x="16759" y="21600"/>
                  <a:pt x="10800" y="21600"/>
                </a:cubicBezTo>
                <a:close/>
                <a:moveTo>
                  <a:pt x="10800" y="156"/>
                </a:moveTo>
                <a:cubicBezTo>
                  <a:pt x="4928" y="156"/>
                  <a:pt x="147" y="4935"/>
                  <a:pt x="147" y="10804"/>
                </a:cubicBezTo>
                <a:cubicBezTo>
                  <a:pt x="147" y="16674"/>
                  <a:pt x="4928" y="21453"/>
                  <a:pt x="10800" y="21453"/>
                </a:cubicBezTo>
                <a:cubicBezTo>
                  <a:pt x="16672" y="21453"/>
                  <a:pt x="21453" y="16674"/>
                  <a:pt x="21453" y="10804"/>
                </a:cubicBezTo>
                <a:cubicBezTo>
                  <a:pt x="21453" y="4926"/>
                  <a:pt x="16672" y="156"/>
                  <a:pt x="10800" y="156"/>
                </a:cubicBezTo>
                <a:close/>
              </a:path>
            </a:pathLst>
          </a:custGeom>
          <a:solidFill>
            <a:srgbClr val="737373"/>
          </a:solidFill>
          <a:ln w="12700">
            <a:miter lim="400000"/>
          </a:ln>
        </p:spPr>
        <p:txBody>
          <a:bodyPr lIns="45719" rIns="45719"/>
          <a:lstStyle/>
          <a:p>
            <a:endParaRPr/>
          </a:p>
        </p:txBody>
      </p:sp>
      <p:sp>
        <p:nvSpPr>
          <p:cNvPr id="428" name="TextBox 11"/>
          <p:cNvSpPr txBox="1"/>
          <p:nvPr/>
        </p:nvSpPr>
        <p:spPr>
          <a:xfrm>
            <a:off x="14161796" y="2281595"/>
            <a:ext cx="958380" cy="2418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9700"/>
              </a:lnSpc>
              <a:defRPr sz="6900">
                <a:latin typeface="思源宋体 2"/>
                <a:ea typeface="思源宋体 2"/>
                <a:cs typeface="思源宋体 2"/>
                <a:sym typeface="思源宋体 2"/>
              </a:defRPr>
            </a:lvl1pPr>
          </a:lstStyle>
          <a:p>
            <a:r>
              <a:rPr dirty="0"/>
              <a:t>03</a:t>
            </a:r>
          </a:p>
        </p:txBody>
      </p:sp>
      <p:sp>
        <p:nvSpPr>
          <p:cNvPr id="429" name="Freeform 12"/>
          <p:cNvSpPr/>
          <p:nvPr/>
        </p:nvSpPr>
        <p:spPr>
          <a:xfrm rot="4752268" flipH="1">
            <a:off x="-273325" y="8787351"/>
            <a:ext cx="2534105" cy="2261688"/>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30" name="Freeform 13">
            <a:hlinkClick r:id="rId5" action="ppaction://hlinksldjump"/>
          </p:cNvPr>
          <p:cNvSpPr/>
          <p:nvPr/>
        </p:nvSpPr>
        <p:spPr>
          <a:xfrm>
            <a:off x="17011384" y="7775350"/>
            <a:ext cx="1028700" cy="2511650"/>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31" name="Freeform 14">
            <a:hlinkClick r:id="" action="ppaction://hlinkshowjump?jump=nextslide"/>
          </p:cNvPr>
          <p:cNvSpPr/>
          <p:nvPr/>
        </p:nvSpPr>
        <p:spPr>
          <a:xfrm flipH="1">
            <a:off x="14827510" y="-129076"/>
            <a:ext cx="3435297" cy="1757492"/>
          </a:xfrm>
          <a:prstGeom prst="rect">
            <a:avLst/>
          </a:prstGeom>
          <a:blipFill>
            <a:blip r:embed="rId7"/>
            <a:stretch>
              <a:fillRect/>
            </a:stretch>
          </a:blipFill>
          <a:ln w="12700">
            <a:miter lim="400000"/>
          </a:ln>
        </p:spPr>
        <p:txBody>
          <a:bodyPr lIns="45719" rIns="45719"/>
          <a:lstStyle/>
          <a:p>
            <a:endParaRPr/>
          </a:p>
        </p:txBody>
      </p:sp>
      <p:sp>
        <p:nvSpPr>
          <p:cNvPr id="432" name="TextBox 15"/>
          <p:cNvSpPr txBox="1"/>
          <p:nvPr/>
        </p:nvSpPr>
        <p:spPr>
          <a:xfrm>
            <a:off x="770862" y="271648"/>
            <a:ext cx="8239040" cy="95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Characters</a:t>
            </a:r>
          </a:p>
        </p:txBody>
      </p:sp>
      <p:sp>
        <p:nvSpPr>
          <p:cNvPr id="433" name="TextBox 16"/>
          <p:cNvSpPr txBox="1"/>
          <p:nvPr/>
        </p:nvSpPr>
        <p:spPr>
          <a:xfrm>
            <a:off x="2341881" y="4733290"/>
            <a:ext cx="4393742" cy="363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a:solidFill>
                  <a:srgbClr val="D24B38"/>
                </a:solidFill>
                <a:latin typeface="思源宋体 1 Bold"/>
                <a:ea typeface="思源宋体 1 Bold"/>
                <a:cs typeface="思源宋体 1 Bold"/>
                <a:sym typeface="思源宋体 1 Bold"/>
              </a:defRPr>
            </a:lvl1pPr>
          </a:lstStyle>
          <a:p>
            <a:r>
              <a:rPr dirty="0"/>
              <a:t>common</a:t>
            </a:r>
          </a:p>
        </p:txBody>
      </p:sp>
      <p:sp>
        <p:nvSpPr>
          <p:cNvPr id="434" name="TextBox 17"/>
          <p:cNvSpPr txBox="1"/>
          <p:nvPr/>
        </p:nvSpPr>
        <p:spPr>
          <a:xfrm>
            <a:off x="2138255" y="5953759"/>
            <a:ext cx="4597368" cy="25044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lnSpc>
                <a:spcPts val="3300"/>
              </a:lnSpc>
              <a:defRPr sz="2100">
                <a:latin typeface="思源宋体 1"/>
                <a:ea typeface="思源宋体 1"/>
                <a:cs typeface="思源宋体 1"/>
                <a:sym typeface="思源宋体 1"/>
              </a:defRPr>
            </a:lvl1pPr>
          </a:lstStyle>
          <a:p>
            <a:r>
              <a:rPr dirty="0"/>
              <a:t>The phenomenon of relegation in China has continued throughout ancient history, but most frequently in the Tang and Song Dynasties.</a:t>
            </a:r>
            <a:r>
              <a:rPr lang="en" altLang="zh-CN" dirty="0"/>
              <a:t> During relegation, </a:t>
            </a:r>
            <a:r>
              <a:rPr lang="en-US" altLang="zh-CN" dirty="0"/>
              <a:t>lots</a:t>
            </a:r>
            <a:r>
              <a:rPr lang="zh-CN" altLang="en-US" dirty="0"/>
              <a:t> </a:t>
            </a:r>
            <a:r>
              <a:rPr lang="en-US" altLang="zh-CN" dirty="0"/>
              <a:t>of works are created because of  the special feeling of poet. </a:t>
            </a:r>
            <a:endParaRPr dirty="0"/>
          </a:p>
        </p:txBody>
      </p:sp>
      <p:sp>
        <p:nvSpPr>
          <p:cNvPr id="435" name="TextBox 18"/>
          <p:cNvSpPr txBox="1"/>
          <p:nvPr/>
        </p:nvSpPr>
        <p:spPr>
          <a:xfrm>
            <a:off x="7485731" y="4748560"/>
            <a:ext cx="3986495" cy="363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a:solidFill>
                  <a:srgbClr val="D24B38"/>
                </a:solidFill>
                <a:latin typeface="思源宋体 1 Bold"/>
                <a:ea typeface="思源宋体 1 Bold"/>
                <a:cs typeface="思源宋体 1 Bold"/>
                <a:sym typeface="思源宋体 1 Bold"/>
              </a:defRPr>
            </a:lvl1pPr>
          </a:lstStyle>
          <a:p>
            <a:r>
              <a:rPr dirty="0"/>
              <a:t>universal and multi</a:t>
            </a:r>
            <a:r>
              <a:rPr lang="en-US" dirty="0"/>
              <a:t>-</a:t>
            </a:r>
            <a:r>
              <a:rPr dirty="0"/>
              <a:t>level</a:t>
            </a:r>
          </a:p>
        </p:txBody>
      </p:sp>
      <p:sp>
        <p:nvSpPr>
          <p:cNvPr id="436" name="TextBox 19"/>
          <p:cNvSpPr txBox="1"/>
          <p:nvPr/>
        </p:nvSpPr>
        <p:spPr>
          <a:xfrm>
            <a:off x="7218105" y="5953759"/>
            <a:ext cx="5044442" cy="3774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lnSpc>
                <a:spcPts val="3300"/>
              </a:lnSpc>
              <a:defRPr sz="2100">
                <a:latin typeface="思源宋体 1"/>
                <a:ea typeface="思源宋体 1"/>
                <a:cs typeface="思源宋体 1"/>
                <a:sym typeface="思源宋体 1"/>
              </a:defRPr>
            </a:lvl1pPr>
          </a:lstStyle>
          <a:p>
            <a:r>
              <a:rPr dirty="0"/>
              <a:t>Since ancient China entered the era of power and rule, the phenomenon of relegation and exile had been </a:t>
            </a:r>
            <a:r>
              <a:rPr dirty="0" err="1"/>
              <a:t>following，ranging</a:t>
            </a:r>
            <a:r>
              <a:rPr dirty="0"/>
              <a:t> from the royal family and its rel</a:t>
            </a:r>
            <a:r>
              <a:rPr lang="en-US" dirty="0"/>
              <a:t>a</a:t>
            </a:r>
            <a:r>
              <a:rPr dirty="0"/>
              <a:t>tives, princes and sons, to officials and bureaucrats at all levels. The number of people who suffered from relegation is innumerable in Tang </a:t>
            </a:r>
            <a:r>
              <a:rPr dirty="0" err="1"/>
              <a:t>Dynasty.</a:t>
            </a:r>
            <a:r>
              <a:rPr lang="en-US" dirty="0" err="1"/>
              <a:t>That’s</a:t>
            </a:r>
            <a:r>
              <a:rPr lang="en-US" dirty="0"/>
              <a:t> why relegation literature is universal and multi-level.</a:t>
            </a:r>
            <a:endParaRPr dirty="0"/>
          </a:p>
        </p:txBody>
      </p:sp>
      <p:sp>
        <p:nvSpPr>
          <p:cNvPr id="437" name="TextBox 20"/>
          <p:cNvSpPr txBox="1"/>
          <p:nvPr/>
        </p:nvSpPr>
        <p:spPr>
          <a:xfrm>
            <a:off x="12784022" y="4700549"/>
            <a:ext cx="3986494" cy="385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200"/>
              </a:lnSpc>
              <a:defRPr sz="2300">
                <a:solidFill>
                  <a:srgbClr val="D24B38"/>
                </a:solidFill>
                <a:latin typeface="思源宋体 1 Bold"/>
                <a:ea typeface="思源宋体 1 Bold"/>
                <a:cs typeface="思源宋体 1 Bold"/>
                <a:sym typeface="思源宋体 1 Bold"/>
              </a:defRPr>
            </a:lvl1pPr>
          </a:lstStyle>
          <a:p>
            <a:r>
              <a:rPr dirty="0"/>
              <a:t>Uncertain </a:t>
            </a:r>
          </a:p>
        </p:txBody>
      </p:sp>
      <p:sp>
        <p:nvSpPr>
          <p:cNvPr id="438" name="TextBox 21"/>
          <p:cNvSpPr txBox="1"/>
          <p:nvPr/>
        </p:nvSpPr>
        <p:spPr>
          <a:xfrm>
            <a:off x="12745029" y="5953759"/>
            <a:ext cx="4124716" cy="3350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300"/>
              </a:lnSpc>
              <a:defRPr sz="2100">
                <a:latin typeface="思源宋体 1"/>
                <a:ea typeface="思源宋体 1"/>
                <a:cs typeface="思源宋体 1"/>
                <a:sym typeface="思源宋体 1"/>
              </a:defRPr>
            </a:lvl1pPr>
          </a:lstStyle>
          <a:p>
            <a:r>
              <a:rPr dirty="0"/>
              <a:t>From the perspective of the causes of the phenomenon of relegation in ancient times, there are many people whose reasons for relegation are not sufficient and are with great arbitrariness. </a:t>
            </a:r>
            <a:r>
              <a:rPr lang="en-US" dirty="0"/>
              <a:t> So </a:t>
            </a:r>
            <a:r>
              <a:rPr lang="en" dirty="0"/>
              <a:t>the reasons for the emergence of relegation literature are diverse and uncertain</a:t>
            </a:r>
            <a:endParaRPr dirty="0"/>
          </a:p>
        </p:txBody>
      </p:sp>
    </p:spTree>
    <p:custDataLst>
      <p:tags r:id="rId1"/>
    </p:custDataLst>
  </p:cSld>
  <p:clrMapOvr>
    <a:masterClrMapping/>
  </p:clrMapOvr>
  <p:transition spd="med" advTm="103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additive="base">
                                        <p:cTn id="7" dur="500" fill="hold"/>
                                        <p:tgtEl>
                                          <p:spTgt spid="423"/>
                                        </p:tgtEl>
                                        <p:attrNameLst>
                                          <p:attrName>ppt_x</p:attrName>
                                        </p:attrNameLst>
                                      </p:cBhvr>
                                      <p:tavLst>
                                        <p:tav tm="0">
                                          <p:val>
                                            <p:strVal val="#ppt_x"/>
                                          </p:val>
                                        </p:tav>
                                        <p:tav tm="100000">
                                          <p:val>
                                            <p:strVal val="#ppt_x"/>
                                          </p:val>
                                        </p:tav>
                                      </p:tavLst>
                                    </p:anim>
                                    <p:anim calcmode="lin" valueType="num">
                                      <p:cBhvr additive="base">
                                        <p:cTn id="8" dur="500" fill="hold"/>
                                        <p:tgtEl>
                                          <p:spTgt spid="4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5"/>
                                        </p:tgtEl>
                                        <p:attrNameLst>
                                          <p:attrName>style.visibility</p:attrName>
                                        </p:attrNameLst>
                                      </p:cBhvr>
                                      <p:to>
                                        <p:strVal val="visible"/>
                                      </p:to>
                                    </p:set>
                                    <p:anim calcmode="lin" valueType="num">
                                      <p:cBhvr additive="base">
                                        <p:cTn id="11" dur="500" fill="hold"/>
                                        <p:tgtEl>
                                          <p:spTgt spid="425"/>
                                        </p:tgtEl>
                                        <p:attrNameLst>
                                          <p:attrName>ppt_x</p:attrName>
                                        </p:attrNameLst>
                                      </p:cBhvr>
                                      <p:tavLst>
                                        <p:tav tm="0">
                                          <p:val>
                                            <p:strVal val="#ppt_x"/>
                                          </p:val>
                                        </p:tav>
                                        <p:tav tm="100000">
                                          <p:val>
                                            <p:strVal val="#ppt_x"/>
                                          </p:val>
                                        </p:tav>
                                      </p:tavLst>
                                    </p:anim>
                                    <p:anim calcmode="lin" valueType="num">
                                      <p:cBhvr additive="base">
                                        <p:cTn id="12" dur="500" fill="hold"/>
                                        <p:tgtEl>
                                          <p:spTgt spid="4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3"/>
                                        </p:tgtEl>
                                        <p:attrNameLst>
                                          <p:attrName>style.visibility</p:attrName>
                                        </p:attrNameLst>
                                      </p:cBhvr>
                                      <p:to>
                                        <p:strVal val="visible"/>
                                      </p:to>
                                    </p:set>
                                    <p:anim calcmode="lin" valueType="num">
                                      <p:cBhvr additive="base">
                                        <p:cTn id="15" dur="500" fill="hold"/>
                                        <p:tgtEl>
                                          <p:spTgt spid="433"/>
                                        </p:tgtEl>
                                        <p:attrNameLst>
                                          <p:attrName>ppt_x</p:attrName>
                                        </p:attrNameLst>
                                      </p:cBhvr>
                                      <p:tavLst>
                                        <p:tav tm="0">
                                          <p:val>
                                            <p:strVal val="#ppt_x"/>
                                          </p:val>
                                        </p:tav>
                                        <p:tav tm="100000">
                                          <p:val>
                                            <p:strVal val="#ppt_x"/>
                                          </p:val>
                                        </p:tav>
                                      </p:tavLst>
                                    </p:anim>
                                    <p:anim calcmode="lin" valueType="num">
                                      <p:cBhvr additive="base">
                                        <p:cTn id="16" dur="500" fill="hold"/>
                                        <p:tgtEl>
                                          <p:spTgt spid="4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4"/>
                                        </p:tgtEl>
                                        <p:attrNameLst>
                                          <p:attrName>style.visibility</p:attrName>
                                        </p:attrNameLst>
                                      </p:cBhvr>
                                      <p:to>
                                        <p:strVal val="visible"/>
                                      </p:to>
                                    </p:set>
                                    <p:anim calcmode="lin" valueType="num">
                                      <p:cBhvr additive="base">
                                        <p:cTn id="19" dur="500" fill="hold"/>
                                        <p:tgtEl>
                                          <p:spTgt spid="434"/>
                                        </p:tgtEl>
                                        <p:attrNameLst>
                                          <p:attrName>ppt_x</p:attrName>
                                        </p:attrNameLst>
                                      </p:cBhvr>
                                      <p:tavLst>
                                        <p:tav tm="0">
                                          <p:val>
                                            <p:strVal val="#ppt_x"/>
                                          </p:val>
                                        </p:tav>
                                        <p:tav tm="100000">
                                          <p:val>
                                            <p:strVal val="#ppt_x"/>
                                          </p:val>
                                        </p:tav>
                                      </p:tavLst>
                                    </p:anim>
                                    <p:anim calcmode="lin" valueType="num">
                                      <p:cBhvr additive="base">
                                        <p:cTn id="20" dur="500" fill="hold"/>
                                        <p:tgtEl>
                                          <p:spTgt spid="4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4"/>
                                        </p:tgtEl>
                                        <p:attrNameLst>
                                          <p:attrName>style.visibility</p:attrName>
                                        </p:attrNameLst>
                                      </p:cBhvr>
                                      <p:to>
                                        <p:strVal val="visible"/>
                                      </p:to>
                                    </p:set>
                                    <p:anim calcmode="lin" valueType="num">
                                      <p:cBhvr additive="base">
                                        <p:cTn id="25" dur="500" fill="hold"/>
                                        <p:tgtEl>
                                          <p:spTgt spid="424"/>
                                        </p:tgtEl>
                                        <p:attrNameLst>
                                          <p:attrName>ppt_x</p:attrName>
                                        </p:attrNameLst>
                                      </p:cBhvr>
                                      <p:tavLst>
                                        <p:tav tm="0">
                                          <p:val>
                                            <p:strVal val="#ppt_x"/>
                                          </p:val>
                                        </p:tav>
                                        <p:tav tm="100000">
                                          <p:val>
                                            <p:strVal val="#ppt_x"/>
                                          </p:val>
                                        </p:tav>
                                      </p:tavLst>
                                    </p:anim>
                                    <p:anim calcmode="lin" valueType="num">
                                      <p:cBhvr additive="base">
                                        <p:cTn id="26" dur="500" fill="hold"/>
                                        <p:tgtEl>
                                          <p:spTgt spid="4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6"/>
                                        </p:tgtEl>
                                        <p:attrNameLst>
                                          <p:attrName>style.visibility</p:attrName>
                                        </p:attrNameLst>
                                      </p:cBhvr>
                                      <p:to>
                                        <p:strVal val="visible"/>
                                      </p:to>
                                    </p:set>
                                    <p:anim calcmode="lin" valueType="num">
                                      <p:cBhvr additive="base">
                                        <p:cTn id="29" dur="500" fill="hold"/>
                                        <p:tgtEl>
                                          <p:spTgt spid="426"/>
                                        </p:tgtEl>
                                        <p:attrNameLst>
                                          <p:attrName>ppt_x</p:attrName>
                                        </p:attrNameLst>
                                      </p:cBhvr>
                                      <p:tavLst>
                                        <p:tav tm="0">
                                          <p:val>
                                            <p:strVal val="#ppt_x"/>
                                          </p:val>
                                        </p:tav>
                                        <p:tav tm="100000">
                                          <p:val>
                                            <p:strVal val="#ppt_x"/>
                                          </p:val>
                                        </p:tav>
                                      </p:tavLst>
                                    </p:anim>
                                    <p:anim calcmode="lin" valueType="num">
                                      <p:cBhvr additive="base">
                                        <p:cTn id="30" dur="500" fill="hold"/>
                                        <p:tgtEl>
                                          <p:spTgt spid="4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35"/>
                                        </p:tgtEl>
                                        <p:attrNameLst>
                                          <p:attrName>style.visibility</p:attrName>
                                        </p:attrNameLst>
                                      </p:cBhvr>
                                      <p:to>
                                        <p:strVal val="visible"/>
                                      </p:to>
                                    </p:set>
                                    <p:anim calcmode="lin" valueType="num">
                                      <p:cBhvr additive="base">
                                        <p:cTn id="33" dur="500" fill="hold"/>
                                        <p:tgtEl>
                                          <p:spTgt spid="435"/>
                                        </p:tgtEl>
                                        <p:attrNameLst>
                                          <p:attrName>ppt_x</p:attrName>
                                        </p:attrNameLst>
                                      </p:cBhvr>
                                      <p:tavLst>
                                        <p:tav tm="0">
                                          <p:val>
                                            <p:strVal val="#ppt_x"/>
                                          </p:val>
                                        </p:tav>
                                        <p:tav tm="100000">
                                          <p:val>
                                            <p:strVal val="#ppt_x"/>
                                          </p:val>
                                        </p:tav>
                                      </p:tavLst>
                                    </p:anim>
                                    <p:anim calcmode="lin" valueType="num">
                                      <p:cBhvr additive="base">
                                        <p:cTn id="34" dur="500" fill="hold"/>
                                        <p:tgtEl>
                                          <p:spTgt spid="43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36"/>
                                        </p:tgtEl>
                                        <p:attrNameLst>
                                          <p:attrName>style.visibility</p:attrName>
                                        </p:attrNameLst>
                                      </p:cBhvr>
                                      <p:to>
                                        <p:strVal val="visible"/>
                                      </p:to>
                                    </p:set>
                                    <p:anim calcmode="lin" valueType="num">
                                      <p:cBhvr additive="base">
                                        <p:cTn id="37" dur="500" fill="hold"/>
                                        <p:tgtEl>
                                          <p:spTgt spid="436"/>
                                        </p:tgtEl>
                                        <p:attrNameLst>
                                          <p:attrName>ppt_x</p:attrName>
                                        </p:attrNameLst>
                                      </p:cBhvr>
                                      <p:tavLst>
                                        <p:tav tm="0">
                                          <p:val>
                                            <p:strVal val="#ppt_x"/>
                                          </p:val>
                                        </p:tav>
                                        <p:tav tm="100000">
                                          <p:val>
                                            <p:strVal val="#ppt_x"/>
                                          </p:val>
                                        </p:tav>
                                      </p:tavLst>
                                    </p:anim>
                                    <p:anim calcmode="lin" valueType="num">
                                      <p:cBhvr additive="base">
                                        <p:cTn id="38" dur="500" fill="hold"/>
                                        <p:tgtEl>
                                          <p:spTgt spid="4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7"/>
                                        </p:tgtEl>
                                        <p:attrNameLst>
                                          <p:attrName>style.visibility</p:attrName>
                                        </p:attrNameLst>
                                      </p:cBhvr>
                                      <p:to>
                                        <p:strVal val="visible"/>
                                      </p:to>
                                    </p:set>
                                    <p:anim calcmode="lin" valueType="num">
                                      <p:cBhvr additive="base">
                                        <p:cTn id="43" dur="500" fill="hold"/>
                                        <p:tgtEl>
                                          <p:spTgt spid="427"/>
                                        </p:tgtEl>
                                        <p:attrNameLst>
                                          <p:attrName>ppt_x</p:attrName>
                                        </p:attrNameLst>
                                      </p:cBhvr>
                                      <p:tavLst>
                                        <p:tav tm="0">
                                          <p:val>
                                            <p:strVal val="#ppt_x"/>
                                          </p:val>
                                        </p:tav>
                                        <p:tav tm="100000">
                                          <p:val>
                                            <p:strVal val="#ppt_x"/>
                                          </p:val>
                                        </p:tav>
                                      </p:tavLst>
                                    </p:anim>
                                    <p:anim calcmode="lin" valueType="num">
                                      <p:cBhvr additive="base">
                                        <p:cTn id="44" dur="500" fill="hold"/>
                                        <p:tgtEl>
                                          <p:spTgt spid="4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8"/>
                                        </p:tgtEl>
                                        <p:attrNameLst>
                                          <p:attrName>style.visibility</p:attrName>
                                        </p:attrNameLst>
                                      </p:cBhvr>
                                      <p:to>
                                        <p:strVal val="visible"/>
                                      </p:to>
                                    </p:set>
                                    <p:anim calcmode="lin" valueType="num">
                                      <p:cBhvr additive="base">
                                        <p:cTn id="47" dur="500" fill="hold"/>
                                        <p:tgtEl>
                                          <p:spTgt spid="428"/>
                                        </p:tgtEl>
                                        <p:attrNameLst>
                                          <p:attrName>ppt_x</p:attrName>
                                        </p:attrNameLst>
                                      </p:cBhvr>
                                      <p:tavLst>
                                        <p:tav tm="0">
                                          <p:val>
                                            <p:strVal val="#ppt_x"/>
                                          </p:val>
                                        </p:tav>
                                        <p:tav tm="100000">
                                          <p:val>
                                            <p:strVal val="#ppt_x"/>
                                          </p:val>
                                        </p:tav>
                                      </p:tavLst>
                                    </p:anim>
                                    <p:anim calcmode="lin" valueType="num">
                                      <p:cBhvr additive="base">
                                        <p:cTn id="48" dur="500" fill="hold"/>
                                        <p:tgtEl>
                                          <p:spTgt spid="4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additive="base">
                                        <p:cTn id="51" dur="500" fill="hold"/>
                                        <p:tgtEl>
                                          <p:spTgt spid="437"/>
                                        </p:tgtEl>
                                        <p:attrNameLst>
                                          <p:attrName>ppt_x</p:attrName>
                                        </p:attrNameLst>
                                      </p:cBhvr>
                                      <p:tavLst>
                                        <p:tav tm="0">
                                          <p:val>
                                            <p:strVal val="#ppt_x"/>
                                          </p:val>
                                        </p:tav>
                                        <p:tav tm="100000">
                                          <p:val>
                                            <p:strVal val="#ppt_x"/>
                                          </p:val>
                                        </p:tav>
                                      </p:tavLst>
                                    </p:anim>
                                    <p:anim calcmode="lin" valueType="num">
                                      <p:cBhvr additive="base">
                                        <p:cTn id="52" dur="500" fill="hold"/>
                                        <p:tgtEl>
                                          <p:spTgt spid="4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8"/>
                                        </p:tgtEl>
                                        <p:attrNameLst>
                                          <p:attrName>style.visibility</p:attrName>
                                        </p:attrNameLst>
                                      </p:cBhvr>
                                      <p:to>
                                        <p:strVal val="visible"/>
                                      </p:to>
                                    </p:set>
                                    <p:anim calcmode="lin" valueType="num">
                                      <p:cBhvr additive="base">
                                        <p:cTn id="55" dur="500" fill="hold"/>
                                        <p:tgtEl>
                                          <p:spTgt spid="438"/>
                                        </p:tgtEl>
                                        <p:attrNameLst>
                                          <p:attrName>ppt_x</p:attrName>
                                        </p:attrNameLst>
                                      </p:cBhvr>
                                      <p:tavLst>
                                        <p:tav tm="0">
                                          <p:val>
                                            <p:strVal val="#ppt_x"/>
                                          </p:val>
                                        </p:tav>
                                        <p:tav tm="100000">
                                          <p:val>
                                            <p:strVal val="#ppt_x"/>
                                          </p:val>
                                        </p:tav>
                                      </p:tavLst>
                                    </p:anim>
                                    <p:anim calcmode="lin" valueType="num">
                                      <p:cBhvr additive="base">
                                        <p:cTn id="56" dur="500" fill="hold"/>
                                        <p:tgtEl>
                                          <p:spTgt spid="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p:bldP spid="424" grpId="0" animBg="1"/>
      <p:bldP spid="425" grpId="0" animBg="1"/>
      <p:bldP spid="426" grpId="0" animBg="1"/>
      <p:bldP spid="427" grpId="0" animBg="1"/>
      <p:bldP spid="428" grpId="0" animBg="1"/>
      <p:bldP spid="433" grpId="0" animBg="1"/>
      <p:bldP spid="434" grpId="0" animBg="1"/>
      <p:bldP spid="435" grpId="0" animBg="1"/>
      <p:bldP spid="436" grpId="0" animBg="1"/>
      <p:bldP spid="437" grpId="0" animBg="1"/>
      <p:bldP spid="4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3"/>
          <p:cNvSpPr/>
          <p:nvPr/>
        </p:nvSpPr>
        <p:spPr>
          <a:xfrm>
            <a:off x="4190751" y="2200886"/>
            <a:ext cx="1275941" cy="1275942"/>
          </a:xfrm>
          <a:prstGeom prst="ellipse">
            <a:avLst/>
          </a:prstGeom>
          <a:solidFill>
            <a:srgbClr val="000000">
              <a:alpha val="0"/>
            </a:srgbClr>
          </a:solidFill>
          <a:ln w="38100" cap="sq">
            <a:solidFill>
              <a:srgbClr val="D85A43">
                <a:alpha val="49804"/>
              </a:srgbClr>
            </a:solidFill>
            <a:miter/>
          </a:ln>
        </p:spPr>
        <p:txBody>
          <a:bodyPr lIns="45719" rIns="45719"/>
          <a:lstStyle/>
          <a:p>
            <a:endParaRPr/>
          </a:p>
        </p:txBody>
      </p:sp>
      <p:sp>
        <p:nvSpPr>
          <p:cNvPr id="111" name="Freeform 6"/>
          <p:cNvSpPr/>
          <p:nvPr/>
        </p:nvSpPr>
        <p:spPr>
          <a:xfrm>
            <a:off x="4262387" y="2272521"/>
            <a:ext cx="1132671" cy="1132671"/>
          </a:xfrm>
          <a:prstGeom prst="ellipse">
            <a:avLst/>
          </a:prstGeom>
          <a:solidFill>
            <a:srgbClr val="D24B38"/>
          </a:solidFill>
          <a:ln w="12700">
            <a:miter lim="400000"/>
          </a:ln>
        </p:spPr>
        <p:txBody>
          <a:bodyPr lIns="45719" rIns="45719"/>
          <a:lstStyle/>
          <a:p>
            <a:endParaRPr/>
          </a:p>
        </p:txBody>
      </p:sp>
      <p:sp>
        <p:nvSpPr>
          <p:cNvPr id="112" name="Freeform 9"/>
          <p:cNvSpPr/>
          <p:nvPr/>
        </p:nvSpPr>
        <p:spPr>
          <a:xfrm>
            <a:off x="12927482" y="2200886"/>
            <a:ext cx="1275941" cy="1275942"/>
          </a:xfrm>
          <a:prstGeom prst="ellipse">
            <a:avLst/>
          </a:prstGeom>
          <a:solidFill>
            <a:srgbClr val="000000">
              <a:alpha val="0"/>
            </a:srgbClr>
          </a:solidFill>
          <a:ln w="47625" cap="sq">
            <a:solidFill>
              <a:srgbClr val="D85A43">
                <a:alpha val="49804"/>
              </a:srgbClr>
            </a:solidFill>
            <a:miter/>
          </a:ln>
        </p:spPr>
        <p:txBody>
          <a:bodyPr lIns="45719" rIns="45719"/>
          <a:lstStyle/>
          <a:p>
            <a:endParaRPr/>
          </a:p>
        </p:txBody>
      </p:sp>
      <p:sp>
        <p:nvSpPr>
          <p:cNvPr id="113" name="Freeform 12"/>
          <p:cNvSpPr/>
          <p:nvPr/>
        </p:nvSpPr>
        <p:spPr>
          <a:xfrm>
            <a:off x="12999116" y="2272521"/>
            <a:ext cx="1132671" cy="1132671"/>
          </a:xfrm>
          <a:prstGeom prst="ellipse">
            <a:avLst/>
          </a:prstGeom>
          <a:solidFill>
            <a:srgbClr val="D24B38"/>
          </a:solidFill>
          <a:ln w="12700">
            <a:miter lim="400000"/>
          </a:ln>
        </p:spPr>
        <p:txBody>
          <a:bodyPr lIns="45719" rIns="45719"/>
          <a:lstStyle/>
          <a:p>
            <a:endParaRPr/>
          </a:p>
        </p:txBody>
      </p:sp>
      <p:sp>
        <p:nvSpPr>
          <p:cNvPr id="114" name="Freeform 15"/>
          <p:cNvSpPr/>
          <p:nvPr/>
        </p:nvSpPr>
        <p:spPr>
          <a:xfrm>
            <a:off x="4190751" y="5146425"/>
            <a:ext cx="1275941" cy="1275941"/>
          </a:xfrm>
          <a:prstGeom prst="ellipse">
            <a:avLst/>
          </a:prstGeom>
          <a:solidFill>
            <a:srgbClr val="000000">
              <a:alpha val="0"/>
            </a:srgbClr>
          </a:solidFill>
          <a:ln w="38100" cap="sq">
            <a:solidFill>
              <a:srgbClr val="D85A43">
                <a:alpha val="49804"/>
              </a:srgbClr>
            </a:solidFill>
            <a:miter/>
          </a:ln>
        </p:spPr>
        <p:txBody>
          <a:bodyPr lIns="45719" rIns="45719"/>
          <a:lstStyle/>
          <a:p>
            <a:endParaRPr/>
          </a:p>
        </p:txBody>
      </p:sp>
      <p:sp>
        <p:nvSpPr>
          <p:cNvPr id="115" name="Freeform 18"/>
          <p:cNvSpPr/>
          <p:nvPr/>
        </p:nvSpPr>
        <p:spPr>
          <a:xfrm>
            <a:off x="4262387" y="5218060"/>
            <a:ext cx="1132671" cy="1132671"/>
          </a:xfrm>
          <a:prstGeom prst="ellipse">
            <a:avLst/>
          </a:prstGeom>
          <a:solidFill>
            <a:srgbClr val="D24B38"/>
          </a:solidFill>
          <a:ln w="12700">
            <a:miter lim="400000"/>
          </a:ln>
        </p:spPr>
        <p:txBody>
          <a:bodyPr lIns="45719" rIns="45719"/>
          <a:lstStyle/>
          <a:p>
            <a:endParaRPr/>
          </a:p>
        </p:txBody>
      </p:sp>
      <p:sp>
        <p:nvSpPr>
          <p:cNvPr id="116" name="Freeform 21"/>
          <p:cNvSpPr/>
          <p:nvPr/>
        </p:nvSpPr>
        <p:spPr>
          <a:xfrm>
            <a:off x="12927482" y="5146425"/>
            <a:ext cx="1275941" cy="1275941"/>
          </a:xfrm>
          <a:prstGeom prst="ellipse">
            <a:avLst/>
          </a:prstGeom>
          <a:solidFill>
            <a:srgbClr val="000000">
              <a:alpha val="0"/>
            </a:srgbClr>
          </a:solidFill>
          <a:ln w="47625" cap="sq">
            <a:solidFill>
              <a:srgbClr val="D85A43">
                <a:alpha val="49804"/>
              </a:srgbClr>
            </a:solidFill>
            <a:miter/>
          </a:ln>
        </p:spPr>
        <p:txBody>
          <a:bodyPr lIns="45719" rIns="45719"/>
          <a:lstStyle/>
          <a:p>
            <a:endParaRPr/>
          </a:p>
        </p:txBody>
      </p:sp>
      <p:sp>
        <p:nvSpPr>
          <p:cNvPr id="117" name="Freeform 24"/>
          <p:cNvSpPr/>
          <p:nvPr/>
        </p:nvSpPr>
        <p:spPr>
          <a:xfrm>
            <a:off x="12999116" y="5218060"/>
            <a:ext cx="1132671" cy="1132671"/>
          </a:xfrm>
          <a:prstGeom prst="ellipse">
            <a:avLst/>
          </a:prstGeom>
          <a:solidFill>
            <a:srgbClr val="D24B38"/>
          </a:solidFill>
          <a:ln w="12700">
            <a:miter lim="400000"/>
          </a:ln>
        </p:spPr>
        <p:txBody>
          <a:bodyPr lIns="45719" rIns="45719"/>
          <a:lstStyle/>
          <a:p>
            <a:endParaRPr/>
          </a:p>
        </p:txBody>
      </p:sp>
      <p:sp>
        <p:nvSpPr>
          <p:cNvPr id="118" name="Freeform 26"/>
          <p:cNvSpPr/>
          <p:nvPr/>
        </p:nvSpPr>
        <p:spPr>
          <a:xfrm flipH="1">
            <a:off x="1206999" y="8620862"/>
            <a:ext cx="7902369" cy="1693083"/>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19" name="Freeform 27"/>
          <p:cNvSpPr/>
          <p:nvPr/>
        </p:nvSpPr>
        <p:spPr>
          <a:xfrm>
            <a:off x="8696049" y="7882349"/>
            <a:ext cx="1073207" cy="1026254"/>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20" name="Freeform 28"/>
          <p:cNvSpPr/>
          <p:nvPr/>
        </p:nvSpPr>
        <p:spPr>
          <a:xfrm>
            <a:off x="7010537" y="8635065"/>
            <a:ext cx="4266926" cy="1096829"/>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21" name="Freeform 29"/>
          <p:cNvSpPr/>
          <p:nvPr/>
        </p:nvSpPr>
        <p:spPr>
          <a:xfrm rot="10800000">
            <a:off x="7010537" y="9731892"/>
            <a:ext cx="4266926" cy="555108"/>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22" name="Freeform 30"/>
          <p:cNvSpPr/>
          <p:nvPr/>
        </p:nvSpPr>
        <p:spPr>
          <a:xfrm>
            <a:off x="8700406" y="613777"/>
            <a:ext cx="887189" cy="887190"/>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23" name="Freeform 31"/>
          <p:cNvSpPr/>
          <p:nvPr/>
        </p:nvSpPr>
        <p:spPr>
          <a:xfrm>
            <a:off x="1033820" y="613777"/>
            <a:ext cx="1736565" cy="1161330"/>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24" name="Freeform 32"/>
          <p:cNvSpPr/>
          <p:nvPr/>
        </p:nvSpPr>
        <p:spPr>
          <a:xfrm>
            <a:off x="-1" y="5864180"/>
            <a:ext cx="2413999" cy="4449765"/>
          </a:xfrm>
          <a:prstGeom prst="rect">
            <a:avLst/>
          </a:prstGeom>
          <a:blipFill>
            <a:blip r:embed="rId8"/>
            <a:stretch>
              <a:fillRect/>
            </a:stretch>
          </a:blipFill>
          <a:ln w="12700">
            <a:miter lim="400000"/>
          </a:ln>
        </p:spPr>
        <p:txBody>
          <a:bodyPr lIns="45719" rIns="45719"/>
          <a:lstStyle/>
          <a:p>
            <a:endParaRPr/>
          </a:p>
        </p:txBody>
      </p:sp>
      <p:sp>
        <p:nvSpPr>
          <p:cNvPr id="125" name="Freeform 33"/>
          <p:cNvSpPr/>
          <p:nvPr/>
        </p:nvSpPr>
        <p:spPr>
          <a:xfrm>
            <a:off x="13851058" y="-155397"/>
            <a:ext cx="4436942" cy="1946709"/>
          </a:xfrm>
          <a:prstGeom prst="rect">
            <a:avLst/>
          </a:prstGeom>
          <a:blipFill>
            <a:blip r:embed="rId9"/>
            <a:stretch>
              <a:fillRect/>
            </a:stretch>
          </a:blipFill>
          <a:ln w="12700">
            <a:miter lim="400000"/>
          </a:ln>
        </p:spPr>
        <p:txBody>
          <a:bodyPr lIns="45719" rIns="45719"/>
          <a:lstStyle/>
          <a:p>
            <a:endParaRPr/>
          </a:p>
        </p:txBody>
      </p:sp>
      <p:sp>
        <p:nvSpPr>
          <p:cNvPr id="126" name="Freeform 34"/>
          <p:cNvSpPr/>
          <p:nvPr/>
        </p:nvSpPr>
        <p:spPr>
          <a:xfrm>
            <a:off x="16649670" y="8908602"/>
            <a:ext cx="1638331" cy="985047"/>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27" name="TextBox 35"/>
          <p:cNvSpPr txBox="1"/>
          <p:nvPr/>
        </p:nvSpPr>
        <p:spPr>
          <a:xfrm>
            <a:off x="9232652" y="6513917"/>
            <a:ext cx="8665598" cy="820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700"/>
              </a:lnSpc>
              <a:defRPr sz="4800">
                <a:solidFill>
                  <a:srgbClr val="22211E"/>
                </a:solidFill>
                <a:latin typeface="思源宋体 1 Bold"/>
                <a:ea typeface="思源宋体 1 Bold"/>
                <a:cs typeface="思源宋体 1 Bold"/>
                <a:sym typeface="思源宋体 1 Bold"/>
              </a:defRPr>
            </a:lvl1pPr>
          </a:lstStyle>
          <a:p>
            <a:r>
              <a:t>Thoughts</a:t>
            </a:r>
          </a:p>
        </p:txBody>
      </p:sp>
      <p:sp>
        <p:nvSpPr>
          <p:cNvPr id="128" name="TextBox 36"/>
          <p:cNvSpPr txBox="1"/>
          <p:nvPr/>
        </p:nvSpPr>
        <p:spPr>
          <a:xfrm>
            <a:off x="9232652" y="3648276"/>
            <a:ext cx="8332381" cy="771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300"/>
              </a:lnSpc>
              <a:defRPr sz="4500">
                <a:solidFill>
                  <a:srgbClr val="22211E"/>
                </a:solidFill>
                <a:latin typeface="思源宋体 1 Bold"/>
                <a:ea typeface="思源宋体 1 Bold"/>
                <a:cs typeface="思源宋体 1 Bold"/>
                <a:sym typeface="思源宋体 1 Bold"/>
              </a:defRPr>
            </a:lvl1pPr>
          </a:lstStyle>
          <a:p>
            <a:r>
              <a:t>Representatives </a:t>
            </a:r>
          </a:p>
        </p:txBody>
      </p:sp>
      <p:sp>
        <p:nvSpPr>
          <p:cNvPr id="129" name="TextBox 37"/>
          <p:cNvSpPr txBox="1"/>
          <p:nvPr/>
        </p:nvSpPr>
        <p:spPr>
          <a:xfrm>
            <a:off x="389749" y="6513917"/>
            <a:ext cx="8950778" cy="820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700"/>
              </a:lnSpc>
              <a:defRPr sz="4800">
                <a:solidFill>
                  <a:srgbClr val="22211E"/>
                </a:solidFill>
                <a:latin typeface="思源宋体 1 Bold"/>
                <a:ea typeface="思源宋体 1 Bold"/>
                <a:cs typeface="思源宋体 1 Bold"/>
                <a:sym typeface="思源宋体 1 Bold"/>
              </a:defRPr>
            </a:lvl1pPr>
          </a:lstStyle>
          <a:p>
            <a:r>
              <a:t>Characters </a:t>
            </a:r>
          </a:p>
        </p:txBody>
      </p:sp>
      <p:sp>
        <p:nvSpPr>
          <p:cNvPr id="130" name="TextBox 38"/>
          <p:cNvSpPr txBox="1"/>
          <p:nvPr/>
        </p:nvSpPr>
        <p:spPr>
          <a:xfrm>
            <a:off x="1033820" y="3638751"/>
            <a:ext cx="7589802" cy="820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700"/>
              </a:lnSpc>
              <a:defRPr sz="4800">
                <a:solidFill>
                  <a:srgbClr val="22211E"/>
                </a:solidFill>
                <a:latin typeface="思源宋体 1 Bold"/>
                <a:ea typeface="思源宋体 1 Bold"/>
                <a:cs typeface="思源宋体 1 Bold"/>
                <a:sym typeface="思源宋体 1 Bold"/>
              </a:defRPr>
            </a:lvl1pPr>
          </a:lstStyle>
          <a:p>
            <a:r>
              <a:t>Introduction </a:t>
            </a:r>
          </a:p>
        </p:txBody>
      </p:sp>
      <p:sp>
        <p:nvSpPr>
          <p:cNvPr id="131" name="TextBox 39"/>
          <p:cNvSpPr txBox="1"/>
          <p:nvPr/>
        </p:nvSpPr>
        <p:spPr>
          <a:xfrm>
            <a:off x="4252903" y="2300377"/>
            <a:ext cx="1151637" cy="956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800"/>
              </a:lnSpc>
              <a:defRPr sz="5600" spc="476">
                <a:solidFill>
                  <a:srgbClr val="FFFFFF"/>
                </a:solidFill>
                <a:latin typeface="字由点字刻宋"/>
                <a:ea typeface="字由点字刻宋"/>
                <a:cs typeface="字由点字刻宋"/>
                <a:sym typeface="字由点字刻宋"/>
              </a:defRPr>
            </a:lvl1pPr>
          </a:lstStyle>
          <a:p>
            <a:r>
              <a:t>01</a:t>
            </a:r>
          </a:p>
        </p:txBody>
      </p:sp>
      <p:sp>
        <p:nvSpPr>
          <p:cNvPr id="132" name="TextBox 40"/>
          <p:cNvSpPr txBox="1"/>
          <p:nvPr/>
        </p:nvSpPr>
        <p:spPr>
          <a:xfrm>
            <a:off x="12989634" y="2300377"/>
            <a:ext cx="1151637" cy="956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800"/>
              </a:lnSpc>
              <a:defRPr sz="5600" spc="476">
                <a:solidFill>
                  <a:srgbClr val="FFFFFF"/>
                </a:solidFill>
                <a:latin typeface="字由点字刻宋"/>
                <a:ea typeface="字由点字刻宋"/>
                <a:cs typeface="字由点字刻宋"/>
                <a:sym typeface="字由点字刻宋"/>
              </a:defRPr>
            </a:lvl1pPr>
          </a:lstStyle>
          <a:p>
            <a:r>
              <a:t>02</a:t>
            </a:r>
          </a:p>
        </p:txBody>
      </p:sp>
      <p:sp>
        <p:nvSpPr>
          <p:cNvPr id="133" name="TextBox 41"/>
          <p:cNvSpPr txBox="1"/>
          <p:nvPr/>
        </p:nvSpPr>
        <p:spPr>
          <a:xfrm>
            <a:off x="4252903" y="5245915"/>
            <a:ext cx="1151637" cy="956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800"/>
              </a:lnSpc>
              <a:defRPr sz="5600" spc="476">
                <a:solidFill>
                  <a:srgbClr val="FFFFFF"/>
                </a:solidFill>
                <a:latin typeface="字由点字刻宋"/>
                <a:ea typeface="字由点字刻宋"/>
                <a:cs typeface="字由点字刻宋"/>
                <a:sym typeface="字由点字刻宋"/>
              </a:defRPr>
            </a:lvl1pPr>
          </a:lstStyle>
          <a:p>
            <a:r>
              <a:t>03</a:t>
            </a:r>
          </a:p>
        </p:txBody>
      </p:sp>
      <p:sp>
        <p:nvSpPr>
          <p:cNvPr id="134" name="TextBox 42"/>
          <p:cNvSpPr txBox="1"/>
          <p:nvPr/>
        </p:nvSpPr>
        <p:spPr>
          <a:xfrm>
            <a:off x="12989634" y="5245915"/>
            <a:ext cx="1151637" cy="956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800"/>
              </a:lnSpc>
              <a:defRPr sz="5600" spc="476">
                <a:solidFill>
                  <a:srgbClr val="FFFFFF"/>
                </a:solidFill>
                <a:latin typeface="字由点字刻宋"/>
                <a:ea typeface="字由点字刻宋"/>
                <a:cs typeface="字由点字刻宋"/>
                <a:sym typeface="字由点字刻宋"/>
              </a:defRPr>
            </a:lvl1pPr>
          </a:lstStyle>
          <a:p>
            <a:r>
              <a:t>04</a:t>
            </a:r>
          </a:p>
        </p:txBody>
      </p:sp>
      <p:sp>
        <p:nvSpPr>
          <p:cNvPr id="135" name="TextBox 43"/>
          <p:cNvSpPr txBox="1"/>
          <p:nvPr/>
        </p:nvSpPr>
        <p:spPr>
          <a:xfrm>
            <a:off x="6503644" y="1003135"/>
            <a:ext cx="5280710" cy="1245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9900"/>
              </a:lnSpc>
              <a:defRPr sz="8200" spc="935">
                <a:solidFill>
                  <a:srgbClr val="22211E"/>
                </a:solidFill>
                <a:latin typeface="字由点字刻宋"/>
                <a:ea typeface="字由点字刻宋"/>
                <a:cs typeface="字由点字刻宋"/>
                <a:sym typeface="字由点字刻宋"/>
              </a:defRPr>
            </a:lvl1pPr>
          </a:lstStyle>
          <a:p>
            <a:r>
              <a:t>Content</a:t>
            </a:r>
          </a:p>
        </p:txBody>
      </p:sp>
      <p:sp>
        <p:nvSpPr>
          <p:cNvPr id="136" name="Freeform 44"/>
          <p:cNvSpPr/>
          <p:nvPr/>
        </p:nvSpPr>
        <p:spPr>
          <a:xfrm>
            <a:off x="9447658" y="8620862"/>
            <a:ext cx="7902370" cy="1666139"/>
          </a:xfrm>
          <a:prstGeom prst="rect">
            <a:avLst/>
          </a:prstGeom>
          <a:blipFill>
            <a:blip r:embed="rId11"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Tree>
  </p:cSld>
  <p:clrMapOvr>
    <a:masterClrMapping/>
  </p:clrMapOvr>
  <p:transition spd="med" advTm="9118"/>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Freeform 2"/>
          <p:cNvSpPr/>
          <p:nvPr/>
        </p:nvSpPr>
        <p:spPr>
          <a:xfrm>
            <a:off x="0" y="0"/>
            <a:ext cx="18288000" cy="10287000"/>
          </a:xfrm>
          <a:prstGeom prst="rect">
            <a:avLst/>
          </a:prstGeom>
          <a:blipFill>
            <a:blip r:embed="rId3"/>
            <a:stretch>
              <a:fillRect/>
            </a:stretch>
          </a:blipFill>
          <a:ln w="12700">
            <a:miter lim="400000"/>
          </a:ln>
        </p:spPr>
        <p:txBody>
          <a:bodyPr lIns="45719" rIns="45719"/>
          <a:lstStyle/>
          <a:p>
            <a:endParaRPr/>
          </a:p>
        </p:txBody>
      </p:sp>
      <p:grpSp>
        <p:nvGrpSpPr>
          <p:cNvPr id="4" name="组合 3">
            <a:extLst>
              <a:ext uri="{FF2B5EF4-FFF2-40B4-BE49-F238E27FC236}">
                <a16:creationId xmlns:a16="http://schemas.microsoft.com/office/drawing/2014/main" id="{208699B7-C01E-E68B-605F-4D7F81B35FBC}"/>
              </a:ext>
            </a:extLst>
          </p:cNvPr>
          <p:cNvGrpSpPr/>
          <p:nvPr/>
        </p:nvGrpSpPr>
        <p:grpSpPr>
          <a:xfrm>
            <a:off x="6874919" y="2727252"/>
            <a:ext cx="6117167" cy="2647316"/>
            <a:chOff x="6874919" y="2727252"/>
            <a:chExt cx="6117167" cy="2647316"/>
          </a:xfrm>
        </p:grpSpPr>
        <p:sp>
          <p:nvSpPr>
            <p:cNvPr id="442" name="AutoShape 4"/>
            <p:cNvSpPr/>
            <p:nvPr/>
          </p:nvSpPr>
          <p:spPr>
            <a:xfrm>
              <a:off x="8246659" y="2765988"/>
              <a:ext cx="1" cy="2564149"/>
            </a:xfrm>
            <a:prstGeom prst="line">
              <a:avLst/>
            </a:prstGeom>
            <a:ln w="19050">
              <a:solidFill>
                <a:srgbClr val="000000"/>
              </a:solidFill>
            </a:ln>
          </p:spPr>
          <p:txBody>
            <a:bodyPr lIns="45719" rIns="45719"/>
            <a:lstStyle/>
            <a:p>
              <a:endParaRPr/>
            </a:p>
          </p:txBody>
        </p:sp>
        <p:sp>
          <p:nvSpPr>
            <p:cNvPr id="447" name="TextBox 9"/>
            <p:cNvSpPr txBox="1"/>
            <p:nvPr/>
          </p:nvSpPr>
          <p:spPr>
            <a:xfrm>
              <a:off x="8469015" y="2727252"/>
              <a:ext cx="3311167" cy="454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700"/>
                </a:lnSpc>
                <a:defRPr sz="2700" spc="54">
                  <a:latin typeface="思源宋体 2 Bold"/>
                  <a:ea typeface="思源宋体 2 Bold"/>
                  <a:cs typeface="思源宋体 2 Bold"/>
                  <a:sym typeface="思源宋体 2 Bold"/>
                </a:defRPr>
              </a:lvl1pPr>
            </a:lstStyle>
            <a:p>
              <a:r>
                <a:t>Wang Changling </a:t>
              </a:r>
            </a:p>
          </p:txBody>
        </p:sp>
        <p:sp>
          <p:nvSpPr>
            <p:cNvPr id="448" name="TextBox 10"/>
            <p:cNvSpPr txBox="1"/>
            <p:nvPr/>
          </p:nvSpPr>
          <p:spPr>
            <a:xfrm>
              <a:off x="8469015" y="3315897"/>
              <a:ext cx="4523071" cy="2058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400"/>
                </a:lnSpc>
                <a:defRPr sz="2400" spc="49">
                  <a:latin typeface="思源宋体 2 Italics"/>
                  <a:ea typeface="思源宋体 2 Italics"/>
                  <a:cs typeface="思源宋体 2 Italics"/>
                  <a:sym typeface="思源宋体 2 Italics"/>
                </a:defRPr>
              </a:lvl1pPr>
            </a:lstStyle>
            <a:p>
              <a:r>
                <a:t>did not pay attention to surrounding details in his later years</a:t>
              </a:r>
            </a:p>
          </p:txBody>
        </p:sp>
        <p:sp>
          <p:nvSpPr>
            <p:cNvPr id="456" name="TextBox 18"/>
            <p:cNvSpPr txBox="1"/>
            <p:nvPr/>
          </p:nvSpPr>
          <p:spPr>
            <a:xfrm>
              <a:off x="6874919" y="2741788"/>
              <a:ext cx="1152032" cy="434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lnSpc>
                  <a:spcPts val="3600"/>
                </a:lnSpc>
                <a:defRPr sz="2600" spc="52">
                  <a:solidFill>
                    <a:srgbClr val="EC4D4D"/>
                  </a:solidFill>
                  <a:latin typeface="思源宋体 2 Bold Italics"/>
                  <a:ea typeface="思源宋体 2 Bold Italics"/>
                  <a:cs typeface="思源宋体 2 Bold Italics"/>
                  <a:sym typeface="思源宋体 2 Bold Italics"/>
                </a:defRPr>
              </a:lvl1pPr>
            </a:lstStyle>
            <a:p>
              <a:pPr>
                <a:defRPr>
                  <a:latin typeface="+mn-lt"/>
                  <a:ea typeface="+mn-ea"/>
                  <a:cs typeface="+mn-cs"/>
                  <a:sym typeface="Calibri"/>
                </a:defRPr>
              </a:pPr>
              <a:r>
                <a:rPr lang="en-US" altLang="zh-CN" dirty="0">
                  <a:latin typeface="思源宋体 2 Bold Italics"/>
                  <a:ea typeface="思源宋体 2 Bold Italics"/>
                  <a:cs typeface="思源宋体 2 Bold Italics"/>
                  <a:sym typeface="思源宋体 2 Bold Italics"/>
                </a:rPr>
                <a:t>02</a:t>
              </a:r>
              <a:endParaRPr dirty="0">
                <a:latin typeface="思源宋体 2 Bold Italics"/>
                <a:ea typeface="思源宋体 2 Bold Italics"/>
                <a:cs typeface="思源宋体 2 Bold Italics"/>
                <a:sym typeface="思源宋体 2 Bold Italics"/>
              </a:endParaRPr>
            </a:p>
          </p:txBody>
        </p:sp>
      </p:grpSp>
      <p:grpSp>
        <p:nvGrpSpPr>
          <p:cNvPr id="5" name="组合 4">
            <a:extLst>
              <a:ext uri="{FF2B5EF4-FFF2-40B4-BE49-F238E27FC236}">
                <a16:creationId xmlns:a16="http://schemas.microsoft.com/office/drawing/2014/main" id="{C237266E-2DF6-7034-0741-3509E95E8F0E}"/>
              </a:ext>
            </a:extLst>
          </p:cNvPr>
          <p:cNvGrpSpPr/>
          <p:nvPr/>
        </p:nvGrpSpPr>
        <p:grpSpPr>
          <a:xfrm>
            <a:off x="12218330" y="2727252"/>
            <a:ext cx="4333764" cy="2602885"/>
            <a:chOff x="12218330" y="2727252"/>
            <a:chExt cx="4333764" cy="2602885"/>
          </a:xfrm>
        </p:grpSpPr>
        <p:sp>
          <p:nvSpPr>
            <p:cNvPr id="443" name="AutoShape 5"/>
            <p:cNvSpPr/>
            <p:nvPr/>
          </p:nvSpPr>
          <p:spPr>
            <a:xfrm>
              <a:off x="13590071" y="2765988"/>
              <a:ext cx="1" cy="2564149"/>
            </a:xfrm>
            <a:prstGeom prst="line">
              <a:avLst/>
            </a:prstGeom>
            <a:ln w="19050">
              <a:solidFill>
                <a:srgbClr val="000000"/>
              </a:solidFill>
            </a:ln>
          </p:spPr>
          <p:txBody>
            <a:bodyPr lIns="45719" rIns="45719"/>
            <a:lstStyle/>
            <a:p>
              <a:endParaRPr/>
            </a:p>
          </p:txBody>
        </p:sp>
        <p:sp>
          <p:nvSpPr>
            <p:cNvPr id="449" name="TextBox 11"/>
            <p:cNvSpPr txBox="1"/>
            <p:nvPr/>
          </p:nvSpPr>
          <p:spPr>
            <a:xfrm>
              <a:off x="13812428" y="2727252"/>
              <a:ext cx="2739666" cy="454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700"/>
                </a:lnSpc>
                <a:defRPr sz="2700" spc="54">
                  <a:latin typeface="思源宋体 2 Bold"/>
                  <a:ea typeface="思源宋体 2 Bold"/>
                  <a:cs typeface="思源宋体 2 Bold"/>
                  <a:sym typeface="思源宋体 2 Bold"/>
                </a:defRPr>
              </a:lvl1pPr>
            </a:lstStyle>
            <a:p>
              <a:r>
                <a:t>Ouyang Xiu </a:t>
              </a:r>
            </a:p>
          </p:txBody>
        </p:sp>
        <p:sp>
          <p:nvSpPr>
            <p:cNvPr id="450" name="TextBox 12"/>
            <p:cNvSpPr txBox="1"/>
            <p:nvPr/>
          </p:nvSpPr>
          <p:spPr>
            <a:xfrm>
              <a:off x="13812428" y="3315897"/>
              <a:ext cx="2739666" cy="107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400"/>
                </a:lnSpc>
                <a:defRPr sz="2400" spc="49">
                  <a:latin typeface="思源宋体 2 Italics"/>
                  <a:ea typeface="思源宋体 2 Italics"/>
                  <a:cs typeface="思源宋体 2 Italics"/>
                  <a:sym typeface="思源宋体 2 Italics"/>
                </a:defRPr>
              </a:lvl1pPr>
            </a:lstStyle>
            <a:p>
              <a:r>
                <a:rPr dirty="0"/>
                <a:t>not repairing the curtain </a:t>
              </a:r>
            </a:p>
          </p:txBody>
        </p:sp>
        <p:sp>
          <p:nvSpPr>
            <p:cNvPr id="457" name="TextBox 19"/>
            <p:cNvSpPr txBox="1"/>
            <p:nvPr/>
          </p:nvSpPr>
          <p:spPr>
            <a:xfrm>
              <a:off x="12218330" y="2741788"/>
              <a:ext cx="1152032" cy="434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lnSpc>
                  <a:spcPts val="3600"/>
                </a:lnSpc>
                <a:defRPr sz="2600" spc="52">
                  <a:solidFill>
                    <a:srgbClr val="EC4D4D"/>
                  </a:solidFill>
                  <a:latin typeface="思源宋体 2 Bold Italics"/>
                  <a:ea typeface="思源宋体 2 Bold Italics"/>
                  <a:cs typeface="思源宋体 2 Bold Italics"/>
                  <a:sym typeface="思源宋体 2 Bold Italics"/>
                </a:defRPr>
              </a:lvl1pPr>
            </a:lstStyle>
            <a:p>
              <a:pPr>
                <a:defRPr>
                  <a:latin typeface="+mn-lt"/>
                  <a:ea typeface="+mn-ea"/>
                  <a:cs typeface="+mn-cs"/>
                  <a:sym typeface="Calibri"/>
                </a:defRPr>
              </a:pPr>
              <a:r>
                <a:rPr lang="en-US" altLang="zh-CN" dirty="0">
                  <a:latin typeface="思源宋体 2 Bold Italics"/>
                  <a:ea typeface="思源宋体 2 Bold Italics"/>
                  <a:cs typeface="思源宋体 2 Bold Italics"/>
                  <a:sym typeface="思源宋体 2 Bold Italics"/>
                </a:rPr>
                <a:t>03</a:t>
              </a:r>
              <a:endParaRPr dirty="0">
                <a:latin typeface="思源宋体 2 Bold Italics"/>
                <a:ea typeface="思源宋体 2 Bold Italics"/>
                <a:cs typeface="思源宋体 2 Bold Italics"/>
                <a:sym typeface="思源宋体 2 Bold Italics"/>
              </a:endParaRPr>
            </a:p>
          </p:txBody>
        </p:sp>
      </p:grpSp>
      <p:grpSp>
        <p:nvGrpSpPr>
          <p:cNvPr id="6" name="组合 5">
            <a:extLst>
              <a:ext uri="{FF2B5EF4-FFF2-40B4-BE49-F238E27FC236}">
                <a16:creationId xmlns:a16="http://schemas.microsoft.com/office/drawing/2014/main" id="{8423E268-890D-7260-AA5A-5FBEB54B8440}"/>
              </a:ext>
            </a:extLst>
          </p:cNvPr>
          <p:cNvGrpSpPr/>
          <p:nvPr/>
        </p:nvGrpSpPr>
        <p:grpSpPr>
          <a:xfrm>
            <a:off x="3951720" y="6186947"/>
            <a:ext cx="6172879" cy="2612409"/>
            <a:chOff x="3951720" y="6186947"/>
            <a:chExt cx="6172879" cy="2612409"/>
          </a:xfrm>
        </p:grpSpPr>
        <p:sp>
          <p:nvSpPr>
            <p:cNvPr id="444" name="AutoShape 6"/>
            <p:cNvSpPr/>
            <p:nvPr/>
          </p:nvSpPr>
          <p:spPr>
            <a:xfrm flipH="1">
              <a:off x="5323460" y="6235207"/>
              <a:ext cx="1" cy="2564149"/>
            </a:xfrm>
            <a:prstGeom prst="line">
              <a:avLst/>
            </a:prstGeom>
            <a:ln w="19050">
              <a:solidFill>
                <a:srgbClr val="000000"/>
              </a:solidFill>
            </a:ln>
          </p:spPr>
          <p:txBody>
            <a:bodyPr lIns="45719" rIns="45719"/>
            <a:lstStyle/>
            <a:p>
              <a:endParaRPr/>
            </a:p>
          </p:txBody>
        </p:sp>
        <p:sp>
          <p:nvSpPr>
            <p:cNvPr id="451" name="TextBox 13"/>
            <p:cNvSpPr txBox="1"/>
            <p:nvPr/>
          </p:nvSpPr>
          <p:spPr>
            <a:xfrm>
              <a:off x="5545816" y="6196472"/>
              <a:ext cx="2739666" cy="454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700"/>
                </a:lnSpc>
                <a:defRPr sz="2700" spc="54">
                  <a:latin typeface="思源宋体 2 Bold"/>
                  <a:ea typeface="思源宋体 2 Bold"/>
                  <a:cs typeface="思源宋体 2 Bold"/>
                  <a:sym typeface="思源宋体 2 Bold"/>
                </a:defRPr>
              </a:lvl1pPr>
            </a:lstStyle>
            <a:p>
              <a:r>
                <a:t>Huang Tingjian </a:t>
              </a:r>
            </a:p>
          </p:txBody>
        </p:sp>
        <p:sp>
          <p:nvSpPr>
            <p:cNvPr id="452" name="TextBox 14"/>
            <p:cNvSpPr txBox="1"/>
            <p:nvPr/>
          </p:nvSpPr>
          <p:spPr>
            <a:xfrm>
              <a:off x="5545816" y="6785117"/>
              <a:ext cx="4578783" cy="1634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400"/>
                </a:lnSpc>
                <a:defRPr sz="2400" spc="49">
                  <a:latin typeface="思源宋体 2 Italics"/>
                  <a:ea typeface="思源宋体 2 Italics"/>
                  <a:cs typeface="思源宋体 2 Italics"/>
                  <a:sym typeface="思源宋体 2 Italics"/>
                </a:defRPr>
              </a:lvl1pPr>
            </a:lstStyle>
            <a:p>
              <a:r>
                <a:rPr dirty="0"/>
                <a:t>falsely destroying the previous emperor" for his book "The True Records of Emperor Shen. </a:t>
              </a:r>
            </a:p>
          </p:txBody>
        </p:sp>
        <p:sp>
          <p:nvSpPr>
            <p:cNvPr id="458" name="TextBox 20"/>
            <p:cNvSpPr txBox="1"/>
            <p:nvPr/>
          </p:nvSpPr>
          <p:spPr>
            <a:xfrm>
              <a:off x="3951720" y="6186947"/>
              <a:ext cx="1152032" cy="434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600"/>
                </a:lnSpc>
                <a:defRPr sz="2600" spc="52">
                  <a:solidFill>
                    <a:srgbClr val="EC4D4D"/>
                  </a:solidFill>
                  <a:latin typeface="思源宋体 2 Bold Italics"/>
                  <a:ea typeface="思源宋体 2 Bold Italics"/>
                  <a:cs typeface="思源宋体 2 Bold Italics"/>
                  <a:sym typeface="思源宋体 2 Bold Italics"/>
                </a:defRPr>
              </a:lvl1pPr>
            </a:lstStyle>
            <a:p>
              <a:pPr>
                <a:defRPr>
                  <a:latin typeface="+mn-lt"/>
                  <a:ea typeface="+mn-ea"/>
                  <a:cs typeface="+mn-cs"/>
                  <a:sym typeface="Calibri"/>
                </a:defRPr>
              </a:pPr>
              <a:r>
                <a:rPr lang="en-US" altLang="zh-CN" dirty="0">
                  <a:latin typeface="思源宋体 2 Bold Italics"/>
                  <a:ea typeface="思源宋体 2 Bold Italics"/>
                  <a:cs typeface="思源宋体 2 Bold Italics"/>
                  <a:sym typeface="思源宋体 2 Bold Italics"/>
                </a:rPr>
                <a:t>04</a:t>
              </a:r>
              <a:endParaRPr dirty="0">
                <a:latin typeface="思源宋体 2 Bold Italics"/>
                <a:ea typeface="思源宋体 2 Bold Italics"/>
                <a:cs typeface="思源宋体 2 Bold Italics"/>
                <a:sym typeface="思源宋体 2 Bold Italics"/>
              </a:endParaRPr>
            </a:p>
          </p:txBody>
        </p:sp>
      </p:grpSp>
      <p:grpSp>
        <p:nvGrpSpPr>
          <p:cNvPr id="9" name="组合 8">
            <a:extLst>
              <a:ext uri="{FF2B5EF4-FFF2-40B4-BE49-F238E27FC236}">
                <a16:creationId xmlns:a16="http://schemas.microsoft.com/office/drawing/2014/main" id="{BEBCA9D5-2A9C-0C8F-292A-19315EB5354A}"/>
              </a:ext>
            </a:extLst>
          </p:cNvPr>
          <p:cNvGrpSpPr/>
          <p:nvPr/>
        </p:nvGrpSpPr>
        <p:grpSpPr>
          <a:xfrm>
            <a:off x="9780591" y="6186947"/>
            <a:ext cx="4333762" cy="2612409"/>
            <a:chOff x="9780591" y="6186947"/>
            <a:chExt cx="4333762" cy="2612409"/>
          </a:xfrm>
        </p:grpSpPr>
        <p:sp>
          <p:nvSpPr>
            <p:cNvPr id="445" name="AutoShape 7"/>
            <p:cNvSpPr/>
            <p:nvPr/>
          </p:nvSpPr>
          <p:spPr>
            <a:xfrm>
              <a:off x="11152331" y="6235207"/>
              <a:ext cx="1" cy="2564149"/>
            </a:xfrm>
            <a:prstGeom prst="line">
              <a:avLst/>
            </a:prstGeom>
            <a:ln w="19050">
              <a:solidFill>
                <a:srgbClr val="000000"/>
              </a:solidFill>
            </a:ln>
          </p:spPr>
          <p:txBody>
            <a:bodyPr lIns="45719" rIns="45719"/>
            <a:lstStyle/>
            <a:p>
              <a:endParaRPr/>
            </a:p>
          </p:txBody>
        </p:sp>
        <p:sp>
          <p:nvSpPr>
            <p:cNvPr id="453" name="TextBox 15"/>
            <p:cNvSpPr txBox="1"/>
            <p:nvPr/>
          </p:nvSpPr>
          <p:spPr>
            <a:xfrm>
              <a:off x="11374687" y="6196472"/>
              <a:ext cx="2739666" cy="454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700"/>
                </a:lnSpc>
                <a:defRPr sz="2700" spc="54">
                  <a:latin typeface="思源宋体 2 Bold"/>
                  <a:ea typeface="思源宋体 2 Bold"/>
                  <a:cs typeface="思源宋体 2 Bold"/>
                  <a:sym typeface="思源宋体 2 Bold"/>
                </a:defRPr>
              </a:lvl1pPr>
            </a:lstStyle>
            <a:p>
              <a:r>
                <a:rPr dirty="0"/>
                <a:t>Lu You </a:t>
              </a:r>
            </a:p>
          </p:txBody>
        </p:sp>
        <p:sp>
          <p:nvSpPr>
            <p:cNvPr id="454" name="TextBox 16"/>
            <p:cNvSpPr txBox="1"/>
            <p:nvPr/>
          </p:nvSpPr>
          <p:spPr>
            <a:xfrm>
              <a:off x="11374687" y="6785117"/>
              <a:ext cx="2739666" cy="1075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400"/>
                </a:lnSpc>
                <a:defRPr sz="2400" spc="49">
                  <a:latin typeface="思源宋体 2 Italics"/>
                  <a:ea typeface="思源宋体 2 Italics"/>
                  <a:cs typeface="思源宋体 2 Italics"/>
                  <a:sym typeface="思源宋体 2 Italics"/>
                </a:defRPr>
              </a:lvl1pPr>
            </a:lstStyle>
            <a:p>
              <a:r>
                <a:t>mocking the wind and moon </a:t>
              </a:r>
            </a:p>
          </p:txBody>
        </p:sp>
        <p:sp>
          <p:nvSpPr>
            <p:cNvPr id="459" name="TextBox 21"/>
            <p:cNvSpPr txBox="1"/>
            <p:nvPr/>
          </p:nvSpPr>
          <p:spPr>
            <a:xfrm>
              <a:off x="9780591" y="6186947"/>
              <a:ext cx="1152032" cy="434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600"/>
                </a:lnSpc>
                <a:defRPr sz="2600" spc="52">
                  <a:solidFill>
                    <a:srgbClr val="EC4D4D"/>
                  </a:solidFill>
                  <a:latin typeface="思源宋体 2 Bold Italics"/>
                  <a:ea typeface="思源宋体 2 Bold Italics"/>
                  <a:cs typeface="思源宋体 2 Bold Italics"/>
                  <a:sym typeface="思源宋体 2 Bold Italics"/>
                </a:defRPr>
              </a:lvl1pPr>
            </a:lstStyle>
            <a:p>
              <a:pPr>
                <a:defRPr>
                  <a:latin typeface="+mn-lt"/>
                  <a:ea typeface="+mn-ea"/>
                  <a:cs typeface="+mn-cs"/>
                  <a:sym typeface="Calibri"/>
                </a:defRPr>
              </a:pPr>
              <a:r>
                <a:rPr lang="en-US" altLang="zh-CN" dirty="0">
                  <a:latin typeface="思源宋体 2 Bold Italics"/>
                  <a:ea typeface="思源宋体 2 Bold Italics"/>
                  <a:cs typeface="思源宋体 2 Bold Italics"/>
                  <a:sym typeface="思源宋体 2 Bold Italics"/>
                </a:rPr>
                <a:t>05</a:t>
              </a:r>
              <a:endParaRPr dirty="0">
                <a:latin typeface="思源宋体 2 Bold Italics"/>
                <a:ea typeface="思源宋体 2 Bold Italics"/>
                <a:cs typeface="思源宋体 2 Bold Italics"/>
                <a:sym typeface="思源宋体 2 Bold Italics"/>
              </a:endParaRPr>
            </a:p>
          </p:txBody>
        </p:sp>
      </p:grpSp>
      <p:sp>
        <p:nvSpPr>
          <p:cNvPr id="460" name="Freeform 22"/>
          <p:cNvSpPr/>
          <p:nvPr/>
        </p:nvSpPr>
        <p:spPr>
          <a:xfrm rot="16200000">
            <a:off x="654935" y="2731340"/>
            <a:ext cx="1140684" cy="1106426"/>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61" name="Freeform 23">
            <a:hlinkClick r:id="" action="ppaction://hlinkshowjump?jump=previousslide"/>
          </p:cNvPr>
          <p:cNvSpPr/>
          <p:nvPr/>
        </p:nvSpPr>
        <p:spPr>
          <a:xfrm rot="4752268" flipH="1">
            <a:off x="-132848" y="8781885"/>
            <a:ext cx="2534105" cy="2261689"/>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62" name="Freeform 24"/>
          <p:cNvSpPr/>
          <p:nvPr/>
        </p:nvSpPr>
        <p:spPr>
          <a:xfrm>
            <a:off x="0" y="-1"/>
            <a:ext cx="1028700" cy="2511650"/>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63" name="Freeform 25"/>
          <p:cNvSpPr/>
          <p:nvPr/>
        </p:nvSpPr>
        <p:spPr>
          <a:xfrm flipH="1">
            <a:off x="14852704" y="0"/>
            <a:ext cx="3435296" cy="1757491"/>
          </a:xfrm>
          <a:prstGeom prst="rect">
            <a:avLst/>
          </a:prstGeom>
          <a:blipFill>
            <a:blip r:embed="rId7"/>
            <a:stretch>
              <a:fillRect/>
            </a:stretch>
          </a:blipFill>
          <a:ln w="12700">
            <a:miter lim="400000"/>
          </a:ln>
        </p:spPr>
        <p:txBody>
          <a:bodyPr lIns="45719" rIns="45719"/>
          <a:lstStyle/>
          <a:p>
            <a:endParaRPr/>
          </a:p>
        </p:txBody>
      </p:sp>
      <p:grpSp>
        <p:nvGrpSpPr>
          <p:cNvPr id="3" name="组合 2">
            <a:extLst>
              <a:ext uri="{FF2B5EF4-FFF2-40B4-BE49-F238E27FC236}">
                <a16:creationId xmlns:a16="http://schemas.microsoft.com/office/drawing/2014/main" id="{EDADCECF-2A1C-8C1B-9495-1EBB684D756E}"/>
              </a:ext>
            </a:extLst>
          </p:cNvPr>
          <p:cNvGrpSpPr/>
          <p:nvPr/>
        </p:nvGrpSpPr>
        <p:grpSpPr>
          <a:xfrm>
            <a:off x="2202616" y="2666586"/>
            <a:ext cx="4713034" cy="2663551"/>
            <a:chOff x="2202616" y="2666586"/>
            <a:chExt cx="4713034" cy="2663551"/>
          </a:xfrm>
        </p:grpSpPr>
        <p:sp>
          <p:nvSpPr>
            <p:cNvPr id="441" name="AutoShape 3"/>
            <p:cNvSpPr/>
            <p:nvPr/>
          </p:nvSpPr>
          <p:spPr>
            <a:xfrm flipH="1">
              <a:off x="2981809" y="2765988"/>
              <a:ext cx="1" cy="2564149"/>
            </a:xfrm>
            <a:prstGeom prst="line">
              <a:avLst/>
            </a:prstGeom>
            <a:ln w="19050">
              <a:solidFill>
                <a:srgbClr val="000000"/>
              </a:solidFill>
            </a:ln>
          </p:spPr>
          <p:txBody>
            <a:bodyPr lIns="45719" rIns="45719"/>
            <a:lstStyle/>
            <a:p>
              <a:endParaRPr/>
            </a:p>
          </p:txBody>
        </p:sp>
        <p:sp>
          <p:nvSpPr>
            <p:cNvPr id="446" name="TextBox 8"/>
            <p:cNvSpPr txBox="1"/>
            <p:nvPr/>
          </p:nvSpPr>
          <p:spPr>
            <a:xfrm>
              <a:off x="3204165" y="3315897"/>
              <a:ext cx="3711485" cy="1634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400"/>
                </a:lnSpc>
                <a:defRPr sz="2400" spc="49">
                  <a:latin typeface="思源宋体 2 Italics"/>
                  <a:ea typeface="思源宋体 2 Italics"/>
                  <a:cs typeface="思源宋体 2 Italics"/>
                  <a:sym typeface="思源宋体 2 Italics"/>
                </a:defRPr>
              </a:lvl1pPr>
            </a:lstStyle>
            <a:p>
              <a:r>
                <a:rPr dirty="0"/>
                <a:t>desires to trespass on power and disorderly affairs </a:t>
              </a:r>
            </a:p>
          </p:txBody>
        </p:sp>
        <p:sp>
          <p:nvSpPr>
            <p:cNvPr id="455" name="TextBox 17"/>
            <p:cNvSpPr txBox="1"/>
            <p:nvPr/>
          </p:nvSpPr>
          <p:spPr>
            <a:xfrm>
              <a:off x="2202616" y="2741788"/>
              <a:ext cx="559484" cy="434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600"/>
                </a:lnSpc>
                <a:defRPr sz="2600" spc="52">
                  <a:solidFill>
                    <a:srgbClr val="EC4D4D"/>
                  </a:solidFill>
                  <a:latin typeface="思源宋体 2 Bold Italics"/>
                  <a:ea typeface="思源宋体 2 Bold Italics"/>
                  <a:cs typeface="思源宋体 2 Bold Italics"/>
                  <a:sym typeface="思源宋体 2 Bold Italics"/>
                </a:defRPr>
              </a:lvl1pPr>
            </a:lstStyle>
            <a:p>
              <a:pPr>
                <a:defRPr>
                  <a:latin typeface="+mn-lt"/>
                  <a:ea typeface="+mn-ea"/>
                  <a:cs typeface="+mn-cs"/>
                  <a:sym typeface="Calibri"/>
                </a:defRPr>
              </a:pPr>
              <a:r>
                <a:rPr lang="en-US" altLang="zh-CN" dirty="0">
                  <a:latin typeface="思源宋体 2 Bold Italics"/>
                  <a:ea typeface="思源宋体 2 Bold Italics"/>
                  <a:cs typeface="思源宋体 2 Bold Italics"/>
                  <a:sym typeface="思源宋体 2 Bold Italics"/>
                </a:rPr>
                <a:t>01</a:t>
              </a:r>
              <a:endParaRPr dirty="0">
                <a:latin typeface="思源宋体 2 Bold Italics"/>
                <a:ea typeface="思源宋体 2 Bold Italics"/>
                <a:cs typeface="思源宋体 2 Bold Italics"/>
                <a:sym typeface="思源宋体 2 Bold Italics"/>
              </a:endParaRPr>
            </a:p>
          </p:txBody>
        </p:sp>
        <p:sp>
          <p:nvSpPr>
            <p:cNvPr id="464" name="TextBox 26"/>
            <p:cNvSpPr txBox="1"/>
            <p:nvPr/>
          </p:nvSpPr>
          <p:spPr>
            <a:xfrm>
              <a:off x="3204165" y="2666586"/>
              <a:ext cx="2739666" cy="454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700"/>
                </a:lnSpc>
                <a:defRPr sz="2700" spc="54">
                  <a:latin typeface="思源宋体 2 Bold"/>
                  <a:ea typeface="思源宋体 2 Bold"/>
                  <a:cs typeface="思源宋体 2 Bold"/>
                  <a:sym typeface="思源宋体 2 Bold"/>
                </a:defRPr>
              </a:lvl1pPr>
            </a:lstStyle>
            <a:p>
              <a:r>
                <a:rPr dirty="0"/>
                <a:t>Jia Yi </a:t>
              </a:r>
            </a:p>
          </p:txBody>
        </p:sp>
      </p:grpSp>
      <p:sp>
        <p:nvSpPr>
          <p:cNvPr id="465" name="TextBox 27"/>
          <p:cNvSpPr txBox="1"/>
          <p:nvPr/>
        </p:nvSpPr>
        <p:spPr>
          <a:xfrm>
            <a:off x="513277" y="405765"/>
            <a:ext cx="9611322" cy="6131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000"/>
              </a:lnSpc>
              <a:defRPr sz="3600">
                <a:latin typeface="思源宋体 1 Bold"/>
                <a:ea typeface="思源宋体 1 Bold"/>
                <a:cs typeface="思源宋体 1 Bold"/>
                <a:sym typeface="思源宋体 1 Bold"/>
              </a:defRPr>
            </a:lvl1pPr>
          </a:lstStyle>
          <a:p>
            <a:r>
              <a:t>Uncertainty of the reasons for relegation.</a:t>
            </a:r>
          </a:p>
        </p:txBody>
      </p:sp>
    </p:spTree>
    <p:custDataLst>
      <p:tags r:id="rId1"/>
    </p:custDataLst>
  </p:cSld>
  <p:clrMapOvr>
    <a:masterClrMapping/>
  </p:clrMapOvr>
  <p:transition spd="med" advTm="560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6" name="Group 2"/>
          <p:cNvGrpSpPr/>
          <p:nvPr/>
        </p:nvGrpSpPr>
        <p:grpSpPr>
          <a:xfrm>
            <a:off x="10568929" y="1720465"/>
            <a:ext cx="3213145" cy="3213144"/>
            <a:chOff x="0" y="0"/>
            <a:chExt cx="3213143" cy="3213143"/>
          </a:xfrm>
        </p:grpSpPr>
        <p:sp>
          <p:nvSpPr>
            <p:cNvPr id="483" name="Freeform 4"/>
            <p:cNvSpPr/>
            <p:nvPr/>
          </p:nvSpPr>
          <p:spPr>
            <a:xfrm>
              <a:off x="0" y="0"/>
              <a:ext cx="3213144" cy="3213144"/>
            </a:xfrm>
            <a:prstGeom prst="ellipse">
              <a:avLst/>
            </a:prstGeom>
            <a:solidFill>
              <a:srgbClr val="000000">
                <a:alpha val="0"/>
              </a:srgbClr>
            </a:solidFill>
            <a:ln w="38100" cap="sq">
              <a:solidFill>
                <a:srgbClr val="D85A43">
                  <a:alpha val="49804"/>
                </a:srgbClr>
              </a:solidFill>
              <a:prstDash val="solid"/>
              <a:miter lim="800000"/>
            </a:ln>
            <a:effectLst/>
          </p:spPr>
          <p:txBody>
            <a:bodyPr wrap="square" lIns="45719" tIns="45719" rIns="45719" bIns="45719" numCol="1" anchor="t">
              <a:noAutofit/>
            </a:bodyPr>
            <a:lstStyle/>
            <a:p>
              <a:endParaRPr/>
            </a:p>
          </p:txBody>
        </p:sp>
        <p:sp>
          <p:nvSpPr>
            <p:cNvPr id="484" name="Freeform 7"/>
            <p:cNvSpPr/>
            <p:nvPr/>
          </p:nvSpPr>
          <p:spPr>
            <a:xfrm>
              <a:off x="180395" y="180395"/>
              <a:ext cx="2852355" cy="2852355"/>
            </a:xfrm>
            <a:prstGeom prst="ellipse">
              <a:avLst/>
            </a:prstGeom>
            <a:solidFill>
              <a:srgbClr val="D24B38"/>
            </a:solidFill>
            <a:ln w="12700" cap="flat">
              <a:noFill/>
              <a:miter lim="400000"/>
            </a:ln>
            <a:effectLst/>
          </p:spPr>
          <p:txBody>
            <a:bodyPr wrap="square" lIns="45719" tIns="45719" rIns="45719" bIns="45719" numCol="1" anchor="t">
              <a:noAutofit/>
            </a:bodyPr>
            <a:lstStyle/>
            <a:p>
              <a:endParaRPr/>
            </a:p>
          </p:txBody>
        </p:sp>
        <p:sp>
          <p:nvSpPr>
            <p:cNvPr id="485" name="TextBox 9"/>
            <p:cNvSpPr txBox="1"/>
            <p:nvPr/>
          </p:nvSpPr>
          <p:spPr>
            <a:xfrm>
              <a:off x="156514" y="338352"/>
              <a:ext cx="2900115" cy="26103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19700"/>
                </a:lnSpc>
                <a:defRPr sz="14100" spc="1198">
                  <a:solidFill>
                    <a:srgbClr val="FFFFFF"/>
                  </a:solidFill>
                  <a:latin typeface="字由点字刻宋"/>
                  <a:ea typeface="字由点字刻宋"/>
                  <a:cs typeface="字由点字刻宋"/>
                  <a:sym typeface="字由点字刻宋"/>
                </a:defRPr>
              </a:lvl1pPr>
            </a:lstStyle>
            <a:p>
              <a:pPr>
                <a:defRPr>
                  <a:latin typeface="+mn-lt"/>
                  <a:ea typeface="+mn-ea"/>
                  <a:cs typeface="+mn-cs"/>
                  <a:sym typeface="Calibri"/>
                </a:defRPr>
              </a:pPr>
              <a:r>
                <a:rPr>
                  <a:latin typeface="字由点字刻宋"/>
                  <a:ea typeface="字由点字刻宋"/>
                  <a:cs typeface="字由点字刻宋"/>
                  <a:sym typeface="字由点字刻宋"/>
                </a:rPr>
                <a:t>肆</a:t>
              </a:r>
            </a:p>
          </p:txBody>
        </p:sp>
      </p:grpSp>
      <p:sp>
        <p:nvSpPr>
          <p:cNvPr id="487" name="Freeform 10"/>
          <p:cNvSpPr/>
          <p:nvPr/>
        </p:nvSpPr>
        <p:spPr>
          <a:xfrm flipH="1">
            <a:off x="0" y="2860296"/>
            <a:ext cx="8469122" cy="5176751"/>
          </a:xfrm>
          <a:prstGeom prst="rect">
            <a:avLst/>
          </a:prstGeom>
          <a:blipFill>
            <a:blip r:embed="rId2"/>
            <a:stretch>
              <a:fillRect/>
            </a:stretch>
          </a:blipFill>
          <a:ln w="12700">
            <a:miter lim="400000"/>
          </a:ln>
        </p:spPr>
        <p:txBody>
          <a:bodyPr lIns="45719" rIns="45719"/>
          <a:lstStyle/>
          <a:p>
            <a:endParaRPr/>
          </a:p>
        </p:txBody>
      </p:sp>
      <p:sp>
        <p:nvSpPr>
          <p:cNvPr id="488" name="Freeform 11"/>
          <p:cNvSpPr/>
          <p:nvPr/>
        </p:nvSpPr>
        <p:spPr>
          <a:xfrm>
            <a:off x="5988806" y="7145259"/>
            <a:ext cx="698237" cy="918733"/>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89" name="Freeform 12"/>
          <p:cNvSpPr/>
          <p:nvPr/>
        </p:nvSpPr>
        <p:spPr>
          <a:xfrm>
            <a:off x="3465712" y="7741949"/>
            <a:ext cx="5898968" cy="1516351"/>
          </a:xfrm>
          <a:prstGeom prst="rect">
            <a:avLst/>
          </a:prstGeom>
          <a:blipFill>
            <a:blip r:embed="rId4"/>
            <a:stretch>
              <a:fillRect/>
            </a:stretch>
          </a:blipFill>
          <a:ln w="12700">
            <a:miter lim="400000"/>
          </a:ln>
        </p:spPr>
        <p:txBody>
          <a:bodyPr lIns="45719" rIns="45719"/>
          <a:lstStyle/>
          <a:p>
            <a:endParaRPr/>
          </a:p>
        </p:txBody>
      </p:sp>
      <p:sp>
        <p:nvSpPr>
          <p:cNvPr id="490" name="Freeform 13"/>
          <p:cNvSpPr/>
          <p:nvPr/>
        </p:nvSpPr>
        <p:spPr>
          <a:xfrm>
            <a:off x="4546065" y="2552516"/>
            <a:ext cx="1869131" cy="1549042"/>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91" name="TextBox 14"/>
          <p:cNvSpPr txBox="1"/>
          <p:nvPr/>
        </p:nvSpPr>
        <p:spPr>
          <a:xfrm>
            <a:off x="8055981" y="5064211"/>
            <a:ext cx="8239040" cy="1223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0000"/>
              </a:lnSpc>
              <a:defRPr sz="7100">
                <a:solidFill>
                  <a:srgbClr val="22211E"/>
                </a:solidFill>
                <a:latin typeface="思源宋体 1 Bold"/>
                <a:ea typeface="思源宋体 1 Bold"/>
                <a:cs typeface="思源宋体 1 Bold"/>
                <a:sym typeface="思源宋体 1 Bold"/>
              </a:defRPr>
            </a:lvl1pPr>
          </a:lstStyle>
          <a:p>
            <a:r>
              <a:t>Thougts</a:t>
            </a:r>
          </a:p>
        </p:txBody>
      </p:sp>
      <p:sp>
        <p:nvSpPr>
          <p:cNvPr id="492" name="Freeform 15"/>
          <p:cNvSpPr/>
          <p:nvPr/>
        </p:nvSpPr>
        <p:spPr>
          <a:xfrm>
            <a:off x="-1" y="8037046"/>
            <a:ext cx="3652510" cy="2249954"/>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93" name="Freeform 16"/>
          <p:cNvSpPr/>
          <p:nvPr/>
        </p:nvSpPr>
        <p:spPr>
          <a:xfrm>
            <a:off x="-1" y="4266219"/>
            <a:ext cx="3465714" cy="6020781"/>
          </a:xfrm>
          <a:prstGeom prst="rect">
            <a:avLst/>
          </a:prstGeom>
          <a:blipFill>
            <a:blip r:embed="rId7"/>
            <a:stretch>
              <a:fillRect/>
            </a:stretch>
          </a:blipFill>
          <a:ln w="12700">
            <a:miter lim="400000"/>
          </a:ln>
        </p:spPr>
        <p:txBody>
          <a:bodyPr lIns="45719" rIns="45719"/>
          <a:lstStyle/>
          <a:p>
            <a:endParaRPr/>
          </a:p>
        </p:txBody>
      </p:sp>
      <p:sp>
        <p:nvSpPr>
          <p:cNvPr id="494" name="Freeform 17"/>
          <p:cNvSpPr/>
          <p:nvPr/>
        </p:nvSpPr>
        <p:spPr>
          <a:xfrm>
            <a:off x="7324696" y="8063990"/>
            <a:ext cx="7902369" cy="2223010"/>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95" name="Freeform 18"/>
          <p:cNvSpPr/>
          <p:nvPr/>
        </p:nvSpPr>
        <p:spPr>
          <a:xfrm>
            <a:off x="13051223" y="8063990"/>
            <a:ext cx="5236778" cy="2223010"/>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96" name="Freeform 19"/>
          <p:cNvSpPr/>
          <p:nvPr/>
        </p:nvSpPr>
        <p:spPr>
          <a:xfrm>
            <a:off x="1732856" y="585105"/>
            <a:ext cx="887190" cy="887189"/>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497" name="Freeform 20"/>
          <p:cNvSpPr/>
          <p:nvPr/>
        </p:nvSpPr>
        <p:spPr>
          <a:xfrm>
            <a:off x="13851058" y="-155397"/>
            <a:ext cx="4436942" cy="1946709"/>
          </a:xfrm>
          <a:prstGeom prst="rect">
            <a:avLst/>
          </a:prstGeom>
          <a:blipFill>
            <a:blip r:embed="rId11"/>
            <a:stretch>
              <a:fillRect/>
            </a:stretch>
          </a:blipFill>
          <a:ln w="12700">
            <a:miter lim="400000"/>
          </a:ln>
        </p:spPr>
        <p:txBody>
          <a:bodyPr lIns="45719" rIns="45719"/>
          <a:lstStyle/>
          <a:p>
            <a:endParaRPr/>
          </a:p>
        </p:txBody>
      </p:sp>
      <p:sp>
        <p:nvSpPr>
          <p:cNvPr id="498" name="Freeform 21"/>
          <p:cNvSpPr/>
          <p:nvPr/>
        </p:nvSpPr>
        <p:spPr>
          <a:xfrm rot="10800000">
            <a:off x="3465710" y="9258300"/>
            <a:ext cx="5898969" cy="1028700"/>
          </a:xfrm>
          <a:prstGeom prst="rect">
            <a:avLst/>
          </a:prstGeom>
          <a:blipFill>
            <a:blip r:embed="rId4"/>
            <a:stretch>
              <a:fillRect/>
            </a:stretch>
          </a:blipFill>
          <a:ln w="12700">
            <a:miter lim="400000"/>
          </a:ln>
        </p:spPr>
        <p:txBody>
          <a:bodyPr lIns="45719" rIns="45719"/>
          <a:lstStyle/>
          <a:p>
            <a:endParaRPr/>
          </a:p>
        </p:txBody>
      </p:sp>
    </p:spTree>
  </p:cSld>
  <p:clrMapOvr>
    <a:masterClrMapping/>
  </p:clrMapOvr>
  <p:transition spd="med" advTm="3085"/>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500" name="Freeform 2"/>
          <p:cNvSpPr/>
          <p:nvPr/>
        </p:nvSpPr>
        <p:spPr>
          <a:xfrm flipH="1">
            <a:off x="-1609404" y="1631085"/>
            <a:ext cx="4272236" cy="731519"/>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01" name="TextBox 3"/>
          <p:cNvSpPr txBox="1"/>
          <p:nvPr/>
        </p:nvSpPr>
        <p:spPr>
          <a:xfrm>
            <a:off x="701007" y="742209"/>
            <a:ext cx="5385531" cy="967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400"/>
              </a:lnSpc>
              <a:defRPr sz="7400" spc="-402">
                <a:solidFill>
                  <a:srgbClr val="1E1E1E"/>
                </a:solidFill>
                <a:latin typeface="可画手书"/>
                <a:ea typeface="可画手书"/>
                <a:cs typeface="可画手书"/>
                <a:sym typeface="可画手书"/>
              </a:defRPr>
            </a:lvl1pPr>
          </a:lstStyle>
          <a:p>
            <a:r>
              <a:t>Summary</a:t>
            </a:r>
          </a:p>
        </p:txBody>
      </p:sp>
      <p:sp>
        <p:nvSpPr>
          <p:cNvPr id="502" name="Freeform 4"/>
          <p:cNvSpPr/>
          <p:nvPr/>
        </p:nvSpPr>
        <p:spPr>
          <a:xfrm>
            <a:off x="2178966" y="5298447"/>
            <a:ext cx="2615593" cy="941336"/>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03" name="TextBox 5"/>
          <p:cNvSpPr txBox="1"/>
          <p:nvPr/>
        </p:nvSpPr>
        <p:spPr>
          <a:xfrm>
            <a:off x="2514275" y="5433073"/>
            <a:ext cx="1944974" cy="518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300"/>
              </a:lnSpc>
              <a:defRPr sz="2800">
                <a:solidFill>
                  <a:srgbClr val="100F0D"/>
                </a:solidFill>
                <a:latin typeface="思源黑体 2 Medium"/>
                <a:ea typeface="思源黑体 2 Medium"/>
                <a:cs typeface="思源黑体 2 Medium"/>
                <a:sym typeface="思源黑体 2 Medium"/>
              </a:defRPr>
            </a:lvl1pPr>
          </a:lstStyle>
          <a:p>
            <a:r>
              <a:t>01</a:t>
            </a:r>
          </a:p>
        </p:txBody>
      </p:sp>
      <p:sp>
        <p:nvSpPr>
          <p:cNvPr id="504" name="Freeform 6"/>
          <p:cNvSpPr/>
          <p:nvPr/>
        </p:nvSpPr>
        <p:spPr>
          <a:xfrm>
            <a:off x="5932230" y="5298447"/>
            <a:ext cx="2615592" cy="941336"/>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05" name="TextBox 7"/>
          <p:cNvSpPr txBox="1"/>
          <p:nvPr/>
        </p:nvSpPr>
        <p:spPr>
          <a:xfrm>
            <a:off x="6267539" y="5433073"/>
            <a:ext cx="1944974" cy="518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300"/>
              </a:lnSpc>
              <a:defRPr sz="2800">
                <a:solidFill>
                  <a:srgbClr val="100F0D"/>
                </a:solidFill>
                <a:latin typeface="思源黑体 2 Medium"/>
                <a:ea typeface="思源黑体 2 Medium"/>
                <a:cs typeface="思源黑体 2 Medium"/>
                <a:sym typeface="思源黑体 2 Medium"/>
              </a:defRPr>
            </a:lvl1pPr>
          </a:lstStyle>
          <a:p>
            <a:r>
              <a:t>02</a:t>
            </a:r>
          </a:p>
        </p:txBody>
      </p:sp>
      <p:sp>
        <p:nvSpPr>
          <p:cNvPr id="506" name="Freeform 9"/>
          <p:cNvSpPr/>
          <p:nvPr/>
        </p:nvSpPr>
        <p:spPr>
          <a:xfrm>
            <a:off x="5057292" y="6687456"/>
            <a:ext cx="4365469" cy="1870932"/>
          </a:xfrm>
          <a:prstGeom prst="rect">
            <a:avLst/>
          </a:prstGeom>
          <a:solidFill>
            <a:srgbClr val="000000">
              <a:alpha val="0"/>
            </a:srgbClr>
          </a:solidFill>
          <a:ln w="19050" cap="sq">
            <a:solidFill>
              <a:srgbClr val="898988"/>
            </a:solidFill>
            <a:miter/>
          </a:ln>
        </p:spPr>
        <p:txBody>
          <a:bodyPr lIns="45719" rIns="45719"/>
          <a:lstStyle/>
          <a:p>
            <a:endParaRPr/>
          </a:p>
        </p:txBody>
      </p:sp>
      <p:sp>
        <p:nvSpPr>
          <p:cNvPr id="507" name="TextBox 11"/>
          <p:cNvSpPr txBox="1"/>
          <p:nvPr/>
        </p:nvSpPr>
        <p:spPr>
          <a:xfrm>
            <a:off x="5313950" y="7020831"/>
            <a:ext cx="3852148" cy="689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2800"/>
              </a:lnSpc>
              <a:defRPr sz="1700">
                <a:solidFill>
                  <a:srgbClr val="100F0D"/>
                </a:solidFill>
                <a:latin typeface="思源黑体 2"/>
                <a:ea typeface="思源黑体 2"/>
                <a:cs typeface="思源黑体 2"/>
                <a:sym typeface="思源黑体 2"/>
              </a:defRPr>
            </a:lvl1pPr>
          </a:lstStyle>
          <a:p>
            <a:r>
              <a:rPr dirty="0"/>
              <a:t>Relegat</a:t>
            </a:r>
            <a:r>
              <a:rPr lang="en-US" dirty="0"/>
              <a:t>ion</a:t>
            </a:r>
            <a:r>
              <a:rPr dirty="0"/>
              <a:t> literature reflects the style of society and people's life at that time.</a:t>
            </a:r>
          </a:p>
        </p:txBody>
      </p:sp>
      <p:sp>
        <p:nvSpPr>
          <p:cNvPr id="508" name="Freeform 12"/>
          <p:cNvSpPr/>
          <p:nvPr/>
        </p:nvSpPr>
        <p:spPr>
          <a:xfrm>
            <a:off x="9685493" y="5298447"/>
            <a:ext cx="2615592" cy="941336"/>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09" name="TextBox 13"/>
          <p:cNvSpPr txBox="1"/>
          <p:nvPr/>
        </p:nvSpPr>
        <p:spPr>
          <a:xfrm>
            <a:off x="10020802" y="5433073"/>
            <a:ext cx="1944974" cy="518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300"/>
              </a:lnSpc>
              <a:defRPr sz="2800">
                <a:solidFill>
                  <a:srgbClr val="100F0D"/>
                </a:solidFill>
                <a:latin typeface="思源黑体 2 Medium"/>
                <a:ea typeface="思源黑体 2 Medium"/>
                <a:cs typeface="思源黑体 2 Medium"/>
                <a:sym typeface="思源黑体 2 Medium"/>
              </a:defRPr>
            </a:lvl1pPr>
          </a:lstStyle>
          <a:p>
            <a:r>
              <a:t>03</a:t>
            </a:r>
          </a:p>
        </p:txBody>
      </p:sp>
      <p:sp>
        <p:nvSpPr>
          <p:cNvPr id="510" name="Freeform 14"/>
          <p:cNvSpPr/>
          <p:nvPr/>
        </p:nvSpPr>
        <p:spPr>
          <a:xfrm>
            <a:off x="13438756" y="5298447"/>
            <a:ext cx="2615593" cy="941336"/>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11" name="TextBox 15"/>
          <p:cNvSpPr txBox="1"/>
          <p:nvPr/>
        </p:nvSpPr>
        <p:spPr>
          <a:xfrm>
            <a:off x="13774066" y="5433073"/>
            <a:ext cx="1944974" cy="518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300"/>
              </a:lnSpc>
              <a:defRPr sz="2800">
                <a:solidFill>
                  <a:srgbClr val="100F0D"/>
                </a:solidFill>
                <a:latin typeface="思源黑体 2 Medium"/>
                <a:ea typeface="思源黑体 2 Medium"/>
                <a:cs typeface="思源黑体 2 Medium"/>
                <a:sym typeface="思源黑体 2 Medium"/>
              </a:defRPr>
            </a:lvl1pPr>
          </a:lstStyle>
          <a:p>
            <a:r>
              <a:t>04</a:t>
            </a:r>
          </a:p>
        </p:txBody>
      </p:sp>
      <p:sp>
        <p:nvSpPr>
          <p:cNvPr id="512" name="AutoShape 16"/>
          <p:cNvSpPr/>
          <p:nvPr/>
        </p:nvSpPr>
        <p:spPr>
          <a:xfrm>
            <a:off x="4794558" y="5770384"/>
            <a:ext cx="1137673" cy="1"/>
          </a:xfrm>
          <a:prstGeom prst="line">
            <a:avLst/>
          </a:prstGeom>
          <a:ln w="19050">
            <a:solidFill>
              <a:srgbClr val="545353"/>
            </a:solidFill>
          </a:ln>
        </p:spPr>
        <p:txBody>
          <a:bodyPr lIns="45719" rIns="45719"/>
          <a:lstStyle/>
          <a:p>
            <a:endParaRPr/>
          </a:p>
        </p:txBody>
      </p:sp>
      <p:sp>
        <p:nvSpPr>
          <p:cNvPr id="513" name="AutoShape 17"/>
          <p:cNvSpPr/>
          <p:nvPr/>
        </p:nvSpPr>
        <p:spPr>
          <a:xfrm>
            <a:off x="8547820" y="5770384"/>
            <a:ext cx="1137673" cy="1"/>
          </a:xfrm>
          <a:prstGeom prst="line">
            <a:avLst/>
          </a:prstGeom>
          <a:ln w="19050">
            <a:solidFill>
              <a:srgbClr val="545353"/>
            </a:solidFill>
          </a:ln>
        </p:spPr>
        <p:txBody>
          <a:bodyPr lIns="45719" rIns="45719"/>
          <a:lstStyle/>
          <a:p>
            <a:endParaRPr/>
          </a:p>
        </p:txBody>
      </p:sp>
      <p:sp>
        <p:nvSpPr>
          <p:cNvPr id="514" name="AutoShape 18"/>
          <p:cNvSpPr/>
          <p:nvPr/>
        </p:nvSpPr>
        <p:spPr>
          <a:xfrm>
            <a:off x="12301084" y="5770384"/>
            <a:ext cx="1137673" cy="1"/>
          </a:xfrm>
          <a:prstGeom prst="line">
            <a:avLst/>
          </a:prstGeom>
          <a:ln w="19050">
            <a:solidFill>
              <a:srgbClr val="545353"/>
            </a:solidFill>
          </a:ln>
        </p:spPr>
        <p:txBody>
          <a:bodyPr lIns="45719" rIns="45719"/>
          <a:lstStyle/>
          <a:p>
            <a:endParaRPr/>
          </a:p>
        </p:txBody>
      </p:sp>
      <p:sp>
        <p:nvSpPr>
          <p:cNvPr id="515" name="AutoShape 19"/>
          <p:cNvSpPr/>
          <p:nvPr/>
        </p:nvSpPr>
        <p:spPr>
          <a:xfrm>
            <a:off x="-94333" y="5769114"/>
            <a:ext cx="2300752" cy="1"/>
          </a:xfrm>
          <a:prstGeom prst="line">
            <a:avLst/>
          </a:prstGeom>
          <a:ln w="19050">
            <a:solidFill>
              <a:srgbClr val="545353"/>
            </a:solidFill>
          </a:ln>
        </p:spPr>
        <p:txBody>
          <a:bodyPr lIns="45719" rIns="45719"/>
          <a:lstStyle/>
          <a:p>
            <a:endParaRPr/>
          </a:p>
        </p:txBody>
      </p:sp>
      <p:sp>
        <p:nvSpPr>
          <p:cNvPr id="516" name="AutoShape 20"/>
          <p:cNvSpPr/>
          <p:nvPr/>
        </p:nvSpPr>
        <p:spPr>
          <a:xfrm>
            <a:off x="16081582" y="5721489"/>
            <a:ext cx="2300751" cy="1"/>
          </a:xfrm>
          <a:prstGeom prst="line">
            <a:avLst/>
          </a:prstGeom>
          <a:ln w="19050">
            <a:solidFill>
              <a:srgbClr val="545353"/>
            </a:solidFill>
          </a:ln>
        </p:spPr>
        <p:txBody>
          <a:bodyPr lIns="45719" rIns="45719"/>
          <a:lstStyle/>
          <a:p>
            <a:endParaRPr/>
          </a:p>
        </p:txBody>
      </p:sp>
      <p:sp>
        <p:nvSpPr>
          <p:cNvPr id="517" name="Freeform 22"/>
          <p:cNvSpPr/>
          <p:nvPr/>
        </p:nvSpPr>
        <p:spPr>
          <a:xfrm>
            <a:off x="12563817" y="6687456"/>
            <a:ext cx="4365469" cy="1870932"/>
          </a:xfrm>
          <a:prstGeom prst="rect">
            <a:avLst/>
          </a:prstGeom>
          <a:solidFill>
            <a:srgbClr val="000000">
              <a:alpha val="0"/>
            </a:srgbClr>
          </a:solidFill>
          <a:ln w="19050" cap="sq">
            <a:solidFill>
              <a:srgbClr val="898988"/>
            </a:solidFill>
            <a:miter/>
          </a:ln>
        </p:spPr>
        <p:txBody>
          <a:bodyPr lIns="45719" rIns="45719"/>
          <a:lstStyle/>
          <a:p>
            <a:endParaRPr/>
          </a:p>
        </p:txBody>
      </p:sp>
      <p:sp>
        <p:nvSpPr>
          <p:cNvPr id="518" name="TextBox 24"/>
          <p:cNvSpPr txBox="1"/>
          <p:nvPr/>
        </p:nvSpPr>
        <p:spPr>
          <a:xfrm>
            <a:off x="12820477" y="7020831"/>
            <a:ext cx="3852148" cy="689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2800"/>
              </a:lnSpc>
              <a:defRPr sz="1700">
                <a:solidFill>
                  <a:srgbClr val="100F0D"/>
                </a:solidFill>
                <a:latin typeface="思源黑体 2"/>
                <a:ea typeface="思源黑体 2"/>
                <a:cs typeface="思源黑体 2"/>
                <a:sym typeface="思源黑体 2"/>
              </a:defRPr>
            </a:lvl1pPr>
          </a:lstStyle>
          <a:p>
            <a:r>
              <a:rPr dirty="0"/>
              <a:t>Relegation literature has high historical value and humanistic concern.</a:t>
            </a:r>
          </a:p>
        </p:txBody>
      </p:sp>
      <p:sp>
        <p:nvSpPr>
          <p:cNvPr id="519" name="Freeform 26"/>
          <p:cNvSpPr/>
          <p:nvPr/>
        </p:nvSpPr>
        <p:spPr>
          <a:xfrm>
            <a:off x="8810555" y="2979844"/>
            <a:ext cx="4365469" cy="1870931"/>
          </a:xfrm>
          <a:prstGeom prst="rect">
            <a:avLst/>
          </a:prstGeom>
          <a:solidFill>
            <a:srgbClr val="000000">
              <a:alpha val="0"/>
            </a:srgbClr>
          </a:solidFill>
          <a:ln w="19050" cap="sq">
            <a:solidFill>
              <a:srgbClr val="898988"/>
            </a:solidFill>
            <a:miter/>
          </a:ln>
        </p:spPr>
        <p:txBody>
          <a:bodyPr lIns="45719" rIns="45719"/>
          <a:lstStyle/>
          <a:p>
            <a:endParaRPr/>
          </a:p>
        </p:txBody>
      </p:sp>
      <p:sp>
        <p:nvSpPr>
          <p:cNvPr id="520" name="TextBox 28"/>
          <p:cNvSpPr txBox="1"/>
          <p:nvPr/>
        </p:nvSpPr>
        <p:spPr>
          <a:xfrm>
            <a:off x="9067214" y="3256069"/>
            <a:ext cx="3852148" cy="1045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2800"/>
              </a:lnSpc>
              <a:defRPr sz="1700">
                <a:solidFill>
                  <a:srgbClr val="100F0D"/>
                </a:solidFill>
                <a:latin typeface="思源黑体 2"/>
                <a:ea typeface="思源黑体 2"/>
                <a:cs typeface="思源黑体 2"/>
                <a:sym typeface="思源黑体 2"/>
              </a:defRPr>
            </a:lvl1pPr>
          </a:lstStyle>
          <a:p>
            <a:r>
              <a:rPr dirty="0"/>
              <a:t>Relegation literature enriche</a:t>
            </a:r>
            <a:r>
              <a:rPr lang="en-US" altLang="zh-CN" dirty="0"/>
              <a:t>s</a:t>
            </a:r>
            <a:r>
              <a:rPr dirty="0"/>
              <a:t> the expression form and content of ancient literature.</a:t>
            </a:r>
          </a:p>
        </p:txBody>
      </p:sp>
      <p:sp>
        <p:nvSpPr>
          <p:cNvPr id="521" name="Freeform 30"/>
          <p:cNvSpPr/>
          <p:nvPr/>
        </p:nvSpPr>
        <p:spPr>
          <a:xfrm>
            <a:off x="1304027" y="2895061"/>
            <a:ext cx="4365469" cy="1870931"/>
          </a:xfrm>
          <a:prstGeom prst="rect">
            <a:avLst/>
          </a:prstGeom>
          <a:solidFill>
            <a:srgbClr val="000000">
              <a:alpha val="0"/>
            </a:srgbClr>
          </a:solidFill>
          <a:ln w="19050" cap="sq">
            <a:solidFill>
              <a:srgbClr val="898988"/>
            </a:solidFill>
            <a:miter/>
          </a:ln>
        </p:spPr>
        <p:txBody>
          <a:bodyPr lIns="45719" rIns="45719"/>
          <a:lstStyle/>
          <a:p>
            <a:endParaRPr/>
          </a:p>
        </p:txBody>
      </p:sp>
      <p:sp>
        <p:nvSpPr>
          <p:cNvPr id="522" name="TextBox 32"/>
          <p:cNvSpPr txBox="1"/>
          <p:nvPr/>
        </p:nvSpPr>
        <p:spPr>
          <a:xfrm>
            <a:off x="1560687" y="2894119"/>
            <a:ext cx="3852149" cy="1756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2800"/>
              </a:lnSpc>
              <a:defRPr sz="1700">
                <a:solidFill>
                  <a:srgbClr val="100F0D"/>
                </a:solidFill>
                <a:latin typeface="思源黑体 2"/>
                <a:ea typeface="思源黑体 2"/>
                <a:cs typeface="思源黑体 2"/>
                <a:sym typeface="思源黑体 2"/>
              </a:defRPr>
            </a:lvl1pPr>
          </a:lstStyle>
          <a:p>
            <a:r>
              <a:rPr dirty="0"/>
              <a:t>The relegation literature shows the character of the ancient literati, and let us see the persistence and perseverance of the ancient literati in the difficult times.</a:t>
            </a:r>
          </a:p>
        </p:txBody>
      </p:sp>
    </p:spTree>
    <p:custDataLst>
      <p:tags r:id="rId1"/>
    </p:custDataLst>
  </p:cSld>
  <p:clrMapOvr>
    <a:masterClrMapping/>
  </p:clrMapOvr>
  <p:transition spd="med" advTm="472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1"/>
                                        </p:tgtEl>
                                        <p:attrNameLst>
                                          <p:attrName>style.visibility</p:attrName>
                                        </p:attrNameLst>
                                      </p:cBhvr>
                                      <p:to>
                                        <p:strVal val="visible"/>
                                      </p:to>
                                    </p:set>
                                    <p:anim calcmode="lin" valueType="num">
                                      <p:cBhvr additive="base">
                                        <p:cTn id="7" dur="500" fill="hold"/>
                                        <p:tgtEl>
                                          <p:spTgt spid="521"/>
                                        </p:tgtEl>
                                        <p:attrNameLst>
                                          <p:attrName>ppt_x</p:attrName>
                                        </p:attrNameLst>
                                      </p:cBhvr>
                                      <p:tavLst>
                                        <p:tav tm="0">
                                          <p:val>
                                            <p:strVal val="#ppt_x"/>
                                          </p:val>
                                        </p:tav>
                                        <p:tav tm="100000">
                                          <p:val>
                                            <p:strVal val="#ppt_x"/>
                                          </p:val>
                                        </p:tav>
                                      </p:tavLst>
                                    </p:anim>
                                    <p:anim calcmode="lin" valueType="num">
                                      <p:cBhvr additive="base">
                                        <p:cTn id="8" dur="500" fill="hold"/>
                                        <p:tgtEl>
                                          <p:spTgt spid="5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2"/>
                                        </p:tgtEl>
                                        <p:attrNameLst>
                                          <p:attrName>style.visibility</p:attrName>
                                        </p:attrNameLst>
                                      </p:cBhvr>
                                      <p:to>
                                        <p:strVal val="visible"/>
                                      </p:to>
                                    </p:set>
                                    <p:anim calcmode="lin" valueType="num">
                                      <p:cBhvr additive="base">
                                        <p:cTn id="11" dur="500" fill="hold"/>
                                        <p:tgtEl>
                                          <p:spTgt spid="522"/>
                                        </p:tgtEl>
                                        <p:attrNameLst>
                                          <p:attrName>ppt_x</p:attrName>
                                        </p:attrNameLst>
                                      </p:cBhvr>
                                      <p:tavLst>
                                        <p:tav tm="0">
                                          <p:val>
                                            <p:strVal val="#ppt_x"/>
                                          </p:val>
                                        </p:tav>
                                        <p:tav tm="100000">
                                          <p:val>
                                            <p:strVal val="#ppt_x"/>
                                          </p:val>
                                        </p:tav>
                                      </p:tavLst>
                                    </p:anim>
                                    <p:anim calcmode="lin" valueType="num">
                                      <p:cBhvr additive="base">
                                        <p:cTn id="12" dur="500" fill="hold"/>
                                        <p:tgtEl>
                                          <p:spTgt spid="5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6"/>
                                        </p:tgtEl>
                                        <p:attrNameLst>
                                          <p:attrName>style.visibility</p:attrName>
                                        </p:attrNameLst>
                                      </p:cBhvr>
                                      <p:to>
                                        <p:strVal val="visible"/>
                                      </p:to>
                                    </p:set>
                                    <p:anim calcmode="lin" valueType="num">
                                      <p:cBhvr additive="base">
                                        <p:cTn id="17" dur="500" fill="hold"/>
                                        <p:tgtEl>
                                          <p:spTgt spid="506"/>
                                        </p:tgtEl>
                                        <p:attrNameLst>
                                          <p:attrName>ppt_x</p:attrName>
                                        </p:attrNameLst>
                                      </p:cBhvr>
                                      <p:tavLst>
                                        <p:tav tm="0">
                                          <p:val>
                                            <p:strVal val="#ppt_x"/>
                                          </p:val>
                                        </p:tav>
                                        <p:tav tm="100000">
                                          <p:val>
                                            <p:strVal val="#ppt_x"/>
                                          </p:val>
                                        </p:tav>
                                      </p:tavLst>
                                    </p:anim>
                                    <p:anim calcmode="lin" valueType="num">
                                      <p:cBhvr additive="base">
                                        <p:cTn id="18" dur="500" fill="hold"/>
                                        <p:tgtEl>
                                          <p:spTgt spid="50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7"/>
                                        </p:tgtEl>
                                        <p:attrNameLst>
                                          <p:attrName>style.visibility</p:attrName>
                                        </p:attrNameLst>
                                      </p:cBhvr>
                                      <p:to>
                                        <p:strVal val="visible"/>
                                      </p:to>
                                    </p:set>
                                    <p:anim calcmode="lin" valueType="num">
                                      <p:cBhvr additive="base">
                                        <p:cTn id="21" dur="500" fill="hold"/>
                                        <p:tgtEl>
                                          <p:spTgt spid="507"/>
                                        </p:tgtEl>
                                        <p:attrNameLst>
                                          <p:attrName>ppt_x</p:attrName>
                                        </p:attrNameLst>
                                      </p:cBhvr>
                                      <p:tavLst>
                                        <p:tav tm="0">
                                          <p:val>
                                            <p:strVal val="#ppt_x"/>
                                          </p:val>
                                        </p:tav>
                                        <p:tav tm="100000">
                                          <p:val>
                                            <p:strVal val="#ppt_x"/>
                                          </p:val>
                                        </p:tav>
                                      </p:tavLst>
                                    </p:anim>
                                    <p:anim calcmode="lin" valueType="num">
                                      <p:cBhvr additive="base">
                                        <p:cTn id="22" dur="500" fill="hold"/>
                                        <p:tgtEl>
                                          <p:spTgt spid="50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9"/>
                                        </p:tgtEl>
                                        <p:attrNameLst>
                                          <p:attrName>style.visibility</p:attrName>
                                        </p:attrNameLst>
                                      </p:cBhvr>
                                      <p:to>
                                        <p:strVal val="visible"/>
                                      </p:to>
                                    </p:set>
                                    <p:anim calcmode="lin" valueType="num">
                                      <p:cBhvr additive="base">
                                        <p:cTn id="27" dur="500" fill="hold"/>
                                        <p:tgtEl>
                                          <p:spTgt spid="519"/>
                                        </p:tgtEl>
                                        <p:attrNameLst>
                                          <p:attrName>ppt_x</p:attrName>
                                        </p:attrNameLst>
                                      </p:cBhvr>
                                      <p:tavLst>
                                        <p:tav tm="0">
                                          <p:val>
                                            <p:strVal val="#ppt_x"/>
                                          </p:val>
                                        </p:tav>
                                        <p:tav tm="100000">
                                          <p:val>
                                            <p:strVal val="#ppt_x"/>
                                          </p:val>
                                        </p:tav>
                                      </p:tavLst>
                                    </p:anim>
                                    <p:anim calcmode="lin" valueType="num">
                                      <p:cBhvr additive="base">
                                        <p:cTn id="28" dur="500" fill="hold"/>
                                        <p:tgtEl>
                                          <p:spTgt spid="5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20"/>
                                        </p:tgtEl>
                                        <p:attrNameLst>
                                          <p:attrName>style.visibility</p:attrName>
                                        </p:attrNameLst>
                                      </p:cBhvr>
                                      <p:to>
                                        <p:strVal val="visible"/>
                                      </p:to>
                                    </p:set>
                                    <p:anim calcmode="lin" valueType="num">
                                      <p:cBhvr additive="base">
                                        <p:cTn id="31" dur="500" fill="hold"/>
                                        <p:tgtEl>
                                          <p:spTgt spid="520"/>
                                        </p:tgtEl>
                                        <p:attrNameLst>
                                          <p:attrName>ppt_x</p:attrName>
                                        </p:attrNameLst>
                                      </p:cBhvr>
                                      <p:tavLst>
                                        <p:tav tm="0">
                                          <p:val>
                                            <p:strVal val="#ppt_x"/>
                                          </p:val>
                                        </p:tav>
                                        <p:tav tm="100000">
                                          <p:val>
                                            <p:strVal val="#ppt_x"/>
                                          </p:val>
                                        </p:tav>
                                      </p:tavLst>
                                    </p:anim>
                                    <p:anim calcmode="lin" valueType="num">
                                      <p:cBhvr additive="base">
                                        <p:cTn id="32" dur="500" fill="hold"/>
                                        <p:tgtEl>
                                          <p:spTgt spid="5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7"/>
                                        </p:tgtEl>
                                        <p:attrNameLst>
                                          <p:attrName>style.visibility</p:attrName>
                                        </p:attrNameLst>
                                      </p:cBhvr>
                                      <p:to>
                                        <p:strVal val="visible"/>
                                      </p:to>
                                    </p:set>
                                    <p:anim calcmode="lin" valueType="num">
                                      <p:cBhvr additive="base">
                                        <p:cTn id="37" dur="500" fill="hold"/>
                                        <p:tgtEl>
                                          <p:spTgt spid="517"/>
                                        </p:tgtEl>
                                        <p:attrNameLst>
                                          <p:attrName>ppt_x</p:attrName>
                                        </p:attrNameLst>
                                      </p:cBhvr>
                                      <p:tavLst>
                                        <p:tav tm="0">
                                          <p:val>
                                            <p:strVal val="#ppt_x"/>
                                          </p:val>
                                        </p:tav>
                                        <p:tav tm="100000">
                                          <p:val>
                                            <p:strVal val="#ppt_x"/>
                                          </p:val>
                                        </p:tav>
                                      </p:tavLst>
                                    </p:anim>
                                    <p:anim calcmode="lin" valueType="num">
                                      <p:cBhvr additive="base">
                                        <p:cTn id="38" dur="500" fill="hold"/>
                                        <p:tgtEl>
                                          <p:spTgt spid="5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18"/>
                                        </p:tgtEl>
                                        <p:attrNameLst>
                                          <p:attrName>style.visibility</p:attrName>
                                        </p:attrNameLst>
                                      </p:cBhvr>
                                      <p:to>
                                        <p:strVal val="visible"/>
                                      </p:to>
                                    </p:set>
                                    <p:anim calcmode="lin" valueType="num">
                                      <p:cBhvr additive="base">
                                        <p:cTn id="41" dur="500" fill="hold"/>
                                        <p:tgtEl>
                                          <p:spTgt spid="518"/>
                                        </p:tgtEl>
                                        <p:attrNameLst>
                                          <p:attrName>ppt_x</p:attrName>
                                        </p:attrNameLst>
                                      </p:cBhvr>
                                      <p:tavLst>
                                        <p:tav tm="0">
                                          <p:val>
                                            <p:strVal val="#ppt_x"/>
                                          </p:val>
                                        </p:tav>
                                        <p:tav tm="100000">
                                          <p:val>
                                            <p:strVal val="#ppt_x"/>
                                          </p:val>
                                        </p:tav>
                                      </p:tavLst>
                                    </p:anim>
                                    <p:anim calcmode="lin" valueType="num">
                                      <p:cBhvr additive="base">
                                        <p:cTn id="42"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animBg="1"/>
      <p:bldP spid="507" grpId="0" animBg="1"/>
      <p:bldP spid="517" grpId="0" animBg="1"/>
      <p:bldP spid="518" grpId="0" animBg="1"/>
      <p:bldP spid="519" grpId="0" animBg="1"/>
      <p:bldP spid="520" grpId="0" animBg="1"/>
      <p:bldP spid="521" grpId="0" animBg="1"/>
      <p:bldP spid="5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524" name="Freeform 3"/>
          <p:cNvSpPr/>
          <p:nvPr/>
        </p:nvSpPr>
        <p:spPr>
          <a:xfrm>
            <a:off x="1028699" y="3530674"/>
            <a:ext cx="16722802" cy="5938114"/>
          </a:xfrm>
          <a:prstGeom prst="rect">
            <a:avLst/>
          </a:prstGeom>
          <a:solidFill>
            <a:srgbClr val="E6E6E6"/>
          </a:solidFill>
          <a:ln w="12700">
            <a:miter lim="400000"/>
          </a:ln>
        </p:spPr>
        <p:txBody>
          <a:bodyPr lIns="45719" rIns="45719"/>
          <a:lstStyle/>
          <a:p>
            <a:endParaRPr/>
          </a:p>
        </p:txBody>
      </p:sp>
      <p:sp>
        <p:nvSpPr>
          <p:cNvPr id="525" name="TextBox 5"/>
          <p:cNvSpPr txBox="1"/>
          <p:nvPr/>
        </p:nvSpPr>
        <p:spPr>
          <a:xfrm>
            <a:off x="1470128" y="3835282"/>
            <a:ext cx="12453702" cy="3875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400"/>
              </a:lnSpc>
              <a:defRPr sz="2600">
                <a:solidFill>
                  <a:srgbClr val="100F0D"/>
                </a:solidFill>
                <a:latin typeface="思源黑体 2"/>
                <a:ea typeface="思源黑体 2"/>
                <a:cs typeface="思源黑体 2"/>
                <a:sym typeface="思源黑体 2"/>
              </a:defRPr>
            </a:lvl1pPr>
          </a:lstStyle>
          <a:p>
            <a:r>
              <a:rPr dirty="0"/>
              <a:t>Relegati</a:t>
            </a:r>
            <a:r>
              <a:rPr lang="en-US" altLang="zh-CN" dirty="0"/>
              <a:t>on</a:t>
            </a:r>
            <a:r>
              <a:rPr lang="zh-CN" altLang="en-US" dirty="0"/>
              <a:t> </a:t>
            </a:r>
            <a:r>
              <a:rPr dirty="0"/>
              <a:t> literature is like a clear stream in adversity, which not only reflects the sad fate of the ancient literati, but also leaves many valuable cultural heritages for the later generations. Relegat</a:t>
            </a:r>
            <a:r>
              <a:rPr lang="en-US" altLang="zh-CN" dirty="0"/>
              <a:t>ion</a:t>
            </a:r>
            <a:r>
              <a:rPr dirty="0"/>
              <a:t> literature is not only an important part of Chinese culture, but also provides us with an endless source of inspiration for inheriting civilization and innovating culture. In today's society, we should inherit and carry forward the essence of relegat</a:t>
            </a:r>
            <a:r>
              <a:rPr lang="en-US" altLang="zh-CN" dirty="0"/>
              <a:t>ion</a:t>
            </a:r>
            <a:r>
              <a:rPr dirty="0"/>
              <a:t> literature, and make a contribution to social development and cultural promotion with our talents and works.</a:t>
            </a:r>
          </a:p>
        </p:txBody>
      </p:sp>
      <p:sp>
        <p:nvSpPr>
          <p:cNvPr id="526" name="Freeform 6"/>
          <p:cNvSpPr/>
          <p:nvPr/>
        </p:nvSpPr>
        <p:spPr>
          <a:xfrm>
            <a:off x="13191131" y="3421583"/>
            <a:ext cx="6919875" cy="5836717"/>
          </a:xfrm>
          <a:prstGeom prst="rect">
            <a:avLst/>
          </a:prstGeom>
          <a:blipFill>
            <a:blip r:embed="rId2"/>
            <a:stretch>
              <a:fillRect/>
            </a:stretch>
          </a:blipFill>
          <a:ln w="12700">
            <a:miter lim="400000"/>
          </a:ln>
        </p:spPr>
        <p:txBody>
          <a:bodyPr lIns="45719" rIns="45719"/>
          <a:lstStyle/>
          <a:p>
            <a:endParaRPr/>
          </a:p>
        </p:txBody>
      </p:sp>
      <p:sp>
        <p:nvSpPr>
          <p:cNvPr id="527" name="Freeform 7"/>
          <p:cNvSpPr/>
          <p:nvPr/>
        </p:nvSpPr>
        <p:spPr>
          <a:xfrm>
            <a:off x="-938001" y="7726580"/>
            <a:ext cx="5753945" cy="3063441"/>
          </a:xfrm>
          <a:prstGeom prst="rect">
            <a:avLst/>
          </a:prstGeom>
          <a:blipFill>
            <a:blip r:embed="rId3"/>
            <a:stretch>
              <a:fillRect/>
            </a:stretch>
          </a:blipFill>
          <a:ln w="12700">
            <a:miter lim="400000"/>
          </a:ln>
        </p:spPr>
        <p:txBody>
          <a:bodyPr lIns="45719" rIns="45719"/>
          <a:lstStyle/>
          <a:p>
            <a:endParaRPr/>
          </a:p>
        </p:txBody>
      </p:sp>
      <p:sp>
        <p:nvSpPr>
          <p:cNvPr id="528" name="Freeform 8"/>
          <p:cNvSpPr/>
          <p:nvPr/>
        </p:nvSpPr>
        <p:spPr>
          <a:xfrm flipH="1">
            <a:off x="-1609404" y="1631085"/>
            <a:ext cx="4272236" cy="731519"/>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29" name="TextBox 9"/>
          <p:cNvSpPr txBox="1"/>
          <p:nvPr/>
        </p:nvSpPr>
        <p:spPr>
          <a:xfrm>
            <a:off x="1028700" y="565293"/>
            <a:ext cx="5385531" cy="967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400"/>
              </a:lnSpc>
              <a:defRPr sz="7400" spc="-402">
                <a:solidFill>
                  <a:srgbClr val="1E1E1E"/>
                </a:solidFill>
                <a:latin typeface="可画手书"/>
                <a:ea typeface="可画手书"/>
                <a:cs typeface="可画手书"/>
                <a:sym typeface="可画手书"/>
              </a:defRPr>
            </a:lvl1pPr>
          </a:lstStyle>
          <a:p>
            <a:r>
              <a:t>Reflection</a:t>
            </a:r>
          </a:p>
        </p:txBody>
      </p:sp>
    </p:spTree>
  </p:cSld>
  <p:clrMapOvr>
    <a:masterClrMapping/>
  </p:clrMapOvr>
  <p:transition spd="med" advTm="5427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Freeform 2"/>
          <p:cNvSpPr/>
          <p:nvPr/>
        </p:nvSpPr>
        <p:spPr>
          <a:xfrm>
            <a:off x="0" y="-1"/>
            <a:ext cx="1028700" cy="2511650"/>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32" name="Freeform 3"/>
          <p:cNvSpPr/>
          <p:nvPr/>
        </p:nvSpPr>
        <p:spPr>
          <a:xfrm flipH="1">
            <a:off x="14852704" y="0"/>
            <a:ext cx="3435296" cy="1757491"/>
          </a:xfrm>
          <a:prstGeom prst="rect">
            <a:avLst/>
          </a:prstGeom>
          <a:blipFill>
            <a:blip r:embed="rId4"/>
            <a:stretch>
              <a:fillRect/>
            </a:stretch>
          </a:blipFill>
          <a:ln w="12700">
            <a:miter lim="400000"/>
          </a:ln>
        </p:spPr>
        <p:txBody>
          <a:bodyPr lIns="45719" rIns="45719"/>
          <a:lstStyle/>
          <a:p>
            <a:endParaRPr/>
          </a:p>
        </p:txBody>
      </p:sp>
      <p:sp>
        <p:nvSpPr>
          <p:cNvPr id="533" name="Freeform 5"/>
          <p:cNvSpPr/>
          <p:nvPr/>
        </p:nvSpPr>
        <p:spPr>
          <a:xfrm>
            <a:off x="7082253" y="2015899"/>
            <a:ext cx="1428269" cy="1428268"/>
          </a:xfrm>
          <a:prstGeom prst="ellipse">
            <a:avLst/>
          </a:prstGeom>
          <a:solidFill>
            <a:srgbClr val="D24B38"/>
          </a:solidFill>
          <a:ln w="28575" cap="sq">
            <a:solidFill>
              <a:srgbClr val="DCCDAC"/>
            </a:solidFill>
            <a:miter/>
          </a:ln>
        </p:spPr>
        <p:txBody>
          <a:bodyPr lIns="45719" rIns="45719"/>
          <a:lstStyle/>
          <a:p>
            <a:endParaRPr/>
          </a:p>
        </p:txBody>
      </p:sp>
      <p:sp>
        <p:nvSpPr>
          <p:cNvPr id="535" name="Freeform 11"/>
          <p:cNvSpPr/>
          <p:nvPr/>
        </p:nvSpPr>
        <p:spPr>
          <a:xfrm>
            <a:off x="7069155" y="6531980"/>
            <a:ext cx="1428269" cy="1428269"/>
          </a:xfrm>
          <a:prstGeom prst="ellipse">
            <a:avLst/>
          </a:prstGeom>
          <a:solidFill>
            <a:srgbClr val="000000"/>
          </a:solidFill>
          <a:ln w="28575" cap="sq">
            <a:solidFill>
              <a:srgbClr val="DCCDAC"/>
            </a:solidFill>
            <a:miter/>
          </a:ln>
        </p:spPr>
        <p:txBody>
          <a:bodyPr lIns="45719" rIns="45719"/>
          <a:lstStyle/>
          <a:p>
            <a:endParaRPr/>
          </a:p>
        </p:txBody>
      </p:sp>
      <p:sp>
        <p:nvSpPr>
          <p:cNvPr id="537" name="Freeform 16"/>
          <p:cNvSpPr/>
          <p:nvPr/>
        </p:nvSpPr>
        <p:spPr>
          <a:xfrm>
            <a:off x="1028700" y="2631663"/>
            <a:ext cx="6548998" cy="5944818"/>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38" name="TextBox 17"/>
          <p:cNvSpPr txBox="1"/>
          <p:nvPr/>
        </p:nvSpPr>
        <p:spPr>
          <a:xfrm>
            <a:off x="1028700" y="490219"/>
            <a:ext cx="8239039" cy="95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Question</a:t>
            </a:r>
          </a:p>
        </p:txBody>
      </p:sp>
      <p:sp>
        <p:nvSpPr>
          <p:cNvPr id="539" name="TextBox 18"/>
          <p:cNvSpPr txBox="1"/>
          <p:nvPr/>
        </p:nvSpPr>
        <p:spPr>
          <a:xfrm>
            <a:off x="8870396" y="2053387"/>
            <a:ext cx="7699956" cy="1499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lnSpc>
                <a:spcPts val="2800"/>
              </a:lnSpc>
              <a:defRPr sz="2100">
                <a:latin typeface="思源宋体 1"/>
                <a:ea typeface="思源宋体 1"/>
                <a:cs typeface="思源宋体 1"/>
                <a:sym typeface="思源宋体 1"/>
              </a:defRPr>
            </a:lvl1pPr>
          </a:lstStyle>
          <a:p>
            <a:pPr algn="l">
              <a:lnSpc>
                <a:spcPct val="100000"/>
              </a:lnSpc>
              <a:defRPr>
                <a:latin typeface="+mn-lt"/>
                <a:ea typeface="+mn-ea"/>
                <a:cs typeface="+mn-cs"/>
                <a:sym typeface="Calibri"/>
              </a:defRPr>
            </a:pPr>
            <a:r>
              <a:rPr lang="zh-CN" altLang="en-US" sz="3600" dirty="0">
                <a:latin typeface="+mn-lt"/>
                <a:ea typeface="+mn-ea"/>
                <a:cs typeface="+mn-cs"/>
              </a:rPr>
              <a:t>During Su Shi's first exile,what </a:t>
            </a:r>
            <a:r>
              <a:rPr lang="zh-CN" altLang="en-US" sz="3600" dirty="0">
                <a:latin typeface="+mn-lt"/>
                <a:ea typeface="+mn-ea"/>
                <a:cs typeface="+mn-cs"/>
                <a:sym typeface="Calibri"/>
              </a:rPr>
              <a:t>representative</a:t>
            </a:r>
            <a:r>
              <a:rPr lang="zh-CN" altLang="en-US" sz="3600" dirty="0">
                <a:latin typeface="Times New Roman" panose="02020603050405020304" pitchFamily="18" charset="0"/>
                <a:cs typeface="Times New Roman" panose="02020603050405020304" pitchFamily="18" charset="0"/>
              </a:rPr>
              <a:t> works did he create?</a:t>
            </a:r>
          </a:p>
          <a:p>
            <a:pPr algn="l">
              <a:defRPr>
                <a:latin typeface="+mn-lt"/>
                <a:ea typeface="+mn-ea"/>
                <a:cs typeface="+mn-cs"/>
                <a:sym typeface="Calibri"/>
              </a:defRPr>
            </a:pPr>
            <a:endParaRPr sz="3600" dirty="0">
              <a:latin typeface="思源宋体 1"/>
              <a:ea typeface="思源宋体 1"/>
              <a:cs typeface="思源宋体 1"/>
              <a:sym typeface="思源宋体 1"/>
            </a:endParaRPr>
          </a:p>
        </p:txBody>
      </p:sp>
      <p:sp>
        <p:nvSpPr>
          <p:cNvPr id="543" name="TextBox 22"/>
          <p:cNvSpPr txBox="1"/>
          <p:nvPr/>
        </p:nvSpPr>
        <p:spPr>
          <a:xfrm>
            <a:off x="7383518" y="2326751"/>
            <a:ext cx="825737" cy="806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300"/>
              </a:lnSpc>
              <a:defRPr sz="5700">
                <a:solidFill>
                  <a:srgbClr val="FFF8F0"/>
                </a:solidFill>
                <a:latin typeface="字由点字刻宋"/>
                <a:ea typeface="字由点字刻宋"/>
                <a:cs typeface="字由点字刻宋"/>
                <a:sym typeface="字由点字刻宋"/>
              </a:defRPr>
            </a:lvl1pPr>
          </a:lstStyle>
          <a:p>
            <a:r>
              <a:rPr dirty="0"/>
              <a:t>01</a:t>
            </a:r>
          </a:p>
        </p:txBody>
      </p:sp>
      <p:sp>
        <p:nvSpPr>
          <p:cNvPr id="545" name="TextBox 24"/>
          <p:cNvSpPr txBox="1"/>
          <p:nvPr/>
        </p:nvSpPr>
        <p:spPr>
          <a:xfrm>
            <a:off x="7232884" y="6941202"/>
            <a:ext cx="1127003" cy="806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300"/>
              </a:lnSpc>
              <a:defRPr sz="5700">
                <a:solidFill>
                  <a:srgbClr val="FFF8F0"/>
                </a:solidFill>
                <a:latin typeface="字由点字刻宋"/>
                <a:ea typeface="字由点字刻宋"/>
                <a:cs typeface="字由点字刻宋"/>
                <a:sym typeface="字由点字刻宋"/>
              </a:defRPr>
            </a:lvl1pPr>
          </a:lstStyle>
          <a:p>
            <a:r>
              <a:rPr dirty="0"/>
              <a:t>02</a:t>
            </a:r>
          </a:p>
        </p:txBody>
      </p:sp>
      <p:sp>
        <p:nvSpPr>
          <p:cNvPr id="547" name="Freeform 26"/>
          <p:cNvSpPr/>
          <p:nvPr/>
        </p:nvSpPr>
        <p:spPr>
          <a:xfrm flipH="1">
            <a:off x="-1" y="8029303"/>
            <a:ext cx="3693574" cy="2257697"/>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48" name="Freeform 27"/>
          <p:cNvSpPr/>
          <p:nvPr/>
        </p:nvSpPr>
        <p:spPr>
          <a:xfrm>
            <a:off x="14852704" y="8187174"/>
            <a:ext cx="3435296" cy="2099826"/>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 name="文本框 1">
            <a:extLst>
              <a:ext uri="{FF2B5EF4-FFF2-40B4-BE49-F238E27FC236}">
                <a16:creationId xmlns:a16="http://schemas.microsoft.com/office/drawing/2014/main" id="{191E7213-4E2C-1DA1-81E7-E87F6CF1971A}"/>
              </a:ext>
            </a:extLst>
          </p:cNvPr>
          <p:cNvSpPr txBox="1"/>
          <p:nvPr/>
        </p:nvSpPr>
        <p:spPr>
          <a:xfrm>
            <a:off x="10950498" y="5486400"/>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TextBox 17">
            <a:extLst>
              <a:ext uri="{FF2B5EF4-FFF2-40B4-BE49-F238E27FC236}">
                <a16:creationId xmlns:a16="http://schemas.microsoft.com/office/drawing/2014/main" id="{5101D958-B4FF-35CB-0025-BAD7693E459B}"/>
              </a:ext>
            </a:extLst>
          </p:cNvPr>
          <p:cNvSpPr txBox="1"/>
          <p:nvPr/>
        </p:nvSpPr>
        <p:spPr>
          <a:xfrm>
            <a:off x="8870396" y="3678650"/>
            <a:ext cx="7979633" cy="165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just">
              <a:lnSpc>
                <a:spcPts val="4700"/>
              </a:lnSpc>
              <a:defRPr sz="2900" spc="89">
                <a:latin typeface="思源宋体 1 Italics"/>
                <a:ea typeface="思源宋体 1 Italics"/>
                <a:cs typeface="思源宋体 1 Italics"/>
                <a:sym typeface="思源宋体 1 Italics"/>
              </a:defRPr>
            </a:pPr>
            <a:r>
              <a:rPr dirty="0">
                <a:solidFill>
                  <a:srgbClr val="FF0000"/>
                </a:solidFill>
              </a:rPr>
              <a:t>Han Shi Tie</a:t>
            </a:r>
            <a:endParaRPr dirty="0">
              <a:solidFill>
                <a:srgbClr val="FF0000"/>
              </a:solidFill>
              <a:latin typeface="思源宋体 1"/>
              <a:ea typeface="思源宋体 1"/>
              <a:cs typeface="思源宋体 1"/>
              <a:sym typeface="思源宋体 1"/>
            </a:endParaRPr>
          </a:p>
          <a:p>
            <a:pPr algn="just">
              <a:lnSpc>
                <a:spcPts val="4000"/>
              </a:lnSpc>
              <a:defRPr sz="2500" spc="75">
                <a:latin typeface="思源宋体 1 Italics"/>
                <a:ea typeface="思源宋体 1 Italics"/>
                <a:cs typeface="思源宋体 1 Italics"/>
                <a:sym typeface="思源宋体 1 Italics"/>
              </a:defRPr>
            </a:pPr>
            <a:r>
              <a:rPr dirty="0">
                <a:solidFill>
                  <a:srgbClr val="FF0000"/>
                </a:solidFill>
              </a:rPr>
              <a:t>The First and Second </a:t>
            </a:r>
            <a:r>
              <a:rPr dirty="0" err="1">
                <a:solidFill>
                  <a:srgbClr val="FF0000"/>
                </a:solidFill>
              </a:rPr>
              <a:t>Chibifu</a:t>
            </a:r>
            <a:r>
              <a:rPr dirty="0">
                <a:solidFill>
                  <a:srgbClr val="FF0000"/>
                </a:solidFill>
              </a:rPr>
              <a:t> </a:t>
            </a:r>
            <a:r>
              <a:rPr dirty="0">
                <a:solidFill>
                  <a:srgbClr val="FF0000"/>
                </a:solidFill>
                <a:latin typeface="思源宋体 1"/>
                <a:ea typeface="思源宋体 1"/>
                <a:cs typeface="思源宋体 1"/>
                <a:sym typeface="思源宋体 1"/>
              </a:rPr>
              <a:t>(</a:t>
            </a:r>
            <a:r>
              <a:rPr dirty="0">
                <a:solidFill>
                  <a:srgbClr val="FF0000"/>
                </a:solidFill>
              </a:rPr>
              <a:t>The Red Cliffs</a:t>
            </a:r>
            <a:r>
              <a:rPr dirty="0">
                <a:solidFill>
                  <a:srgbClr val="FF0000"/>
                </a:solidFill>
                <a:latin typeface="思源宋体 1"/>
                <a:ea typeface="思源宋体 1"/>
                <a:cs typeface="思源宋体 1"/>
                <a:sym typeface="思源宋体 1"/>
              </a:rPr>
              <a:t>)</a:t>
            </a:r>
          </a:p>
          <a:p>
            <a:pPr algn="just">
              <a:lnSpc>
                <a:spcPts val="4600"/>
              </a:lnSpc>
              <a:defRPr sz="2800" spc="86">
                <a:latin typeface="思源宋体 1 Italics"/>
                <a:ea typeface="思源宋体 1 Italics"/>
                <a:cs typeface="思源宋体 1 Italics"/>
                <a:sym typeface="思源宋体 1 Italics"/>
              </a:defRPr>
            </a:pPr>
            <a:r>
              <a:rPr dirty="0" err="1">
                <a:solidFill>
                  <a:srgbClr val="FF0000"/>
                </a:solidFill>
              </a:rPr>
              <a:t>Nian</a:t>
            </a:r>
            <a:r>
              <a:rPr dirty="0">
                <a:solidFill>
                  <a:srgbClr val="FF0000"/>
                </a:solidFill>
              </a:rPr>
              <a:t> Nu Jiao: </a:t>
            </a:r>
            <a:r>
              <a:rPr dirty="0" err="1">
                <a:solidFill>
                  <a:srgbClr val="FF0000"/>
                </a:solidFill>
              </a:rPr>
              <a:t>Chibi</a:t>
            </a:r>
            <a:r>
              <a:rPr dirty="0">
                <a:solidFill>
                  <a:srgbClr val="FF0000"/>
                </a:solidFill>
              </a:rPr>
              <a:t> </a:t>
            </a:r>
            <a:r>
              <a:rPr dirty="0" err="1">
                <a:solidFill>
                  <a:srgbClr val="FF0000"/>
                </a:solidFill>
              </a:rPr>
              <a:t>Huai</a:t>
            </a:r>
            <a:r>
              <a:rPr dirty="0">
                <a:solidFill>
                  <a:srgbClr val="FF0000"/>
                </a:solidFill>
              </a:rPr>
              <a:t> Gu</a:t>
            </a:r>
            <a:endParaRPr dirty="0">
              <a:solidFill>
                <a:srgbClr val="FF0000"/>
              </a:solidFill>
              <a:latin typeface="思源宋体 1"/>
              <a:ea typeface="思源宋体 1"/>
              <a:cs typeface="思源宋体 1"/>
              <a:sym typeface="思源宋体 1"/>
            </a:endParaRPr>
          </a:p>
        </p:txBody>
      </p:sp>
      <p:sp>
        <p:nvSpPr>
          <p:cNvPr id="7" name="文本框 6">
            <a:extLst>
              <a:ext uri="{FF2B5EF4-FFF2-40B4-BE49-F238E27FC236}">
                <a16:creationId xmlns:a16="http://schemas.microsoft.com/office/drawing/2014/main" id="{148FCE84-62D1-F7CB-2E6E-E9F3F0532D36}"/>
              </a:ext>
            </a:extLst>
          </p:cNvPr>
          <p:cNvSpPr txBox="1"/>
          <p:nvPr/>
        </p:nvSpPr>
        <p:spPr>
          <a:xfrm>
            <a:off x="8870396" y="6744319"/>
            <a:ext cx="914400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CN" altLang="en-US" sz="3600" dirty="0"/>
              <a:t>When did the phenomenon of relegation happened most frequently？</a:t>
            </a:r>
          </a:p>
        </p:txBody>
      </p:sp>
      <p:sp>
        <p:nvSpPr>
          <p:cNvPr id="9" name="文本框 8">
            <a:extLst>
              <a:ext uri="{FF2B5EF4-FFF2-40B4-BE49-F238E27FC236}">
                <a16:creationId xmlns:a16="http://schemas.microsoft.com/office/drawing/2014/main" id="{ACB67902-801E-634E-59FB-67123167E992}"/>
              </a:ext>
            </a:extLst>
          </p:cNvPr>
          <p:cNvSpPr txBox="1"/>
          <p:nvPr/>
        </p:nvSpPr>
        <p:spPr>
          <a:xfrm>
            <a:off x="8870396" y="8253315"/>
            <a:ext cx="9144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 altLang="zh-CN" sz="3600" dirty="0">
                <a:solidFill>
                  <a:srgbClr val="FF0000"/>
                </a:solidFill>
              </a:rPr>
              <a:t>Tang and Song Dynasties</a:t>
            </a:r>
            <a:endParaRPr lang="zh-CN" altLang="en-US" sz="3600" dirty="0">
              <a:solidFill>
                <a:srgbClr val="FF0000"/>
              </a:solidFill>
            </a:endParaRPr>
          </a:p>
        </p:txBody>
      </p:sp>
    </p:spTree>
    <p:custDataLst>
      <p:tags r:id="rId1"/>
    </p:custDataLst>
  </p:cSld>
  <p:clrMapOvr>
    <a:masterClrMapping/>
  </p:clrMapOvr>
  <p:transition spd="med" advTm="276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Freeform 2"/>
          <p:cNvSpPr/>
          <p:nvPr/>
        </p:nvSpPr>
        <p:spPr>
          <a:xfrm>
            <a:off x="14454356" y="6618885"/>
            <a:ext cx="3206608" cy="2533602"/>
          </a:xfrm>
          <a:prstGeom prst="rect">
            <a:avLst/>
          </a:prstGeom>
          <a:blipFill>
            <a:blip r:embed="rId2"/>
            <a:stretch>
              <a:fillRect/>
            </a:stretch>
          </a:blipFill>
          <a:ln w="12700">
            <a:miter lim="400000"/>
          </a:ln>
        </p:spPr>
        <p:txBody>
          <a:bodyPr lIns="45719" rIns="45719"/>
          <a:lstStyle/>
          <a:p>
            <a:endParaRPr/>
          </a:p>
        </p:txBody>
      </p:sp>
      <p:sp>
        <p:nvSpPr>
          <p:cNvPr id="551" name="Freeform 3"/>
          <p:cNvSpPr/>
          <p:nvPr/>
        </p:nvSpPr>
        <p:spPr>
          <a:xfrm>
            <a:off x="8028430" y="2734774"/>
            <a:ext cx="10259570" cy="6271164"/>
          </a:xfrm>
          <a:prstGeom prst="rect">
            <a:avLst/>
          </a:prstGeom>
          <a:blipFill>
            <a:blip r:embed="rId3"/>
            <a:stretch>
              <a:fillRect/>
            </a:stretch>
          </a:blipFill>
          <a:ln w="12700">
            <a:miter lim="400000"/>
          </a:ln>
        </p:spPr>
        <p:txBody>
          <a:bodyPr lIns="45719" rIns="45719"/>
          <a:lstStyle/>
          <a:p>
            <a:endParaRPr/>
          </a:p>
        </p:txBody>
      </p:sp>
      <p:sp>
        <p:nvSpPr>
          <p:cNvPr id="552" name="Freeform 4"/>
          <p:cNvSpPr/>
          <p:nvPr/>
        </p:nvSpPr>
        <p:spPr>
          <a:xfrm flipH="1">
            <a:off x="11097449" y="6785741"/>
            <a:ext cx="763204" cy="1344852"/>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53" name="Freeform 5"/>
          <p:cNvSpPr/>
          <p:nvPr/>
        </p:nvSpPr>
        <p:spPr>
          <a:xfrm>
            <a:off x="11479052" y="7885685"/>
            <a:ext cx="7902369" cy="2745231"/>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54" name="Freeform 6"/>
          <p:cNvSpPr/>
          <p:nvPr/>
        </p:nvSpPr>
        <p:spPr>
          <a:xfrm>
            <a:off x="5348675" y="1754381"/>
            <a:ext cx="2396739" cy="2396739"/>
          </a:xfrm>
          <a:prstGeom prst="rect">
            <a:avLst/>
          </a:prstGeom>
          <a:blipFill>
            <a:blip r:embed="rId6"/>
            <a:stretch>
              <a:fillRect/>
            </a:stretch>
          </a:blipFill>
          <a:ln w="12700">
            <a:miter lim="400000"/>
          </a:ln>
        </p:spPr>
        <p:txBody>
          <a:bodyPr lIns="45719" rIns="45719"/>
          <a:lstStyle/>
          <a:p>
            <a:endParaRPr/>
          </a:p>
        </p:txBody>
      </p:sp>
      <p:sp>
        <p:nvSpPr>
          <p:cNvPr id="555" name="TextBox 7"/>
          <p:cNvSpPr txBox="1"/>
          <p:nvPr/>
        </p:nvSpPr>
        <p:spPr>
          <a:xfrm>
            <a:off x="2123099" y="2962275"/>
            <a:ext cx="14690932" cy="4352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17200"/>
              </a:lnSpc>
              <a:defRPr sz="14400" spc="1627">
                <a:solidFill>
                  <a:srgbClr val="22211E"/>
                </a:solidFill>
                <a:latin typeface="字由点字刻宋"/>
                <a:ea typeface="字由点字刻宋"/>
                <a:cs typeface="字由点字刻宋"/>
                <a:sym typeface="字由点字刻宋"/>
              </a:defRPr>
            </a:lvl1pPr>
          </a:lstStyle>
          <a:p>
            <a:r>
              <a:t>Thank you for listening</a:t>
            </a:r>
          </a:p>
        </p:txBody>
      </p:sp>
      <p:sp>
        <p:nvSpPr>
          <p:cNvPr id="556" name="Freeform 8"/>
          <p:cNvSpPr/>
          <p:nvPr/>
        </p:nvSpPr>
        <p:spPr>
          <a:xfrm>
            <a:off x="8820677" y="7781056"/>
            <a:ext cx="5098667" cy="1224882"/>
          </a:xfrm>
          <a:prstGeom prst="rect">
            <a:avLst/>
          </a:prstGeom>
          <a:blipFill>
            <a:blip r:embed="rId7"/>
            <a:stretch>
              <a:fillRect/>
            </a:stretch>
          </a:blipFill>
          <a:ln w="12700">
            <a:miter lim="400000"/>
          </a:ln>
        </p:spPr>
        <p:txBody>
          <a:bodyPr lIns="45719" rIns="45719"/>
          <a:lstStyle/>
          <a:p>
            <a:endParaRPr/>
          </a:p>
        </p:txBody>
      </p:sp>
      <p:sp>
        <p:nvSpPr>
          <p:cNvPr id="557" name="Freeform 9"/>
          <p:cNvSpPr/>
          <p:nvPr/>
        </p:nvSpPr>
        <p:spPr>
          <a:xfrm rot="10800000">
            <a:off x="8820676" y="9005937"/>
            <a:ext cx="5363975" cy="1281064"/>
          </a:xfrm>
          <a:prstGeom prst="rect">
            <a:avLst/>
          </a:prstGeom>
          <a:blipFill>
            <a:blip r:embed="rId7"/>
            <a:stretch>
              <a:fillRect/>
            </a:stretch>
          </a:blipFill>
          <a:ln w="12700">
            <a:miter lim="400000"/>
          </a:ln>
        </p:spPr>
        <p:txBody>
          <a:bodyPr lIns="45719" rIns="45719"/>
          <a:lstStyle/>
          <a:p>
            <a:endParaRPr/>
          </a:p>
        </p:txBody>
      </p:sp>
      <p:sp>
        <p:nvSpPr>
          <p:cNvPr id="558" name="Freeform 10"/>
          <p:cNvSpPr/>
          <p:nvPr/>
        </p:nvSpPr>
        <p:spPr>
          <a:xfrm flipH="1">
            <a:off x="1028700" y="7458168"/>
            <a:ext cx="8115300" cy="2866688"/>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59" name="Freeform 11"/>
          <p:cNvSpPr/>
          <p:nvPr/>
        </p:nvSpPr>
        <p:spPr>
          <a:xfrm>
            <a:off x="67562" y="5143500"/>
            <a:ext cx="4111074" cy="5181356"/>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560" name="Freeform 12"/>
          <p:cNvSpPr/>
          <p:nvPr/>
        </p:nvSpPr>
        <p:spPr>
          <a:xfrm flipH="1">
            <a:off x="12585227" y="1548355"/>
            <a:ext cx="1869131" cy="1549042"/>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Tree>
  </p:cSld>
  <p:clrMapOvr>
    <a:masterClrMapping/>
  </p:clrMapOvr>
  <p:transition spd="med" advTm="21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2"/>
          <p:cNvGrpSpPr/>
          <p:nvPr/>
        </p:nvGrpSpPr>
        <p:grpSpPr>
          <a:xfrm>
            <a:off x="10568929" y="1720465"/>
            <a:ext cx="3213145" cy="3213144"/>
            <a:chOff x="0" y="0"/>
            <a:chExt cx="3213143" cy="3213143"/>
          </a:xfrm>
        </p:grpSpPr>
        <p:sp>
          <p:nvSpPr>
            <p:cNvPr id="138" name="Freeform 4"/>
            <p:cNvSpPr/>
            <p:nvPr/>
          </p:nvSpPr>
          <p:spPr>
            <a:xfrm>
              <a:off x="0" y="0"/>
              <a:ext cx="3213144" cy="3213144"/>
            </a:xfrm>
            <a:prstGeom prst="ellipse">
              <a:avLst/>
            </a:prstGeom>
            <a:solidFill>
              <a:srgbClr val="000000">
                <a:alpha val="0"/>
              </a:srgbClr>
            </a:solidFill>
            <a:ln w="38100" cap="sq">
              <a:solidFill>
                <a:srgbClr val="D85A43">
                  <a:alpha val="49804"/>
                </a:srgbClr>
              </a:solidFill>
              <a:prstDash val="solid"/>
              <a:miter lim="800000"/>
            </a:ln>
            <a:effectLst/>
          </p:spPr>
          <p:txBody>
            <a:bodyPr wrap="square" lIns="45719" tIns="45719" rIns="45719" bIns="45719" numCol="1" anchor="t">
              <a:noAutofit/>
            </a:bodyPr>
            <a:lstStyle/>
            <a:p>
              <a:endParaRPr/>
            </a:p>
          </p:txBody>
        </p:sp>
        <p:sp>
          <p:nvSpPr>
            <p:cNvPr id="139" name="Freeform 7"/>
            <p:cNvSpPr/>
            <p:nvPr/>
          </p:nvSpPr>
          <p:spPr>
            <a:xfrm>
              <a:off x="180395" y="180395"/>
              <a:ext cx="2852355" cy="2852355"/>
            </a:xfrm>
            <a:prstGeom prst="ellipse">
              <a:avLst/>
            </a:prstGeom>
            <a:solidFill>
              <a:srgbClr val="D24B38"/>
            </a:solidFill>
            <a:ln w="12700" cap="flat">
              <a:noFill/>
              <a:miter lim="400000"/>
            </a:ln>
            <a:effectLst/>
          </p:spPr>
          <p:txBody>
            <a:bodyPr wrap="square" lIns="45719" tIns="45719" rIns="45719" bIns="45719" numCol="1" anchor="t">
              <a:noAutofit/>
            </a:bodyPr>
            <a:lstStyle/>
            <a:p>
              <a:endParaRPr/>
            </a:p>
          </p:txBody>
        </p:sp>
        <p:sp>
          <p:nvSpPr>
            <p:cNvPr id="140" name="TextBox 9"/>
            <p:cNvSpPr txBox="1"/>
            <p:nvPr/>
          </p:nvSpPr>
          <p:spPr>
            <a:xfrm>
              <a:off x="156514" y="338352"/>
              <a:ext cx="2900115" cy="24133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19700"/>
                </a:lnSpc>
                <a:defRPr sz="14100" spc="1198">
                  <a:solidFill>
                    <a:srgbClr val="FFFFFF"/>
                  </a:solidFill>
                  <a:latin typeface="字由点字刻宋"/>
                  <a:ea typeface="字由点字刻宋"/>
                  <a:cs typeface="字由点字刻宋"/>
                  <a:sym typeface="字由点字刻宋"/>
                </a:defRPr>
              </a:lvl1pPr>
            </a:lstStyle>
            <a:p>
              <a:r>
                <a:t>01</a:t>
              </a:r>
            </a:p>
          </p:txBody>
        </p:sp>
      </p:grpSp>
      <p:sp>
        <p:nvSpPr>
          <p:cNvPr id="142" name="Freeform 10"/>
          <p:cNvSpPr/>
          <p:nvPr/>
        </p:nvSpPr>
        <p:spPr>
          <a:xfrm flipH="1">
            <a:off x="0" y="2860296"/>
            <a:ext cx="8469122" cy="5176751"/>
          </a:xfrm>
          <a:prstGeom prst="rect">
            <a:avLst/>
          </a:prstGeom>
          <a:blipFill>
            <a:blip r:embed="rId2"/>
            <a:stretch>
              <a:fillRect/>
            </a:stretch>
          </a:blipFill>
          <a:ln w="12700">
            <a:miter lim="400000"/>
          </a:ln>
        </p:spPr>
        <p:txBody>
          <a:bodyPr lIns="45719" rIns="45719"/>
          <a:lstStyle/>
          <a:p>
            <a:endParaRPr/>
          </a:p>
        </p:txBody>
      </p:sp>
      <p:sp>
        <p:nvSpPr>
          <p:cNvPr id="143" name="Freeform 11"/>
          <p:cNvSpPr/>
          <p:nvPr/>
        </p:nvSpPr>
        <p:spPr>
          <a:xfrm>
            <a:off x="5988806" y="7145259"/>
            <a:ext cx="698237" cy="918733"/>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44" name="Freeform 12"/>
          <p:cNvSpPr/>
          <p:nvPr/>
        </p:nvSpPr>
        <p:spPr>
          <a:xfrm>
            <a:off x="3465712" y="7741949"/>
            <a:ext cx="5898968" cy="1516351"/>
          </a:xfrm>
          <a:prstGeom prst="rect">
            <a:avLst/>
          </a:prstGeom>
          <a:blipFill>
            <a:blip r:embed="rId4"/>
            <a:stretch>
              <a:fillRect/>
            </a:stretch>
          </a:blipFill>
          <a:ln w="12700">
            <a:miter lim="400000"/>
          </a:ln>
        </p:spPr>
        <p:txBody>
          <a:bodyPr lIns="45719" rIns="45719"/>
          <a:lstStyle/>
          <a:p>
            <a:endParaRPr/>
          </a:p>
        </p:txBody>
      </p:sp>
      <p:sp>
        <p:nvSpPr>
          <p:cNvPr id="145" name="Freeform 13"/>
          <p:cNvSpPr/>
          <p:nvPr/>
        </p:nvSpPr>
        <p:spPr>
          <a:xfrm>
            <a:off x="4546065" y="2552516"/>
            <a:ext cx="1869131" cy="1549042"/>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46" name="TextBox 14"/>
          <p:cNvSpPr txBox="1"/>
          <p:nvPr/>
        </p:nvSpPr>
        <p:spPr>
          <a:xfrm>
            <a:off x="8055981" y="5064211"/>
            <a:ext cx="8239040" cy="1223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0000"/>
              </a:lnSpc>
              <a:defRPr sz="7100">
                <a:solidFill>
                  <a:srgbClr val="22211E"/>
                </a:solidFill>
                <a:latin typeface="思源宋体 1 Bold"/>
                <a:ea typeface="思源宋体 1 Bold"/>
                <a:cs typeface="思源宋体 1 Bold"/>
                <a:sym typeface="思源宋体 1 Bold"/>
              </a:defRPr>
            </a:lvl1pPr>
          </a:lstStyle>
          <a:p>
            <a:r>
              <a:t>Introduction </a:t>
            </a:r>
          </a:p>
        </p:txBody>
      </p:sp>
      <p:sp>
        <p:nvSpPr>
          <p:cNvPr id="147" name="Freeform 15"/>
          <p:cNvSpPr/>
          <p:nvPr/>
        </p:nvSpPr>
        <p:spPr>
          <a:xfrm>
            <a:off x="-1" y="8037046"/>
            <a:ext cx="3652510" cy="2249954"/>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48" name="Freeform 16"/>
          <p:cNvSpPr/>
          <p:nvPr/>
        </p:nvSpPr>
        <p:spPr>
          <a:xfrm>
            <a:off x="-1" y="4266219"/>
            <a:ext cx="3465714" cy="6020781"/>
          </a:xfrm>
          <a:prstGeom prst="rect">
            <a:avLst/>
          </a:prstGeom>
          <a:blipFill>
            <a:blip r:embed="rId7"/>
            <a:stretch>
              <a:fillRect/>
            </a:stretch>
          </a:blipFill>
          <a:ln w="12700">
            <a:miter lim="400000"/>
          </a:ln>
        </p:spPr>
        <p:txBody>
          <a:bodyPr lIns="45719" rIns="45719"/>
          <a:lstStyle/>
          <a:p>
            <a:endParaRPr/>
          </a:p>
        </p:txBody>
      </p:sp>
      <p:sp>
        <p:nvSpPr>
          <p:cNvPr id="149" name="Freeform 17"/>
          <p:cNvSpPr/>
          <p:nvPr/>
        </p:nvSpPr>
        <p:spPr>
          <a:xfrm>
            <a:off x="7324696" y="8063990"/>
            <a:ext cx="7902369" cy="2223010"/>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50" name="Freeform 18"/>
          <p:cNvSpPr/>
          <p:nvPr/>
        </p:nvSpPr>
        <p:spPr>
          <a:xfrm>
            <a:off x="13051223" y="8063990"/>
            <a:ext cx="5236778" cy="2223010"/>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51" name="Freeform 19"/>
          <p:cNvSpPr/>
          <p:nvPr/>
        </p:nvSpPr>
        <p:spPr>
          <a:xfrm>
            <a:off x="1732856" y="585105"/>
            <a:ext cx="887190" cy="887189"/>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52" name="Freeform 20"/>
          <p:cNvSpPr/>
          <p:nvPr/>
        </p:nvSpPr>
        <p:spPr>
          <a:xfrm>
            <a:off x="13851058" y="-155397"/>
            <a:ext cx="4436942" cy="1946709"/>
          </a:xfrm>
          <a:prstGeom prst="rect">
            <a:avLst/>
          </a:prstGeom>
          <a:blipFill>
            <a:blip r:embed="rId11"/>
            <a:stretch>
              <a:fillRect/>
            </a:stretch>
          </a:blipFill>
          <a:ln w="12700">
            <a:miter lim="400000"/>
          </a:ln>
        </p:spPr>
        <p:txBody>
          <a:bodyPr lIns="45719" rIns="45719"/>
          <a:lstStyle/>
          <a:p>
            <a:endParaRPr/>
          </a:p>
        </p:txBody>
      </p:sp>
      <p:sp>
        <p:nvSpPr>
          <p:cNvPr id="153" name="Freeform 21"/>
          <p:cNvSpPr/>
          <p:nvPr/>
        </p:nvSpPr>
        <p:spPr>
          <a:xfrm rot="10800000">
            <a:off x="3465710" y="9258300"/>
            <a:ext cx="5898969" cy="1028700"/>
          </a:xfrm>
          <a:prstGeom prst="rect">
            <a:avLst/>
          </a:prstGeom>
          <a:blipFill>
            <a:blip r:embed="rId4"/>
            <a:stretch>
              <a:fillRect/>
            </a:stretch>
          </a:blipFill>
          <a:ln w="12700">
            <a:miter lim="400000"/>
          </a:ln>
        </p:spPr>
        <p:txBody>
          <a:bodyPr lIns="45719" rIns="45719"/>
          <a:lstStyle/>
          <a:p>
            <a:endParaRPr/>
          </a:p>
        </p:txBody>
      </p:sp>
      <p:sp>
        <p:nvSpPr>
          <p:cNvPr id="154" name="Freeform 22"/>
          <p:cNvSpPr/>
          <p:nvPr/>
        </p:nvSpPr>
        <p:spPr>
          <a:xfrm>
            <a:off x="4234560" y="9258300"/>
            <a:ext cx="4904964" cy="1028700"/>
          </a:xfrm>
          <a:prstGeom prst="rect">
            <a:avLst/>
          </a:prstGeom>
          <a:blipFill>
            <a:blip r:embed="rId12"/>
            <a:stretch>
              <a:fillRect/>
            </a:stretch>
          </a:blipFill>
          <a:ln w="12700">
            <a:miter lim="400000"/>
          </a:ln>
        </p:spPr>
        <p:txBody>
          <a:bodyPr lIns="45719" rIns="45719"/>
          <a:lstStyle/>
          <a:p>
            <a:endParaRPr/>
          </a:p>
        </p:txBody>
      </p:sp>
    </p:spTree>
  </p:cSld>
  <p:clrMapOvr>
    <a:masterClrMapping/>
  </p:clrMapOvr>
  <p:transition spd="med" advTm="408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reeform 2"/>
          <p:cNvSpPr/>
          <p:nvPr/>
        </p:nvSpPr>
        <p:spPr>
          <a:xfrm>
            <a:off x="0" y="-1"/>
            <a:ext cx="1028700" cy="2511650"/>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57" name="Freeform 3"/>
          <p:cNvSpPr/>
          <p:nvPr/>
        </p:nvSpPr>
        <p:spPr>
          <a:xfrm flipH="1">
            <a:off x="14852704" y="0"/>
            <a:ext cx="3435296" cy="1757491"/>
          </a:xfrm>
          <a:prstGeom prst="rect">
            <a:avLst/>
          </a:prstGeom>
          <a:blipFill>
            <a:blip r:embed="rId3"/>
            <a:stretch>
              <a:fillRect/>
            </a:stretch>
          </a:blipFill>
          <a:ln w="12700">
            <a:miter lim="400000"/>
          </a:ln>
        </p:spPr>
        <p:txBody>
          <a:bodyPr lIns="45719" rIns="45719"/>
          <a:lstStyle/>
          <a:p>
            <a:endParaRPr/>
          </a:p>
        </p:txBody>
      </p:sp>
      <p:sp>
        <p:nvSpPr>
          <p:cNvPr id="158" name="TextBox 4"/>
          <p:cNvSpPr txBox="1"/>
          <p:nvPr/>
        </p:nvSpPr>
        <p:spPr>
          <a:xfrm>
            <a:off x="1028700" y="389161"/>
            <a:ext cx="6322768" cy="1028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8600"/>
              </a:lnSpc>
              <a:defRPr sz="5300">
                <a:solidFill>
                  <a:srgbClr val="D24B38"/>
                </a:solidFill>
                <a:latin typeface="思源宋体 1 Bold"/>
                <a:ea typeface="思源宋体 1 Bold"/>
                <a:cs typeface="思源宋体 1 Bold"/>
                <a:sym typeface="思源宋体 1 Bold"/>
              </a:defRPr>
            </a:lvl1pPr>
          </a:lstStyle>
          <a:p>
            <a:r>
              <a:t>Definition </a:t>
            </a:r>
          </a:p>
        </p:txBody>
      </p:sp>
      <p:sp>
        <p:nvSpPr>
          <p:cNvPr id="159" name="TextBox 5"/>
          <p:cNvSpPr txBox="1"/>
          <p:nvPr/>
        </p:nvSpPr>
        <p:spPr>
          <a:xfrm>
            <a:off x="1214265" y="1652715"/>
            <a:ext cx="6556682" cy="2556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100"/>
              </a:lnSpc>
              <a:defRPr sz="2500">
                <a:latin typeface="思源宋体 1"/>
                <a:ea typeface="思源宋体 1"/>
                <a:cs typeface="思源宋体 1"/>
                <a:sym typeface="思源宋体 1"/>
              </a:defRPr>
            </a:lvl1pPr>
          </a:lstStyle>
          <a:p>
            <a:r>
              <a:rPr dirty="0"/>
              <a:t>Relegation is a special cultural phenomenon in ancient China. Many relegated scholars and poets also made great achievements in the relegation literature of ancient China. </a:t>
            </a:r>
          </a:p>
        </p:txBody>
      </p:sp>
      <p:sp>
        <p:nvSpPr>
          <p:cNvPr id="160" name="TextBox 6"/>
          <p:cNvSpPr txBox="1"/>
          <p:nvPr/>
        </p:nvSpPr>
        <p:spPr>
          <a:xfrm>
            <a:off x="9751132" y="1652715"/>
            <a:ext cx="6556683" cy="3056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100"/>
              </a:lnSpc>
              <a:defRPr sz="2500">
                <a:latin typeface="思源宋体 1"/>
                <a:ea typeface="思源宋体 1"/>
                <a:cs typeface="思源宋体 1"/>
                <a:sym typeface="思源宋体 1"/>
              </a:defRPr>
            </a:lvl1pPr>
          </a:lstStyle>
          <a:p>
            <a:r>
              <a:rPr dirty="0"/>
              <a:t>The concept of "relegation literature" is a multifaceted one that includes a wide range of intertwined issues such as political systems, political events, literati identities, relegated regions, and relegated groups. </a:t>
            </a:r>
          </a:p>
        </p:txBody>
      </p:sp>
      <p:grpSp>
        <p:nvGrpSpPr>
          <p:cNvPr id="163" name="Group 7"/>
          <p:cNvGrpSpPr/>
          <p:nvPr/>
        </p:nvGrpSpPr>
        <p:grpSpPr>
          <a:xfrm>
            <a:off x="1028699" y="5143500"/>
            <a:ext cx="6552526" cy="3201954"/>
            <a:chOff x="0" y="0"/>
            <a:chExt cx="6552524" cy="3201953"/>
          </a:xfrm>
        </p:grpSpPr>
        <p:sp>
          <p:nvSpPr>
            <p:cNvPr id="161" name="Freeform 8"/>
            <p:cNvSpPr/>
            <p:nvPr/>
          </p:nvSpPr>
          <p:spPr>
            <a:xfrm>
              <a:off x="6378" y="6378"/>
              <a:ext cx="6540408" cy="3189198"/>
            </a:xfrm>
            <a:custGeom>
              <a:avLst/>
              <a:gdLst/>
              <a:ahLst/>
              <a:cxnLst>
                <a:cxn ang="0">
                  <a:pos x="wd2" y="hd2"/>
                </a:cxn>
                <a:cxn ang="5400000">
                  <a:pos x="wd2" y="hd2"/>
                </a:cxn>
                <a:cxn ang="10800000">
                  <a:pos x="wd2" y="hd2"/>
                </a:cxn>
                <a:cxn ang="16200000">
                  <a:pos x="wd2" y="hd2"/>
                </a:cxn>
              </a:cxnLst>
              <a:rect l="0" t="0" r="r" b="b"/>
              <a:pathLst>
                <a:path w="21600" h="21600" extrusionOk="0">
                  <a:moveTo>
                    <a:pt x="20890" y="4683"/>
                  </a:moveTo>
                  <a:lnTo>
                    <a:pt x="19580" y="1646"/>
                  </a:lnTo>
                  <a:lnTo>
                    <a:pt x="17869" y="0"/>
                  </a:lnTo>
                  <a:lnTo>
                    <a:pt x="3733" y="0"/>
                  </a:lnTo>
                  <a:lnTo>
                    <a:pt x="2020" y="1646"/>
                  </a:lnTo>
                  <a:lnTo>
                    <a:pt x="710" y="4683"/>
                  </a:lnTo>
                  <a:lnTo>
                    <a:pt x="0" y="8653"/>
                  </a:lnTo>
                  <a:lnTo>
                    <a:pt x="0" y="12947"/>
                  </a:lnTo>
                  <a:lnTo>
                    <a:pt x="710" y="16917"/>
                  </a:lnTo>
                  <a:lnTo>
                    <a:pt x="2020" y="19954"/>
                  </a:lnTo>
                  <a:lnTo>
                    <a:pt x="3733" y="21600"/>
                  </a:lnTo>
                  <a:lnTo>
                    <a:pt x="17869" y="21600"/>
                  </a:lnTo>
                  <a:lnTo>
                    <a:pt x="19580" y="19954"/>
                  </a:lnTo>
                  <a:lnTo>
                    <a:pt x="20890" y="16917"/>
                  </a:lnTo>
                  <a:lnTo>
                    <a:pt x="21600" y="12947"/>
                  </a:lnTo>
                  <a:lnTo>
                    <a:pt x="21600" y="8653"/>
                  </a:lnTo>
                  <a:lnTo>
                    <a:pt x="20890" y="4683"/>
                  </a:lnTo>
                  <a:close/>
                </a:path>
              </a:pathLst>
            </a:custGeom>
            <a:blipFill rotWithShape="1">
              <a:blip r:embed="rId4"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a:p>
          </p:txBody>
        </p:sp>
        <p:sp>
          <p:nvSpPr>
            <p:cNvPr id="162" name="Freeform 9"/>
            <p:cNvSpPr/>
            <p:nvPr/>
          </p:nvSpPr>
          <p:spPr>
            <a:xfrm>
              <a:off x="0" y="0"/>
              <a:ext cx="6552525" cy="3201954"/>
            </a:xfrm>
            <a:custGeom>
              <a:avLst/>
              <a:gdLst/>
              <a:ahLst/>
              <a:cxnLst>
                <a:cxn ang="0">
                  <a:pos x="wd2" y="hd2"/>
                </a:cxn>
                <a:cxn ang="5400000">
                  <a:pos x="wd2" y="hd2"/>
                </a:cxn>
                <a:cxn ang="10800000">
                  <a:pos x="wd2" y="hd2"/>
                </a:cxn>
                <a:cxn ang="16200000">
                  <a:pos x="wd2" y="hd2"/>
                </a:cxn>
              </a:cxnLst>
              <a:rect l="0" t="0" r="r" b="b"/>
              <a:pathLst>
                <a:path w="21600" h="21600" extrusionOk="0">
                  <a:moveTo>
                    <a:pt x="17862" y="21600"/>
                  </a:moveTo>
                  <a:lnTo>
                    <a:pt x="3741" y="21600"/>
                  </a:lnTo>
                  <a:lnTo>
                    <a:pt x="3736" y="21596"/>
                  </a:lnTo>
                  <a:lnTo>
                    <a:pt x="2023" y="19956"/>
                  </a:lnTo>
                  <a:lnTo>
                    <a:pt x="2021" y="19948"/>
                  </a:lnTo>
                  <a:lnTo>
                    <a:pt x="711" y="16914"/>
                  </a:lnTo>
                  <a:lnTo>
                    <a:pt x="709" y="16906"/>
                  </a:lnTo>
                  <a:lnTo>
                    <a:pt x="0" y="12947"/>
                  </a:lnTo>
                  <a:lnTo>
                    <a:pt x="0" y="8653"/>
                  </a:lnTo>
                  <a:lnTo>
                    <a:pt x="2" y="8644"/>
                  </a:lnTo>
                  <a:lnTo>
                    <a:pt x="711" y="4681"/>
                  </a:lnTo>
                  <a:lnTo>
                    <a:pt x="713" y="4677"/>
                  </a:lnTo>
                  <a:lnTo>
                    <a:pt x="2023" y="1644"/>
                  </a:lnTo>
                  <a:lnTo>
                    <a:pt x="3741" y="0"/>
                  </a:lnTo>
                  <a:lnTo>
                    <a:pt x="17859" y="0"/>
                  </a:lnTo>
                  <a:lnTo>
                    <a:pt x="17864" y="4"/>
                  </a:lnTo>
                  <a:lnTo>
                    <a:pt x="19577" y="1644"/>
                  </a:lnTo>
                  <a:lnTo>
                    <a:pt x="19579" y="1652"/>
                  </a:lnTo>
                  <a:lnTo>
                    <a:pt x="20889" y="4686"/>
                  </a:lnTo>
                  <a:lnTo>
                    <a:pt x="20891" y="4694"/>
                  </a:lnTo>
                  <a:lnTo>
                    <a:pt x="21600" y="8657"/>
                  </a:lnTo>
                  <a:lnTo>
                    <a:pt x="21600" y="12951"/>
                  </a:lnTo>
                  <a:lnTo>
                    <a:pt x="21598" y="12960"/>
                  </a:lnTo>
                  <a:lnTo>
                    <a:pt x="20889" y="16923"/>
                  </a:lnTo>
                  <a:lnTo>
                    <a:pt x="20887" y="16927"/>
                  </a:lnTo>
                  <a:lnTo>
                    <a:pt x="19577" y="19961"/>
                  </a:lnTo>
                  <a:lnTo>
                    <a:pt x="17862" y="21600"/>
                  </a:lnTo>
                  <a:close/>
                  <a:moveTo>
                    <a:pt x="3751" y="21514"/>
                  </a:moveTo>
                  <a:lnTo>
                    <a:pt x="17851" y="21514"/>
                  </a:lnTo>
                  <a:lnTo>
                    <a:pt x="19552" y="19883"/>
                  </a:lnTo>
                  <a:lnTo>
                    <a:pt x="20854" y="16871"/>
                  </a:lnTo>
                  <a:lnTo>
                    <a:pt x="21558" y="12934"/>
                  </a:lnTo>
                  <a:lnTo>
                    <a:pt x="21558" y="8670"/>
                  </a:lnTo>
                  <a:lnTo>
                    <a:pt x="20854" y="4733"/>
                  </a:lnTo>
                  <a:lnTo>
                    <a:pt x="19552" y="1721"/>
                  </a:lnTo>
                  <a:lnTo>
                    <a:pt x="17851" y="86"/>
                  </a:lnTo>
                  <a:lnTo>
                    <a:pt x="3751" y="86"/>
                  </a:lnTo>
                  <a:lnTo>
                    <a:pt x="2050" y="1717"/>
                  </a:lnTo>
                  <a:lnTo>
                    <a:pt x="749" y="4729"/>
                  </a:lnTo>
                  <a:lnTo>
                    <a:pt x="42" y="8666"/>
                  </a:lnTo>
                  <a:lnTo>
                    <a:pt x="42" y="12930"/>
                  </a:lnTo>
                  <a:lnTo>
                    <a:pt x="746" y="16867"/>
                  </a:lnTo>
                  <a:lnTo>
                    <a:pt x="2048" y="19879"/>
                  </a:lnTo>
                  <a:lnTo>
                    <a:pt x="3751" y="21514"/>
                  </a:lnTo>
                  <a:close/>
                </a:path>
              </a:pathLst>
            </a:custGeom>
            <a:solidFill>
              <a:srgbClr val="B7B8AA"/>
            </a:solidFill>
            <a:ln w="12700" cap="flat">
              <a:noFill/>
              <a:miter lim="400000"/>
            </a:ln>
            <a:effectLst/>
          </p:spPr>
          <p:txBody>
            <a:bodyPr wrap="square" lIns="45719" tIns="45719" rIns="45719" bIns="45719" numCol="1" anchor="t">
              <a:noAutofit/>
            </a:bodyPr>
            <a:lstStyle/>
            <a:p>
              <a:endParaRPr/>
            </a:p>
          </p:txBody>
        </p:sp>
      </p:grpSp>
      <p:grpSp>
        <p:nvGrpSpPr>
          <p:cNvPr id="166" name="Group 10"/>
          <p:cNvGrpSpPr/>
          <p:nvPr/>
        </p:nvGrpSpPr>
        <p:grpSpPr>
          <a:xfrm>
            <a:off x="9751132" y="5143500"/>
            <a:ext cx="6552526" cy="3201954"/>
            <a:chOff x="0" y="0"/>
            <a:chExt cx="6552524" cy="3201953"/>
          </a:xfrm>
        </p:grpSpPr>
        <p:sp>
          <p:nvSpPr>
            <p:cNvPr id="164" name="Freeform 11"/>
            <p:cNvSpPr/>
            <p:nvPr/>
          </p:nvSpPr>
          <p:spPr>
            <a:xfrm>
              <a:off x="6378" y="6378"/>
              <a:ext cx="6540408" cy="3189198"/>
            </a:xfrm>
            <a:custGeom>
              <a:avLst/>
              <a:gdLst/>
              <a:ahLst/>
              <a:cxnLst>
                <a:cxn ang="0">
                  <a:pos x="wd2" y="hd2"/>
                </a:cxn>
                <a:cxn ang="5400000">
                  <a:pos x="wd2" y="hd2"/>
                </a:cxn>
                <a:cxn ang="10800000">
                  <a:pos x="wd2" y="hd2"/>
                </a:cxn>
                <a:cxn ang="16200000">
                  <a:pos x="wd2" y="hd2"/>
                </a:cxn>
              </a:cxnLst>
              <a:rect l="0" t="0" r="r" b="b"/>
              <a:pathLst>
                <a:path w="21600" h="21600" extrusionOk="0">
                  <a:moveTo>
                    <a:pt x="20890" y="4683"/>
                  </a:moveTo>
                  <a:lnTo>
                    <a:pt x="19580" y="1646"/>
                  </a:lnTo>
                  <a:lnTo>
                    <a:pt x="17869" y="0"/>
                  </a:lnTo>
                  <a:lnTo>
                    <a:pt x="3733" y="0"/>
                  </a:lnTo>
                  <a:lnTo>
                    <a:pt x="2020" y="1646"/>
                  </a:lnTo>
                  <a:lnTo>
                    <a:pt x="710" y="4683"/>
                  </a:lnTo>
                  <a:lnTo>
                    <a:pt x="0" y="8653"/>
                  </a:lnTo>
                  <a:lnTo>
                    <a:pt x="0" y="12947"/>
                  </a:lnTo>
                  <a:lnTo>
                    <a:pt x="710" y="16917"/>
                  </a:lnTo>
                  <a:lnTo>
                    <a:pt x="2020" y="19954"/>
                  </a:lnTo>
                  <a:lnTo>
                    <a:pt x="3733" y="21600"/>
                  </a:lnTo>
                  <a:lnTo>
                    <a:pt x="17869" y="21600"/>
                  </a:lnTo>
                  <a:lnTo>
                    <a:pt x="19580" y="19954"/>
                  </a:lnTo>
                  <a:lnTo>
                    <a:pt x="20890" y="16917"/>
                  </a:lnTo>
                  <a:lnTo>
                    <a:pt x="21600" y="12947"/>
                  </a:lnTo>
                  <a:lnTo>
                    <a:pt x="21600" y="8653"/>
                  </a:lnTo>
                  <a:lnTo>
                    <a:pt x="20890" y="4683"/>
                  </a:lnTo>
                  <a:close/>
                </a:path>
              </a:pathLst>
            </a:custGeom>
            <a:blipFill rotWithShape="1">
              <a:blip r:embed="rId5"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a:p>
          </p:txBody>
        </p:sp>
        <p:sp>
          <p:nvSpPr>
            <p:cNvPr id="165" name="Freeform 12"/>
            <p:cNvSpPr/>
            <p:nvPr/>
          </p:nvSpPr>
          <p:spPr>
            <a:xfrm>
              <a:off x="0" y="0"/>
              <a:ext cx="6552525" cy="3201954"/>
            </a:xfrm>
            <a:custGeom>
              <a:avLst/>
              <a:gdLst/>
              <a:ahLst/>
              <a:cxnLst>
                <a:cxn ang="0">
                  <a:pos x="wd2" y="hd2"/>
                </a:cxn>
                <a:cxn ang="5400000">
                  <a:pos x="wd2" y="hd2"/>
                </a:cxn>
                <a:cxn ang="10800000">
                  <a:pos x="wd2" y="hd2"/>
                </a:cxn>
                <a:cxn ang="16200000">
                  <a:pos x="wd2" y="hd2"/>
                </a:cxn>
              </a:cxnLst>
              <a:rect l="0" t="0" r="r" b="b"/>
              <a:pathLst>
                <a:path w="21600" h="21600" extrusionOk="0">
                  <a:moveTo>
                    <a:pt x="17862" y="21600"/>
                  </a:moveTo>
                  <a:lnTo>
                    <a:pt x="3741" y="21600"/>
                  </a:lnTo>
                  <a:lnTo>
                    <a:pt x="3736" y="21596"/>
                  </a:lnTo>
                  <a:lnTo>
                    <a:pt x="2023" y="19956"/>
                  </a:lnTo>
                  <a:lnTo>
                    <a:pt x="2021" y="19948"/>
                  </a:lnTo>
                  <a:lnTo>
                    <a:pt x="711" y="16914"/>
                  </a:lnTo>
                  <a:lnTo>
                    <a:pt x="709" y="16906"/>
                  </a:lnTo>
                  <a:lnTo>
                    <a:pt x="0" y="12947"/>
                  </a:lnTo>
                  <a:lnTo>
                    <a:pt x="0" y="8653"/>
                  </a:lnTo>
                  <a:lnTo>
                    <a:pt x="2" y="8644"/>
                  </a:lnTo>
                  <a:lnTo>
                    <a:pt x="711" y="4681"/>
                  </a:lnTo>
                  <a:lnTo>
                    <a:pt x="713" y="4677"/>
                  </a:lnTo>
                  <a:lnTo>
                    <a:pt x="2023" y="1644"/>
                  </a:lnTo>
                  <a:lnTo>
                    <a:pt x="3741" y="0"/>
                  </a:lnTo>
                  <a:lnTo>
                    <a:pt x="17859" y="0"/>
                  </a:lnTo>
                  <a:lnTo>
                    <a:pt x="17864" y="4"/>
                  </a:lnTo>
                  <a:lnTo>
                    <a:pt x="19577" y="1644"/>
                  </a:lnTo>
                  <a:lnTo>
                    <a:pt x="19579" y="1652"/>
                  </a:lnTo>
                  <a:lnTo>
                    <a:pt x="20889" y="4686"/>
                  </a:lnTo>
                  <a:lnTo>
                    <a:pt x="20891" y="4694"/>
                  </a:lnTo>
                  <a:lnTo>
                    <a:pt x="21600" y="8657"/>
                  </a:lnTo>
                  <a:lnTo>
                    <a:pt x="21600" y="12951"/>
                  </a:lnTo>
                  <a:lnTo>
                    <a:pt x="21598" y="12960"/>
                  </a:lnTo>
                  <a:lnTo>
                    <a:pt x="20889" y="16923"/>
                  </a:lnTo>
                  <a:lnTo>
                    <a:pt x="20887" y="16927"/>
                  </a:lnTo>
                  <a:lnTo>
                    <a:pt x="19577" y="19961"/>
                  </a:lnTo>
                  <a:lnTo>
                    <a:pt x="17862" y="21600"/>
                  </a:lnTo>
                  <a:close/>
                  <a:moveTo>
                    <a:pt x="3751" y="21514"/>
                  </a:moveTo>
                  <a:lnTo>
                    <a:pt x="17851" y="21514"/>
                  </a:lnTo>
                  <a:lnTo>
                    <a:pt x="19552" y="19883"/>
                  </a:lnTo>
                  <a:lnTo>
                    <a:pt x="20854" y="16871"/>
                  </a:lnTo>
                  <a:lnTo>
                    <a:pt x="21558" y="12934"/>
                  </a:lnTo>
                  <a:lnTo>
                    <a:pt x="21558" y="8670"/>
                  </a:lnTo>
                  <a:lnTo>
                    <a:pt x="20854" y="4733"/>
                  </a:lnTo>
                  <a:lnTo>
                    <a:pt x="19552" y="1721"/>
                  </a:lnTo>
                  <a:lnTo>
                    <a:pt x="17851" y="86"/>
                  </a:lnTo>
                  <a:lnTo>
                    <a:pt x="3751" y="86"/>
                  </a:lnTo>
                  <a:lnTo>
                    <a:pt x="2050" y="1717"/>
                  </a:lnTo>
                  <a:lnTo>
                    <a:pt x="749" y="4729"/>
                  </a:lnTo>
                  <a:lnTo>
                    <a:pt x="42" y="8666"/>
                  </a:lnTo>
                  <a:lnTo>
                    <a:pt x="42" y="12930"/>
                  </a:lnTo>
                  <a:lnTo>
                    <a:pt x="746" y="16867"/>
                  </a:lnTo>
                  <a:lnTo>
                    <a:pt x="2048" y="19879"/>
                  </a:lnTo>
                  <a:lnTo>
                    <a:pt x="3751" y="21514"/>
                  </a:lnTo>
                  <a:close/>
                </a:path>
              </a:pathLst>
            </a:custGeom>
            <a:solidFill>
              <a:srgbClr val="B7B8AA"/>
            </a:solidFill>
            <a:ln w="12700" cap="flat">
              <a:noFill/>
              <a:miter lim="400000"/>
            </a:ln>
            <a:effectLst/>
          </p:spPr>
          <p:txBody>
            <a:bodyPr wrap="square" lIns="45719" tIns="45719" rIns="45719" bIns="45719" numCol="1" anchor="t">
              <a:noAutofit/>
            </a:bodyPr>
            <a:lstStyle/>
            <a:p>
              <a:endParaRPr/>
            </a:p>
          </p:txBody>
        </p:sp>
      </p:grpSp>
      <p:sp>
        <p:nvSpPr>
          <p:cNvPr id="167" name="Freeform 13"/>
          <p:cNvSpPr/>
          <p:nvPr/>
        </p:nvSpPr>
        <p:spPr>
          <a:xfrm flipH="1">
            <a:off x="-1" y="8029303"/>
            <a:ext cx="3693574" cy="2257697"/>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68" name="Freeform 14"/>
          <p:cNvSpPr/>
          <p:nvPr/>
        </p:nvSpPr>
        <p:spPr>
          <a:xfrm>
            <a:off x="14852704" y="8187174"/>
            <a:ext cx="3435296" cy="2099826"/>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69" name="Freeform 15"/>
          <p:cNvSpPr/>
          <p:nvPr/>
        </p:nvSpPr>
        <p:spPr>
          <a:xfrm>
            <a:off x="12908997" y="319436"/>
            <a:ext cx="1349769" cy="1118620"/>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70" name="Freeform 16"/>
          <p:cNvSpPr/>
          <p:nvPr/>
        </p:nvSpPr>
        <p:spPr>
          <a:xfrm>
            <a:off x="7815777" y="9026876"/>
            <a:ext cx="1594854" cy="1260124"/>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Tree>
  </p:cSld>
  <p:clrMapOvr>
    <a:masterClrMapping/>
  </p:clrMapOvr>
  <p:transition spd="med" advTm="38915"/>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reeform 2"/>
          <p:cNvSpPr/>
          <p:nvPr/>
        </p:nvSpPr>
        <p:spPr>
          <a:xfrm>
            <a:off x="0" y="-1"/>
            <a:ext cx="1028700" cy="2511650"/>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73" name="Freeform 3"/>
          <p:cNvSpPr/>
          <p:nvPr/>
        </p:nvSpPr>
        <p:spPr>
          <a:xfrm flipH="1">
            <a:off x="14852704" y="0"/>
            <a:ext cx="3435296" cy="1757491"/>
          </a:xfrm>
          <a:prstGeom prst="rect">
            <a:avLst/>
          </a:prstGeom>
          <a:blipFill>
            <a:blip r:embed="rId3"/>
            <a:stretch>
              <a:fillRect/>
            </a:stretch>
          </a:blipFill>
          <a:ln w="12700">
            <a:miter lim="400000"/>
          </a:ln>
        </p:spPr>
        <p:txBody>
          <a:bodyPr lIns="45719" rIns="45719"/>
          <a:lstStyle/>
          <a:p>
            <a:endParaRPr/>
          </a:p>
        </p:txBody>
      </p:sp>
      <p:sp>
        <p:nvSpPr>
          <p:cNvPr id="174" name="TextBox 4"/>
          <p:cNvSpPr txBox="1"/>
          <p:nvPr/>
        </p:nvSpPr>
        <p:spPr>
          <a:xfrm>
            <a:off x="1028700" y="490219"/>
            <a:ext cx="8239039" cy="95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Component</a:t>
            </a:r>
          </a:p>
        </p:txBody>
      </p:sp>
      <p:sp>
        <p:nvSpPr>
          <p:cNvPr id="175" name="Freeform 5"/>
          <p:cNvSpPr/>
          <p:nvPr/>
        </p:nvSpPr>
        <p:spPr>
          <a:xfrm>
            <a:off x="6536942" y="4344206"/>
            <a:ext cx="10505937" cy="2457452"/>
          </a:xfrm>
          <a:prstGeom prst="rect">
            <a:avLst/>
          </a:prstGeom>
          <a:blipFill>
            <a:blip r:embed="rId4"/>
            <a:stretch>
              <a:fillRect/>
            </a:stretch>
          </a:blipFill>
          <a:ln w="12700">
            <a:miter lim="400000"/>
          </a:ln>
        </p:spPr>
        <p:txBody>
          <a:bodyPr lIns="45719" rIns="45719"/>
          <a:lstStyle/>
          <a:p>
            <a:endParaRPr/>
          </a:p>
        </p:txBody>
      </p:sp>
      <p:sp>
        <p:nvSpPr>
          <p:cNvPr id="176" name="TextBox 6"/>
          <p:cNvSpPr txBox="1"/>
          <p:nvPr/>
        </p:nvSpPr>
        <p:spPr>
          <a:xfrm>
            <a:off x="7403343" y="2168876"/>
            <a:ext cx="9709241" cy="1728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700"/>
              </a:lnSpc>
              <a:defRPr sz="3600">
                <a:latin typeface="思源宋体 1 Bold"/>
                <a:ea typeface="思源宋体 1 Bold"/>
                <a:cs typeface="思源宋体 1 Bold"/>
                <a:sym typeface="思源宋体 1 Bold"/>
              </a:defRPr>
            </a:lvl1pPr>
          </a:lstStyle>
          <a:p>
            <a:r>
              <a:rPr dirty="0"/>
              <a:t>the literary works created by the relegated poets during their relegation </a:t>
            </a:r>
          </a:p>
        </p:txBody>
      </p:sp>
      <p:sp>
        <p:nvSpPr>
          <p:cNvPr id="177" name="TextBox 7"/>
          <p:cNvSpPr txBox="1"/>
          <p:nvPr/>
        </p:nvSpPr>
        <p:spPr>
          <a:xfrm>
            <a:off x="8728991" y="4655434"/>
            <a:ext cx="7588071" cy="1776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700"/>
              </a:lnSpc>
              <a:defRPr sz="3600">
                <a:solidFill>
                  <a:srgbClr val="FFFFFF"/>
                </a:solidFill>
                <a:latin typeface="思源宋体 1 Bold"/>
                <a:ea typeface="思源宋体 1 Bold"/>
                <a:cs typeface="思源宋体 1 Bold"/>
                <a:sym typeface="思源宋体 1 Bold"/>
              </a:defRPr>
            </a:lvl1pPr>
          </a:lstStyle>
          <a:p>
            <a:r>
              <a:rPr dirty="0"/>
              <a:t>the literary works about relegation created by the relegated poets before and after their relegation </a:t>
            </a:r>
          </a:p>
        </p:txBody>
      </p:sp>
      <p:sp>
        <p:nvSpPr>
          <p:cNvPr id="178" name="TextBox 8"/>
          <p:cNvSpPr txBox="1"/>
          <p:nvPr/>
        </p:nvSpPr>
        <p:spPr>
          <a:xfrm>
            <a:off x="7403343" y="7328630"/>
            <a:ext cx="9221955" cy="1779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700"/>
              </a:lnSpc>
              <a:defRPr sz="3600">
                <a:latin typeface="思源宋体 1 Bold"/>
                <a:ea typeface="思源宋体 1 Bold"/>
                <a:cs typeface="思源宋体 1 Bold"/>
                <a:sym typeface="思源宋体 1 Bold"/>
              </a:defRPr>
            </a:lvl1pPr>
          </a:lstStyle>
          <a:p>
            <a:r>
              <a:rPr dirty="0"/>
              <a:t>the literary works about relegation created </a:t>
            </a:r>
            <a:r>
              <a:rPr lang="zh-CN" altLang="en-US" dirty="0"/>
              <a:t> </a:t>
            </a:r>
            <a:r>
              <a:rPr dirty="0"/>
              <a:t>by the non-relegated poets during their farewell and reminiscence </a:t>
            </a:r>
          </a:p>
        </p:txBody>
      </p:sp>
      <p:sp>
        <p:nvSpPr>
          <p:cNvPr id="179" name="Freeform 9"/>
          <p:cNvSpPr/>
          <p:nvPr/>
        </p:nvSpPr>
        <p:spPr>
          <a:xfrm>
            <a:off x="5882459" y="2117844"/>
            <a:ext cx="1308967" cy="1258988"/>
          </a:xfrm>
          <a:prstGeom prst="rect">
            <a:avLst/>
          </a:prstGeom>
          <a:blipFill>
            <a:blip r:embed="rId5"/>
            <a:stretch>
              <a:fillRect/>
            </a:stretch>
          </a:blipFill>
          <a:ln w="12700">
            <a:miter lim="400000"/>
          </a:ln>
        </p:spPr>
        <p:txBody>
          <a:bodyPr lIns="45719" rIns="45719"/>
          <a:lstStyle/>
          <a:p>
            <a:endParaRPr/>
          </a:p>
        </p:txBody>
      </p:sp>
      <p:sp>
        <p:nvSpPr>
          <p:cNvPr id="180" name="TextBox 10"/>
          <p:cNvSpPr txBox="1"/>
          <p:nvPr/>
        </p:nvSpPr>
        <p:spPr>
          <a:xfrm>
            <a:off x="5911365" y="2212512"/>
            <a:ext cx="1251155" cy="906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400"/>
              </a:lnSpc>
              <a:defRPr sz="5300" spc="442">
                <a:solidFill>
                  <a:srgbClr val="FFFFFF"/>
                </a:solidFill>
                <a:latin typeface="字由点字刻宋"/>
                <a:ea typeface="字由点字刻宋"/>
                <a:cs typeface="字由点字刻宋"/>
                <a:sym typeface="字由点字刻宋"/>
              </a:defRPr>
            </a:lvl1pPr>
          </a:lstStyle>
          <a:p>
            <a:r>
              <a:t>01</a:t>
            </a:r>
          </a:p>
        </p:txBody>
      </p:sp>
      <p:sp>
        <p:nvSpPr>
          <p:cNvPr id="181" name="Freeform 11"/>
          <p:cNvSpPr/>
          <p:nvPr/>
        </p:nvSpPr>
        <p:spPr>
          <a:xfrm>
            <a:off x="7191425" y="4918574"/>
            <a:ext cx="1308966" cy="1258988"/>
          </a:xfrm>
          <a:prstGeom prst="rect">
            <a:avLst/>
          </a:prstGeom>
          <a:blipFill>
            <a:blip r:embed="rId6"/>
            <a:stretch>
              <a:fillRect/>
            </a:stretch>
          </a:blipFill>
          <a:ln w="12700">
            <a:miter lim="400000"/>
          </a:ln>
        </p:spPr>
        <p:txBody>
          <a:bodyPr lIns="45719" rIns="45719"/>
          <a:lstStyle/>
          <a:p>
            <a:endParaRPr/>
          </a:p>
        </p:txBody>
      </p:sp>
      <p:sp>
        <p:nvSpPr>
          <p:cNvPr id="182" name="TextBox 12"/>
          <p:cNvSpPr txBox="1"/>
          <p:nvPr/>
        </p:nvSpPr>
        <p:spPr>
          <a:xfrm>
            <a:off x="7220331" y="5013242"/>
            <a:ext cx="1251155" cy="906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400"/>
              </a:lnSpc>
              <a:defRPr sz="5300" spc="442">
                <a:latin typeface="字由点字刻宋"/>
                <a:ea typeface="字由点字刻宋"/>
                <a:cs typeface="字由点字刻宋"/>
                <a:sym typeface="字由点字刻宋"/>
              </a:defRPr>
            </a:lvl1pPr>
          </a:lstStyle>
          <a:p>
            <a:r>
              <a:t>02</a:t>
            </a:r>
          </a:p>
        </p:txBody>
      </p:sp>
      <p:sp>
        <p:nvSpPr>
          <p:cNvPr id="183" name="Freeform 13"/>
          <p:cNvSpPr/>
          <p:nvPr/>
        </p:nvSpPr>
        <p:spPr>
          <a:xfrm>
            <a:off x="5882459" y="7433426"/>
            <a:ext cx="1308967" cy="1258988"/>
          </a:xfrm>
          <a:prstGeom prst="rect">
            <a:avLst/>
          </a:prstGeom>
          <a:blipFill>
            <a:blip r:embed="rId5"/>
            <a:stretch>
              <a:fillRect/>
            </a:stretch>
          </a:blipFill>
          <a:ln w="12700">
            <a:miter lim="400000"/>
          </a:ln>
        </p:spPr>
        <p:txBody>
          <a:bodyPr lIns="45719" rIns="45719"/>
          <a:lstStyle/>
          <a:p>
            <a:endParaRPr/>
          </a:p>
        </p:txBody>
      </p:sp>
      <p:sp>
        <p:nvSpPr>
          <p:cNvPr id="184" name="TextBox 14"/>
          <p:cNvSpPr txBox="1"/>
          <p:nvPr/>
        </p:nvSpPr>
        <p:spPr>
          <a:xfrm>
            <a:off x="5911365" y="7528093"/>
            <a:ext cx="1251155" cy="90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400"/>
              </a:lnSpc>
              <a:defRPr sz="5300" spc="442">
                <a:solidFill>
                  <a:srgbClr val="FFFFFF"/>
                </a:solidFill>
                <a:latin typeface="字由点字刻宋"/>
                <a:ea typeface="字由点字刻宋"/>
                <a:cs typeface="字由点字刻宋"/>
                <a:sym typeface="字由点字刻宋"/>
              </a:defRPr>
            </a:lvl1pPr>
          </a:lstStyle>
          <a:p>
            <a:r>
              <a:t>03</a:t>
            </a:r>
          </a:p>
        </p:txBody>
      </p:sp>
      <p:sp>
        <p:nvSpPr>
          <p:cNvPr id="185" name="Freeform 15"/>
          <p:cNvSpPr/>
          <p:nvPr/>
        </p:nvSpPr>
        <p:spPr>
          <a:xfrm>
            <a:off x="815921" y="2732862"/>
            <a:ext cx="5492421" cy="5492422"/>
          </a:xfrm>
          <a:prstGeom prst="rect">
            <a:avLst/>
          </a:prstGeom>
          <a:blipFill>
            <a:blip r:embed="rId7"/>
            <a:stretch>
              <a:fillRect/>
            </a:stretch>
          </a:blipFill>
          <a:ln w="12700">
            <a:miter lim="400000"/>
          </a:ln>
        </p:spPr>
        <p:txBody>
          <a:bodyPr lIns="45719" rIns="45719"/>
          <a:lstStyle/>
          <a:p>
            <a:endParaRPr/>
          </a:p>
        </p:txBody>
      </p:sp>
      <p:sp>
        <p:nvSpPr>
          <p:cNvPr id="186" name="Freeform 17"/>
          <p:cNvSpPr/>
          <p:nvPr/>
        </p:nvSpPr>
        <p:spPr>
          <a:xfrm>
            <a:off x="983156" y="2900107"/>
            <a:ext cx="5157952" cy="5157931"/>
          </a:xfrm>
          <a:prstGeom prst="ellipse">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87" name="Freeform 18"/>
          <p:cNvSpPr/>
          <p:nvPr/>
        </p:nvSpPr>
        <p:spPr>
          <a:xfrm>
            <a:off x="14852704" y="8187174"/>
            <a:ext cx="3435296" cy="2099826"/>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88" name="Freeform 19"/>
          <p:cNvSpPr/>
          <p:nvPr/>
        </p:nvSpPr>
        <p:spPr>
          <a:xfrm flipH="1">
            <a:off x="-1" y="8029303"/>
            <a:ext cx="3693574" cy="2257697"/>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89" name="Freeform 20"/>
          <p:cNvSpPr/>
          <p:nvPr/>
        </p:nvSpPr>
        <p:spPr>
          <a:xfrm>
            <a:off x="12781539" y="448035"/>
            <a:ext cx="1736565" cy="1161330"/>
          </a:xfrm>
          <a:prstGeom prst="rect">
            <a:avLst/>
          </a:prstGeom>
          <a:blipFill>
            <a:blip r:embed="rId11"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Tree>
  </p:cSld>
  <p:clrMapOvr>
    <a:masterClrMapping/>
  </p:clrMapOvr>
  <p:transition spd="med" advTm="5072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2"/>
          <p:cNvGrpSpPr/>
          <p:nvPr/>
        </p:nvGrpSpPr>
        <p:grpSpPr>
          <a:xfrm>
            <a:off x="10568929" y="1720465"/>
            <a:ext cx="3213145" cy="3213144"/>
            <a:chOff x="0" y="0"/>
            <a:chExt cx="3213143" cy="3213143"/>
          </a:xfrm>
        </p:grpSpPr>
        <p:sp>
          <p:nvSpPr>
            <p:cNvPr id="191" name="Freeform 4"/>
            <p:cNvSpPr/>
            <p:nvPr/>
          </p:nvSpPr>
          <p:spPr>
            <a:xfrm>
              <a:off x="0" y="0"/>
              <a:ext cx="3213144" cy="3213144"/>
            </a:xfrm>
            <a:prstGeom prst="ellipse">
              <a:avLst/>
            </a:prstGeom>
            <a:solidFill>
              <a:srgbClr val="000000">
                <a:alpha val="0"/>
              </a:srgbClr>
            </a:solidFill>
            <a:ln w="38100" cap="sq">
              <a:solidFill>
                <a:srgbClr val="D85A43">
                  <a:alpha val="49804"/>
                </a:srgbClr>
              </a:solidFill>
              <a:prstDash val="solid"/>
              <a:miter lim="800000"/>
            </a:ln>
            <a:effectLst/>
          </p:spPr>
          <p:txBody>
            <a:bodyPr wrap="square" lIns="45719" tIns="45719" rIns="45719" bIns="45719" numCol="1" anchor="t">
              <a:noAutofit/>
            </a:bodyPr>
            <a:lstStyle/>
            <a:p>
              <a:endParaRPr/>
            </a:p>
          </p:txBody>
        </p:sp>
        <p:sp>
          <p:nvSpPr>
            <p:cNvPr id="192" name="Freeform 7"/>
            <p:cNvSpPr/>
            <p:nvPr/>
          </p:nvSpPr>
          <p:spPr>
            <a:xfrm>
              <a:off x="180395" y="180395"/>
              <a:ext cx="2852355" cy="2852355"/>
            </a:xfrm>
            <a:prstGeom prst="ellipse">
              <a:avLst/>
            </a:prstGeom>
            <a:solidFill>
              <a:srgbClr val="D24B38"/>
            </a:solidFill>
            <a:ln w="12700" cap="flat">
              <a:noFill/>
              <a:miter lim="400000"/>
            </a:ln>
            <a:effectLst/>
          </p:spPr>
          <p:txBody>
            <a:bodyPr wrap="square" lIns="45719" tIns="45719" rIns="45719" bIns="45719" numCol="1" anchor="t">
              <a:noAutofit/>
            </a:bodyPr>
            <a:lstStyle/>
            <a:p>
              <a:endParaRPr/>
            </a:p>
          </p:txBody>
        </p:sp>
        <p:sp>
          <p:nvSpPr>
            <p:cNvPr id="193" name="TextBox 9"/>
            <p:cNvSpPr txBox="1"/>
            <p:nvPr/>
          </p:nvSpPr>
          <p:spPr>
            <a:xfrm>
              <a:off x="156514" y="338352"/>
              <a:ext cx="2900115" cy="24133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19700"/>
                </a:lnSpc>
                <a:defRPr sz="14100" spc="1198">
                  <a:solidFill>
                    <a:srgbClr val="FFFFFF"/>
                  </a:solidFill>
                  <a:latin typeface="字由点字刻宋"/>
                  <a:ea typeface="字由点字刻宋"/>
                  <a:cs typeface="字由点字刻宋"/>
                  <a:sym typeface="字由点字刻宋"/>
                </a:defRPr>
              </a:lvl1pPr>
            </a:lstStyle>
            <a:p>
              <a:r>
                <a:t>02</a:t>
              </a:r>
            </a:p>
          </p:txBody>
        </p:sp>
      </p:grpSp>
      <p:sp>
        <p:nvSpPr>
          <p:cNvPr id="195" name="Freeform 10"/>
          <p:cNvSpPr/>
          <p:nvPr/>
        </p:nvSpPr>
        <p:spPr>
          <a:xfrm flipH="1">
            <a:off x="0" y="2860296"/>
            <a:ext cx="8469122" cy="5176751"/>
          </a:xfrm>
          <a:prstGeom prst="rect">
            <a:avLst/>
          </a:prstGeom>
          <a:blipFill>
            <a:blip r:embed="rId2"/>
            <a:stretch>
              <a:fillRect/>
            </a:stretch>
          </a:blipFill>
          <a:ln w="12700">
            <a:miter lim="400000"/>
          </a:ln>
        </p:spPr>
        <p:txBody>
          <a:bodyPr lIns="45719" rIns="45719"/>
          <a:lstStyle/>
          <a:p>
            <a:endParaRPr/>
          </a:p>
        </p:txBody>
      </p:sp>
      <p:sp>
        <p:nvSpPr>
          <p:cNvPr id="196" name="Freeform 11"/>
          <p:cNvSpPr/>
          <p:nvPr/>
        </p:nvSpPr>
        <p:spPr>
          <a:xfrm>
            <a:off x="5988806" y="7145259"/>
            <a:ext cx="698237" cy="918733"/>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97" name="Freeform 12"/>
          <p:cNvSpPr/>
          <p:nvPr/>
        </p:nvSpPr>
        <p:spPr>
          <a:xfrm>
            <a:off x="3465712" y="7741949"/>
            <a:ext cx="5898968" cy="1516351"/>
          </a:xfrm>
          <a:prstGeom prst="rect">
            <a:avLst/>
          </a:prstGeom>
          <a:blipFill>
            <a:blip r:embed="rId4"/>
            <a:stretch>
              <a:fillRect/>
            </a:stretch>
          </a:blipFill>
          <a:ln w="12700">
            <a:miter lim="400000"/>
          </a:ln>
        </p:spPr>
        <p:txBody>
          <a:bodyPr lIns="45719" rIns="45719"/>
          <a:lstStyle/>
          <a:p>
            <a:endParaRPr/>
          </a:p>
        </p:txBody>
      </p:sp>
      <p:sp>
        <p:nvSpPr>
          <p:cNvPr id="198" name="Freeform 13"/>
          <p:cNvSpPr/>
          <p:nvPr/>
        </p:nvSpPr>
        <p:spPr>
          <a:xfrm>
            <a:off x="4546065" y="2552516"/>
            <a:ext cx="1869131" cy="1549042"/>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199" name="TextBox 14"/>
          <p:cNvSpPr txBox="1"/>
          <p:nvPr/>
        </p:nvSpPr>
        <p:spPr>
          <a:xfrm>
            <a:off x="7324697" y="5000625"/>
            <a:ext cx="10930357" cy="12233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0000"/>
              </a:lnSpc>
              <a:defRPr sz="7100">
                <a:solidFill>
                  <a:srgbClr val="22211E"/>
                </a:solidFill>
                <a:latin typeface="思源宋体 1 Bold"/>
                <a:ea typeface="思源宋体 1 Bold"/>
                <a:cs typeface="思源宋体 1 Bold"/>
                <a:sym typeface="思源宋体 1 Bold"/>
              </a:defRPr>
            </a:lvl1pPr>
          </a:lstStyle>
          <a:p>
            <a:r>
              <a:t>Representatives  </a:t>
            </a:r>
          </a:p>
        </p:txBody>
      </p:sp>
      <p:sp>
        <p:nvSpPr>
          <p:cNvPr id="200" name="Freeform 15"/>
          <p:cNvSpPr/>
          <p:nvPr/>
        </p:nvSpPr>
        <p:spPr>
          <a:xfrm>
            <a:off x="-1" y="8037046"/>
            <a:ext cx="3652510" cy="2249954"/>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01" name="Freeform 16"/>
          <p:cNvSpPr/>
          <p:nvPr/>
        </p:nvSpPr>
        <p:spPr>
          <a:xfrm>
            <a:off x="-1" y="4266219"/>
            <a:ext cx="3465714" cy="6020781"/>
          </a:xfrm>
          <a:prstGeom prst="rect">
            <a:avLst/>
          </a:prstGeom>
          <a:blipFill>
            <a:blip r:embed="rId7"/>
            <a:stretch>
              <a:fillRect/>
            </a:stretch>
          </a:blipFill>
          <a:ln w="12700">
            <a:miter lim="400000"/>
          </a:ln>
        </p:spPr>
        <p:txBody>
          <a:bodyPr lIns="45719" rIns="45719"/>
          <a:lstStyle/>
          <a:p>
            <a:endParaRPr/>
          </a:p>
        </p:txBody>
      </p:sp>
      <p:sp>
        <p:nvSpPr>
          <p:cNvPr id="202" name="Freeform 17"/>
          <p:cNvSpPr/>
          <p:nvPr/>
        </p:nvSpPr>
        <p:spPr>
          <a:xfrm>
            <a:off x="7324696" y="8063990"/>
            <a:ext cx="7902369" cy="2223010"/>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03" name="Freeform 18"/>
          <p:cNvSpPr/>
          <p:nvPr/>
        </p:nvSpPr>
        <p:spPr>
          <a:xfrm>
            <a:off x="13051223" y="8063990"/>
            <a:ext cx="5236778" cy="2223010"/>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04" name="Freeform 19"/>
          <p:cNvSpPr/>
          <p:nvPr/>
        </p:nvSpPr>
        <p:spPr>
          <a:xfrm>
            <a:off x="1732856" y="585105"/>
            <a:ext cx="887190" cy="887189"/>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05" name="Freeform 20"/>
          <p:cNvSpPr/>
          <p:nvPr/>
        </p:nvSpPr>
        <p:spPr>
          <a:xfrm>
            <a:off x="13851058" y="-155397"/>
            <a:ext cx="4436942" cy="1946709"/>
          </a:xfrm>
          <a:prstGeom prst="rect">
            <a:avLst/>
          </a:prstGeom>
          <a:blipFill>
            <a:blip r:embed="rId11"/>
            <a:stretch>
              <a:fillRect/>
            </a:stretch>
          </a:blipFill>
          <a:ln w="12700">
            <a:miter lim="400000"/>
          </a:ln>
        </p:spPr>
        <p:txBody>
          <a:bodyPr lIns="45719" rIns="45719"/>
          <a:lstStyle/>
          <a:p>
            <a:endParaRPr/>
          </a:p>
        </p:txBody>
      </p:sp>
      <p:sp>
        <p:nvSpPr>
          <p:cNvPr id="206" name="Freeform 21"/>
          <p:cNvSpPr/>
          <p:nvPr/>
        </p:nvSpPr>
        <p:spPr>
          <a:xfrm rot="10800000">
            <a:off x="3465710" y="9258300"/>
            <a:ext cx="5898969" cy="1028700"/>
          </a:xfrm>
          <a:prstGeom prst="rect">
            <a:avLst/>
          </a:prstGeom>
          <a:blipFill>
            <a:blip r:embed="rId4"/>
            <a:stretch>
              <a:fillRect/>
            </a:stretch>
          </a:blipFill>
          <a:ln w="12700">
            <a:miter lim="400000"/>
          </a:ln>
        </p:spPr>
        <p:txBody>
          <a:bodyPr lIns="45719" rIns="45719"/>
          <a:lstStyle/>
          <a:p>
            <a:endParaRPr/>
          </a:p>
        </p:txBody>
      </p:sp>
      <p:sp>
        <p:nvSpPr>
          <p:cNvPr id="207" name="Freeform 22"/>
          <p:cNvSpPr/>
          <p:nvPr/>
        </p:nvSpPr>
        <p:spPr>
          <a:xfrm>
            <a:off x="4234560" y="9258300"/>
            <a:ext cx="4904964" cy="1028700"/>
          </a:xfrm>
          <a:prstGeom prst="rect">
            <a:avLst/>
          </a:prstGeom>
          <a:blipFill>
            <a:blip r:embed="rId12"/>
            <a:stretch>
              <a:fillRect/>
            </a:stretch>
          </a:blipFill>
          <a:ln w="12700">
            <a:miter lim="400000"/>
          </a:ln>
        </p:spPr>
        <p:txBody>
          <a:bodyPr lIns="45719" rIns="45719"/>
          <a:lstStyle/>
          <a:p>
            <a:endParaRPr/>
          </a:p>
        </p:txBody>
      </p:sp>
    </p:spTree>
  </p:cSld>
  <p:clrMapOvr>
    <a:masterClrMapping/>
  </p:clrMapOvr>
  <p:transition spd="med" advTm="15114"/>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Freeform 2"/>
          <p:cNvSpPr/>
          <p:nvPr/>
        </p:nvSpPr>
        <p:spPr>
          <a:xfrm>
            <a:off x="0" y="-1"/>
            <a:ext cx="1028700" cy="2511650"/>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10" name="Freeform 3"/>
          <p:cNvSpPr/>
          <p:nvPr/>
        </p:nvSpPr>
        <p:spPr>
          <a:xfrm flipH="1">
            <a:off x="14852704" y="0"/>
            <a:ext cx="3435296" cy="1757491"/>
          </a:xfrm>
          <a:prstGeom prst="rect">
            <a:avLst/>
          </a:prstGeom>
          <a:blipFill>
            <a:blip r:embed="rId4"/>
            <a:stretch>
              <a:fillRect/>
            </a:stretch>
          </a:blipFill>
          <a:ln w="12700">
            <a:miter lim="400000"/>
          </a:ln>
        </p:spPr>
        <p:txBody>
          <a:bodyPr lIns="45719" rIns="45719"/>
          <a:lstStyle/>
          <a:p>
            <a:endParaRPr/>
          </a:p>
        </p:txBody>
      </p:sp>
      <p:sp>
        <p:nvSpPr>
          <p:cNvPr id="215" name="Freeform 16"/>
          <p:cNvSpPr/>
          <p:nvPr/>
        </p:nvSpPr>
        <p:spPr>
          <a:xfrm>
            <a:off x="1028700" y="2631663"/>
            <a:ext cx="6548998" cy="5944818"/>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16" name="TextBox 17"/>
          <p:cNvSpPr txBox="1"/>
          <p:nvPr/>
        </p:nvSpPr>
        <p:spPr>
          <a:xfrm>
            <a:off x="514350" y="66039"/>
            <a:ext cx="8239039" cy="95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t>Question</a:t>
            </a:r>
          </a:p>
        </p:txBody>
      </p:sp>
      <p:grpSp>
        <p:nvGrpSpPr>
          <p:cNvPr id="2" name="组合 1">
            <a:extLst>
              <a:ext uri="{FF2B5EF4-FFF2-40B4-BE49-F238E27FC236}">
                <a16:creationId xmlns:a16="http://schemas.microsoft.com/office/drawing/2014/main" id="{6A4D22BB-4462-2595-C110-7013CFA1BC99}"/>
              </a:ext>
            </a:extLst>
          </p:cNvPr>
          <p:cNvGrpSpPr/>
          <p:nvPr/>
        </p:nvGrpSpPr>
        <p:grpSpPr>
          <a:xfrm>
            <a:off x="8198942" y="2549226"/>
            <a:ext cx="4448917" cy="2542059"/>
            <a:chOff x="8198942" y="2549226"/>
            <a:chExt cx="4448917" cy="2542059"/>
          </a:xfrm>
        </p:grpSpPr>
        <p:sp>
          <p:nvSpPr>
            <p:cNvPr id="211" name="Freeform 5"/>
            <p:cNvSpPr/>
            <p:nvPr/>
          </p:nvSpPr>
          <p:spPr>
            <a:xfrm>
              <a:off x="9685504" y="2549226"/>
              <a:ext cx="1428269" cy="1428269"/>
            </a:xfrm>
            <a:prstGeom prst="ellipse">
              <a:avLst/>
            </a:prstGeom>
            <a:solidFill>
              <a:srgbClr val="D24B38"/>
            </a:solidFill>
            <a:ln w="28575" cap="sq">
              <a:solidFill>
                <a:srgbClr val="DCCDAC"/>
              </a:solidFill>
              <a:miter/>
            </a:ln>
          </p:spPr>
          <p:txBody>
            <a:bodyPr lIns="45719" rIns="45719"/>
            <a:lstStyle/>
            <a:p>
              <a:endParaRPr/>
            </a:p>
          </p:txBody>
        </p:sp>
        <p:sp>
          <p:nvSpPr>
            <p:cNvPr id="217" name="TextBox 18"/>
            <p:cNvSpPr txBox="1"/>
            <p:nvPr/>
          </p:nvSpPr>
          <p:spPr>
            <a:xfrm>
              <a:off x="8198942" y="4167994"/>
              <a:ext cx="4448917" cy="923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100"/>
                </a:lnSpc>
                <a:defRPr sz="2900">
                  <a:latin typeface="思源宋体 1"/>
                  <a:ea typeface="思源宋体 1"/>
                  <a:cs typeface="思源宋体 1"/>
                  <a:sym typeface="思源宋体 1"/>
                </a:defRPr>
              </a:lvl1pPr>
            </a:lstStyle>
            <a:p>
              <a:r>
                <a:t>Qu Yuan</a:t>
              </a:r>
            </a:p>
          </p:txBody>
        </p:sp>
        <p:sp>
          <p:nvSpPr>
            <p:cNvPr id="221" name="TextBox 22"/>
            <p:cNvSpPr txBox="1"/>
            <p:nvPr/>
          </p:nvSpPr>
          <p:spPr>
            <a:xfrm>
              <a:off x="10010532" y="2884061"/>
              <a:ext cx="825737" cy="806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300"/>
                </a:lnSpc>
                <a:defRPr sz="5700">
                  <a:solidFill>
                    <a:srgbClr val="FFF8F0"/>
                  </a:solidFill>
                  <a:latin typeface="字由点字刻宋"/>
                  <a:ea typeface="字由点字刻宋"/>
                  <a:cs typeface="字由点字刻宋"/>
                  <a:sym typeface="字由点字刻宋"/>
                </a:defRPr>
              </a:lvl1pPr>
            </a:lstStyle>
            <a:p>
              <a:r>
                <a:rPr dirty="0"/>
                <a:t>01</a:t>
              </a:r>
            </a:p>
          </p:txBody>
        </p:sp>
      </p:grpSp>
      <p:grpSp>
        <p:nvGrpSpPr>
          <p:cNvPr id="4" name="组合 3">
            <a:extLst>
              <a:ext uri="{FF2B5EF4-FFF2-40B4-BE49-F238E27FC236}">
                <a16:creationId xmlns:a16="http://schemas.microsoft.com/office/drawing/2014/main" id="{CEFB1D7C-DC94-CC31-8DA9-FFCD13E34D93}"/>
              </a:ext>
            </a:extLst>
          </p:cNvPr>
          <p:cNvGrpSpPr/>
          <p:nvPr/>
        </p:nvGrpSpPr>
        <p:grpSpPr>
          <a:xfrm>
            <a:off x="8588048" y="5461560"/>
            <a:ext cx="3670704" cy="2219163"/>
            <a:chOff x="8588048" y="5461560"/>
            <a:chExt cx="3670704" cy="2219163"/>
          </a:xfrm>
        </p:grpSpPr>
        <p:sp>
          <p:nvSpPr>
            <p:cNvPr id="212" name="Freeform 8"/>
            <p:cNvSpPr/>
            <p:nvPr/>
          </p:nvSpPr>
          <p:spPr>
            <a:xfrm>
              <a:off x="9797106" y="5461560"/>
              <a:ext cx="1428269" cy="1428269"/>
            </a:xfrm>
            <a:prstGeom prst="ellipse">
              <a:avLst/>
            </a:prstGeom>
            <a:solidFill>
              <a:srgbClr val="000000"/>
            </a:solidFill>
            <a:ln w="28575" cap="sq">
              <a:solidFill>
                <a:srgbClr val="DCCDAC"/>
              </a:solidFill>
              <a:miter/>
            </a:ln>
          </p:spPr>
          <p:txBody>
            <a:bodyPr lIns="45719" rIns="45719"/>
            <a:lstStyle/>
            <a:p>
              <a:endParaRPr/>
            </a:p>
          </p:txBody>
        </p:sp>
        <p:sp>
          <p:nvSpPr>
            <p:cNvPr id="218" name="TextBox 19"/>
            <p:cNvSpPr txBox="1"/>
            <p:nvPr/>
          </p:nvSpPr>
          <p:spPr>
            <a:xfrm>
              <a:off x="8588048" y="7179460"/>
              <a:ext cx="3670704" cy="501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100"/>
                </a:lnSpc>
                <a:defRPr sz="2900">
                  <a:latin typeface="思源宋体 1"/>
                  <a:ea typeface="思源宋体 1"/>
                  <a:cs typeface="思源宋体 1"/>
                  <a:sym typeface="思源宋体 1"/>
                </a:defRPr>
              </a:lvl1pPr>
            </a:lstStyle>
            <a:p>
              <a:r>
                <a:rPr dirty="0"/>
                <a:t>Han</a:t>
              </a:r>
              <a:r>
                <a:rPr lang="zh-CN" altLang="en-US" dirty="0"/>
                <a:t> </a:t>
              </a:r>
              <a:r>
                <a:rPr lang="en-US" altLang="zh-CN" dirty="0"/>
                <a:t>Y</a:t>
              </a:r>
              <a:r>
                <a:rPr dirty="0"/>
                <a:t>u</a:t>
              </a:r>
            </a:p>
          </p:txBody>
        </p:sp>
        <p:sp>
          <p:nvSpPr>
            <p:cNvPr id="222" name="TextBox 23"/>
            <p:cNvSpPr txBox="1"/>
            <p:nvPr/>
          </p:nvSpPr>
          <p:spPr>
            <a:xfrm>
              <a:off x="10098372" y="5796396"/>
              <a:ext cx="825737" cy="806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300"/>
                </a:lnSpc>
                <a:defRPr sz="5700">
                  <a:solidFill>
                    <a:srgbClr val="FFF8F0"/>
                  </a:solidFill>
                  <a:latin typeface="字由点字刻宋"/>
                  <a:ea typeface="字由点字刻宋"/>
                  <a:cs typeface="字由点字刻宋"/>
                  <a:sym typeface="字由点字刻宋"/>
                </a:defRPr>
              </a:lvl1pPr>
            </a:lstStyle>
            <a:p>
              <a:r>
                <a:rPr dirty="0"/>
                <a:t>03</a:t>
              </a:r>
            </a:p>
          </p:txBody>
        </p:sp>
      </p:grpSp>
      <p:grpSp>
        <p:nvGrpSpPr>
          <p:cNvPr id="3" name="组合 2">
            <a:extLst>
              <a:ext uri="{FF2B5EF4-FFF2-40B4-BE49-F238E27FC236}">
                <a16:creationId xmlns:a16="http://schemas.microsoft.com/office/drawing/2014/main" id="{E8CFAE23-310A-88D1-2922-BDB5F19606A5}"/>
              </a:ext>
            </a:extLst>
          </p:cNvPr>
          <p:cNvGrpSpPr/>
          <p:nvPr/>
        </p:nvGrpSpPr>
        <p:grpSpPr>
          <a:xfrm>
            <a:off x="13688798" y="2483040"/>
            <a:ext cx="3912364" cy="2332528"/>
            <a:chOff x="13688798" y="2483040"/>
            <a:chExt cx="3912364" cy="2332528"/>
          </a:xfrm>
        </p:grpSpPr>
        <p:sp>
          <p:nvSpPr>
            <p:cNvPr id="213" name="Freeform 11"/>
            <p:cNvSpPr/>
            <p:nvPr/>
          </p:nvSpPr>
          <p:spPr>
            <a:xfrm>
              <a:off x="14930846" y="2483040"/>
              <a:ext cx="1428269" cy="1428269"/>
            </a:xfrm>
            <a:prstGeom prst="ellipse">
              <a:avLst/>
            </a:prstGeom>
            <a:solidFill>
              <a:srgbClr val="000000"/>
            </a:solidFill>
            <a:ln w="28575" cap="sq">
              <a:solidFill>
                <a:srgbClr val="DCCDAC"/>
              </a:solidFill>
              <a:miter/>
            </a:ln>
          </p:spPr>
          <p:txBody>
            <a:bodyPr lIns="45719" rIns="45719"/>
            <a:lstStyle/>
            <a:p>
              <a:endParaRPr/>
            </a:p>
          </p:txBody>
        </p:sp>
        <p:sp>
          <p:nvSpPr>
            <p:cNvPr id="219" name="TextBox 20"/>
            <p:cNvSpPr txBox="1"/>
            <p:nvPr/>
          </p:nvSpPr>
          <p:spPr>
            <a:xfrm>
              <a:off x="13688798" y="4314306"/>
              <a:ext cx="3912364" cy="501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100"/>
                </a:lnSpc>
                <a:defRPr sz="2900">
                  <a:latin typeface="思源宋体 1"/>
                  <a:ea typeface="思源宋体 1"/>
                  <a:cs typeface="思源宋体 1"/>
                  <a:sym typeface="思源宋体 1"/>
                </a:defRPr>
              </a:lvl1pPr>
            </a:lstStyle>
            <a:p>
              <a:r>
                <a:rPr dirty="0"/>
                <a:t>Liu </a:t>
              </a:r>
              <a:r>
                <a:rPr dirty="0" err="1"/>
                <a:t>Zongyuan</a:t>
              </a:r>
              <a:r>
                <a:rPr dirty="0"/>
                <a:t> </a:t>
              </a:r>
            </a:p>
          </p:txBody>
        </p:sp>
        <p:sp>
          <p:nvSpPr>
            <p:cNvPr id="223" name="TextBox 24"/>
            <p:cNvSpPr txBox="1"/>
            <p:nvPr/>
          </p:nvSpPr>
          <p:spPr>
            <a:xfrm>
              <a:off x="15081478" y="2827253"/>
              <a:ext cx="1127003" cy="806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300"/>
                </a:lnSpc>
                <a:defRPr sz="5700">
                  <a:solidFill>
                    <a:srgbClr val="FFF8F0"/>
                  </a:solidFill>
                  <a:latin typeface="字由点字刻宋"/>
                  <a:ea typeface="字由点字刻宋"/>
                  <a:cs typeface="字由点字刻宋"/>
                  <a:sym typeface="字由点字刻宋"/>
                </a:defRPr>
              </a:lvl1pPr>
            </a:lstStyle>
            <a:p>
              <a:r>
                <a:rPr dirty="0"/>
                <a:t>02</a:t>
              </a:r>
            </a:p>
          </p:txBody>
        </p:sp>
      </p:grpSp>
      <p:grpSp>
        <p:nvGrpSpPr>
          <p:cNvPr id="5" name="组合 4">
            <a:extLst>
              <a:ext uri="{FF2B5EF4-FFF2-40B4-BE49-F238E27FC236}">
                <a16:creationId xmlns:a16="http://schemas.microsoft.com/office/drawing/2014/main" id="{9CE5CD0A-CC03-D40B-6669-CA4BA25C2C91}"/>
              </a:ext>
            </a:extLst>
          </p:cNvPr>
          <p:cNvGrpSpPr/>
          <p:nvPr/>
        </p:nvGrpSpPr>
        <p:grpSpPr>
          <a:xfrm>
            <a:off x="13887647" y="5559018"/>
            <a:ext cx="3665302" cy="2171719"/>
            <a:chOff x="13887647" y="5559018"/>
            <a:chExt cx="3665302" cy="2171719"/>
          </a:xfrm>
        </p:grpSpPr>
        <p:sp>
          <p:nvSpPr>
            <p:cNvPr id="214" name="Freeform 14"/>
            <p:cNvSpPr/>
            <p:nvPr/>
          </p:nvSpPr>
          <p:spPr>
            <a:xfrm>
              <a:off x="14930846" y="5559018"/>
              <a:ext cx="1428269" cy="1428269"/>
            </a:xfrm>
            <a:prstGeom prst="ellipse">
              <a:avLst/>
            </a:prstGeom>
            <a:solidFill>
              <a:srgbClr val="D24B38"/>
            </a:solidFill>
            <a:ln w="28575" cap="sq">
              <a:solidFill>
                <a:srgbClr val="DCCDAC"/>
              </a:solidFill>
              <a:miter/>
            </a:ln>
          </p:spPr>
          <p:txBody>
            <a:bodyPr lIns="45719" rIns="45719"/>
            <a:lstStyle/>
            <a:p>
              <a:endParaRPr/>
            </a:p>
          </p:txBody>
        </p:sp>
        <p:sp>
          <p:nvSpPr>
            <p:cNvPr id="220" name="TextBox 21"/>
            <p:cNvSpPr txBox="1"/>
            <p:nvPr/>
          </p:nvSpPr>
          <p:spPr>
            <a:xfrm>
              <a:off x="13887647" y="7229474"/>
              <a:ext cx="3665302" cy="501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100"/>
                </a:lnSpc>
                <a:defRPr sz="2900">
                  <a:latin typeface="思源宋体 1"/>
                  <a:ea typeface="思源宋体 1"/>
                  <a:cs typeface="思源宋体 1"/>
                  <a:sym typeface="思源宋体 1"/>
                </a:defRPr>
              </a:lvl1pPr>
            </a:lstStyle>
            <a:p>
              <a:r>
                <a:rPr dirty="0" err="1"/>
                <a:t>Su</a:t>
              </a:r>
              <a:r>
                <a:rPr lang="zh-CN" altLang="en-US" dirty="0"/>
                <a:t> </a:t>
              </a:r>
              <a:r>
                <a:rPr lang="en-US" altLang="zh-CN" dirty="0"/>
                <a:t>S</a:t>
              </a:r>
              <a:r>
                <a:rPr dirty="0"/>
                <a:t>hi</a:t>
              </a:r>
            </a:p>
          </p:txBody>
        </p:sp>
        <p:sp>
          <p:nvSpPr>
            <p:cNvPr id="224" name="TextBox 25"/>
            <p:cNvSpPr txBox="1"/>
            <p:nvPr/>
          </p:nvSpPr>
          <p:spPr>
            <a:xfrm>
              <a:off x="15156795" y="5928515"/>
              <a:ext cx="976370" cy="806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6300"/>
                </a:lnSpc>
                <a:defRPr sz="5700">
                  <a:solidFill>
                    <a:srgbClr val="FFF8F0"/>
                  </a:solidFill>
                  <a:latin typeface="字由点字刻宋"/>
                  <a:ea typeface="字由点字刻宋"/>
                  <a:cs typeface="字由点字刻宋"/>
                  <a:sym typeface="字由点字刻宋"/>
                </a:defRPr>
              </a:lvl1pPr>
            </a:lstStyle>
            <a:p>
              <a:r>
                <a:rPr dirty="0"/>
                <a:t>04</a:t>
              </a:r>
            </a:p>
          </p:txBody>
        </p:sp>
      </p:grpSp>
      <p:sp>
        <p:nvSpPr>
          <p:cNvPr id="225" name="Freeform 26"/>
          <p:cNvSpPr/>
          <p:nvPr/>
        </p:nvSpPr>
        <p:spPr>
          <a:xfrm flipH="1">
            <a:off x="-1" y="8029303"/>
            <a:ext cx="3693574" cy="2257697"/>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26" name="Freeform 27"/>
          <p:cNvSpPr/>
          <p:nvPr/>
        </p:nvSpPr>
        <p:spPr>
          <a:xfrm>
            <a:off x="14852704" y="8187174"/>
            <a:ext cx="3435296" cy="2099826"/>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27" name="TextBox 28"/>
          <p:cNvSpPr txBox="1"/>
          <p:nvPr/>
        </p:nvSpPr>
        <p:spPr>
          <a:xfrm>
            <a:off x="2769877" y="1134556"/>
            <a:ext cx="14656991" cy="600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000"/>
              </a:lnSpc>
              <a:defRPr sz="3600">
                <a:latin typeface="思源宋体 1 Bold"/>
                <a:ea typeface="思源宋体 1 Bold"/>
                <a:cs typeface="思源宋体 1 Bold"/>
                <a:sym typeface="思源宋体 1 Bold"/>
              </a:defRPr>
            </a:lvl1pPr>
          </a:lstStyle>
          <a:p>
            <a:r>
              <a:rPr dirty="0"/>
              <a:t>Who are the representative</a:t>
            </a:r>
            <a:r>
              <a:rPr lang="en-US" altLang="zh-CN" dirty="0"/>
              <a:t>s</a:t>
            </a:r>
            <a:r>
              <a:rPr lang="zh-CN" altLang="en-US" dirty="0"/>
              <a:t> </a:t>
            </a:r>
            <a:r>
              <a:rPr dirty="0"/>
              <a:t>of relegation literature ？</a:t>
            </a:r>
          </a:p>
        </p:txBody>
      </p:sp>
    </p:spTree>
    <p:custDataLst>
      <p:tags r:id="rId1"/>
    </p:custDataLst>
  </p:cSld>
  <p:clrMapOvr>
    <a:masterClrMapping/>
  </p:clrMapOvr>
  <p:transition spd="med" advTm="327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reeform 2"/>
          <p:cNvSpPr/>
          <p:nvPr/>
        </p:nvSpPr>
        <p:spPr>
          <a:xfrm>
            <a:off x="0" y="-1"/>
            <a:ext cx="1028700" cy="2511650"/>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30" name="Freeform 3"/>
          <p:cNvSpPr/>
          <p:nvPr/>
        </p:nvSpPr>
        <p:spPr>
          <a:xfrm flipH="1">
            <a:off x="14852704" y="0"/>
            <a:ext cx="3435296" cy="1757491"/>
          </a:xfrm>
          <a:prstGeom prst="rect">
            <a:avLst/>
          </a:prstGeom>
          <a:blipFill>
            <a:blip r:embed="rId4"/>
            <a:stretch>
              <a:fillRect/>
            </a:stretch>
          </a:blipFill>
          <a:ln w="12700">
            <a:miter lim="400000"/>
          </a:ln>
        </p:spPr>
        <p:txBody>
          <a:bodyPr lIns="45719" rIns="45719"/>
          <a:lstStyle/>
          <a:p>
            <a:endParaRPr/>
          </a:p>
        </p:txBody>
      </p:sp>
      <p:sp>
        <p:nvSpPr>
          <p:cNvPr id="231" name="Freeform 4"/>
          <p:cNvSpPr/>
          <p:nvPr/>
        </p:nvSpPr>
        <p:spPr>
          <a:xfrm flipH="1">
            <a:off x="-1" y="8462374"/>
            <a:ext cx="2985075" cy="1824627"/>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32" name="Freeform 5"/>
          <p:cNvSpPr/>
          <p:nvPr/>
        </p:nvSpPr>
        <p:spPr>
          <a:xfrm>
            <a:off x="15480484" y="8570906"/>
            <a:ext cx="2807517" cy="1716095"/>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33" name="Freeform 6"/>
          <p:cNvSpPr/>
          <p:nvPr/>
        </p:nvSpPr>
        <p:spPr>
          <a:xfrm>
            <a:off x="9483236" y="878745"/>
            <a:ext cx="7087117" cy="6869050"/>
          </a:xfrm>
          <a:prstGeom prst="rect">
            <a:avLst/>
          </a:prstGeom>
          <a:blipFill>
            <a:blip r:embed="rId7"/>
            <a:stretch>
              <a:fillRect/>
            </a:stretch>
          </a:blipFill>
          <a:ln w="12700">
            <a:miter lim="400000"/>
          </a:ln>
        </p:spPr>
        <p:txBody>
          <a:bodyPr lIns="45719" rIns="45719"/>
          <a:lstStyle/>
          <a:p>
            <a:endParaRPr/>
          </a:p>
        </p:txBody>
      </p:sp>
      <p:sp>
        <p:nvSpPr>
          <p:cNvPr id="234" name="TextBox 7"/>
          <p:cNvSpPr txBox="1"/>
          <p:nvPr/>
        </p:nvSpPr>
        <p:spPr>
          <a:xfrm>
            <a:off x="1028700" y="490219"/>
            <a:ext cx="8239039" cy="939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800"/>
              </a:lnSpc>
              <a:defRPr sz="5600">
                <a:solidFill>
                  <a:srgbClr val="22211E"/>
                </a:solidFill>
                <a:latin typeface="思源宋体 1 Bold"/>
                <a:ea typeface="思源宋体 1 Bold"/>
                <a:cs typeface="思源宋体 1 Bold"/>
                <a:sym typeface="思源宋体 1 Bold"/>
              </a:defRPr>
            </a:lvl1pPr>
          </a:lstStyle>
          <a:p>
            <a:r>
              <a:rPr dirty="0" err="1"/>
              <a:t>Su</a:t>
            </a:r>
            <a:r>
              <a:rPr dirty="0"/>
              <a:t> Shi </a:t>
            </a:r>
            <a:r>
              <a:rPr lang="en" altLang="zh-CN" sz="1800" dirty="0">
                <a:solidFill>
                  <a:srgbClr val="000007"/>
                </a:solidFill>
                <a:effectLst/>
                <a:latin typeface="TimesNewRomanPSMT"/>
              </a:rPr>
              <a:t>(8 January 1037 – 24 August </a:t>
            </a:r>
            <a:r>
              <a:rPr lang="en-US" altLang="zh-CN" sz="1800" dirty="0">
                <a:solidFill>
                  <a:srgbClr val="000007"/>
                </a:solidFill>
                <a:effectLst/>
                <a:latin typeface="TimesNewRomanPSMT"/>
              </a:rPr>
              <a:t>1101</a:t>
            </a:r>
            <a:r>
              <a:rPr lang="zh-CN" altLang="en-US" sz="1800" dirty="0">
                <a:solidFill>
                  <a:srgbClr val="000007"/>
                </a:solidFill>
                <a:effectLst/>
                <a:latin typeface="TimesNewRomanPSMT"/>
              </a:rPr>
              <a:t>）</a:t>
            </a:r>
            <a:endParaRPr lang="en" altLang="zh-CN" dirty="0"/>
          </a:p>
        </p:txBody>
      </p:sp>
      <p:sp>
        <p:nvSpPr>
          <p:cNvPr id="235" name="TextBox 8"/>
          <p:cNvSpPr txBox="1"/>
          <p:nvPr/>
        </p:nvSpPr>
        <p:spPr>
          <a:xfrm>
            <a:off x="781676" y="5176701"/>
            <a:ext cx="7856281" cy="1408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5700"/>
              </a:lnSpc>
              <a:defRPr sz="3600">
                <a:solidFill>
                  <a:srgbClr val="D24B38"/>
                </a:solidFill>
                <a:latin typeface="思源宋体 1 Bold"/>
                <a:ea typeface="思源宋体 1 Bold"/>
                <a:cs typeface="思源宋体 1 Bold"/>
                <a:sym typeface="思源宋体 1 Bold"/>
              </a:defRPr>
            </a:lvl1pPr>
          </a:lstStyle>
          <a:p>
            <a:r>
              <a:rPr dirty="0"/>
              <a:t>one of the most accomplished figures in classical Chinese literature </a:t>
            </a:r>
          </a:p>
        </p:txBody>
      </p:sp>
      <p:sp>
        <p:nvSpPr>
          <p:cNvPr id="236" name="TextBox 9"/>
          <p:cNvSpPr txBox="1"/>
          <p:nvPr/>
        </p:nvSpPr>
        <p:spPr>
          <a:xfrm>
            <a:off x="781677" y="1788465"/>
            <a:ext cx="8023088" cy="2863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5700"/>
              </a:lnSpc>
              <a:defRPr sz="3600">
                <a:solidFill>
                  <a:srgbClr val="D24B38"/>
                </a:solidFill>
                <a:latin typeface="思源宋体 1 Bold"/>
                <a:ea typeface="思源宋体 1 Bold"/>
                <a:cs typeface="思源宋体 1 Bold"/>
                <a:sym typeface="思源宋体 1 Bold"/>
              </a:defRPr>
            </a:lvl1pPr>
          </a:lstStyle>
          <a:p>
            <a:r>
              <a:rPr lang="en" altLang="zh-CN" dirty="0"/>
              <a:t>courtesy name </a:t>
            </a:r>
            <a:r>
              <a:rPr lang="en" altLang="zh-CN" dirty="0" err="1"/>
              <a:t>Zizhan</a:t>
            </a:r>
            <a:r>
              <a:rPr lang="en" altLang="zh-CN" dirty="0"/>
              <a:t>, art name </a:t>
            </a:r>
            <a:r>
              <a:rPr lang="en" altLang="zh-CN" dirty="0" err="1"/>
              <a:t>Dongpo</a:t>
            </a:r>
            <a:r>
              <a:rPr lang="en" altLang="zh-CN" dirty="0"/>
              <a:t>, was a Chinese poet, writer, politician, calligrapher, painter, pharmacologist, and gastronome of the Song Dynasty. </a:t>
            </a:r>
          </a:p>
        </p:txBody>
      </p:sp>
      <p:sp>
        <p:nvSpPr>
          <p:cNvPr id="237" name="TextBox 10"/>
          <p:cNvSpPr txBox="1"/>
          <p:nvPr/>
        </p:nvSpPr>
        <p:spPr>
          <a:xfrm>
            <a:off x="781676" y="7771813"/>
            <a:ext cx="16102566" cy="2132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5700"/>
              </a:lnSpc>
              <a:defRPr sz="3600">
                <a:solidFill>
                  <a:srgbClr val="D24B38"/>
                </a:solidFill>
                <a:latin typeface="思源宋体 1 Bold"/>
                <a:ea typeface="思源宋体 1 Bold"/>
                <a:cs typeface="思源宋体 1 Bold"/>
                <a:sym typeface="思源宋体 1 Bold"/>
              </a:defRPr>
            </a:lvl1pPr>
          </a:lstStyle>
          <a:p>
            <a:r>
              <a:rPr dirty="0"/>
              <a:t>His poetry has a long history of popularity and influence in China, Japan, and other areas in the near vicinity and is well known in the English-speaking parts of the world through the translations </a:t>
            </a:r>
          </a:p>
        </p:txBody>
      </p:sp>
    </p:spTree>
    <p:custDataLst>
      <p:tags r:id="rId1"/>
    </p:custDataLst>
  </p:cSld>
  <p:clrMapOvr>
    <a:masterClrMapping/>
  </p:clrMapOvr>
  <p:transition spd="med" advTm="485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additive="base">
                                        <p:cTn id="7" dur="500" fill="hold"/>
                                        <p:tgtEl>
                                          <p:spTgt spid="236"/>
                                        </p:tgtEl>
                                        <p:attrNameLst>
                                          <p:attrName>ppt_x</p:attrName>
                                        </p:attrNameLst>
                                      </p:cBhvr>
                                      <p:tavLst>
                                        <p:tav tm="0">
                                          <p:val>
                                            <p:strVal val="#ppt_x"/>
                                          </p:val>
                                        </p:tav>
                                        <p:tav tm="100000">
                                          <p:val>
                                            <p:strVal val="#ppt_x"/>
                                          </p:val>
                                        </p:tav>
                                      </p:tavLst>
                                    </p:anim>
                                    <p:anim calcmode="lin" valueType="num">
                                      <p:cBhvr additive="base">
                                        <p:cTn id="8" dur="500" fill="hold"/>
                                        <p:tgtEl>
                                          <p:spTgt spid="2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
                                        </p:tgtEl>
                                        <p:attrNameLst>
                                          <p:attrName>style.visibility</p:attrName>
                                        </p:attrNameLst>
                                      </p:cBhvr>
                                      <p:to>
                                        <p:strVal val="visible"/>
                                      </p:to>
                                    </p:set>
                                    <p:anim calcmode="lin" valueType="num">
                                      <p:cBhvr additive="base">
                                        <p:cTn id="13" dur="500" fill="hold"/>
                                        <p:tgtEl>
                                          <p:spTgt spid="235"/>
                                        </p:tgtEl>
                                        <p:attrNameLst>
                                          <p:attrName>ppt_x</p:attrName>
                                        </p:attrNameLst>
                                      </p:cBhvr>
                                      <p:tavLst>
                                        <p:tav tm="0">
                                          <p:val>
                                            <p:strVal val="#ppt_x"/>
                                          </p:val>
                                        </p:tav>
                                        <p:tav tm="100000">
                                          <p:val>
                                            <p:strVal val="#ppt_x"/>
                                          </p:val>
                                        </p:tav>
                                      </p:tavLst>
                                    </p:anim>
                                    <p:anim calcmode="lin" valueType="num">
                                      <p:cBhvr additive="base">
                                        <p:cTn id="14"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7"/>
                                        </p:tgtEl>
                                        <p:attrNameLst>
                                          <p:attrName>style.visibility</p:attrName>
                                        </p:attrNameLst>
                                      </p:cBhvr>
                                      <p:to>
                                        <p:strVal val="visible"/>
                                      </p:to>
                                    </p:set>
                                    <p:anim calcmode="lin" valueType="num">
                                      <p:cBhvr additive="base">
                                        <p:cTn id="19" dur="500" fill="hold"/>
                                        <p:tgtEl>
                                          <p:spTgt spid="237"/>
                                        </p:tgtEl>
                                        <p:attrNameLst>
                                          <p:attrName>ppt_x</p:attrName>
                                        </p:attrNameLst>
                                      </p:cBhvr>
                                      <p:tavLst>
                                        <p:tav tm="0">
                                          <p:val>
                                            <p:strVal val="#ppt_x"/>
                                          </p:val>
                                        </p:tav>
                                        <p:tav tm="100000">
                                          <p:val>
                                            <p:strVal val="#ppt_x"/>
                                          </p:val>
                                        </p:tav>
                                      </p:tavLst>
                                    </p:anim>
                                    <p:anim calcmode="lin" valueType="num">
                                      <p:cBhvr additive="base">
                                        <p:cTn id="20" dur="500" fill="hold"/>
                                        <p:tgtEl>
                                          <p:spTgt spid="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p:bldP spid="2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Freeform 2"/>
          <p:cNvSpPr/>
          <p:nvPr/>
        </p:nvSpPr>
        <p:spPr>
          <a:xfrm>
            <a:off x="0" y="0"/>
            <a:ext cx="18288000" cy="10287000"/>
          </a:xfrm>
          <a:prstGeom prst="rect">
            <a:avLst/>
          </a:prstGeom>
          <a:blipFill>
            <a:blip r:embed="rId3"/>
            <a:stretch>
              <a:fillRect/>
            </a:stretch>
          </a:blipFill>
          <a:ln w="12700">
            <a:miter lim="400000"/>
          </a:ln>
        </p:spPr>
        <p:txBody>
          <a:bodyPr lIns="45719" rIns="45719"/>
          <a:lstStyle/>
          <a:p>
            <a:endParaRPr/>
          </a:p>
        </p:txBody>
      </p:sp>
      <p:sp>
        <p:nvSpPr>
          <p:cNvPr id="264" name="AutoShape 3"/>
          <p:cNvSpPr/>
          <p:nvPr/>
        </p:nvSpPr>
        <p:spPr>
          <a:xfrm>
            <a:off x="6103809" y="3854893"/>
            <a:ext cx="37415" cy="4070371"/>
          </a:xfrm>
          <a:prstGeom prst="line">
            <a:avLst/>
          </a:prstGeom>
          <a:ln w="19050">
            <a:solidFill>
              <a:srgbClr val="000000"/>
            </a:solidFill>
          </a:ln>
        </p:spPr>
        <p:txBody>
          <a:bodyPr lIns="45719" rIns="45719"/>
          <a:lstStyle/>
          <a:p>
            <a:endParaRPr/>
          </a:p>
        </p:txBody>
      </p:sp>
      <p:sp>
        <p:nvSpPr>
          <p:cNvPr id="265" name="Freeform 4"/>
          <p:cNvSpPr/>
          <p:nvPr/>
        </p:nvSpPr>
        <p:spPr>
          <a:xfrm flipV="1">
            <a:off x="-4183753" y="6936017"/>
            <a:ext cx="26998936" cy="6763885"/>
          </a:xfrm>
          <a:prstGeom prst="rect">
            <a:avLst/>
          </a:prstGeom>
          <a:blipFill>
            <a:blip r:embed="rId4"/>
            <a:stretch>
              <a:fillRect/>
            </a:stretch>
          </a:blipFill>
          <a:ln w="12700">
            <a:miter lim="400000"/>
          </a:ln>
        </p:spPr>
        <p:txBody>
          <a:bodyPr lIns="45719" rIns="45719"/>
          <a:lstStyle/>
          <a:p>
            <a:endParaRPr/>
          </a:p>
        </p:txBody>
      </p:sp>
      <p:sp>
        <p:nvSpPr>
          <p:cNvPr id="266" name="AutoShape 5"/>
          <p:cNvSpPr/>
          <p:nvPr/>
        </p:nvSpPr>
        <p:spPr>
          <a:xfrm flipV="1">
            <a:off x="13534378" y="5278192"/>
            <a:ext cx="0" cy="3409810"/>
          </a:xfrm>
          <a:prstGeom prst="line">
            <a:avLst/>
          </a:prstGeom>
          <a:ln w="19050">
            <a:solidFill>
              <a:srgbClr val="000000"/>
            </a:solidFill>
          </a:ln>
        </p:spPr>
        <p:txBody>
          <a:bodyPr lIns="45719" rIns="45719"/>
          <a:lstStyle/>
          <a:p>
            <a:endParaRPr/>
          </a:p>
        </p:txBody>
      </p:sp>
      <p:sp>
        <p:nvSpPr>
          <p:cNvPr id="267" name="Freeform 6"/>
          <p:cNvSpPr/>
          <p:nvPr/>
        </p:nvSpPr>
        <p:spPr>
          <a:xfrm rot="16200000">
            <a:off x="5864466" y="7933652"/>
            <a:ext cx="558653" cy="541876"/>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68" name="Freeform 7"/>
          <p:cNvSpPr/>
          <p:nvPr/>
        </p:nvSpPr>
        <p:spPr>
          <a:xfrm rot="16200000">
            <a:off x="13255623" y="8668525"/>
            <a:ext cx="558654" cy="541876"/>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69" name="Freeform 8"/>
          <p:cNvSpPr/>
          <p:nvPr/>
        </p:nvSpPr>
        <p:spPr>
          <a:xfrm>
            <a:off x="8227172" y="2714211"/>
            <a:ext cx="1833657" cy="4340014"/>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70" name="TextBox 9">
            <a:hlinkClick r:id="" action="ppaction://hlinkshowjump?jump=nextslide"/>
          </p:cNvPr>
          <p:cNvSpPr txBox="1"/>
          <p:nvPr/>
        </p:nvSpPr>
        <p:spPr>
          <a:xfrm>
            <a:off x="4021401" y="2633908"/>
            <a:ext cx="2975186" cy="1145026"/>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600"/>
              </a:lnSpc>
              <a:defRPr sz="3200" spc="65">
                <a:solidFill>
                  <a:srgbClr val="BE383A"/>
                </a:solidFill>
                <a:latin typeface="思源宋体 1"/>
                <a:ea typeface="思源宋体 1"/>
                <a:cs typeface="思源宋体 1"/>
                <a:sym typeface="思源宋体 1"/>
              </a:defRPr>
            </a:lvl1pPr>
          </a:lstStyle>
          <a:p>
            <a:r>
              <a:rPr dirty="0">
                <a:solidFill>
                  <a:srgbClr val="C00000"/>
                </a:solidFill>
              </a:rPr>
              <a:t>Relegated to </a:t>
            </a:r>
            <a:r>
              <a:rPr dirty="0" err="1">
                <a:solidFill>
                  <a:srgbClr val="C00000"/>
                </a:solidFill>
              </a:rPr>
              <a:t>Huangzhou</a:t>
            </a:r>
            <a:r>
              <a:rPr dirty="0">
                <a:solidFill>
                  <a:srgbClr val="C00000"/>
                </a:solidFill>
              </a:rPr>
              <a:t> </a:t>
            </a:r>
          </a:p>
        </p:txBody>
      </p:sp>
      <p:sp>
        <p:nvSpPr>
          <p:cNvPr id="271" name="TextBox 10">
            <a:hlinkClick r:id="rId7" action="ppaction://hlinksldjump"/>
          </p:cNvPr>
          <p:cNvSpPr txBox="1"/>
          <p:nvPr/>
        </p:nvSpPr>
        <p:spPr>
          <a:xfrm>
            <a:off x="13534378" y="4130247"/>
            <a:ext cx="2539264" cy="1147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600"/>
              </a:lnSpc>
              <a:defRPr sz="3300">
                <a:solidFill>
                  <a:srgbClr val="BE383A"/>
                </a:solidFill>
                <a:latin typeface="思源宋体 2"/>
                <a:ea typeface="思源宋体 2"/>
                <a:cs typeface="思源宋体 2"/>
                <a:sym typeface="思源宋体 2"/>
              </a:defRPr>
            </a:lvl1pPr>
          </a:lstStyle>
          <a:p>
            <a:r>
              <a:rPr dirty="0"/>
              <a:t>Relegated to </a:t>
            </a:r>
            <a:r>
              <a:rPr dirty="0" err="1"/>
              <a:t>Danzhou</a:t>
            </a:r>
            <a:r>
              <a:rPr dirty="0"/>
              <a:t> </a:t>
            </a:r>
          </a:p>
        </p:txBody>
      </p:sp>
      <p:sp>
        <p:nvSpPr>
          <p:cNvPr id="272" name="TextBox 11"/>
          <p:cNvSpPr txBox="1"/>
          <p:nvPr/>
        </p:nvSpPr>
        <p:spPr>
          <a:xfrm>
            <a:off x="5832873" y="8763493"/>
            <a:ext cx="1163714" cy="454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700"/>
              </a:lnSpc>
              <a:defRPr sz="2700">
                <a:latin typeface="思源宋体 2 Bold"/>
                <a:ea typeface="思源宋体 2 Bold"/>
                <a:cs typeface="思源宋体 2 Bold"/>
                <a:sym typeface="思源宋体 2 Bold"/>
              </a:defRPr>
            </a:lvl1pPr>
          </a:lstStyle>
          <a:p>
            <a:r>
              <a:t>1080</a:t>
            </a:r>
          </a:p>
        </p:txBody>
      </p:sp>
      <p:sp>
        <p:nvSpPr>
          <p:cNvPr id="273" name="TextBox 12"/>
          <p:cNvSpPr txBox="1"/>
          <p:nvPr/>
        </p:nvSpPr>
        <p:spPr>
          <a:xfrm>
            <a:off x="11924559" y="8939462"/>
            <a:ext cx="1163714" cy="454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lnSpc>
                <a:spcPts val="3700"/>
              </a:lnSpc>
              <a:defRPr sz="2700">
                <a:latin typeface="思源宋体 2 Bold"/>
                <a:ea typeface="思源宋体 2 Bold"/>
                <a:cs typeface="思源宋体 2 Bold"/>
                <a:sym typeface="思源宋体 2 Bold"/>
              </a:defRPr>
            </a:lvl1pPr>
          </a:lstStyle>
          <a:p>
            <a:r>
              <a:rPr dirty="0"/>
              <a:t>1097</a:t>
            </a:r>
          </a:p>
        </p:txBody>
      </p:sp>
      <p:sp>
        <p:nvSpPr>
          <p:cNvPr id="274" name="AutoShape 13"/>
          <p:cNvSpPr/>
          <p:nvPr/>
        </p:nvSpPr>
        <p:spPr>
          <a:xfrm flipV="1">
            <a:off x="11415665" y="2633908"/>
            <a:ext cx="0" cy="4746408"/>
          </a:xfrm>
          <a:prstGeom prst="line">
            <a:avLst/>
          </a:prstGeom>
          <a:ln w="19050">
            <a:solidFill>
              <a:srgbClr val="000000"/>
            </a:solidFill>
          </a:ln>
        </p:spPr>
        <p:txBody>
          <a:bodyPr lIns="45719" rIns="45719"/>
          <a:lstStyle/>
          <a:p>
            <a:endParaRPr/>
          </a:p>
        </p:txBody>
      </p:sp>
      <p:sp>
        <p:nvSpPr>
          <p:cNvPr id="275" name="Freeform 14"/>
          <p:cNvSpPr/>
          <p:nvPr/>
        </p:nvSpPr>
        <p:spPr>
          <a:xfrm rot="16200000">
            <a:off x="11217723" y="7293015"/>
            <a:ext cx="558654" cy="541876"/>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76" name="TextBox 15">
            <a:hlinkClick r:id="rId8" action="ppaction://hlinksldjump"/>
          </p:cNvPr>
          <p:cNvSpPr txBox="1"/>
          <p:nvPr/>
        </p:nvSpPr>
        <p:spPr>
          <a:xfrm>
            <a:off x="10227418" y="1565203"/>
            <a:ext cx="2539264" cy="114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600"/>
              </a:lnSpc>
              <a:defRPr sz="3300">
                <a:solidFill>
                  <a:srgbClr val="BE383A"/>
                </a:solidFill>
                <a:latin typeface="思源宋体 2"/>
                <a:ea typeface="思源宋体 2"/>
                <a:cs typeface="思源宋体 2"/>
                <a:sym typeface="思源宋体 2"/>
              </a:defRPr>
            </a:lvl1pPr>
          </a:lstStyle>
          <a:p>
            <a:r>
              <a:rPr dirty="0"/>
              <a:t>Relegated to Huizhou </a:t>
            </a:r>
          </a:p>
        </p:txBody>
      </p:sp>
      <p:sp>
        <p:nvSpPr>
          <p:cNvPr id="277" name="TextBox 16"/>
          <p:cNvSpPr txBox="1"/>
          <p:nvPr/>
        </p:nvSpPr>
        <p:spPr>
          <a:xfrm>
            <a:off x="10227418" y="7995456"/>
            <a:ext cx="1163714" cy="454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lnSpc>
                <a:spcPts val="3700"/>
              </a:lnSpc>
              <a:defRPr sz="2700">
                <a:latin typeface="思源宋体 2 Bold"/>
                <a:ea typeface="思源宋体 2 Bold"/>
                <a:cs typeface="思源宋体 2 Bold"/>
                <a:sym typeface="思源宋体 2 Bold"/>
              </a:defRPr>
            </a:lvl1pPr>
          </a:lstStyle>
          <a:p>
            <a:r>
              <a:rPr dirty="0"/>
              <a:t>1094</a:t>
            </a:r>
          </a:p>
        </p:txBody>
      </p:sp>
      <p:sp>
        <p:nvSpPr>
          <p:cNvPr id="278" name="Freeform 17"/>
          <p:cNvSpPr/>
          <p:nvPr/>
        </p:nvSpPr>
        <p:spPr>
          <a:xfrm rot="4752268" flipH="1">
            <a:off x="-270375" y="-467177"/>
            <a:ext cx="2534105" cy="2261688"/>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279" name="TextBox 18"/>
          <p:cNvSpPr txBox="1"/>
          <p:nvPr/>
        </p:nvSpPr>
        <p:spPr>
          <a:xfrm>
            <a:off x="441419" y="314098"/>
            <a:ext cx="6278391" cy="613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000"/>
              </a:lnSpc>
              <a:defRPr sz="3600">
                <a:latin typeface="思源宋体 1 Bold"/>
                <a:ea typeface="思源宋体 1 Bold"/>
                <a:cs typeface="思源宋体 1 Bold"/>
                <a:sym typeface="思源宋体 1 Bold"/>
              </a:defRPr>
            </a:lvl1pPr>
          </a:lstStyle>
          <a:p>
            <a:r>
              <a:t>His Relegated Experiences </a:t>
            </a:r>
          </a:p>
        </p:txBody>
      </p:sp>
    </p:spTree>
    <p:custDataLst>
      <p:tags r:id="rId1"/>
    </p:custDataLst>
  </p:cSld>
  <p:clrMapOvr>
    <a:masterClrMapping/>
  </p:clrMapOvr>
  <p:transition spd="med" advTm="51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500" fill="hold"/>
                                        <p:tgtEl>
                                          <p:spTgt spid="272"/>
                                        </p:tgtEl>
                                        <p:attrNameLst>
                                          <p:attrName>ppt_x</p:attrName>
                                        </p:attrNameLst>
                                      </p:cBhvr>
                                      <p:tavLst>
                                        <p:tav tm="0">
                                          <p:val>
                                            <p:strVal val="#ppt_x"/>
                                          </p:val>
                                        </p:tav>
                                        <p:tav tm="100000">
                                          <p:val>
                                            <p:strVal val="#ppt_x"/>
                                          </p:val>
                                        </p:tav>
                                      </p:tavLst>
                                    </p:anim>
                                    <p:anim calcmode="lin" valueType="num">
                                      <p:cBhvr additive="base">
                                        <p:cTn id="8" dur="500" fill="hold"/>
                                        <p:tgtEl>
                                          <p:spTgt spid="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500" fill="hold"/>
                                        <p:tgtEl>
                                          <p:spTgt spid="267"/>
                                        </p:tgtEl>
                                        <p:attrNameLst>
                                          <p:attrName>ppt_x</p:attrName>
                                        </p:attrNameLst>
                                      </p:cBhvr>
                                      <p:tavLst>
                                        <p:tav tm="0">
                                          <p:val>
                                            <p:strVal val="#ppt_x"/>
                                          </p:val>
                                        </p:tav>
                                        <p:tav tm="100000">
                                          <p:val>
                                            <p:strVal val="#ppt_x"/>
                                          </p:val>
                                        </p:tav>
                                      </p:tavLst>
                                    </p:anim>
                                    <p:anim calcmode="lin" valueType="num">
                                      <p:cBhvr additive="base">
                                        <p:cTn id="12" dur="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4"/>
                                        </p:tgtEl>
                                        <p:attrNameLst>
                                          <p:attrName>style.visibility</p:attrName>
                                        </p:attrNameLst>
                                      </p:cBhvr>
                                      <p:to>
                                        <p:strVal val="visible"/>
                                      </p:to>
                                    </p:set>
                                    <p:anim calcmode="lin" valueType="num">
                                      <p:cBhvr additive="base">
                                        <p:cTn id="15" dur="500" fill="hold"/>
                                        <p:tgtEl>
                                          <p:spTgt spid="264"/>
                                        </p:tgtEl>
                                        <p:attrNameLst>
                                          <p:attrName>ppt_x</p:attrName>
                                        </p:attrNameLst>
                                      </p:cBhvr>
                                      <p:tavLst>
                                        <p:tav tm="0">
                                          <p:val>
                                            <p:strVal val="#ppt_x"/>
                                          </p:val>
                                        </p:tav>
                                        <p:tav tm="100000">
                                          <p:val>
                                            <p:strVal val="#ppt_x"/>
                                          </p:val>
                                        </p:tav>
                                      </p:tavLst>
                                    </p:anim>
                                    <p:anim calcmode="lin" valueType="num">
                                      <p:cBhvr additive="base">
                                        <p:cTn id="16" dur="500" fill="hold"/>
                                        <p:tgtEl>
                                          <p:spTgt spid="26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7"/>
                                        </p:tgtEl>
                                        <p:attrNameLst>
                                          <p:attrName>style.visibility</p:attrName>
                                        </p:attrNameLst>
                                      </p:cBhvr>
                                      <p:to>
                                        <p:strVal val="visible"/>
                                      </p:to>
                                    </p:set>
                                    <p:anim calcmode="lin" valueType="num">
                                      <p:cBhvr additive="base">
                                        <p:cTn id="25" dur="500" fill="hold"/>
                                        <p:tgtEl>
                                          <p:spTgt spid="277"/>
                                        </p:tgtEl>
                                        <p:attrNameLst>
                                          <p:attrName>ppt_x</p:attrName>
                                        </p:attrNameLst>
                                      </p:cBhvr>
                                      <p:tavLst>
                                        <p:tav tm="0">
                                          <p:val>
                                            <p:strVal val="#ppt_x"/>
                                          </p:val>
                                        </p:tav>
                                        <p:tav tm="100000">
                                          <p:val>
                                            <p:strVal val="#ppt_x"/>
                                          </p:val>
                                        </p:tav>
                                      </p:tavLst>
                                    </p:anim>
                                    <p:anim calcmode="lin" valueType="num">
                                      <p:cBhvr additive="base">
                                        <p:cTn id="26" dur="500" fill="hold"/>
                                        <p:tgtEl>
                                          <p:spTgt spid="27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5"/>
                                        </p:tgtEl>
                                        <p:attrNameLst>
                                          <p:attrName>style.visibility</p:attrName>
                                        </p:attrNameLst>
                                      </p:cBhvr>
                                      <p:to>
                                        <p:strVal val="visible"/>
                                      </p:to>
                                    </p:set>
                                    <p:anim calcmode="lin" valueType="num">
                                      <p:cBhvr additive="base">
                                        <p:cTn id="29" dur="500" fill="hold"/>
                                        <p:tgtEl>
                                          <p:spTgt spid="275"/>
                                        </p:tgtEl>
                                        <p:attrNameLst>
                                          <p:attrName>ppt_x</p:attrName>
                                        </p:attrNameLst>
                                      </p:cBhvr>
                                      <p:tavLst>
                                        <p:tav tm="0">
                                          <p:val>
                                            <p:strVal val="#ppt_x"/>
                                          </p:val>
                                        </p:tav>
                                        <p:tav tm="100000">
                                          <p:val>
                                            <p:strVal val="#ppt_x"/>
                                          </p:val>
                                        </p:tav>
                                      </p:tavLst>
                                    </p:anim>
                                    <p:anim calcmode="lin" valueType="num">
                                      <p:cBhvr additive="base">
                                        <p:cTn id="30" dur="500" fill="hold"/>
                                        <p:tgtEl>
                                          <p:spTgt spid="27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4"/>
                                        </p:tgtEl>
                                        <p:attrNameLst>
                                          <p:attrName>style.visibility</p:attrName>
                                        </p:attrNameLst>
                                      </p:cBhvr>
                                      <p:to>
                                        <p:strVal val="visible"/>
                                      </p:to>
                                    </p:set>
                                    <p:anim calcmode="lin" valueType="num">
                                      <p:cBhvr additive="base">
                                        <p:cTn id="33" dur="500" fill="hold"/>
                                        <p:tgtEl>
                                          <p:spTgt spid="274"/>
                                        </p:tgtEl>
                                        <p:attrNameLst>
                                          <p:attrName>ppt_x</p:attrName>
                                        </p:attrNameLst>
                                      </p:cBhvr>
                                      <p:tavLst>
                                        <p:tav tm="0">
                                          <p:val>
                                            <p:strVal val="#ppt_x"/>
                                          </p:val>
                                        </p:tav>
                                        <p:tav tm="100000">
                                          <p:val>
                                            <p:strVal val="#ppt_x"/>
                                          </p:val>
                                        </p:tav>
                                      </p:tavLst>
                                    </p:anim>
                                    <p:anim calcmode="lin" valueType="num">
                                      <p:cBhvr additive="base">
                                        <p:cTn id="34" dur="500" fill="hold"/>
                                        <p:tgtEl>
                                          <p:spTgt spid="27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6"/>
                                        </p:tgtEl>
                                        <p:attrNameLst>
                                          <p:attrName>style.visibility</p:attrName>
                                        </p:attrNameLst>
                                      </p:cBhvr>
                                      <p:to>
                                        <p:strVal val="visible"/>
                                      </p:to>
                                    </p:set>
                                    <p:anim calcmode="lin" valueType="num">
                                      <p:cBhvr additive="base">
                                        <p:cTn id="37" dur="500" fill="hold"/>
                                        <p:tgtEl>
                                          <p:spTgt spid="276"/>
                                        </p:tgtEl>
                                        <p:attrNameLst>
                                          <p:attrName>ppt_x</p:attrName>
                                        </p:attrNameLst>
                                      </p:cBhvr>
                                      <p:tavLst>
                                        <p:tav tm="0">
                                          <p:val>
                                            <p:strVal val="#ppt_x"/>
                                          </p:val>
                                        </p:tav>
                                        <p:tav tm="100000">
                                          <p:val>
                                            <p:strVal val="#ppt_x"/>
                                          </p:val>
                                        </p:tav>
                                      </p:tavLst>
                                    </p:anim>
                                    <p:anim calcmode="lin" valueType="num">
                                      <p:cBhvr additive="base">
                                        <p:cTn id="38" dur="500" fill="hold"/>
                                        <p:tgtEl>
                                          <p:spTgt spid="27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3"/>
                                        </p:tgtEl>
                                        <p:attrNameLst>
                                          <p:attrName>style.visibility</p:attrName>
                                        </p:attrNameLst>
                                      </p:cBhvr>
                                      <p:to>
                                        <p:strVal val="visible"/>
                                      </p:to>
                                    </p:set>
                                    <p:anim calcmode="lin" valueType="num">
                                      <p:cBhvr additive="base">
                                        <p:cTn id="43" dur="500" fill="hold"/>
                                        <p:tgtEl>
                                          <p:spTgt spid="273"/>
                                        </p:tgtEl>
                                        <p:attrNameLst>
                                          <p:attrName>ppt_x</p:attrName>
                                        </p:attrNameLst>
                                      </p:cBhvr>
                                      <p:tavLst>
                                        <p:tav tm="0">
                                          <p:val>
                                            <p:strVal val="#ppt_x"/>
                                          </p:val>
                                        </p:tav>
                                        <p:tav tm="100000">
                                          <p:val>
                                            <p:strVal val="#ppt_x"/>
                                          </p:val>
                                        </p:tav>
                                      </p:tavLst>
                                    </p:anim>
                                    <p:anim calcmode="lin" valueType="num">
                                      <p:cBhvr additive="base">
                                        <p:cTn id="44" dur="500" fill="hold"/>
                                        <p:tgtEl>
                                          <p:spTgt spid="27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8"/>
                                        </p:tgtEl>
                                        <p:attrNameLst>
                                          <p:attrName>style.visibility</p:attrName>
                                        </p:attrNameLst>
                                      </p:cBhvr>
                                      <p:to>
                                        <p:strVal val="visible"/>
                                      </p:to>
                                    </p:set>
                                    <p:anim calcmode="lin" valueType="num">
                                      <p:cBhvr additive="base">
                                        <p:cTn id="47" dur="500" fill="hold"/>
                                        <p:tgtEl>
                                          <p:spTgt spid="268"/>
                                        </p:tgtEl>
                                        <p:attrNameLst>
                                          <p:attrName>ppt_x</p:attrName>
                                        </p:attrNameLst>
                                      </p:cBhvr>
                                      <p:tavLst>
                                        <p:tav tm="0">
                                          <p:val>
                                            <p:strVal val="#ppt_x"/>
                                          </p:val>
                                        </p:tav>
                                        <p:tav tm="100000">
                                          <p:val>
                                            <p:strVal val="#ppt_x"/>
                                          </p:val>
                                        </p:tav>
                                      </p:tavLst>
                                    </p:anim>
                                    <p:anim calcmode="lin" valueType="num">
                                      <p:cBhvr additive="base">
                                        <p:cTn id="48" dur="500" fill="hold"/>
                                        <p:tgtEl>
                                          <p:spTgt spid="26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6"/>
                                        </p:tgtEl>
                                        <p:attrNameLst>
                                          <p:attrName>style.visibility</p:attrName>
                                        </p:attrNameLst>
                                      </p:cBhvr>
                                      <p:to>
                                        <p:strVal val="visible"/>
                                      </p:to>
                                    </p:set>
                                    <p:anim calcmode="lin" valueType="num">
                                      <p:cBhvr additive="base">
                                        <p:cTn id="51" dur="500" fill="hold"/>
                                        <p:tgtEl>
                                          <p:spTgt spid="266"/>
                                        </p:tgtEl>
                                        <p:attrNameLst>
                                          <p:attrName>ppt_x</p:attrName>
                                        </p:attrNameLst>
                                      </p:cBhvr>
                                      <p:tavLst>
                                        <p:tav tm="0">
                                          <p:val>
                                            <p:strVal val="#ppt_x"/>
                                          </p:val>
                                        </p:tav>
                                        <p:tav tm="100000">
                                          <p:val>
                                            <p:strVal val="#ppt_x"/>
                                          </p:val>
                                        </p:tav>
                                      </p:tavLst>
                                    </p:anim>
                                    <p:anim calcmode="lin" valueType="num">
                                      <p:cBhvr additive="base">
                                        <p:cTn id="52" dur="500" fill="hold"/>
                                        <p:tgtEl>
                                          <p:spTgt spid="26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1"/>
                                        </p:tgtEl>
                                        <p:attrNameLst>
                                          <p:attrName>style.visibility</p:attrName>
                                        </p:attrNameLst>
                                      </p:cBhvr>
                                      <p:to>
                                        <p:strVal val="visible"/>
                                      </p:to>
                                    </p:set>
                                    <p:anim calcmode="lin" valueType="num">
                                      <p:cBhvr additive="base">
                                        <p:cTn id="55" dur="500" fill="hold"/>
                                        <p:tgtEl>
                                          <p:spTgt spid="271"/>
                                        </p:tgtEl>
                                        <p:attrNameLst>
                                          <p:attrName>ppt_x</p:attrName>
                                        </p:attrNameLst>
                                      </p:cBhvr>
                                      <p:tavLst>
                                        <p:tav tm="0">
                                          <p:val>
                                            <p:strVal val="#ppt_x"/>
                                          </p:val>
                                        </p:tav>
                                        <p:tav tm="100000">
                                          <p:val>
                                            <p:strVal val="#ppt_x"/>
                                          </p:val>
                                        </p:tav>
                                      </p:tavLst>
                                    </p:anim>
                                    <p:anim calcmode="lin" valueType="num">
                                      <p:cBhvr additive="base">
                                        <p:cTn id="56"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266" grpId="0" animBg="1"/>
      <p:bldP spid="267" grpId="0" animBg="1"/>
      <p:bldP spid="268" grpId="0" animBg="1"/>
      <p:bldP spid="270" grpId="0"/>
      <p:bldP spid="271" grpId="0" animBg="1"/>
      <p:bldP spid="272" grpId="0" animBg="1"/>
      <p:bldP spid="273" grpId="0" animBg="1"/>
      <p:bldP spid="274" grpId="0" animBg="1"/>
      <p:bldP spid="275" grpId="0" animBg="1"/>
      <p:bldP spid="276" grpId="0" animBg="1"/>
      <p:bldP spid="2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7|0.7|1.1|1.7"/>
</p:tagLst>
</file>

<file path=ppt/tags/tag10.xml><?xml version="1.0" encoding="utf-8"?>
<p:tagLst xmlns:a="http://schemas.openxmlformats.org/drawingml/2006/main" xmlns:r="http://schemas.openxmlformats.org/officeDocument/2006/relationships" xmlns:p="http://schemas.openxmlformats.org/presentationml/2006/main">
  <p:tag name="TIMING" val="|19.6|7.4"/>
</p:tagLst>
</file>

<file path=ppt/tags/tag2.xml><?xml version="1.0" encoding="utf-8"?>
<p:tagLst xmlns:a="http://schemas.openxmlformats.org/drawingml/2006/main" xmlns:r="http://schemas.openxmlformats.org/officeDocument/2006/relationships" xmlns:p="http://schemas.openxmlformats.org/presentationml/2006/main">
  <p:tag name="TIMING" val="|0.6|22.4|6"/>
</p:tagLst>
</file>

<file path=ppt/tags/tag3.xml><?xml version="1.0" encoding="utf-8"?>
<p:tagLst xmlns:a="http://schemas.openxmlformats.org/drawingml/2006/main" xmlns:r="http://schemas.openxmlformats.org/officeDocument/2006/relationships" xmlns:p="http://schemas.openxmlformats.org/presentationml/2006/main">
  <p:tag name="TIMING" val="|0.4|0.2|0.1"/>
</p:tagLst>
</file>

<file path=ppt/tags/tag4.xml><?xml version="1.0" encoding="utf-8"?>
<p:tagLst xmlns:a="http://schemas.openxmlformats.org/drawingml/2006/main" xmlns:r="http://schemas.openxmlformats.org/officeDocument/2006/relationships" xmlns:p="http://schemas.openxmlformats.org/presentationml/2006/main">
  <p:tag name="TIMING" val="|39.8"/>
</p:tagLst>
</file>

<file path=ppt/tags/tag5.xml><?xml version="1.0" encoding="utf-8"?>
<p:tagLst xmlns:a="http://schemas.openxmlformats.org/drawingml/2006/main" xmlns:r="http://schemas.openxmlformats.org/officeDocument/2006/relationships" xmlns:p="http://schemas.openxmlformats.org/presentationml/2006/main">
  <p:tag name="TIMING" val="|6.2|7|9.3|3.1"/>
</p:tagLst>
</file>

<file path=ppt/tags/tag6.xml><?xml version="1.0" encoding="utf-8"?>
<p:tagLst xmlns:a="http://schemas.openxmlformats.org/drawingml/2006/main" xmlns:r="http://schemas.openxmlformats.org/officeDocument/2006/relationships" xmlns:p="http://schemas.openxmlformats.org/presentationml/2006/main">
  <p:tag name="TIMING" val="|3.7|3|11.3|4.3|12.1|2.2|12.6|2"/>
</p:tagLst>
</file>

<file path=ppt/tags/tag7.xml><?xml version="1.0" encoding="utf-8"?>
<p:tagLst xmlns:a="http://schemas.openxmlformats.org/drawingml/2006/main" xmlns:r="http://schemas.openxmlformats.org/officeDocument/2006/relationships" xmlns:p="http://schemas.openxmlformats.org/presentationml/2006/main">
  <p:tag name="TIMING" val="|2.1|0.2|0.2"/>
</p:tagLst>
</file>

<file path=ppt/tags/tag8.xml><?xml version="1.0" encoding="utf-8"?>
<p:tagLst xmlns:a="http://schemas.openxmlformats.org/drawingml/2006/main" xmlns:r="http://schemas.openxmlformats.org/officeDocument/2006/relationships" xmlns:p="http://schemas.openxmlformats.org/presentationml/2006/main">
  <p:tag name="TIMING" val="|0.8|17|10.9|6.6|11"/>
</p:tagLst>
</file>

<file path=ppt/tags/tag9.xml><?xml version="1.0" encoding="utf-8"?>
<p:tagLst xmlns:a="http://schemas.openxmlformats.org/drawingml/2006/main" xmlns:r="http://schemas.openxmlformats.org/officeDocument/2006/relationships" xmlns:p="http://schemas.openxmlformats.org/presentationml/2006/main">
  <p:tag name="TIMING" val="|3.3|18.5|5.7|11.5"/>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2220</TotalTime>
  <Words>1423</Words>
  <Application>Microsoft Macintosh PowerPoint</Application>
  <PresentationFormat>自定义</PresentationFormat>
  <Paragraphs>172</Paragraphs>
  <Slides>25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可画手书</vt:lpstr>
      <vt:lpstr>庞门正道粗书体</vt:lpstr>
      <vt:lpstr>思源黑体 2</vt:lpstr>
      <vt:lpstr>思源黑体 2 Medium</vt:lpstr>
      <vt:lpstr>思源宋体 1</vt:lpstr>
      <vt:lpstr>思源宋体 1 Bold</vt:lpstr>
      <vt:lpstr>思源宋体 1 Italics</vt:lpstr>
      <vt:lpstr>思源宋体 2</vt:lpstr>
      <vt:lpstr>思源宋体 2 Bold</vt:lpstr>
      <vt:lpstr>思源宋体 2 Bold Italics</vt:lpstr>
      <vt:lpstr>思源宋体 2 Italics</vt:lpstr>
      <vt:lpstr>字由点字刻宋</vt:lpstr>
      <vt:lpstr>TimesNewRomanPSMT</vt:lpstr>
      <vt:lpstr>Arial</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LemonTree</cp:lastModifiedBy>
  <cp:revision>8</cp:revision>
  <dcterms:modified xsi:type="dcterms:W3CDTF">2024-04-06T14:10:26Z</dcterms:modified>
</cp:coreProperties>
</file>