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embeddedFontLst>
    <p:embeddedFont>
      <p:font typeface="Wingdings 2" panose="05020102010507070707" pitchFamily="18" charset="2"/>
      <p:regular r:id="rId11"/>
    </p:embeddedFont>
    <p:embeddedFont>
      <p:font typeface="Lucida Sans" panose="020B0602030504020204" pitchFamily="34" charset="0"/>
      <p:regular r:id="rId12"/>
      <p:bold r:id="rId13"/>
      <p:italic r:id="rId14"/>
      <p:boldItalic r:id="rId15"/>
    </p:embeddedFont>
    <p:embeddedFont>
      <p:font typeface="Book Antiqua" panose="02040602050305030304" pitchFamily="18" charset="0"/>
      <p:regular r:id="rId16"/>
      <p:bold r:id="rId17"/>
      <p:italic r:id="rId18"/>
      <p:boldItalic r:id="rId19"/>
    </p:embeddedFont>
    <p:embeddedFont>
      <p:font typeface="Arial Black" panose="020B0A04020102020204" pitchFamily="34" charset="0"/>
      <p:bold r:id="rId20"/>
    </p:embeddedFont>
    <p:embeddedFont>
      <p:font typeface="Wingdings 3" panose="05040102010807070707" pitchFamily="18" charset="2"/>
      <p:regular r:id="rId21"/>
    </p:embeddedFont>
    <p:embeddedFont>
      <p:font typeface="黑体" panose="02010609060101010101" pitchFamily="49" charset="-122"/>
      <p:regular r:id="rId22"/>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87" d="100"/>
          <a:sy n="87" d="100"/>
        </p:scale>
        <p:origin x="-528" y="-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8" name="标题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zh-CN" altLang="en-US" smtClean="0"/>
              <a:t>单击此处编辑母版标题样式</a:t>
            </a:r>
            <a:endParaRPr kumimoji="0" lang="en-US"/>
          </a:p>
        </p:txBody>
      </p:sp>
      <p:sp>
        <p:nvSpPr>
          <p:cNvPr id="28" name="日期占位符 27"/>
          <p:cNvSpPr>
            <a:spLocks noGrp="1"/>
          </p:cNvSpPr>
          <p:nvPr>
            <p:ph type="dt" sz="half" idx="10"/>
          </p:nvPr>
        </p:nvSpPr>
        <p:spPr/>
        <p:txBody>
          <a:bodyPr/>
          <a:lstStyle/>
          <a:p>
            <a:fld id="{5693F6E2-11AF-4367-8DC2-5B136E79BE04}" type="datetimeFigureOut">
              <a:rPr lang="zh-CN" altLang="en-US" smtClean="0"/>
              <a:t>2020/10/9</a:t>
            </a:fld>
            <a:endParaRPr lang="zh-CN" altLang="en-US"/>
          </a:p>
        </p:txBody>
      </p:sp>
      <p:sp>
        <p:nvSpPr>
          <p:cNvPr id="17" name="页脚占位符 16"/>
          <p:cNvSpPr>
            <a:spLocks noGrp="1"/>
          </p:cNvSpPr>
          <p:nvPr>
            <p:ph type="ftr" sz="quarter" idx="11"/>
          </p:nvPr>
        </p:nvSpPr>
        <p:spPr/>
        <p:txBody>
          <a:bodyPr/>
          <a:lstStyle/>
          <a:p>
            <a:endParaRPr lang="zh-CN" altLang="en-US"/>
          </a:p>
        </p:txBody>
      </p:sp>
      <p:sp>
        <p:nvSpPr>
          <p:cNvPr id="29" name="灯片编号占位符 28"/>
          <p:cNvSpPr>
            <a:spLocks noGrp="1"/>
          </p:cNvSpPr>
          <p:nvPr>
            <p:ph type="sldNum" sz="quarter" idx="12"/>
          </p:nvPr>
        </p:nvSpPr>
        <p:spPr/>
        <p:txBody>
          <a:bodyPr/>
          <a:lstStyle/>
          <a:p>
            <a:fld id="{4CFDEFD4-622C-4DB4-98FF-C764A5AA1C02}" type="slidenum">
              <a:rPr lang="zh-CN" altLang="en-US" smtClean="0"/>
              <a:t>‹#›</a:t>
            </a:fld>
            <a:endParaRPr lang="zh-CN" altLang="en-US"/>
          </a:p>
        </p:txBody>
      </p:sp>
      <p:sp>
        <p:nvSpPr>
          <p:cNvPr id="9" name="副标题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693F6E2-11AF-4367-8DC2-5B136E79BE04}" type="datetimeFigureOut">
              <a:rPr lang="zh-CN" altLang="en-US" smtClean="0"/>
              <a:t>2020/10/9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FDEFD4-622C-4DB4-98FF-C764A5AA1C0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609600" y="274639"/>
            <a:ext cx="8026400" cy="585152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693F6E2-11AF-4367-8DC2-5B136E79BE04}" type="datetimeFigureOut">
              <a:rPr lang="zh-CN" altLang="en-US" smtClean="0"/>
              <a:t>2020/10/9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FDEFD4-622C-4DB4-98FF-C764A5AA1C02}"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693F6E2-11AF-4367-8DC2-5B136E79BE04}" type="datetimeFigureOut">
              <a:rPr lang="zh-CN" altLang="en-US" smtClean="0"/>
              <a:t>2020/10/9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FDEFD4-622C-4DB4-98FF-C764A5AA1C02}"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3">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p>
            <a:fld id="{5693F6E2-11AF-4367-8DC2-5B136E79BE04}" type="datetimeFigureOut">
              <a:rPr lang="zh-CN" altLang="en-US" smtClean="0"/>
              <a:t>2020/10/9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10566400" y="6416676"/>
            <a:ext cx="1016000" cy="365125"/>
          </a:xfrm>
        </p:spPr>
        <p:txBody>
          <a:bodyPr/>
          <a:lstStyle/>
          <a:p>
            <a:fld id="{4CFDEFD4-622C-4DB4-98FF-C764A5AA1C02}" type="slidenum">
              <a:rPr lang="zh-CN" altLang="en-US" smtClean="0"/>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693F6E2-11AF-4367-8DC2-5B136E79BE04}" type="datetimeFigureOut">
              <a:rPr lang="zh-CN" altLang="en-US" smtClean="0"/>
              <a:t>2020/10/9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CFDEFD4-622C-4DB4-98FF-C764A5AA1C02}"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10972800" cy="1143000"/>
          </a:xfrm>
        </p:spPr>
        <p:txBody>
          <a:bodyPr anchor="ct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5693F6E2-11AF-4367-8DC2-5B136E79BE04}" type="datetimeFigureOut">
              <a:rPr lang="zh-CN" altLang="en-US" smtClean="0"/>
              <a:t>2020/10/9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CFDEFD4-622C-4DB4-98FF-C764A5AA1C02}"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5693F6E2-11AF-4367-8DC2-5B136E79BE04}" type="datetimeFigureOut">
              <a:rPr lang="zh-CN" altLang="en-US" smtClean="0"/>
              <a:t>2020/10/9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CFDEFD4-622C-4DB4-98FF-C764A5AA1C02}"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693F6E2-11AF-4367-8DC2-5B136E79BE04}" type="datetimeFigureOut">
              <a:rPr lang="zh-CN" altLang="en-US" smtClean="0"/>
              <a:t>2020/10/9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CFDEFD4-622C-4DB4-98FF-C764A5AA1C0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693F6E2-11AF-4367-8DC2-5B136E79BE04}" type="datetimeFigureOut">
              <a:rPr lang="zh-CN" altLang="en-US" smtClean="0"/>
              <a:t>2020/10/9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CFDEFD4-622C-4DB4-98FF-C764A5AA1C02}"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zh-CN" altLang="en-US" smtClean="0">
                <a:solidFill>
                  <a:schemeClr val="lt1"/>
                </a:solidFill>
                <a:latin typeface="+mn-lt"/>
                <a:ea typeface="+mn-ea"/>
                <a:cs typeface="+mn-cs"/>
              </a:rPr>
              <a:t>单击图标添加图片</a:t>
            </a:r>
            <a:endParaRPr kumimoji="0" lang="en-US" dirty="0">
              <a:solidFill>
                <a:schemeClr val="lt1"/>
              </a:solidFill>
              <a:latin typeface="+mn-lt"/>
              <a:ea typeface="+mn-ea"/>
              <a:cs typeface="+mn-cs"/>
            </a:endParaRPr>
          </a:p>
        </p:txBody>
      </p:sp>
      <p:sp>
        <p:nvSpPr>
          <p:cNvPr id="4" name="文本占位符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fld id="{5693F6E2-11AF-4367-8DC2-5B136E79BE04}" type="datetimeFigureOut">
              <a:rPr lang="zh-CN" altLang="en-US" smtClean="0"/>
              <a:t>2020/10/9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CFDEFD4-622C-4DB4-98FF-C764A5AA1C0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标题占位符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4" name="日期占位符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693F6E2-11AF-4367-8DC2-5B136E79BE04}" type="datetimeFigureOut">
              <a:rPr lang="zh-CN" altLang="en-US" smtClean="0"/>
              <a:t>2020/10/9</a:t>
            </a:fld>
            <a:endParaRPr lang="zh-CN" altLang="en-US"/>
          </a:p>
        </p:txBody>
      </p:sp>
      <p:sp>
        <p:nvSpPr>
          <p:cNvPr id="3" name="页脚占位符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zh-CN" altLang="en-US"/>
          </a:p>
        </p:txBody>
      </p:sp>
      <p:sp>
        <p:nvSpPr>
          <p:cNvPr id="23" name="灯片编号占位符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CFDEFD4-622C-4DB4-98FF-C764A5AA1C02}" type="slidenum">
              <a:rPr lang="zh-CN" altLang="en-US" smtClean="0"/>
              <a:t>‹#›</a:t>
            </a:fld>
            <a:endParaRPr lang="zh-CN" alt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430032"/>
            <a:ext cx="9144000" cy="2387600"/>
          </a:xfrm>
        </p:spPr>
        <p:txBody>
          <a:bodyPr>
            <a:normAutofit/>
          </a:bodyPr>
          <a:lstStyle/>
          <a:p>
            <a:r>
              <a:rPr lang="en-US" altLang="zh-CN" sz="5400" dirty="0" smtClean="0">
                <a:latin typeface="Minion Pro SmBd Disp" panose="02040603070201020203" pitchFamily="18" charset="0"/>
              </a:rPr>
              <a:t>The Development of Bible Translation</a:t>
            </a:r>
            <a:endParaRPr lang="zh-CN" altLang="en-US" sz="5400" dirty="0">
              <a:latin typeface="Minion Pro SmBd Disp" panose="02040603070201020203" pitchFamily="18" charset="0"/>
            </a:endParaRPr>
          </a:p>
        </p:txBody>
      </p:sp>
      <p:sp>
        <p:nvSpPr>
          <p:cNvPr id="3" name="副标题 2"/>
          <p:cNvSpPr>
            <a:spLocks noGrp="1"/>
          </p:cNvSpPr>
          <p:nvPr>
            <p:ph type="subTitle" idx="1"/>
          </p:nvPr>
        </p:nvSpPr>
        <p:spPr>
          <a:xfrm>
            <a:off x="3992880" y="3429000"/>
            <a:ext cx="9144000" cy="1655762"/>
          </a:xfrm>
        </p:spPr>
        <p:txBody>
          <a:bodyPr/>
          <a:lstStyle/>
          <a:p>
            <a:r>
              <a:rPr lang="en-US" altLang="zh-CN" dirty="0" smtClean="0"/>
              <a:t>By Han Haiyang &amp; Peng </a:t>
            </a:r>
            <a:r>
              <a:rPr lang="en-US" altLang="zh-CN" dirty="0" err="1" smtClean="0"/>
              <a:t>Yuzhi</a:t>
            </a:r>
            <a:endParaRPr lang="zh-CN" altLang="en-US" dirty="0"/>
          </a:p>
        </p:txBody>
      </p:sp>
    </p:spTree>
    <p:extLst>
      <p:ext uri="{BB962C8B-B14F-4D97-AF65-F5344CB8AC3E}">
        <p14:creationId xmlns:p14="http://schemas.microsoft.com/office/powerpoint/2010/main" val="2795317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6672" y="261418"/>
            <a:ext cx="10515600" cy="1325563"/>
          </a:xfrm>
        </p:spPr>
        <p:txBody>
          <a:bodyPr/>
          <a:lstStyle/>
          <a:p>
            <a:r>
              <a:rPr lang="en-US" altLang="zh-CN" b="1" dirty="0" smtClean="0"/>
              <a:t>The Bible</a:t>
            </a:r>
            <a:endParaRPr lang="zh-CN" altLang="en-US" b="1" dirty="0"/>
          </a:p>
        </p:txBody>
      </p:sp>
      <p:sp>
        <p:nvSpPr>
          <p:cNvPr id="3" name="内容占位符 2"/>
          <p:cNvSpPr>
            <a:spLocks noGrp="1"/>
          </p:cNvSpPr>
          <p:nvPr>
            <p:ph idx="1"/>
          </p:nvPr>
        </p:nvSpPr>
        <p:spPr>
          <a:xfrm>
            <a:off x="6096000" y="1690688"/>
            <a:ext cx="5257800" cy="4351338"/>
          </a:xfrm>
        </p:spPr>
        <p:txBody>
          <a:bodyPr/>
          <a:lstStyle/>
          <a:p>
            <a:r>
              <a:rPr lang="en-US" altLang="zh-CN" dirty="0" smtClean="0"/>
              <a:t>The Bible consists of the Old Testament and the New Testament. The former, completed in around 1300 B.C., is originally in Hebrew while the latter, completed in around 45 A.D., is in Greek.</a:t>
            </a:r>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206" y="2375013"/>
            <a:ext cx="1402760" cy="2107973"/>
          </a:xfrm>
          <a:prstGeom prst="rect">
            <a:avLst/>
          </a:prstGeom>
          <a:effectLst>
            <a:softEdge rad="63500"/>
          </a:effectLst>
        </p:spPr>
      </p:pic>
      <p:sp>
        <p:nvSpPr>
          <p:cNvPr id="7" name="左大括号 6"/>
          <p:cNvSpPr/>
          <p:nvPr/>
        </p:nvSpPr>
        <p:spPr>
          <a:xfrm>
            <a:off x="2068966" y="1972491"/>
            <a:ext cx="1815738" cy="291301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4704" y="1159726"/>
            <a:ext cx="1746250" cy="1746250"/>
          </a:xfrm>
          <a:prstGeom prst="rect">
            <a:avLst/>
          </a:prstGeom>
          <a:effectLst>
            <a:softEdge rad="63500"/>
          </a:effectLst>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4216" y="3700577"/>
            <a:ext cx="1927226" cy="1927226"/>
          </a:xfrm>
          <a:prstGeom prst="rect">
            <a:avLst/>
          </a:prstGeom>
          <a:effectLst>
            <a:softEdge rad="63500"/>
          </a:effectLst>
        </p:spPr>
      </p:pic>
      <p:sp>
        <p:nvSpPr>
          <p:cNvPr id="10" name="文本框 9"/>
          <p:cNvSpPr txBox="1"/>
          <p:nvPr/>
        </p:nvSpPr>
        <p:spPr>
          <a:xfrm>
            <a:off x="396672" y="1395746"/>
            <a:ext cx="3644537" cy="369332"/>
          </a:xfrm>
          <a:prstGeom prst="rect">
            <a:avLst/>
          </a:prstGeom>
          <a:noFill/>
        </p:spPr>
        <p:txBody>
          <a:bodyPr wrap="square" rtlCol="0">
            <a:spAutoFit/>
          </a:bodyPr>
          <a:lstStyle/>
          <a:p>
            <a:r>
              <a:rPr lang="en-US" altLang="zh-CN" dirty="0" smtClean="0"/>
              <a:t>from </a:t>
            </a:r>
            <a:r>
              <a:rPr lang="en-US" altLang="zh-CN" dirty="0" err="1" smtClean="0"/>
              <a:t>Koine</a:t>
            </a:r>
            <a:r>
              <a:rPr lang="en-US" altLang="zh-CN" dirty="0" smtClean="0"/>
              <a:t> Greek , “the books”</a:t>
            </a:r>
            <a:endParaRPr lang="zh-CN" altLang="en-US" dirty="0"/>
          </a:p>
        </p:txBody>
      </p:sp>
    </p:spTree>
    <p:extLst>
      <p:ext uri="{BB962C8B-B14F-4D97-AF65-F5344CB8AC3E}">
        <p14:creationId xmlns:p14="http://schemas.microsoft.com/office/powerpoint/2010/main" val="309553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Septuagint</a:t>
            </a:r>
            <a:endParaRPr lang="zh-CN" altLang="en-US" b="1" dirty="0"/>
          </a:p>
        </p:txBody>
      </p:sp>
      <p:sp>
        <p:nvSpPr>
          <p:cNvPr id="3" name="内容占位符 2"/>
          <p:cNvSpPr>
            <a:spLocks noGrp="1"/>
          </p:cNvSpPr>
          <p:nvPr>
            <p:ph idx="1"/>
          </p:nvPr>
        </p:nvSpPr>
        <p:spPr>
          <a:xfrm>
            <a:off x="5029201" y="2450521"/>
            <a:ext cx="7045234" cy="2453346"/>
          </a:xfrm>
        </p:spPr>
        <p:txBody>
          <a:bodyPr>
            <a:normAutofit fontScale="92500" lnSpcReduction="10000"/>
          </a:bodyPr>
          <a:lstStyle/>
          <a:p>
            <a:r>
              <a:rPr lang="en-US" altLang="zh-CN" dirty="0" smtClean="0"/>
              <a:t>Following conquest by Alexander the Great, the Hebrew Bible was translated into Greek in the 3rd century B.C. ,known as </a:t>
            </a:r>
            <a:r>
              <a:rPr lang="en-US" altLang="zh-CN" b="1" dirty="0" smtClean="0">
                <a:solidFill>
                  <a:srgbClr val="FF0000"/>
                </a:solidFill>
              </a:rPr>
              <a:t>Septuagint</a:t>
            </a:r>
            <a:r>
              <a:rPr lang="en-US" altLang="zh-CN" dirty="0" smtClean="0"/>
              <a:t> which refers to the 70 (or more accurately, 72) Jewish scholars who supposedly worked on the translation. </a:t>
            </a:r>
            <a:endParaRPr lang="zh-CN" altLang="en-US"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194" y="2396269"/>
            <a:ext cx="4145896" cy="2561851"/>
          </a:xfrm>
          <a:prstGeom prst="rect">
            <a:avLst/>
          </a:prstGeom>
          <a:effectLst>
            <a:softEdge rad="63500"/>
          </a:effectLst>
        </p:spPr>
      </p:pic>
    </p:spTree>
    <p:extLst>
      <p:ext uri="{BB962C8B-B14F-4D97-AF65-F5344CB8AC3E}">
        <p14:creationId xmlns:p14="http://schemas.microsoft.com/office/powerpoint/2010/main" val="403869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Saint Jerome</a:t>
            </a:r>
            <a:endParaRPr lang="zh-CN" altLang="en-US" b="1" dirty="0"/>
          </a:p>
        </p:txBody>
      </p:sp>
      <p:sp>
        <p:nvSpPr>
          <p:cNvPr id="3" name="内容占位符 2"/>
          <p:cNvSpPr>
            <a:spLocks noGrp="1"/>
          </p:cNvSpPr>
          <p:nvPr>
            <p:ph idx="1"/>
          </p:nvPr>
        </p:nvSpPr>
        <p:spPr>
          <a:xfrm>
            <a:off x="5852160" y="1930128"/>
            <a:ext cx="5501640" cy="4351338"/>
          </a:xfrm>
        </p:spPr>
        <p:txBody>
          <a:bodyPr/>
          <a:lstStyle/>
          <a:p>
            <a:r>
              <a:rPr lang="en-US" altLang="zh-CN" dirty="0" smtClean="0"/>
              <a:t>Translated the New Testament from original Greek into Latin from 382 A.D. to 384 A.D.</a:t>
            </a:r>
          </a:p>
          <a:p>
            <a:r>
              <a:rPr lang="en-US" altLang="zh-CN" dirty="0" smtClean="0"/>
              <a:t>Translated the Hebrew Bible into Latin from 390A.D. to 405A.D.</a:t>
            </a:r>
          </a:p>
          <a:p>
            <a:r>
              <a:rPr lang="en-US" altLang="zh-CN" dirty="0" smtClean="0"/>
              <a:t>Translated </a:t>
            </a:r>
            <a:r>
              <a:rPr lang="en-US" altLang="zh-CN" b="1" dirty="0" smtClean="0"/>
              <a:t>sense for sense </a:t>
            </a:r>
            <a:r>
              <a:rPr lang="en-US" altLang="zh-CN" dirty="0" smtClean="0"/>
              <a:t>rather than word for word</a:t>
            </a:r>
          </a:p>
          <a:p>
            <a:pPr marL="0" indent="0">
              <a:buNone/>
            </a:pPr>
            <a:endParaRPr lang="zh-CN" altLang="en-US"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90688"/>
            <a:ext cx="3990975" cy="4286250"/>
          </a:xfrm>
          <a:prstGeom prst="rect">
            <a:avLst/>
          </a:prstGeom>
          <a:effectLst>
            <a:softEdge rad="63500"/>
          </a:effectLst>
        </p:spPr>
      </p:pic>
    </p:spTree>
    <p:extLst>
      <p:ext uri="{BB962C8B-B14F-4D97-AF65-F5344CB8AC3E}">
        <p14:creationId xmlns:p14="http://schemas.microsoft.com/office/powerpoint/2010/main" val="363933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01189" y="338999"/>
            <a:ext cx="10515600" cy="1325563"/>
          </a:xfrm>
        </p:spPr>
        <p:txBody>
          <a:bodyPr/>
          <a:lstStyle/>
          <a:p>
            <a:r>
              <a:rPr lang="en-US" altLang="zh-CN" b="1" dirty="0" smtClean="0"/>
              <a:t>John Wycliffe</a:t>
            </a:r>
            <a:endParaRPr lang="zh-CN" altLang="en-US" b="1" dirty="0"/>
          </a:p>
        </p:txBody>
      </p:sp>
      <p:sp>
        <p:nvSpPr>
          <p:cNvPr id="3" name="内容占位符 2"/>
          <p:cNvSpPr>
            <a:spLocks noGrp="1"/>
          </p:cNvSpPr>
          <p:nvPr>
            <p:ph idx="1"/>
          </p:nvPr>
        </p:nvSpPr>
        <p:spPr>
          <a:xfrm>
            <a:off x="6096000" y="1240972"/>
            <a:ext cx="5636623" cy="5008654"/>
          </a:xfrm>
        </p:spPr>
        <p:txBody>
          <a:bodyPr>
            <a:normAutofit lnSpcReduction="10000"/>
          </a:bodyPr>
          <a:lstStyle/>
          <a:p>
            <a:r>
              <a:rPr lang="en-US" altLang="zh-CN" dirty="0" smtClean="0"/>
              <a:t>Translated the </a:t>
            </a:r>
            <a:r>
              <a:rPr lang="en-US" altLang="zh-CN" dirty="0"/>
              <a:t>L</a:t>
            </a:r>
            <a:r>
              <a:rPr lang="en-US" altLang="zh-CN" dirty="0" smtClean="0"/>
              <a:t>atin </a:t>
            </a:r>
            <a:r>
              <a:rPr lang="en-US" altLang="zh-CN" dirty="0"/>
              <a:t>B</a:t>
            </a:r>
            <a:r>
              <a:rPr lang="en-US" altLang="zh-CN" dirty="0" smtClean="0"/>
              <a:t>ible to </a:t>
            </a:r>
            <a:r>
              <a:rPr lang="en-US" altLang="zh-CN" dirty="0"/>
              <a:t>E</a:t>
            </a:r>
            <a:r>
              <a:rPr lang="en-US" altLang="zh-CN" dirty="0" smtClean="0"/>
              <a:t>nglish in the 14</a:t>
            </a:r>
            <a:r>
              <a:rPr lang="en-US" altLang="zh-CN" baseline="30000" dirty="0" smtClean="0"/>
              <a:t>th</a:t>
            </a:r>
            <a:r>
              <a:rPr lang="en-US" altLang="zh-CN" dirty="0" smtClean="0"/>
              <a:t> century</a:t>
            </a:r>
          </a:p>
          <a:p>
            <a:r>
              <a:rPr lang="en-US" altLang="zh-CN" dirty="0" smtClean="0"/>
              <a:t>Believed each man should be granted access to the crucial text in a language that he could understand</a:t>
            </a:r>
          </a:p>
          <a:p>
            <a:r>
              <a:rPr lang="en-US" altLang="zh-CN" dirty="0"/>
              <a:t>T</a:t>
            </a:r>
            <a:r>
              <a:rPr lang="en-US" altLang="zh-CN" dirty="0" smtClean="0"/>
              <a:t>ranslated as clear as possible the ‘sentence’ (</a:t>
            </a:r>
            <a:r>
              <a:rPr lang="en-US" altLang="zh-CN" b="1" dirty="0" smtClean="0"/>
              <a:t>meaning</a:t>
            </a:r>
            <a:r>
              <a:rPr lang="en-US" altLang="zh-CN" dirty="0" smtClean="0"/>
              <a:t>)</a:t>
            </a:r>
          </a:p>
          <a:p>
            <a:r>
              <a:rPr lang="en-US" altLang="zh-CN" dirty="0" smtClean="0"/>
              <a:t>Church officials dig up his bones, burn them, and scatter the ashes on Swift River.</a:t>
            </a:r>
            <a:endParaRPr lang="zh-CN" altLang="en-US" dirty="0"/>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528355"/>
            <a:ext cx="3074517" cy="4023359"/>
          </a:xfrm>
          <a:prstGeom prst="rect">
            <a:avLst/>
          </a:prstGeom>
          <a:effectLst>
            <a:softEdge rad="63500"/>
          </a:effectLst>
        </p:spPr>
      </p:pic>
    </p:spTree>
    <p:extLst>
      <p:ext uri="{BB962C8B-B14F-4D97-AF65-F5344CB8AC3E}">
        <p14:creationId xmlns:p14="http://schemas.microsoft.com/office/powerpoint/2010/main" val="347142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 </a:t>
            </a:r>
            <a:r>
              <a:rPr lang="en-US" altLang="zh-CN" b="1" dirty="0" smtClean="0"/>
              <a:t>William Tyndale</a:t>
            </a:r>
            <a:endParaRPr lang="zh-CN" altLang="en-US" b="1" dirty="0"/>
          </a:p>
        </p:txBody>
      </p:sp>
      <p:sp>
        <p:nvSpPr>
          <p:cNvPr id="3" name="内容占位符 2"/>
          <p:cNvSpPr>
            <a:spLocks noGrp="1"/>
          </p:cNvSpPr>
          <p:nvPr>
            <p:ph idx="1"/>
          </p:nvPr>
        </p:nvSpPr>
        <p:spPr>
          <a:xfrm>
            <a:off x="6096000" y="1253330"/>
            <a:ext cx="5397137" cy="5317287"/>
          </a:xfrm>
        </p:spPr>
        <p:txBody>
          <a:bodyPr>
            <a:noAutofit/>
          </a:bodyPr>
          <a:lstStyle/>
          <a:p>
            <a:r>
              <a:rPr lang="en-US" altLang="zh-CN" dirty="0" smtClean="0"/>
              <a:t> Printed the </a:t>
            </a:r>
            <a:r>
              <a:rPr lang="en-US" altLang="zh-CN" b="1" dirty="0" smtClean="0"/>
              <a:t>first translation </a:t>
            </a:r>
            <a:r>
              <a:rPr lang="en-US" altLang="zh-CN" dirty="0" smtClean="0"/>
              <a:t>of the New Testament from Greek into English, nearly at the same time when Martin Luther translated the New Testament from Greek to German</a:t>
            </a:r>
          </a:p>
          <a:p>
            <a:r>
              <a:rPr lang="en-US" altLang="zh-CN" dirty="0" smtClean="0"/>
              <a:t>Intention in translating : to offer </a:t>
            </a:r>
            <a:r>
              <a:rPr lang="en-US" altLang="zh-CN" b="1" dirty="0" smtClean="0"/>
              <a:t>as clear a version as possible to the layman</a:t>
            </a:r>
          </a:p>
          <a:p>
            <a:r>
              <a:rPr lang="en-US" altLang="zh-CN" dirty="0" smtClean="0"/>
              <a:t> Burned at the stake in the same year when Luther translated The Old Testament from Latin to German</a:t>
            </a:r>
            <a:endParaRPr lang="zh-CN" altLang="en-US" dirty="0"/>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9518" y="1690688"/>
            <a:ext cx="3673051" cy="4454434"/>
          </a:xfrm>
          <a:prstGeom prst="rect">
            <a:avLst/>
          </a:prstGeom>
          <a:effectLst>
            <a:softEdge rad="63500"/>
          </a:effectLst>
        </p:spPr>
      </p:pic>
    </p:spTree>
    <p:extLst>
      <p:ext uri="{BB962C8B-B14F-4D97-AF65-F5344CB8AC3E}">
        <p14:creationId xmlns:p14="http://schemas.microsoft.com/office/powerpoint/2010/main" val="89510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20634" y="378188"/>
            <a:ext cx="10515600" cy="1325563"/>
          </a:xfrm>
        </p:spPr>
        <p:txBody>
          <a:bodyPr/>
          <a:lstStyle/>
          <a:p>
            <a:r>
              <a:rPr lang="en-US" altLang="zh-CN" b="1" dirty="0" smtClean="0"/>
              <a:t>King James Bible  1611</a:t>
            </a:r>
            <a:endParaRPr lang="zh-CN" altLang="en-US" b="1" dirty="0"/>
          </a:p>
        </p:txBody>
      </p:sp>
      <p:sp>
        <p:nvSpPr>
          <p:cNvPr id="3" name="内容占位符 2"/>
          <p:cNvSpPr>
            <a:spLocks noGrp="1"/>
          </p:cNvSpPr>
          <p:nvPr>
            <p:ph idx="1"/>
          </p:nvPr>
        </p:nvSpPr>
        <p:spPr>
          <a:xfrm>
            <a:off x="6096000" y="1825625"/>
            <a:ext cx="5257800" cy="4351338"/>
          </a:xfrm>
        </p:spPr>
        <p:txBody>
          <a:bodyPr/>
          <a:lstStyle/>
          <a:p>
            <a:r>
              <a:rPr lang="en-US" altLang="zh-CN" dirty="0" smtClean="0"/>
              <a:t>The most important and influential English translation of Bible </a:t>
            </a:r>
          </a:p>
          <a:p>
            <a:r>
              <a:rPr lang="en-US" altLang="zh-CN" dirty="0" smtClean="0"/>
              <a:t>A </a:t>
            </a:r>
            <a:r>
              <a:rPr lang="en-US" altLang="zh-CN" b="1" dirty="0" smtClean="0"/>
              <a:t>literal translation </a:t>
            </a:r>
            <a:r>
              <a:rPr lang="en-US" altLang="zh-CN" dirty="0" smtClean="0"/>
              <a:t>was adapted , harder to read than some earlier versions</a:t>
            </a:r>
          </a:p>
          <a:p>
            <a:r>
              <a:rPr lang="en-US" altLang="zh-CN" dirty="0" smtClean="0"/>
              <a:t> Avoided contemporary idioms, tending towards archaic forms, like </a:t>
            </a:r>
            <a:r>
              <a:rPr lang="en-US" altLang="zh-CN" i="1" dirty="0" smtClean="0"/>
              <a:t>verily</a:t>
            </a:r>
            <a:endParaRPr lang="zh-CN" altLang="en-US" i="1" dirty="0"/>
          </a:p>
        </p:txBody>
      </p:sp>
      <p:pic>
        <p:nvPicPr>
          <p:cNvPr id="4" name="图片 3"/>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1515290" y="1598816"/>
            <a:ext cx="2220687" cy="3469572"/>
          </a:xfrm>
          <a:prstGeom prst="rect">
            <a:avLst/>
          </a:prstGeom>
          <a:effectLst>
            <a:softEdge rad="63500"/>
          </a:effectLst>
        </p:spPr>
      </p:pic>
      <p:sp>
        <p:nvSpPr>
          <p:cNvPr id="5" name="文本框 4"/>
          <p:cNvSpPr txBox="1"/>
          <p:nvPr/>
        </p:nvSpPr>
        <p:spPr>
          <a:xfrm>
            <a:off x="128451" y="5068388"/>
            <a:ext cx="5849983" cy="369332"/>
          </a:xfrm>
          <a:prstGeom prst="rect">
            <a:avLst/>
          </a:prstGeom>
          <a:noFill/>
        </p:spPr>
        <p:txBody>
          <a:bodyPr wrap="square" rtlCol="0">
            <a:spAutoFit/>
          </a:bodyPr>
          <a:lstStyle/>
          <a:p>
            <a:r>
              <a:rPr lang="en-US" altLang="zh-CN" i="1" dirty="0" smtClean="0"/>
              <a:t>King James Version Bible first edition title page 1611</a:t>
            </a:r>
            <a:endParaRPr lang="zh-CN" altLang="en-US" i="1" dirty="0"/>
          </a:p>
        </p:txBody>
      </p:sp>
    </p:spTree>
    <p:extLst>
      <p:ext uri="{BB962C8B-B14F-4D97-AF65-F5344CB8AC3E}">
        <p14:creationId xmlns:p14="http://schemas.microsoft.com/office/powerpoint/2010/main" val="349045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9787" y="365125"/>
            <a:ext cx="11243355" cy="1325563"/>
          </a:xfrm>
        </p:spPr>
        <p:txBody>
          <a:bodyPr/>
          <a:lstStyle/>
          <a:p>
            <a:r>
              <a:rPr lang="en-US" altLang="zh-CN" b="1" dirty="0" smtClean="0"/>
              <a:t>Some modern versions   </a:t>
            </a:r>
            <a:r>
              <a:rPr lang="en-US" altLang="zh-CN" sz="2400" dirty="0" smtClean="0"/>
              <a:t>sections from Genesis 1</a:t>
            </a:r>
            <a:endParaRPr lang="zh-CN" altLang="en-US" sz="2400" dirty="0"/>
          </a:p>
        </p:txBody>
      </p:sp>
      <p:sp>
        <p:nvSpPr>
          <p:cNvPr id="3" name="文本占位符 2"/>
          <p:cNvSpPr>
            <a:spLocks noGrp="1"/>
          </p:cNvSpPr>
          <p:nvPr>
            <p:ph type="body" idx="1"/>
          </p:nvPr>
        </p:nvSpPr>
        <p:spPr>
          <a:xfrm>
            <a:off x="446598" y="1677217"/>
            <a:ext cx="5157787" cy="823912"/>
          </a:xfrm>
        </p:spPr>
        <p:txBody>
          <a:bodyPr/>
          <a:lstStyle/>
          <a:p>
            <a:r>
              <a:rPr lang="en-US" altLang="zh-CN" dirty="0" smtClean="0"/>
              <a:t>The 21century King James version</a:t>
            </a:r>
            <a:endParaRPr lang="zh-CN" altLang="en-US" dirty="0"/>
          </a:p>
        </p:txBody>
      </p:sp>
      <p:sp>
        <p:nvSpPr>
          <p:cNvPr id="5" name="文本占位符 4"/>
          <p:cNvSpPr>
            <a:spLocks noGrp="1"/>
          </p:cNvSpPr>
          <p:nvPr>
            <p:ph type="body" sz="half" idx="3"/>
          </p:nvPr>
        </p:nvSpPr>
        <p:spPr>
          <a:xfrm>
            <a:off x="6333602" y="1681163"/>
            <a:ext cx="5183188" cy="823912"/>
          </a:xfrm>
        </p:spPr>
        <p:txBody>
          <a:bodyPr/>
          <a:lstStyle/>
          <a:p>
            <a:r>
              <a:rPr lang="en-US" altLang="zh-CN" dirty="0" smtClean="0"/>
              <a:t>Amplified Bible, Classic Edition</a:t>
            </a:r>
            <a:endParaRPr lang="zh-CN" altLang="en-US" dirty="0"/>
          </a:p>
        </p:txBody>
      </p:sp>
      <p:sp>
        <p:nvSpPr>
          <p:cNvPr id="4" name="内容占位符 3"/>
          <p:cNvSpPr>
            <a:spLocks noGrp="1"/>
          </p:cNvSpPr>
          <p:nvPr>
            <p:ph sz="quarter" idx="2"/>
          </p:nvPr>
        </p:nvSpPr>
        <p:spPr>
          <a:xfrm>
            <a:off x="339634" y="2505075"/>
            <a:ext cx="5657941" cy="3684588"/>
          </a:xfrm>
        </p:spPr>
        <p:txBody>
          <a:bodyPr>
            <a:noAutofit/>
          </a:bodyPr>
          <a:lstStyle/>
          <a:p>
            <a:r>
              <a:rPr lang="en-US" altLang="zh-CN" sz="2400" dirty="0" smtClean="0"/>
              <a:t>1 In the beginning God created the heaven and the earth.</a:t>
            </a:r>
          </a:p>
          <a:p>
            <a:endParaRPr lang="en-US" altLang="zh-CN" sz="2400" dirty="0" smtClean="0"/>
          </a:p>
          <a:p>
            <a:r>
              <a:rPr lang="en-US" altLang="zh-CN" sz="2400" dirty="0" smtClean="0"/>
              <a:t>2 And the earth was without form and void, and darkness was upon the face of the deep. And the Spirit of God moved upon the face of the waters.</a:t>
            </a:r>
          </a:p>
          <a:p>
            <a:endParaRPr lang="en-US" altLang="zh-CN" dirty="0" smtClean="0"/>
          </a:p>
        </p:txBody>
      </p:sp>
      <p:sp>
        <p:nvSpPr>
          <p:cNvPr id="6" name="内容占位符 5"/>
          <p:cNvSpPr>
            <a:spLocks noGrp="1"/>
          </p:cNvSpPr>
          <p:nvPr>
            <p:ph sz="quarter" idx="4"/>
          </p:nvPr>
        </p:nvSpPr>
        <p:spPr>
          <a:xfrm>
            <a:off x="6172199" y="2505075"/>
            <a:ext cx="5505995" cy="3684588"/>
          </a:xfrm>
        </p:spPr>
        <p:txBody>
          <a:bodyPr>
            <a:normAutofit lnSpcReduction="10000"/>
          </a:bodyPr>
          <a:lstStyle/>
          <a:p>
            <a:r>
              <a:rPr lang="en-US" altLang="zh-CN" dirty="0" smtClean="0"/>
              <a:t>1 In the beginning God (prepared, formed, fashioned, and) created the heavens and the earth.</a:t>
            </a:r>
          </a:p>
          <a:p>
            <a:endParaRPr lang="en-US" altLang="zh-CN" dirty="0" smtClean="0"/>
          </a:p>
          <a:p>
            <a:r>
              <a:rPr lang="en-US" altLang="zh-CN" dirty="0" smtClean="0"/>
              <a:t>2 The earth was without form and an empty waste, and darkness was upon the face of the very great deep. The Spirit of God was moving (hovering, brooding) over the face of the waters.</a:t>
            </a:r>
            <a:endParaRPr lang="zh-CN" altLang="en-US" dirty="0"/>
          </a:p>
        </p:txBody>
      </p:sp>
    </p:spTree>
    <p:extLst>
      <p:ext uri="{BB962C8B-B14F-4D97-AF65-F5344CB8AC3E}">
        <p14:creationId xmlns:p14="http://schemas.microsoft.com/office/powerpoint/2010/main" val="314741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49979" y="2644170"/>
            <a:ext cx="10045336" cy="830997"/>
          </a:xfrm>
          <a:prstGeom prst="rect">
            <a:avLst/>
          </a:prstGeom>
          <a:noFill/>
        </p:spPr>
        <p:txBody>
          <a:bodyPr wrap="square" rtlCol="0">
            <a:spAutoFit/>
          </a:bodyPr>
          <a:lstStyle/>
          <a:p>
            <a:r>
              <a:rPr lang="en-US" altLang="zh-CN" sz="4800" dirty="0" smtClean="0">
                <a:latin typeface="Arial Black" panose="020B0A04020102020204" pitchFamily="34" charset="0"/>
              </a:rPr>
              <a:t>THANK YOU </a:t>
            </a:r>
            <a:r>
              <a:rPr lang="en-US" altLang="zh-CN" sz="4800" smtClean="0">
                <a:latin typeface="Arial Black" panose="020B0A04020102020204" pitchFamily="34" charset="0"/>
              </a:rPr>
              <a:t>FOR WATCHING</a:t>
            </a:r>
            <a:endParaRPr lang="en-US" altLang="zh-CN" sz="4800" dirty="0" smtClean="0">
              <a:latin typeface="Arial Black" panose="020B0A04020102020204" pitchFamily="34" charset="0"/>
            </a:endParaRPr>
          </a:p>
        </p:txBody>
      </p:sp>
    </p:spTree>
    <p:extLst>
      <p:ext uri="{BB962C8B-B14F-4D97-AF65-F5344CB8AC3E}">
        <p14:creationId xmlns:p14="http://schemas.microsoft.com/office/powerpoint/2010/main" val="33325064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顶峰">
  <a:themeElements>
    <a:clrScheme name="顶峰">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顶峰">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顶峰">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2637</TotalTime>
  <Words>448</Words>
  <Application>Microsoft Office PowerPoint</Application>
  <PresentationFormat>自定义</PresentationFormat>
  <Paragraphs>35</Paragraphs>
  <Slides>9</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9</vt:i4>
      </vt:variant>
    </vt:vector>
  </HeadingPairs>
  <TitlesOfParts>
    <vt:vector size="20" baseType="lpstr">
      <vt:lpstr>Arial</vt:lpstr>
      <vt:lpstr>宋体</vt:lpstr>
      <vt:lpstr>Wingdings 2</vt:lpstr>
      <vt:lpstr>Lucida Sans</vt:lpstr>
      <vt:lpstr>Minion Pro SmBd Disp</vt:lpstr>
      <vt:lpstr>Book Antiqua</vt:lpstr>
      <vt:lpstr>Arial Black</vt:lpstr>
      <vt:lpstr>Wingdings 3</vt:lpstr>
      <vt:lpstr>黑体</vt:lpstr>
      <vt:lpstr>Wingdings</vt:lpstr>
      <vt:lpstr>顶峰</vt:lpstr>
      <vt:lpstr>The Development of Bible Translation</vt:lpstr>
      <vt:lpstr>The Bible</vt:lpstr>
      <vt:lpstr>Septuagint</vt:lpstr>
      <vt:lpstr>Saint Jerome</vt:lpstr>
      <vt:lpstr>John Wycliffe</vt:lpstr>
      <vt:lpstr> William Tyndale</vt:lpstr>
      <vt:lpstr>King James Bible  1611</vt:lpstr>
      <vt:lpstr>Some modern versions   sections from Genesis 1</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Development of Bible Translation</dc:title>
  <dc:creator>Stephen</dc:creator>
  <cp:lastModifiedBy>han</cp:lastModifiedBy>
  <cp:revision>16</cp:revision>
  <dcterms:created xsi:type="dcterms:W3CDTF">2020-10-09T05:38:41Z</dcterms:created>
  <dcterms:modified xsi:type="dcterms:W3CDTF">2020-10-11T01:48:58Z</dcterms:modified>
</cp:coreProperties>
</file>