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Lst>
  <p:notesMasterIdLst>
    <p:notesMasterId r:id="rId8"/>
  </p:notesMasterIdLst>
  <p:handoutMasterIdLst>
    <p:handoutMasterId r:id="rId9"/>
  </p:handoutMasterIdLst>
  <p:sldIdLst>
    <p:sldId id="263" r:id="rId3"/>
    <p:sldId id="265" r:id="rId4"/>
    <p:sldId id="258" r:id="rId5"/>
    <p:sldId id="264" r:id="rId6"/>
    <p:sldId id="266" r:id="rId7"/>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AFA"/>
    <a:srgbClr val="F4E2D4"/>
    <a:srgbClr val="EDCAAD"/>
    <a:srgbClr val="DDC5B0"/>
    <a:srgbClr val="EFC8A7"/>
    <a:srgbClr val="8AA4B6"/>
    <a:srgbClr val="786449"/>
    <a:srgbClr val="93836D"/>
    <a:srgbClr val="8B7A63"/>
    <a:srgbClr val="EBB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32" autoAdjust="0"/>
    <p:restoredTop sz="94660"/>
  </p:normalViewPr>
  <p:slideViewPr>
    <p:cSldViewPr snapToGrid="0">
      <p:cViewPr varScale="1">
        <p:scale>
          <a:sx n="67" d="100"/>
          <a:sy n="67" d="100"/>
        </p:scale>
        <p:origin x="91" y="39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2024/5/8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472741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78CF96-EC30-4FFC-8224-2A4572F6B50E}" type="datetimeFigureOut">
              <a:rPr lang="zh-CN" altLang="en-US" smtClean="0"/>
              <a:t>2024/5/8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EECA2-04B3-4D87-8746-324DA9A9C308}" type="slidenum">
              <a:rPr lang="zh-CN" altLang="en-US" smtClean="0"/>
              <a:t>‹#›</a:t>
            </a:fld>
            <a:endParaRPr lang="zh-CN" altLang="en-US"/>
          </a:p>
        </p:txBody>
      </p:sp>
    </p:spTree>
    <p:extLst>
      <p:ext uri="{BB962C8B-B14F-4D97-AF65-F5344CB8AC3E}">
        <p14:creationId xmlns:p14="http://schemas.microsoft.com/office/powerpoint/2010/main" val="326619234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8264869" y="0"/>
            <a:ext cx="3941645" cy="5675086"/>
          </a:xfrm>
          <a:prstGeom prst="rect">
            <a:avLst/>
          </a:prstGeom>
        </p:spPr>
      </p:pic>
      <p:pic>
        <p:nvPicPr>
          <p:cNvPr id="3" name="图片 2"/>
          <p:cNvPicPr>
            <a:picLocks noChangeAspect="1"/>
          </p:cNvPicPr>
          <p:nvPr userDrawn="1"/>
        </p:nvPicPr>
        <p:blipFill>
          <a:blip r:embed="rId3"/>
          <a:stretch>
            <a:fillRect/>
          </a:stretch>
        </p:blipFill>
        <p:spPr>
          <a:xfrm>
            <a:off x="1" y="2759320"/>
            <a:ext cx="4487844" cy="4127708"/>
          </a:xfrm>
          <a:prstGeom prst="rect">
            <a:avLst/>
          </a:prstGeom>
        </p:spPr>
      </p:pic>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6133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33214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60294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31605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14655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79403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21432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65333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28615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8321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8" name="图片 17"/>
          <p:cNvPicPr>
            <a:picLocks noChangeAspect="1"/>
          </p:cNvPicPr>
          <p:nvPr userDrawn="1"/>
        </p:nvPicPr>
        <p:blipFill>
          <a:blip r:embed="rId2"/>
          <a:stretch>
            <a:fillRect/>
          </a:stretch>
        </p:blipFill>
        <p:spPr>
          <a:xfrm>
            <a:off x="9056205" y="0"/>
            <a:ext cx="3135794" cy="4514841"/>
          </a:xfrm>
          <a:prstGeom prst="rect">
            <a:avLst/>
          </a:prstGeom>
        </p:spPr>
      </p:pic>
      <p:pic>
        <p:nvPicPr>
          <p:cNvPr id="19" name="图片 18"/>
          <p:cNvPicPr>
            <a:picLocks noChangeAspect="1"/>
          </p:cNvPicPr>
          <p:nvPr userDrawn="1"/>
        </p:nvPicPr>
        <p:blipFill>
          <a:blip r:embed="rId3"/>
          <a:stretch>
            <a:fillRect/>
          </a:stretch>
        </p:blipFill>
        <p:spPr>
          <a:xfrm>
            <a:off x="-3177" y="3582114"/>
            <a:ext cx="3570324" cy="3283817"/>
          </a:xfrm>
          <a:prstGeom prst="rect">
            <a:avLst/>
          </a:prstGeom>
        </p:spPr>
      </p:pic>
    </p:spTree>
  </p:cSld>
  <p:clrMapOvr>
    <a:masterClrMapping/>
  </p:clrMapOvr>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88287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64465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05755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41876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7698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28209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43279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23721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26904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7658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91468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96896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17672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36166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52798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69677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451076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432004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54360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868979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57885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38841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1943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98328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84039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TextBox 2"/>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3995894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18" name="图片 17"/>
          <p:cNvPicPr>
            <a:picLocks noChangeAspect="1"/>
          </p:cNvPicPr>
          <p:nvPr userDrawn="1"/>
        </p:nvPicPr>
        <p:blipFill>
          <a:blip r:embed="rId2"/>
          <a:stretch>
            <a:fillRect/>
          </a:stretch>
        </p:blipFill>
        <p:spPr>
          <a:xfrm>
            <a:off x="9540625" y="0"/>
            <a:ext cx="2651375" cy="3817386"/>
          </a:xfrm>
          <a:prstGeom prst="rect">
            <a:avLst/>
          </a:prstGeom>
        </p:spPr>
      </p:pic>
      <p:pic>
        <p:nvPicPr>
          <p:cNvPr id="19" name="图片 18"/>
          <p:cNvPicPr>
            <a:picLocks noChangeAspect="1"/>
          </p:cNvPicPr>
          <p:nvPr userDrawn="1"/>
        </p:nvPicPr>
        <p:blipFill>
          <a:blip r:embed="rId3"/>
          <a:stretch>
            <a:fillRect/>
          </a:stretch>
        </p:blipFill>
        <p:spPr>
          <a:xfrm>
            <a:off x="-3177" y="4089400"/>
            <a:ext cx="3018778" cy="2776531"/>
          </a:xfrm>
          <a:prstGeom prst="rect">
            <a:avLst/>
          </a:prstGeom>
        </p:spPr>
      </p:pic>
    </p:spTree>
  </p:cSld>
  <p:clrMapOvr>
    <a:masterClrMapping/>
  </p:clrMapOvr>
  <p:hf sldNum="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2024/5/8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048893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2024/5/8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760581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47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00672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981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17811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43456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1028852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FA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汉仪行楷简" pitchFamily="49" charset="-122"/>
            </a:endParaRPr>
          </a:p>
        </p:txBody>
      </p:sp>
      <p:pic>
        <p:nvPicPr>
          <p:cNvPr id="6" name="图片 5"/>
          <p:cNvPicPr>
            <a:picLocks noChangeAspect="1"/>
          </p:cNvPicPr>
          <p:nvPr userDrawn="1"/>
        </p:nvPicPr>
        <p:blipFill>
          <a:blip r:embed="rId46"/>
          <a:stretch>
            <a:fillRect/>
          </a:stretch>
        </p:blipFill>
        <p:spPr>
          <a:xfrm>
            <a:off x="0" y="0"/>
            <a:ext cx="12191999"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51" r:id="rId44"/>
  </p:sldLayoutIdLs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18649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8ECEB98-0E45-8FA6-4EF6-2175A670E005}"/>
              </a:ext>
            </a:extLst>
          </p:cNvPr>
          <p:cNvSpPr txBox="1"/>
          <p:nvPr/>
        </p:nvSpPr>
        <p:spPr>
          <a:xfrm>
            <a:off x="2027540" y="2740614"/>
            <a:ext cx="8762380" cy="1015663"/>
          </a:xfrm>
          <a:prstGeom prst="rect">
            <a:avLst/>
          </a:prstGeom>
          <a:noFill/>
        </p:spPr>
        <p:txBody>
          <a:bodyPr wrap="square" rtlCol="0">
            <a:spAutoFit/>
          </a:bodyPr>
          <a:lstStyle/>
          <a:p>
            <a:pPr algn="ctr"/>
            <a:r>
              <a:rPr lang="zh-CN" altLang="en-US" sz="6000" dirty="0">
                <a:latin typeface="楷体" panose="02010609060101010101" pitchFamily="49" charset="-122"/>
                <a:ea typeface="楷体" panose="02010609060101010101" pitchFamily="49" charset="-122"/>
              </a:rPr>
              <a:t>动词</a:t>
            </a:r>
            <a:r>
              <a:rPr lang="en-US" altLang="zh-CN" sz="6000" dirty="0" err="1">
                <a:latin typeface="Times New Roman" panose="02020603050405020304" pitchFamily="18" charset="0"/>
                <a:cs typeface="Times New Roman" panose="02020603050405020304" pitchFamily="18" charset="0"/>
              </a:rPr>
              <a:t>haben</a:t>
            </a:r>
            <a:r>
              <a:rPr lang="zh-CN" altLang="en-US" sz="6000" dirty="0">
                <a:latin typeface="楷体" panose="02010609060101010101" pitchFamily="49" charset="-122"/>
                <a:ea typeface="楷体" panose="02010609060101010101" pitchFamily="49" charset="-122"/>
              </a:rPr>
              <a:t>和</a:t>
            </a:r>
            <a:r>
              <a:rPr lang="en-US" altLang="zh-CN" sz="6000" dirty="0">
                <a:latin typeface="Times New Roman" panose="02020603050405020304" pitchFamily="18" charset="0"/>
                <a:cs typeface="Times New Roman" panose="02020603050405020304" pitchFamily="18" charset="0"/>
              </a:rPr>
              <a:t>sein</a:t>
            </a:r>
            <a:r>
              <a:rPr lang="zh-CN" altLang="en-US" sz="6000" dirty="0">
                <a:latin typeface="楷体" panose="02010609060101010101" pitchFamily="49" charset="-122"/>
                <a:ea typeface="楷体" panose="02010609060101010101" pitchFamily="49" charset="-122"/>
              </a:rPr>
              <a:t>的过去时</a:t>
            </a:r>
          </a:p>
        </p:txBody>
      </p:sp>
      <p:sp>
        <p:nvSpPr>
          <p:cNvPr id="3" name="文本框 2">
            <a:extLst>
              <a:ext uri="{FF2B5EF4-FFF2-40B4-BE49-F238E27FC236}">
                <a16:creationId xmlns:a16="http://schemas.microsoft.com/office/drawing/2014/main" id="{7C327D9A-96FE-5ACC-068E-6658B7F2F4CD}"/>
              </a:ext>
            </a:extLst>
          </p:cNvPr>
          <p:cNvSpPr txBox="1"/>
          <p:nvPr/>
        </p:nvSpPr>
        <p:spPr>
          <a:xfrm>
            <a:off x="6969967" y="4982547"/>
            <a:ext cx="4320073" cy="400110"/>
          </a:xfrm>
          <a:prstGeom prst="rect">
            <a:avLst/>
          </a:prstGeom>
          <a:noFill/>
        </p:spPr>
        <p:txBody>
          <a:bodyPr wrap="square" rtlCol="0">
            <a:spAutoFit/>
          </a:bodyPr>
          <a:lstStyle/>
          <a:p>
            <a:r>
              <a:rPr lang="zh-CN" altLang="en-US" sz="2000" dirty="0"/>
              <a:t>刘冰颖   </a:t>
            </a:r>
            <a:r>
              <a:rPr lang="en-US" altLang="zh-CN" sz="2000" dirty="0"/>
              <a:t>Emma   202230092219</a:t>
            </a:r>
            <a:endParaRPr lang="zh-CN" alt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ECF5A4B-E568-3BCD-5A3A-6B460F10F88B}"/>
              </a:ext>
            </a:extLst>
          </p:cNvPr>
          <p:cNvSpPr txBox="1"/>
          <p:nvPr/>
        </p:nvSpPr>
        <p:spPr>
          <a:xfrm>
            <a:off x="434340" y="548640"/>
            <a:ext cx="5086350" cy="830997"/>
          </a:xfrm>
          <a:prstGeom prst="rect">
            <a:avLst/>
          </a:prstGeom>
          <a:noFill/>
        </p:spPr>
        <p:txBody>
          <a:bodyPr wrap="square" rtlCol="0">
            <a:spAutoFit/>
          </a:bodyPr>
          <a:lstStyle/>
          <a:p>
            <a:r>
              <a:rPr lang="zh-CN" altLang="en-US" sz="4800" dirty="0">
                <a:latin typeface="华文行楷" panose="02010800040101010101" pitchFamily="2" charset="-122"/>
                <a:ea typeface="华文行楷" panose="02010800040101010101" pitchFamily="2" charset="-122"/>
              </a:rPr>
              <a:t>含义及用法概述</a:t>
            </a:r>
          </a:p>
        </p:txBody>
      </p:sp>
      <p:sp>
        <p:nvSpPr>
          <p:cNvPr id="3" name="文本框 2">
            <a:extLst>
              <a:ext uri="{FF2B5EF4-FFF2-40B4-BE49-F238E27FC236}">
                <a16:creationId xmlns:a16="http://schemas.microsoft.com/office/drawing/2014/main" id="{68B7E63A-2A4E-F63B-3D27-405D82C50C04}"/>
              </a:ext>
            </a:extLst>
          </p:cNvPr>
          <p:cNvSpPr txBox="1"/>
          <p:nvPr/>
        </p:nvSpPr>
        <p:spPr>
          <a:xfrm>
            <a:off x="822960" y="1463041"/>
            <a:ext cx="5086350" cy="1446550"/>
          </a:xfrm>
          <a:prstGeom prst="rect">
            <a:avLst/>
          </a:prstGeom>
          <a:noFill/>
        </p:spPr>
        <p:txBody>
          <a:bodyPr wrap="square" rtlCol="0">
            <a:spAutoFit/>
          </a:bodyPr>
          <a:lstStyle/>
          <a:p>
            <a:r>
              <a:rPr lang="en-US" altLang="zh-CN" sz="3200" dirty="0">
                <a:latin typeface="楷体" panose="02010609060101010101" pitchFamily="49" charset="-122"/>
                <a:ea typeface="楷体" panose="02010609060101010101" pitchFamily="49" charset="-122"/>
              </a:rPr>
              <a:t>1.</a:t>
            </a:r>
            <a:r>
              <a:rPr lang="zh-CN" altLang="en-US" sz="3200" dirty="0">
                <a:latin typeface="楷体" panose="02010609060101010101" pitchFamily="49" charset="-122"/>
                <a:ea typeface="楷体" panose="02010609060101010101" pitchFamily="49" charset="-122"/>
              </a:rPr>
              <a:t>含义</a:t>
            </a:r>
            <a:r>
              <a:rPr lang="zh-CN" altLang="en-US" sz="2800" dirty="0">
                <a:latin typeface="楷体" panose="02010609060101010101" pitchFamily="49" charset="-122"/>
                <a:ea typeface="楷体" panose="02010609060101010101" pitchFamily="49" charset="-122"/>
              </a:rPr>
              <a:t>：</a:t>
            </a:r>
            <a:endParaRPr lang="en-US" altLang="zh-CN" sz="2800" dirty="0">
              <a:latin typeface="楷体" panose="02010609060101010101" pitchFamily="49" charset="-122"/>
              <a:ea typeface="楷体" panose="02010609060101010101" pitchFamily="49" charset="-122"/>
            </a:endParaRPr>
          </a:p>
          <a:p>
            <a:r>
              <a:rPr lang="en-US" altLang="zh-CN" sz="2800" dirty="0" err="1">
                <a:latin typeface="Times New Roman" panose="02020603050405020304" pitchFamily="18" charset="0"/>
                <a:ea typeface="楷体" panose="02010609060101010101" pitchFamily="49" charset="-122"/>
                <a:cs typeface="Times New Roman" panose="02020603050405020304" pitchFamily="18" charset="0"/>
              </a:rPr>
              <a:t>haben</a:t>
            </a:r>
            <a:r>
              <a:rPr lang="en-US" altLang="zh-CN" sz="2800" dirty="0" err="1">
                <a:latin typeface="楷体" panose="02010609060101010101" pitchFamily="49" charset="-122"/>
                <a:ea typeface="楷体" panose="02010609060101010101" pitchFamily="49" charset="-122"/>
              </a:rPr>
              <a:t>:Vt</a:t>
            </a:r>
            <a:r>
              <a:rPr lang="en-US" altLang="zh-CN" sz="2800" dirty="0">
                <a:latin typeface="楷体" panose="02010609060101010101" pitchFamily="49" charset="-122"/>
                <a:ea typeface="楷体" panose="02010609060101010101" pitchFamily="49" charset="-122"/>
              </a:rPr>
              <a:t> </a:t>
            </a:r>
            <a:r>
              <a:rPr lang="zh-CN" altLang="en-US" sz="2800" dirty="0">
                <a:latin typeface="楷体" panose="02010609060101010101" pitchFamily="49" charset="-122"/>
                <a:ea typeface="楷体" panose="02010609060101010101" pitchFamily="49" charset="-122"/>
              </a:rPr>
              <a:t>拥有，得到</a:t>
            </a:r>
            <a:endParaRPr lang="en-US" altLang="zh-CN" sz="2800" dirty="0">
              <a:latin typeface="楷体" panose="02010609060101010101" pitchFamily="49" charset="-122"/>
              <a:ea typeface="楷体" panose="02010609060101010101" pitchFamily="49" charset="-122"/>
            </a:endParaRPr>
          </a:p>
          <a:p>
            <a:r>
              <a:rPr lang="en-US" altLang="zh-CN" sz="2800" dirty="0" err="1">
                <a:latin typeface="Times New Roman" panose="02020603050405020304" pitchFamily="18" charset="0"/>
                <a:ea typeface="楷体" panose="02010609060101010101" pitchFamily="49" charset="-122"/>
                <a:cs typeface="Times New Roman" panose="02020603050405020304" pitchFamily="18" charset="0"/>
              </a:rPr>
              <a:t>sein</a:t>
            </a:r>
            <a:r>
              <a:rPr lang="en-US" altLang="zh-CN" sz="2800" dirty="0" err="1">
                <a:latin typeface="楷体" panose="02010609060101010101" pitchFamily="49" charset="-122"/>
                <a:ea typeface="楷体" panose="02010609060101010101" pitchFamily="49" charset="-122"/>
              </a:rPr>
              <a:t>:Vi</a:t>
            </a:r>
            <a:r>
              <a:rPr lang="en-US" altLang="zh-CN" sz="2800" dirty="0">
                <a:latin typeface="楷体" panose="02010609060101010101" pitchFamily="49" charset="-122"/>
                <a:ea typeface="楷体" panose="02010609060101010101" pitchFamily="49" charset="-122"/>
              </a:rPr>
              <a:t> </a:t>
            </a:r>
            <a:r>
              <a:rPr lang="zh-CN" altLang="en-US" sz="2800" dirty="0">
                <a:latin typeface="楷体" panose="02010609060101010101" pitchFamily="49" charset="-122"/>
                <a:ea typeface="楷体" panose="02010609060101010101" pitchFamily="49" charset="-122"/>
              </a:rPr>
              <a:t>是，在，发生，来自</a:t>
            </a:r>
          </a:p>
        </p:txBody>
      </p:sp>
      <p:sp>
        <p:nvSpPr>
          <p:cNvPr id="4" name="文本框 3">
            <a:extLst>
              <a:ext uri="{FF2B5EF4-FFF2-40B4-BE49-F238E27FC236}">
                <a16:creationId xmlns:a16="http://schemas.microsoft.com/office/drawing/2014/main" id="{2B98350B-8144-0C76-FE6C-24F07B289933}"/>
              </a:ext>
            </a:extLst>
          </p:cNvPr>
          <p:cNvSpPr txBox="1"/>
          <p:nvPr/>
        </p:nvSpPr>
        <p:spPr>
          <a:xfrm>
            <a:off x="822960" y="3429000"/>
            <a:ext cx="11007090" cy="1877437"/>
          </a:xfrm>
          <a:prstGeom prst="rect">
            <a:avLst/>
          </a:prstGeom>
          <a:noFill/>
        </p:spPr>
        <p:txBody>
          <a:bodyPr wrap="square" rtlCol="0">
            <a:spAutoFit/>
          </a:bodyPr>
          <a:lstStyle/>
          <a:p>
            <a:r>
              <a:rPr lang="en-US" altLang="zh-CN" sz="3200" dirty="0">
                <a:latin typeface="楷体" panose="02010609060101010101" pitchFamily="49" charset="-122"/>
                <a:ea typeface="楷体" panose="02010609060101010101" pitchFamily="49" charset="-122"/>
              </a:rPr>
              <a:t>2.</a:t>
            </a:r>
            <a:r>
              <a:rPr lang="zh-CN" altLang="en-US" sz="3200" dirty="0">
                <a:latin typeface="楷体" panose="02010609060101010101" pitchFamily="49" charset="-122"/>
                <a:ea typeface="楷体" panose="02010609060101010101" pitchFamily="49" charset="-122"/>
              </a:rPr>
              <a:t>作用</a:t>
            </a:r>
            <a:r>
              <a:rPr lang="zh-CN" altLang="en-US" sz="2800" dirty="0">
                <a:latin typeface="楷体" panose="02010609060101010101" pitchFamily="49" charset="-122"/>
                <a:ea typeface="楷体" panose="02010609060101010101" pitchFamily="49" charset="-122"/>
              </a:rPr>
              <a:t>：</a:t>
            </a:r>
            <a:endParaRPr lang="en-US" altLang="zh-CN" sz="2800" dirty="0">
              <a:latin typeface="楷体" panose="02010609060101010101" pitchFamily="49" charset="-122"/>
              <a:ea typeface="楷体" panose="02010609060101010101" pitchFamily="49" charset="-122"/>
            </a:endParaRPr>
          </a:p>
          <a:p>
            <a:r>
              <a:rPr lang="en-US" altLang="zh-CN" sz="2800" dirty="0" err="1">
                <a:latin typeface="Times New Roman" panose="02020603050405020304" pitchFamily="18" charset="0"/>
                <a:ea typeface="楷体" panose="02010609060101010101" pitchFamily="49" charset="-122"/>
                <a:cs typeface="Times New Roman" panose="02020603050405020304" pitchFamily="18" charset="0"/>
              </a:rPr>
              <a:t>haben</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dirty="0">
                <a:latin typeface="楷体" panose="02010609060101010101" pitchFamily="49" charset="-122"/>
                <a:ea typeface="楷体" panose="02010609060101010101" pitchFamily="49" charset="-122"/>
              </a:rPr>
              <a:t>用于不及物动词的完成时的构成</a:t>
            </a:r>
            <a:endParaRPr lang="en-US" altLang="zh-CN" sz="2800" dirty="0">
              <a:latin typeface="楷体" panose="02010609060101010101" pitchFamily="49" charset="-122"/>
              <a:ea typeface="楷体" panose="02010609060101010101" pitchFamily="49" charset="-122"/>
            </a:endParaRPr>
          </a:p>
          <a:p>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sein:</a:t>
            </a:r>
            <a:r>
              <a:rPr lang="zh-CN" altLang="en-US" sz="2800" dirty="0">
                <a:latin typeface="楷体" panose="02010609060101010101" pitchFamily="49" charset="-122"/>
                <a:ea typeface="楷体" panose="02010609060101010101" pitchFamily="49" charset="-122"/>
              </a:rPr>
              <a:t>用于构成不及物动词和动向动词的完成时以及构成被动语态或表示行为结果的状态语态</a:t>
            </a:r>
          </a:p>
        </p:txBody>
      </p:sp>
    </p:spTree>
    <p:extLst>
      <p:ext uri="{BB962C8B-B14F-4D97-AF65-F5344CB8AC3E}">
        <p14:creationId xmlns:p14="http://schemas.microsoft.com/office/powerpoint/2010/main" val="2884457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pic>
        <p:nvPicPr>
          <p:cNvPr id="3" name="图片 2">
            <a:extLst>
              <a:ext uri="{FF2B5EF4-FFF2-40B4-BE49-F238E27FC236}">
                <a16:creationId xmlns:a16="http://schemas.microsoft.com/office/drawing/2014/main" id="{68C97587-596E-A9FF-4BD2-21C0F75FE1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405" y="1197144"/>
            <a:ext cx="11469189" cy="5017770"/>
          </a:xfrm>
          <a:prstGeom prst="rect">
            <a:avLst/>
          </a:prstGeom>
        </p:spPr>
      </p:pic>
      <p:sp>
        <p:nvSpPr>
          <p:cNvPr id="4" name="文本框 3">
            <a:extLst>
              <a:ext uri="{FF2B5EF4-FFF2-40B4-BE49-F238E27FC236}">
                <a16:creationId xmlns:a16="http://schemas.microsoft.com/office/drawing/2014/main" id="{E94C9F13-348A-321A-5600-0AA1851858E6}"/>
              </a:ext>
            </a:extLst>
          </p:cNvPr>
          <p:cNvSpPr txBox="1"/>
          <p:nvPr/>
        </p:nvSpPr>
        <p:spPr>
          <a:xfrm>
            <a:off x="453650" y="244629"/>
            <a:ext cx="3714750" cy="830997"/>
          </a:xfrm>
          <a:prstGeom prst="rect">
            <a:avLst/>
          </a:prstGeom>
          <a:noFill/>
        </p:spPr>
        <p:txBody>
          <a:bodyPr wrap="square" rtlCol="0">
            <a:spAutoFit/>
          </a:bodyPr>
          <a:lstStyle/>
          <a:p>
            <a:r>
              <a:rPr lang="zh-CN" altLang="en-US" sz="4800" dirty="0">
                <a:latin typeface="华文行楷" panose="02010800040101010101" pitchFamily="2" charset="-122"/>
                <a:ea typeface="华文行楷" panose="02010800040101010101" pitchFamily="2" charset="-122"/>
              </a:rPr>
              <a:t>变位形式</a:t>
            </a:r>
          </a:p>
        </p:txBody>
      </p:sp>
      <p:sp>
        <p:nvSpPr>
          <p:cNvPr id="5" name="文本框 4">
            <a:extLst>
              <a:ext uri="{FF2B5EF4-FFF2-40B4-BE49-F238E27FC236}">
                <a16:creationId xmlns:a16="http://schemas.microsoft.com/office/drawing/2014/main" id="{59D4DF17-72D9-350A-6ADE-5EE22FD2E758}"/>
              </a:ext>
            </a:extLst>
          </p:cNvPr>
          <p:cNvSpPr txBox="1"/>
          <p:nvPr/>
        </p:nvSpPr>
        <p:spPr>
          <a:xfrm>
            <a:off x="6229894" y="6336432"/>
            <a:ext cx="5600700" cy="400110"/>
          </a:xfrm>
          <a:prstGeom prst="rect">
            <a:avLst/>
          </a:prstGeom>
          <a:noFill/>
        </p:spPr>
        <p:txBody>
          <a:bodyPr wrap="square" rtlCol="0">
            <a:spAutoFit/>
          </a:bodyPr>
          <a:lstStyle/>
          <a:p>
            <a:r>
              <a:rPr lang="zh-CN" altLang="en-US" sz="2000" dirty="0">
                <a:latin typeface="楷体" panose="02010609060101010101" pitchFamily="49" charset="-122"/>
                <a:ea typeface="楷体" panose="02010609060101010101" pitchFamily="49" charset="-122"/>
              </a:rPr>
              <a:t>注：过去时的第一人称和第三人称变化形式一致</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1599D69-5879-484E-73F6-874D6DD95A27}"/>
              </a:ext>
            </a:extLst>
          </p:cNvPr>
          <p:cNvSpPr txBox="1"/>
          <p:nvPr/>
        </p:nvSpPr>
        <p:spPr>
          <a:xfrm>
            <a:off x="251460" y="251460"/>
            <a:ext cx="6686550" cy="830997"/>
          </a:xfrm>
          <a:prstGeom prst="rect">
            <a:avLst/>
          </a:prstGeom>
          <a:noFill/>
        </p:spPr>
        <p:txBody>
          <a:bodyPr wrap="square" rtlCol="0">
            <a:spAutoFit/>
          </a:bodyPr>
          <a:lstStyle/>
          <a:p>
            <a:r>
              <a:rPr lang="zh-CN" altLang="en-US" sz="4800" dirty="0">
                <a:latin typeface="华文行楷" panose="02010800040101010101" pitchFamily="2" charset="-122"/>
                <a:ea typeface="华文行楷" panose="02010800040101010101" pitchFamily="2" charset="-122"/>
              </a:rPr>
              <a:t>例句</a:t>
            </a:r>
          </a:p>
        </p:txBody>
      </p:sp>
      <p:sp>
        <p:nvSpPr>
          <p:cNvPr id="4" name="文本框 3">
            <a:extLst>
              <a:ext uri="{FF2B5EF4-FFF2-40B4-BE49-F238E27FC236}">
                <a16:creationId xmlns:a16="http://schemas.microsoft.com/office/drawing/2014/main" id="{1F653DE3-D601-501F-99D9-FA8C14A86A56}"/>
              </a:ext>
            </a:extLst>
          </p:cNvPr>
          <p:cNvSpPr txBox="1"/>
          <p:nvPr/>
        </p:nvSpPr>
        <p:spPr>
          <a:xfrm>
            <a:off x="720090" y="1680210"/>
            <a:ext cx="10435590" cy="4031873"/>
          </a:xfrm>
          <a:prstGeom prst="rect">
            <a:avLst/>
          </a:prstGeom>
          <a:noFill/>
        </p:spPr>
        <p:txBody>
          <a:bodyPr wrap="square">
            <a:spAutoFit/>
          </a:bodyPr>
          <a:lstStyle/>
          <a:p>
            <a:pPr marL="342900" indent="-342900">
              <a:buAutoNum type="alphaLcParenR"/>
            </a:pPr>
            <a:r>
              <a:rPr lang="en-US" altLang="zh-CN" sz="3200" dirty="0">
                <a:latin typeface="Times New Roman" panose="02020603050405020304" pitchFamily="18" charset="0"/>
                <a:cs typeface="Times New Roman" panose="02020603050405020304" pitchFamily="18" charset="0"/>
              </a:rPr>
              <a:t>Wang Dali </a:t>
            </a:r>
            <a:r>
              <a:rPr lang="en-US" altLang="zh-CN" sz="3200" dirty="0" err="1">
                <a:latin typeface="Times New Roman" panose="02020603050405020304" pitchFamily="18" charset="0"/>
                <a:cs typeface="Times New Roman" panose="02020603050405020304" pitchFamily="18" charset="0"/>
              </a:rPr>
              <a:t>ist</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heute</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zu</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Hause</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Präsens</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现在时</a:t>
            </a:r>
            <a:r>
              <a:rPr lang="en-US" altLang="zh-CN" sz="3200" dirty="0"/>
              <a:t>)</a:t>
            </a:r>
          </a:p>
          <a:p>
            <a:r>
              <a:rPr lang="en-US" altLang="zh-CN" sz="3200" dirty="0"/>
              <a:t>    </a:t>
            </a:r>
            <a:r>
              <a:rPr lang="zh-CN" altLang="en-US" sz="2800" dirty="0">
                <a:latin typeface="楷体" panose="02010609060101010101" pitchFamily="49" charset="-122"/>
                <a:ea typeface="楷体" panose="02010609060101010101" pitchFamily="49" charset="-122"/>
              </a:rPr>
              <a:t>王大力今天在家。</a:t>
            </a:r>
            <a:endParaRPr lang="en-US" altLang="zh-CN" sz="2800" dirty="0">
              <a:latin typeface="楷体" panose="02010609060101010101" pitchFamily="49" charset="-122"/>
              <a:ea typeface="楷体" panose="02010609060101010101" pitchFamily="49" charset="-122"/>
            </a:endParaRPr>
          </a:p>
          <a:p>
            <a:r>
              <a:rPr lang="en-US" altLang="zh-CN" sz="3200" dirty="0"/>
              <a:t>    </a:t>
            </a:r>
            <a:r>
              <a:rPr lang="en-US" altLang="zh-CN" sz="3200" dirty="0">
                <a:latin typeface="Times New Roman" panose="02020603050405020304" pitchFamily="18" charset="0"/>
                <a:cs typeface="Times New Roman" panose="02020603050405020304" pitchFamily="18" charset="0"/>
              </a:rPr>
              <a:t>Er war </a:t>
            </a:r>
            <a:r>
              <a:rPr lang="en-US" altLang="zh-CN" sz="3200" dirty="0" err="1">
                <a:latin typeface="Times New Roman" panose="02020603050405020304" pitchFamily="18" charset="0"/>
                <a:cs typeface="Times New Roman" panose="02020603050405020304" pitchFamily="18" charset="0"/>
              </a:rPr>
              <a:t>gestern</a:t>
            </a:r>
            <a:r>
              <a:rPr lang="en-US" altLang="zh-CN" sz="3200" dirty="0">
                <a:latin typeface="Times New Roman" panose="02020603050405020304" pitchFamily="18" charset="0"/>
                <a:cs typeface="Times New Roman" panose="02020603050405020304" pitchFamily="18" charset="0"/>
              </a:rPr>
              <a:t> auf der Post.  (</a:t>
            </a:r>
            <a:r>
              <a:rPr lang="en-US" altLang="zh-CN" sz="3200" dirty="0" err="1">
                <a:latin typeface="Times New Roman" panose="02020603050405020304" pitchFamily="18" charset="0"/>
                <a:cs typeface="Times New Roman" panose="02020603050405020304" pitchFamily="18" charset="0"/>
              </a:rPr>
              <a:t>Präteritum</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过去时</a:t>
            </a:r>
            <a:r>
              <a:rPr lang="en-US" altLang="zh-CN" sz="3200" dirty="0"/>
              <a:t>)</a:t>
            </a:r>
          </a:p>
          <a:p>
            <a:r>
              <a:rPr lang="en-US" altLang="zh-CN" sz="3200" dirty="0"/>
              <a:t>     </a:t>
            </a:r>
            <a:r>
              <a:rPr lang="zh-CN" altLang="en-US" sz="2800" dirty="0">
                <a:latin typeface="楷体" panose="02010609060101010101" pitchFamily="49" charset="-122"/>
                <a:ea typeface="楷体" panose="02010609060101010101" pitchFamily="49" charset="-122"/>
              </a:rPr>
              <a:t>他昨天去过邮局。</a:t>
            </a:r>
            <a:endParaRPr lang="en-US" altLang="zh-CN" sz="2800" dirty="0">
              <a:latin typeface="楷体" panose="02010609060101010101" pitchFamily="49" charset="-122"/>
              <a:ea typeface="楷体" panose="02010609060101010101" pitchFamily="49" charset="-122"/>
            </a:endParaRPr>
          </a:p>
          <a:p>
            <a:pPr marL="342900" indent="-342900">
              <a:buAutoNum type="alphaLcParenR" startAt="2"/>
            </a:pPr>
            <a:r>
              <a:rPr lang="en-US" altLang="zh-CN" sz="3200" dirty="0">
                <a:latin typeface="Times New Roman" panose="02020603050405020304" pitchFamily="18" charset="0"/>
                <a:cs typeface="Times New Roman" panose="02020603050405020304" pitchFamily="18" charset="0"/>
              </a:rPr>
              <a:t>Ich </a:t>
            </a:r>
            <a:r>
              <a:rPr lang="en-US" altLang="zh-CN" sz="3200" dirty="0" err="1">
                <a:latin typeface="Times New Roman" panose="02020603050405020304" pitchFamily="18" charset="0"/>
                <a:cs typeface="Times New Roman" panose="02020603050405020304" pitchFamily="18" charset="0"/>
              </a:rPr>
              <a:t>habe</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heute</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frei</a:t>
            </a:r>
            <a:r>
              <a:rPr lang="en-US" altLang="zh-CN" sz="3200" dirty="0">
                <a:latin typeface="Times New Roman" panose="02020603050405020304" pitchFamily="18" charset="0"/>
                <a:cs typeface="Times New Roman" panose="02020603050405020304" pitchFamily="18" charset="0"/>
              </a:rPr>
              <a:t>. </a:t>
            </a:r>
            <a:r>
              <a:rPr lang="en-US" altLang="zh-CN" sz="2800" dirty="0">
                <a:latin typeface="楷体" panose="02010609060101010101" pitchFamily="49" charset="-122"/>
                <a:ea typeface="楷体" panose="02010609060101010101" pitchFamily="49" charset="-122"/>
              </a:rPr>
              <a:t>(</a:t>
            </a:r>
            <a:r>
              <a:rPr lang="en-US" altLang="zh-CN" sz="3200" dirty="0" err="1">
                <a:latin typeface="Times New Roman" panose="02020603050405020304" pitchFamily="18" charset="0"/>
                <a:cs typeface="Times New Roman" panose="02020603050405020304" pitchFamily="18" charset="0"/>
              </a:rPr>
              <a:t>Präsens</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现在时</a:t>
            </a:r>
            <a:r>
              <a:rPr lang="en-US" altLang="zh-CN" sz="2800" dirty="0">
                <a:latin typeface="楷体" panose="02010609060101010101" pitchFamily="49" charset="-122"/>
                <a:ea typeface="楷体" panose="02010609060101010101" pitchFamily="49" charset="-122"/>
              </a:rPr>
              <a:t>)</a:t>
            </a:r>
          </a:p>
          <a:p>
            <a:r>
              <a:rPr lang="zh-CN" altLang="en-US" sz="2800" dirty="0">
                <a:latin typeface="楷体" panose="02010609060101010101" pitchFamily="49" charset="-122"/>
                <a:ea typeface="楷体" panose="02010609060101010101" pitchFamily="49" charset="-122"/>
              </a:rPr>
              <a:t>  我今天休息。</a:t>
            </a:r>
            <a:endParaRPr lang="en-US" altLang="zh-CN" sz="2800" dirty="0">
              <a:latin typeface="楷体" panose="02010609060101010101" pitchFamily="49" charset="-122"/>
              <a:ea typeface="楷体" panose="02010609060101010101" pitchFamily="49" charset="-122"/>
            </a:endParaRPr>
          </a:p>
          <a:p>
            <a:r>
              <a:rPr lang="en-US" altLang="zh-CN" sz="3200" dirty="0"/>
              <a:t>   </a:t>
            </a:r>
            <a:r>
              <a:rPr lang="en-US" altLang="zh-CN" sz="3200" dirty="0">
                <a:latin typeface="Times New Roman" panose="02020603050405020304" pitchFamily="18" charset="0"/>
                <a:cs typeface="Times New Roman" panose="02020603050405020304" pitchFamily="18" charset="0"/>
              </a:rPr>
              <a:t>Ich </a:t>
            </a:r>
            <a:r>
              <a:rPr lang="en-US" altLang="zh-CN" sz="3200" dirty="0" err="1">
                <a:latin typeface="Times New Roman" panose="02020603050405020304" pitchFamily="18" charset="0"/>
                <a:cs typeface="Times New Roman" panose="02020603050405020304" pitchFamily="18" charset="0"/>
              </a:rPr>
              <a:t>hatte</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gestern</a:t>
            </a:r>
            <a:r>
              <a:rPr lang="en-US" altLang="zh-CN" sz="3200" dirty="0">
                <a:latin typeface="Times New Roman" panose="02020603050405020304" pitchFamily="18" charset="0"/>
                <a:cs typeface="Times New Roman" panose="02020603050405020304" pitchFamily="18" charset="0"/>
              </a:rPr>
              <a:t> </a:t>
            </a:r>
            <a:r>
              <a:rPr lang="en-US" altLang="zh-CN" sz="3200" dirty="0" err="1">
                <a:latin typeface="Times New Roman" panose="02020603050405020304" pitchFamily="18" charset="0"/>
                <a:cs typeface="Times New Roman" panose="02020603050405020304" pitchFamily="18" charset="0"/>
              </a:rPr>
              <a:t>keine</a:t>
            </a:r>
            <a:r>
              <a:rPr lang="en-US" altLang="zh-CN" sz="3200" dirty="0">
                <a:latin typeface="Times New Roman" panose="02020603050405020304" pitchFamily="18" charset="0"/>
                <a:cs typeface="Times New Roman" panose="02020603050405020304" pitchFamily="18" charset="0"/>
              </a:rPr>
              <a:t> Zeit.  </a:t>
            </a:r>
            <a:r>
              <a:rPr lang="en-US" altLang="zh-CN" sz="2800" dirty="0">
                <a:latin typeface="楷体" panose="02010609060101010101" pitchFamily="49" charset="-122"/>
                <a:ea typeface="楷体" panose="02010609060101010101" pitchFamily="49" charset="-122"/>
              </a:rPr>
              <a:t>(</a:t>
            </a:r>
            <a:r>
              <a:rPr lang="en-US" altLang="zh-CN" sz="3200" dirty="0" err="1">
                <a:latin typeface="Times New Roman" panose="02020603050405020304" pitchFamily="18" charset="0"/>
                <a:cs typeface="Times New Roman" panose="02020603050405020304" pitchFamily="18" charset="0"/>
              </a:rPr>
              <a:t>Präteritum</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过去时</a:t>
            </a:r>
            <a:r>
              <a:rPr lang="en-US" altLang="zh-CN" sz="2800" dirty="0">
                <a:latin typeface="楷体" panose="02010609060101010101" pitchFamily="49" charset="-122"/>
                <a:ea typeface="楷体" panose="02010609060101010101" pitchFamily="49" charset="-122"/>
              </a:rPr>
              <a:t>)</a:t>
            </a:r>
          </a:p>
          <a:p>
            <a:r>
              <a:rPr lang="zh-CN" altLang="en-US" sz="2800" dirty="0">
                <a:latin typeface="楷体" panose="02010609060101010101" pitchFamily="49" charset="-122"/>
                <a:ea typeface="楷体" panose="02010609060101010101" pitchFamily="49" charset="-122"/>
              </a:rPr>
              <a:t>  我昨天没有时间。</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8CA47C9-E123-F623-BD81-8D9BF39072EF}"/>
              </a:ext>
            </a:extLst>
          </p:cNvPr>
          <p:cNvSpPr/>
          <p:nvPr/>
        </p:nvSpPr>
        <p:spPr>
          <a:xfrm>
            <a:off x="3497098" y="2838032"/>
            <a:ext cx="4995391" cy="1107996"/>
          </a:xfrm>
          <a:prstGeom prst="rect">
            <a:avLst/>
          </a:prstGeom>
          <a:noFill/>
        </p:spPr>
        <p:txBody>
          <a:bodyPr wrap="square" lIns="91440" tIns="45720" rIns="91440" bIns="45720">
            <a:spAutoFit/>
          </a:bodyPr>
          <a:lstStyle/>
          <a:p>
            <a:pPr algn="ctr"/>
            <a:r>
              <a:rPr lang="en-US" altLang="zh-CN" sz="6600" b="0" cap="none" spc="0" dirty="0" err="1">
                <a:ln w="0"/>
                <a:solidFill>
                  <a:schemeClr val="tx1"/>
                </a:solidFill>
                <a:effectLst>
                  <a:outerShdw blurRad="38100" dist="19050" dir="2700000" algn="tl" rotWithShape="0">
                    <a:schemeClr val="dk1">
                      <a:alpha val="40000"/>
                    </a:schemeClr>
                  </a:outerShdw>
                </a:effectLst>
              </a:rPr>
              <a:t>Vielen</a:t>
            </a:r>
            <a:r>
              <a:rPr lang="en-US" altLang="zh-CN" sz="6600" b="0" cap="none" spc="0" dirty="0">
                <a:ln w="0"/>
                <a:solidFill>
                  <a:schemeClr val="tx1"/>
                </a:solidFill>
                <a:effectLst>
                  <a:outerShdw blurRad="38100" dist="19050" dir="2700000" algn="tl" rotWithShape="0">
                    <a:schemeClr val="dk1">
                      <a:alpha val="40000"/>
                    </a:schemeClr>
                  </a:outerShdw>
                </a:effectLst>
              </a:rPr>
              <a:t> dank </a:t>
            </a:r>
            <a:endParaRPr lang="zh-CN" altLang="en-US" sz="6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431053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3111e176-a14a-467f-a079-04587718b743"/>
  <p:tag name="COMMONDATA" val="eyJjb3VudCI6MSwiaGRpZCI6IjBlMzU2ZGM5ZDQ4OGQ5NTgzOTYzNGRjNWVjM2YyNTY2IiwidXNlckNvdW50IjoxfQ=="/>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rbj13ew">
      <a:majorFont>
        <a:latin typeface="Segoe UI"/>
        <a:ea typeface="全字库正楷体"/>
        <a:cs typeface=""/>
      </a:majorFont>
      <a:minorFont>
        <a:latin typeface="Segoe UI"/>
        <a:ea typeface="全字库正楷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173</Words>
  <Application>Microsoft Office PowerPoint</Application>
  <PresentationFormat>宽屏</PresentationFormat>
  <Paragraphs>22</Paragraphs>
  <Slides>5</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5</vt:i4>
      </vt:variant>
    </vt:vector>
  </HeadingPairs>
  <TitlesOfParts>
    <vt:vector size="15" baseType="lpstr">
      <vt:lpstr>等线</vt:lpstr>
      <vt:lpstr>华文行楷</vt:lpstr>
      <vt:lpstr>楷体</vt:lpstr>
      <vt:lpstr>微软雅黑</vt:lpstr>
      <vt:lpstr>Arial</vt:lpstr>
      <vt:lpstr>Calibri</vt:lpstr>
      <vt:lpstr>Segoe UI</vt:lpstr>
      <vt:lpstr>Times New Roman</vt:lpstr>
      <vt:lpstr>第一PPT，www.1ppt.com</vt:lpstr>
      <vt:lpstr>自定义设计方案</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水彩</dc:title>
  <dc:creator>第一PPT</dc:creator>
  <cp:keywords>www.1ppt.com</cp:keywords>
  <dc:description>www.1ppt.com</dc:description>
  <cp:lastModifiedBy>冰颖 刘</cp:lastModifiedBy>
  <cp:revision>161</cp:revision>
  <dcterms:created xsi:type="dcterms:W3CDTF">2020-10-26T01:57:00Z</dcterms:created>
  <dcterms:modified xsi:type="dcterms:W3CDTF">2024-05-08T05:52:58Z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0DD2C642B1444134B754F1053C6CE4BB_12</vt:lpwstr>
  </property>
  <property fmtid="{D5CDD505-2E9C-101B-9397-08002B2CF9AE}" pid="3" name="KSOProductBuildVer">
    <vt:lpwstr>2052-11.1.0.14309</vt:lpwstr>
  </property>
</Properties>
</file>