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59" r:id="rId5"/>
    <p:sldId id="265" r:id="rId6"/>
    <p:sldId id="268" r:id="rId7"/>
    <p:sldId id="258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7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-127311" y="5"/>
            <a:ext cx="12429370" cy="2108195"/>
            <a:chOff x="-127311" y="5"/>
            <a:chExt cx="12429370" cy="2108195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 rot="4971377">
              <a:off x="5633770" y="-4560088"/>
              <a:ext cx="907207" cy="12429370"/>
            </a:xfrm>
            <a:custGeom>
              <a:avLst/>
              <a:gdLst>
                <a:gd name="connsiteX0" fmla="*/ 0 w 1132861"/>
                <a:gd name="connsiteY0" fmla="*/ 0 h 12429370"/>
                <a:gd name="connsiteX1" fmla="*/ 421422 w 1132861"/>
                <a:gd name="connsiteY1" fmla="*/ 52817 h 12429370"/>
                <a:gd name="connsiteX2" fmla="*/ 1132861 w 1132861"/>
                <a:gd name="connsiteY2" fmla="*/ 12429370 h 12429370"/>
                <a:gd name="connsiteX3" fmla="*/ 0 w 1132861"/>
                <a:gd name="connsiteY3" fmla="*/ 12287388 h 1242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61" h="12429370">
                  <a:moveTo>
                    <a:pt x="0" y="0"/>
                  </a:moveTo>
                  <a:lnTo>
                    <a:pt x="421422" y="52817"/>
                  </a:lnTo>
                  <a:lnTo>
                    <a:pt x="1132861" y="12429370"/>
                  </a:lnTo>
                  <a:lnTo>
                    <a:pt x="0" y="1228738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: 形状 8"/>
            <p:cNvSpPr/>
            <p:nvPr>
              <p:custDataLst>
                <p:tags r:id="rId4"/>
              </p:custDataLst>
            </p:nvPr>
          </p:nvSpPr>
          <p:spPr>
            <a:xfrm rot="5400000">
              <a:off x="5215200" y="-5215203"/>
              <a:ext cx="1761592" cy="12192007"/>
            </a:xfrm>
            <a:custGeom>
              <a:avLst/>
              <a:gdLst>
                <a:gd name="connsiteX0" fmla="*/ 0 w 1930397"/>
                <a:gd name="connsiteY0" fmla="*/ 12192007 h 12192007"/>
                <a:gd name="connsiteX1" fmla="*/ 0 w 1930397"/>
                <a:gd name="connsiteY1" fmla="*/ 0 h 12192007"/>
                <a:gd name="connsiteX2" fmla="*/ 758239 w 1930397"/>
                <a:gd name="connsiteY2" fmla="*/ 0 h 12192007"/>
                <a:gd name="connsiteX3" fmla="*/ 1930397 w 1930397"/>
                <a:gd name="connsiteY3" fmla="*/ 12192007 h 1219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30397" h="12192007">
                  <a:moveTo>
                    <a:pt x="0" y="12192007"/>
                  </a:moveTo>
                  <a:lnTo>
                    <a:pt x="0" y="0"/>
                  </a:lnTo>
                  <a:lnTo>
                    <a:pt x="758239" y="0"/>
                  </a:lnTo>
                  <a:lnTo>
                    <a:pt x="1930397" y="121920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: 形状 9"/>
            <p:cNvSpPr/>
            <p:nvPr>
              <p:custDataLst>
                <p:tags r:id="rId5"/>
              </p:custDataLst>
            </p:nvPr>
          </p:nvSpPr>
          <p:spPr>
            <a:xfrm rot="5107084">
              <a:off x="4552342" y="-3275210"/>
              <a:ext cx="536239" cy="9742831"/>
            </a:xfrm>
            <a:custGeom>
              <a:avLst/>
              <a:gdLst>
                <a:gd name="connsiteX0" fmla="*/ 0 w 587624"/>
                <a:gd name="connsiteY0" fmla="*/ 0 h 9742831"/>
                <a:gd name="connsiteX1" fmla="*/ 587624 w 587624"/>
                <a:gd name="connsiteY1" fmla="*/ 9742831 h 9742831"/>
                <a:gd name="connsiteX2" fmla="*/ 0 w 587624"/>
                <a:gd name="connsiteY2" fmla="*/ 9685968 h 974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24" h="9742831">
                  <a:moveTo>
                    <a:pt x="0" y="0"/>
                  </a:moveTo>
                  <a:lnTo>
                    <a:pt x="587624" y="9742831"/>
                  </a:lnTo>
                  <a:lnTo>
                    <a:pt x="0" y="968596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15897560">
              <a:off x="9001004" y="-1390393"/>
              <a:ext cx="846410" cy="5663579"/>
            </a:xfrm>
            <a:custGeom>
              <a:avLst/>
              <a:gdLst>
                <a:gd name="connsiteX0" fmla="*/ 927517 w 927517"/>
                <a:gd name="connsiteY0" fmla="*/ 5663579 h 5663579"/>
                <a:gd name="connsiteX1" fmla="*/ 0 w 927517"/>
                <a:gd name="connsiteY1" fmla="*/ 5577535 h 5663579"/>
                <a:gd name="connsiteX2" fmla="*/ 419317 w 927517"/>
                <a:gd name="connsiteY2" fmla="*/ 0 h 566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7517" h="5663579">
                  <a:moveTo>
                    <a:pt x="927517" y="5663579"/>
                  </a:moveTo>
                  <a:lnTo>
                    <a:pt x="0" y="5577535"/>
                  </a:lnTo>
                  <a:lnTo>
                    <a:pt x="419317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等腰三角形 11"/>
          <p:cNvSpPr/>
          <p:nvPr userDrawn="1">
            <p:custDataLst>
              <p:tags r:id="rId7"/>
            </p:custDataLst>
          </p:nvPr>
        </p:nvSpPr>
        <p:spPr>
          <a:xfrm rot="16200000">
            <a:off x="7826138" y="2492134"/>
            <a:ext cx="997432" cy="7734300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8"/>
            </p:custDataLst>
          </p:nvPr>
        </p:nvSpPr>
        <p:spPr>
          <a:xfrm>
            <a:off x="2730319" y="2702794"/>
            <a:ext cx="7117545" cy="111853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6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9"/>
            </p:custDataLst>
          </p:nvPr>
        </p:nvSpPr>
        <p:spPr>
          <a:xfrm>
            <a:off x="2730319" y="3886684"/>
            <a:ext cx="7117545" cy="676319"/>
          </a:xfrm>
        </p:spPr>
        <p:txBody>
          <a:bodyPr lIns="90000" tIns="46800" rIns="90000" bIns="46800" anchor="t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3630542" y="4681986"/>
            <a:ext cx="2523129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6402188" y="4681986"/>
            <a:ext cx="2523127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88374" y="2588654"/>
            <a:ext cx="5015250" cy="1519707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" name="组合 5"/>
          <p:cNvGrpSpPr/>
          <p:nvPr userDrawn="1">
            <p:custDataLst>
              <p:tags r:id="rId6"/>
            </p:custDataLst>
          </p:nvPr>
        </p:nvGrpSpPr>
        <p:grpSpPr>
          <a:xfrm flipH="1">
            <a:off x="8603626" y="3112882"/>
            <a:ext cx="436739" cy="542227"/>
            <a:chOff x="10608342" y="5053054"/>
            <a:chExt cx="1583658" cy="1966165"/>
          </a:xfrm>
        </p:grpSpPr>
        <p:sp>
          <p:nvSpPr>
            <p:cNvPr id="7" name="任意多边形: 形状 6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8" name="等腰三角形 7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" name="组合 8"/>
          <p:cNvGrpSpPr/>
          <p:nvPr userDrawn="1">
            <p:custDataLst>
              <p:tags r:id="rId9"/>
            </p:custDataLst>
          </p:nvPr>
        </p:nvGrpSpPr>
        <p:grpSpPr>
          <a:xfrm>
            <a:off x="3151635" y="3119499"/>
            <a:ext cx="436739" cy="542227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10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1" name="等腰三角形 10"/>
            <p:cNvSpPr/>
            <p:nvPr>
              <p:custDataLst>
                <p:tags r:id="rId11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 userDrawn="1">
            <p:custDataLst>
              <p:tags r:id="rId3"/>
            </p:custDataLst>
          </p:nvPr>
        </p:nvGrpSpPr>
        <p:grpSpPr>
          <a:xfrm rot="16200000">
            <a:off x="11009630" y="351790"/>
            <a:ext cx="737870" cy="916305"/>
            <a:chOff x="10608342" y="5053054"/>
            <a:chExt cx="1583658" cy="1966165"/>
          </a:xfrm>
        </p:grpSpPr>
        <p:sp>
          <p:nvSpPr>
            <p:cNvPr id="12" name="任意多边形: 形状 11"/>
            <p:cNvSpPr/>
            <p:nvPr>
              <p:custDataLst>
                <p:tags r:id="rId4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3" name="等腰三角形 12"/>
            <p:cNvSpPr/>
            <p:nvPr>
              <p:custDataLst>
                <p:tags r:id="rId5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grpSp>
        <p:nvGrpSpPr>
          <p:cNvPr id="14" name="组合 13"/>
          <p:cNvGrpSpPr/>
          <p:nvPr userDrawn="1">
            <p:custDataLst>
              <p:tags r:id="rId6"/>
            </p:custDataLst>
          </p:nvPr>
        </p:nvGrpSpPr>
        <p:grpSpPr>
          <a:xfrm rot="5400000">
            <a:off x="443865" y="5584825"/>
            <a:ext cx="737870" cy="916305"/>
            <a:chOff x="10608342" y="5053054"/>
            <a:chExt cx="1583658" cy="1966165"/>
          </a:xfrm>
        </p:grpSpPr>
        <p:sp>
          <p:nvSpPr>
            <p:cNvPr id="16" name="任意多边形: 形状 15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0" indent="0"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grpSp>
        <p:nvGrpSpPr>
          <p:cNvPr id="11" name="组合 10"/>
          <p:cNvGrpSpPr/>
          <p:nvPr userDrawn="1">
            <p:custDataLst>
              <p:tags r:id="rId9"/>
            </p:custDataLst>
          </p:nvPr>
        </p:nvGrpSpPr>
        <p:grpSpPr>
          <a:xfrm>
            <a:off x="-1" y="0"/>
            <a:ext cx="4823460" cy="769938"/>
            <a:chOff x="-1" y="0"/>
            <a:chExt cx="4823460" cy="769938"/>
          </a:xfrm>
        </p:grpSpPr>
        <p:sp>
          <p:nvSpPr>
            <p:cNvPr id="12" name="任意多边形: 形状 11"/>
            <p:cNvSpPr/>
            <p:nvPr>
              <p:custDataLst>
                <p:tags r:id="rId10"/>
              </p:custDataLst>
            </p:nvPr>
          </p:nvSpPr>
          <p:spPr>
            <a:xfrm rot="10800000">
              <a:off x="0" y="0"/>
              <a:ext cx="4823459" cy="769938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14" name="等腰三角形 13"/>
            <p:cNvSpPr/>
            <p:nvPr>
              <p:custDataLst>
                <p:tags r:id="rId11"/>
              </p:custDataLst>
            </p:nvPr>
          </p:nvSpPr>
          <p:spPr>
            <a:xfrm rot="10800000">
              <a:off x="-1" y="0"/>
              <a:ext cx="3754576" cy="56217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>
            <p:custDataLst>
              <p:tags r:id="rId9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10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11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13" name="矩形 12"/>
          <p:cNvSpPr/>
          <p:nvPr userDrawn="1">
            <p:custDataLst>
              <p:tags r:id="rId5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04520" y="669290"/>
            <a:ext cx="10976610" cy="565150"/>
          </a:xfrm>
        </p:spPr>
        <p:txBody>
          <a:bodyPr anchor="ctr"/>
          <a:lstStyle>
            <a:lvl1pPr algn="ctr">
              <a:lnSpc>
                <a:spcPct val="100000"/>
              </a:lnSpc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0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1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17" name="任意多边形: 形状 16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8" name="等腰三角形 17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sp>
        <p:nvSpPr>
          <p:cNvPr id="15" name="矩形 14"/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bg1"/>
              </a:solidFill>
              <a:latin typeface="Viner Hand ITC" panose="03070502030502020203" charset="0"/>
              <a:ea typeface="微软雅黑" panose="020B0503020204020204" charset="-122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2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3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5" name="组合 14"/>
          <p:cNvGrpSpPr/>
          <p:nvPr userDrawn="1">
            <p:custDataLst>
              <p:tags r:id="rId3"/>
            </p:custDataLst>
          </p:nvPr>
        </p:nvGrpSpPr>
        <p:grpSpPr>
          <a:xfrm rot="10800000">
            <a:off x="0" y="0"/>
            <a:ext cx="5457825" cy="1529715"/>
            <a:chOff x="4001597" y="5613400"/>
            <a:chExt cx="8190403" cy="1244600"/>
          </a:xfrm>
        </p:grpSpPr>
        <p:sp>
          <p:nvSpPr>
            <p:cNvPr id="16" name="任意多边形: 形状 15"/>
            <p:cNvSpPr/>
            <p:nvPr>
              <p:custDataLst>
                <p:tags r:id="rId4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5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grpSp>
        <p:nvGrpSpPr>
          <p:cNvPr id="18" name="组合 17"/>
          <p:cNvGrpSpPr/>
          <p:nvPr userDrawn="1">
            <p:custDataLst>
              <p:tags r:id="rId6"/>
            </p:custDataLst>
          </p:nvPr>
        </p:nvGrpSpPr>
        <p:grpSpPr>
          <a:xfrm>
            <a:off x="6734175" y="5323840"/>
            <a:ext cx="5457825" cy="1529715"/>
            <a:chOff x="4001597" y="5613400"/>
            <a:chExt cx="8190403" cy="1244600"/>
          </a:xfrm>
        </p:grpSpPr>
        <p:sp>
          <p:nvSpPr>
            <p:cNvPr id="19" name="任意多边形: 形状 18"/>
            <p:cNvSpPr/>
            <p:nvPr>
              <p:custDataLst>
                <p:tags r:id="rId7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20" name="等腰三角形 19"/>
            <p:cNvSpPr/>
            <p:nvPr>
              <p:custDataLst>
                <p:tags r:id="rId8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4001597" y="5613400"/>
            <a:ext cx="8190403" cy="1244600"/>
            <a:chOff x="4001597" y="5613400"/>
            <a:chExt cx="8190403" cy="1244600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" name="等腰三角形 8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 userDrawn="1">
            <p:custDataLst>
              <p:tags r:id="rId5"/>
            </p:custDataLst>
          </p:nvPr>
        </p:nvGrpSpPr>
        <p:grpSpPr>
          <a:xfrm>
            <a:off x="5187002" y="2377388"/>
            <a:ext cx="570170" cy="707886"/>
            <a:chOff x="10608342" y="5053054"/>
            <a:chExt cx="1583658" cy="1966165"/>
          </a:xfrm>
        </p:grpSpPr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>
              <p:custDataLst>
                <p:tags r:id="rId7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>
            <p:custDataLst>
              <p:tags r:id="rId8"/>
            </p:custDataLst>
          </p:nvPr>
        </p:nvGrpSpPr>
        <p:grpSpPr>
          <a:xfrm rot="10800000">
            <a:off x="-1" y="0"/>
            <a:ext cx="12192000" cy="1244600"/>
            <a:chOff x="4001597" y="5613400"/>
            <a:chExt cx="8190403" cy="1244600"/>
          </a:xfrm>
        </p:grpSpPr>
        <p:sp>
          <p:nvSpPr>
            <p:cNvPr id="15" name="任意多边形: 形状 14"/>
            <p:cNvSpPr/>
            <p:nvPr>
              <p:custDataLst>
                <p:tags r:id="rId9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15"/>
            <p:cNvSpPr/>
            <p:nvPr>
              <p:custDataLst>
                <p:tags r:id="rId10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00907" y="3090044"/>
            <a:ext cx="5190185" cy="740727"/>
          </a:xfrm>
        </p:spPr>
        <p:txBody>
          <a:bodyPr lIns="90170" tIns="46990" rIns="90170" bIns="0" anchor="b" anchorCtr="0">
            <a:normAutofit/>
          </a:bodyPr>
          <a:lstStyle>
            <a:lvl1pPr algn="ctr">
              <a:defRPr sz="4000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500907" y="3883113"/>
            <a:ext cx="5190185" cy="1477027"/>
          </a:xfrm>
        </p:spPr>
        <p:txBody>
          <a:bodyPr lIns="90170" tIns="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0608342" y="5053054"/>
            <a:ext cx="1583658" cy="1966165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>
              <p:custDataLst>
                <p:tags r:id="rId4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60.xml"/><Relationship Id="rId23" Type="http://schemas.openxmlformats.org/officeDocument/2006/relationships/tags" Target="../tags/tag159.xml"/><Relationship Id="rId22" Type="http://schemas.openxmlformats.org/officeDocument/2006/relationships/tags" Target="../tags/tag158.xml"/><Relationship Id="rId21" Type="http://schemas.openxmlformats.org/officeDocument/2006/relationships/tags" Target="../tags/tag157.xml"/><Relationship Id="rId20" Type="http://schemas.openxmlformats.org/officeDocument/2006/relationships/tags" Target="../tags/tag156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55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67.xml"/><Relationship Id="rId1" Type="http://schemas.openxmlformats.org/officeDocument/2006/relationships/tags" Target="../tags/tag1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4960" y="2606040"/>
            <a:ext cx="11736705" cy="1214755"/>
          </a:xfrm>
        </p:spPr>
        <p:txBody>
          <a:bodyPr>
            <a:normAutofit fontScale="90000"/>
          </a:bodyPr>
          <a:p>
            <a:r>
              <a:rPr lang="de-DE" altLang="en-US" sz="6665" dirty="0">
                <a:solidFill>
                  <a:schemeClr val="accent1"/>
                </a:solidFill>
                <a:latin typeface="Calibri" panose="020F0502020204030204" charset="0"/>
                <a:sym typeface="+mn-lt"/>
              </a:rPr>
              <a:t>Negation mit kein oder nicht</a:t>
            </a:r>
            <a:endParaRPr lang="de-DE" altLang="en-US" sz="6665" dirty="0">
              <a:solidFill>
                <a:schemeClr val="accent1"/>
              </a:solidFill>
              <a:latin typeface="Calibri" panose="020F0502020204030204" charset="0"/>
              <a:sym typeface="+mn-lt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2055495" y="4682490"/>
            <a:ext cx="4665345" cy="412115"/>
          </a:xfrm>
        </p:spPr>
        <p:txBody>
          <a:bodyPr>
            <a:noAutofit/>
          </a:bodyPr>
          <a:p>
            <a:pPr algn="r"/>
            <a:r>
              <a:rPr lang="de-DE" altLang="zh-CN" sz="2400">
                <a:solidFill>
                  <a:schemeClr val="dk1">
                    <a:lumMod val="85000"/>
                    <a:lumOff val="15000"/>
                  </a:schemeClr>
                </a:solidFill>
                <a:latin typeface="Calibri" panose="020F0502020204030204" charset="0"/>
                <a:sym typeface="+mn-lt"/>
              </a:rPr>
              <a:t>Wang Zhuochen      Hannah</a:t>
            </a:r>
            <a:endParaRPr lang="de-DE" altLang="zh-CN" sz="2400">
              <a:solidFill>
                <a:schemeClr val="dk1">
                  <a:lumMod val="85000"/>
                  <a:lumOff val="15000"/>
                </a:schemeClr>
              </a:solidFill>
              <a:latin typeface="Calibri" panose="020F0502020204030204" charset="0"/>
              <a:sym typeface="+mn-lt"/>
            </a:endParaRPr>
          </a:p>
        </p:txBody>
      </p:sp>
      <p:sp>
        <p:nvSpPr>
          <p:cNvPr id="13" name="文本占位符 1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6402188" y="4681986"/>
            <a:ext cx="2523127" cy="412826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Autofit/>
          </a:bodyPr>
          <a:lstStyle>
            <a:lvl1pPr mar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altLang="zh-CN" sz="2400">
                <a:solidFill>
                  <a:schemeClr val="dk1">
                    <a:lumMod val="85000"/>
                    <a:lumOff val="15000"/>
                  </a:schemeClr>
                </a:solidFill>
                <a:latin typeface="Calibri" panose="020F0502020204030204" charset="0"/>
                <a:sym typeface="+mn-lt"/>
              </a:rPr>
              <a:t>2024.4.3</a:t>
            </a:r>
            <a:endParaRPr lang="de-DE" altLang="zh-CN" sz="2400">
              <a:solidFill>
                <a:schemeClr val="dk1">
                  <a:lumMod val="85000"/>
                  <a:lumOff val="15000"/>
                </a:schemeClr>
              </a:solidFill>
              <a:latin typeface="Calibri" panose="020F0502020204030204" charset="0"/>
              <a:sym typeface="+mn-lt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8770" y="770400"/>
            <a:ext cx="3960000" cy="88200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de-DE" altLang="en-US" sz="4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Negation mit kein</a:t>
            </a:r>
            <a:endParaRPr lang="de-DE" altLang="en-US" sz="40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sym typeface="+mn-lt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</p:nvPr>
        </p:nvSpPr>
        <p:spPr>
          <a:xfrm>
            <a:off x="698500" y="1764030"/>
            <a:ext cx="4017645" cy="4093210"/>
          </a:xfrm>
        </p:spPr>
        <p:txBody>
          <a:bodyPr/>
          <a:p>
            <a:r>
              <a:rPr lang="en-US" altLang="zh-CN" sz="3600">
                <a:solidFill>
                  <a:schemeClr val="bg1"/>
                </a:solidFill>
                <a:latin typeface="+mj-ea"/>
                <a:ea typeface="+mj-ea"/>
              </a:rPr>
              <a:t>Die Negation bei unbestimmtem </a:t>
            </a:r>
            <a:r>
              <a:rPr lang="en-US" altLang="zh-CN" sz="360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Artikel</a:t>
            </a:r>
            <a:r>
              <a:rPr lang="en-US" altLang="zh-CN" sz="3600">
                <a:solidFill>
                  <a:schemeClr val="bg1"/>
                </a:solidFill>
                <a:latin typeface="+mj-ea"/>
                <a:ea typeface="+mj-ea"/>
              </a:rPr>
              <a:t> （a）oder Nullartikel （b）</a:t>
            </a:r>
            <a:endParaRPr lang="en-US" altLang="zh-CN" sz="3600">
              <a:solidFill>
                <a:schemeClr val="bg1"/>
              </a:solidFill>
              <a:latin typeface="+mj-ea"/>
              <a:ea typeface="+mj-ea"/>
              <a:cs typeface="Times New Roman" panose="0202060305040502030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5101200" y="1063308"/>
            <a:ext cx="6480000" cy="5087937"/>
          </a:xfrm>
        </p:spPr>
        <p:txBody>
          <a:bodyPr>
            <a:normAutofit lnSpcReduction="20000"/>
          </a:bodyPr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z.B.</a:t>
            </a:r>
            <a:endParaRPr lang="en-US" altLang="zh-CN" sz="3600">
              <a:latin typeface="华文彩云" panose="02010800040101010101" charset="-122"/>
              <a:ea typeface="华文彩云" panose="02010800040101010101" charset="-122"/>
              <a:cs typeface="+mn-lt"/>
            </a:endParaRPr>
          </a:p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a)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</a:rPr>
              <a:t>Hast du eine Mütze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?</a:t>
            </a:r>
            <a:endParaRPr lang="zh-CN" altLang="en-US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Nein </a:t>
            </a:r>
            <a:r>
              <a:rPr lang="de-DE" altLang="en-US" sz="2800">
                <a:solidFill>
                  <a:schemeClr val="tx1"/>
                </a:solidFill>
                <a:latin typeface="Calibri" panose="020F0502020204030204" charset="0"/>
                <a:ea typeface="+mj-ea"/>
              </a:rPr>
              <a:t>,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 ich habe leider 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</a:rPr>
              <a:t>keine 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Mütze</a:t>
            </a:r>
            <a:r>
              <a:rPr lang="de-DE" altLang="en-US" sz="2800">
                <a:solidFill>
                  <a:schemeClr val="tx1"/>
                </a:solidFill>
                <a:latin typeface="Calibri" panose="020F0502020204030204" charset="0"/>
                <a:ea typeface="+mj-ea"/>
                <a:sym typeface="+mn-ea"/>
              </a:rPr>
              <a:t>.</a:t>
            </a:r>
            <a:endParaRPr lang="en-US" altLang="zh-CN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3600">
                <a:latin typeface="华文彩云" panose="02010800040101010101" charset="-122"/>
                <a:ea typeface="华文彩云" panose="02010800040101010101" charset="-122"/>
                <a:cs typeface="+mn-lt"/>
              </a:rPr>
              <a:t>b)</a:t>
            </a:r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Haben Sie heute Unterricht</a:t>
            </a:r>
            <a:r>
              <a:rPr lang="zh-CN" altLang="en-US" sz="28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?</a:t>
            </a:r>
            <a:endParaRPr lang="zh-CN" altLang="en-US" sz="28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2800">
                <a:solidFill>
                  <a:schemeClr val="tx1"/>
                </a:solidFill>
                <a:latin typeface="+mj-ea"/>
                <a:ea typeface="+mj-ea"/>
              </a:rPr>
              <a:t>Nein , heute haben wir keinen Unterricht.</a:t>
            </a:r>
            <a:endParaRPr lang="en-US" altLang="zh-CN" sz="2800">
              <a:solidFill>
                <a:schemeClr val="tx1"/>
              </a:solidFill>
              <a:latin typeface="+mj-ea"/>
              <a:ea typeface="+mj-ea"/>
            </a:endParaRPr>
          </a:p>
          <a:p>
            <a:endParaRPr lang="zh-CN" altLang="en-US" sz="280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118870" y="2404745"/>
          <a:ext cx="9953625" cy="1533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725"/>
                <a:gridCol w="1990725"/>
                <a:gridCol w="1990725"/>
                <a:gridCol w="1990725"/>
                <a:gridCol w="1990725"/>
              </a:tblGrid>
              <a:tr h="511175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m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f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Pl.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  <a:tr h="5111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  <a:tr h="5111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A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400">
                          <a:latin typeface="+mj-lt"/>
                          <a:cs typeface="+mj-lt"/>
                        </a:rPr>
                        <a:t>keine</a:t>
                      </a:r>
                      <a:endParaRPr lang="de-DE" altLang="zh-CN" sz="2400">
                        <a:latin typeface="+mj-lt"/>
                        <a:cs typeface="+mj-lt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118870" y="1120775"/>
            <a:ext cx="6096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de-DE" sz="40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Calibri" panose="020F0502020204030204" charset="0"/>
                <a:ea typeface="微软雅黑" panose="020B0503020204020204" charset="-122"/>
                <a:cs typeface="+mj-cs"/>
                <a:sym typeface="+mn-lt"/>
              </a:rPr>
              <a:t>Deklina</a:t>
            </a:r>
            <a:r>
              <a:rPr lang="de-DE" altLang="en-US" sz="40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Calibri" panose="020F0502020204030204" charset="0"/>
                <a:ea typeface="微软雅黑" panose="020B0503020204020204" charset="-122"/>
                <a:cs typeface="+mj-cs"/>
                <a:sym typeface="+mn-lt"/>
              </a:rPr>
              <a:t>tion </a:t>
            </a:r>
            <a:endParaRPr lang="de-DE" altLang="en-US" sz="40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FillTx/>
              <a:latin typeface="Calibri" panose="020F0502020204030204" charset="0"/>
              <a:ea typeface="微软雅黑" panose="020B0503020204020204" charset="-122"/>
              <a:cs typeface="+mj-cs"/>
              <a:sym typeface="+mn-lt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980" y="113140"/>
            <a:ext cx="11037600" cy="441964"/>
          </a:xfrm>
        </p:spPr>
        <p:txBody>
          <a:bodyPr/>
          <a:p>
            <a:r>
              <a:rPr lang="de-DE" altLang="en-US" sz="4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Negation mit nicht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572135" y="1415415"/>
            <a:ext cx="5349875" cy="3141980"/>
          </a:xfrm>
        </p:spPr>
        <p:txBody>
          <a:bodyPr>
            <a:normAutofit fontScale="80000"/>
          </a:bodyPr>
          <a:p>
            <a:pPr algn="l">
              <a:buClrTx/>
              <a:buSzTx/>
            </a:pPr>
            <a:r>
              <a:rPr lang="en-US" altLang="zh-CN" sz="2800">
                <a:latin typeface="华文彩云" panose="02010800040101010101" charset="-122"/>
                <a:ea typeface="华文彩云" panose="02010800040101010101" charset="-122"/>
                <a:cs typeface="+mn-lt"/>
                <a:sym typeface="+mn-ea"/>
              </a:rPr>
              <a:t>z.B.</a:t>
            </a:r>
            <a:endParaRPr lang="en-US" altLang="zh-CN" sz="2800">
              <a:latin typeface="华文彩云" panose="02010800040101010101" charset="-122"/>
              <a:ea typeface="华文彩云" panose="02010800040101010101" charset="-122"/>
              <a:cs typeface="+mn-lt"/>
              <a:sym typeface="+mn-ea"/>
            </a:endParaRPr>
          </a:p>
          <a:p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Sie arbeit nicht heute(, sondern morgen).</a:t>
            </a:r>
            <a:endParaRPr lang="en-US" altLang="zh-CN" sz="350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Sie arbeit nicht in der Schule (, sondern zu Hause).</a:t>
            </a:r>
            <a:endParaRPr lang="en-US" altLang="zh-CN" sz="350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zh-CN" sz="350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6096000" y="1415415"/>
            <a:ext cx="5514340" cy="3141980"/>
          </a:xfrm>
        </p:spPr>
        <p:txBody>
          <a:bodyPr>
            <a:normAutofit fontScale="80000"/>
          </a:bodyPr>
          <a:p>
            <a:pPr algn="l">
              <a:buClrTx/>
              <a:buSzTx/>
            </a:pPr>
            <a:r>
              <a:rPr lang="en-US" altLang="zh-CN" sz="2800">
                <a:latin typeface="华文彩云" panose="02010800040101010101" charset="-122"/>
                <a:ea typeface="华文彩云" panose="02010800040101010101" charset="-122"/>
                <a:cs typeface="+mn-lt"/>
                <a:sym typeface="+mn-ea"/>
              </a:rPr>
              <a:t>z.B.</a:t>
            </a:r>
            <a:endParaRPr lang="en-US" altLang="zh-CN" sz="2800">
              <a:latin typeface="华文彩云" panose="02010800040101010101" charset="-122"/>
              <a:ea typeface="华文彩云" panose="02010800040101010101" charset="-122"/>
              <a:cs typeface="+mn-lt"/>
              <a:sym typeface="+mn-ea"/>
            </a:endParaRPr>
          </a:p>
          <a:p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Anna arbeit heute nicht.</a:t>
            </a:r>
            <a:endParaRPr lang="en-US" altLang="zh-CN" sz="350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Anna geht </a:t>
            </a:r>
            <a:r>
              <a:rPr lang="en-US" altLang="zh-CN" sz="350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nicht</a:t>
            </a:r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 </a:t>
            </a:r>
            <a:r>
              <a:rPr lang="en-US" altLang="zh-CN" sz="3500">
                <a:solidFill>
                  <a:srgbClr val="0070C0"/>
                </a:solidFill>
                <a:latin typeface="+mj-ea"/>
                <a:ea typeface="+mj-ea"/>
                <a:sym typeface="+mn-ea"/>
              </a:rPr>
              <a:t>in die Schule</a:t>
            </a:r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.</a:t>
            </a:r>
            <a:endParaRPr lang="en-US" altLang="zh-CN" sz="3500">
              <a:solidFill>
                <a:schemeClr val="tx1"/>
              </a:solidFill>
              <a:latin typeface="+mj-ea"/>
              <a:ea typeface="+mj-ea"/>
              <a:sym typeface="+mn-ea"/>
            </a:endParaRPr>
          </a:p>
          <a:p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Anna </a:t>
            </a:r>
            <a:r>
              <a:rPr lang="en-US" altLang="zh-CN" sz="3500">
                <a:solidFill>
                  <a:srgbClr val="0070C0"/>
                </a:solidFill>
                <a:latin typeface="+mj-ea"/>
                <a:ea typeface="+mj-ea"/>
                <a:sym typeface="+mn-ea"/>
              </a:rPr>
              <a:t>möchte </a:t>
            </a:r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 </a:t>
            </a:r>
            <a:r>
              <a:rPr lang="en-US" altLang="zh-CN" sz="350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nicht</a:t>
            </a:r>
            <a:r>
              <a:rPr lang="en-US" altLang="zh-CN" sz="3500">
                <a:solidFill>
                  <a:schemeClr val="tx1"/>
                </a:solidFill>
                <a:latin typeface="+mj-ea"/>
                <a:ea typeface="+mj-ea"/>
                <a:sym typeface="+mn-ea"/>
              </a:rPr>
              <a:t> </a:t>
            </a:r>
            <a:r>
              <a:rPr lang="en-US" altLang="zh-CN" sz="3500">
                <a:solidFill>
                  <a:srgbClr val="0070C0"/>
                </a:solidFill>
                <a:latin typeface="+mj-ea"/>
                <a:ea typeface="+mj-ea"/>
                <a:sym typeface="+mn-ea"/>
              </a:rPr>
              <a:t>arbeiten</a:t>
            </a:r>
            <a:r>
              <a:rPr lang="en-US" altLang="zh-CN" sz="2800">
                <a:solidFill>
                  <a:srgbClr val="0070C0"/>
                </a:solidFill>
                <a:sym typeface="+mn-ea"/>
              </a:rPr>
              <a:t>.</a:t>
            </a:r>
            <a:endParaRPr lang="en-US" altLang="zh-CN" sz="2800">
              <a:solidFill>
                <a:srgbClr val="0070C0"/>
              </a:solidFill>
            </a:endParaRPr>
          </a:p>
          <a:p>
            <a:endParaRPr lang="zh-CN" altLang="en-US" sz="280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5"/>
          </p:nvPr>
        </p:nvSpPr>
        <p:spPr/>
        <p:txBody>
          <a:bodyPr/>
          <a:p>
            <a:pPr algn="l">
              <a:buClrTx/>
              <a:buSzTx/>
            </a:pP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Sonde</a:t>
            </a: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rnegation</a:t>
            </a:r>
            <a:endParaRPr lang="de-DE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</a:endParaRPr>
          </a:p>
          <a:p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6"/>
          </p:nvPr>
        </p:nvSpPr>
        <p:spPr/>
        <p:txBody>
          <a:bodyPr/>
          <a:p>
            <a:pPr algn="l">
              <a:buClrTx/>
              <a:buSzTx/>
            </a:pPr>
            <a:r>
              <a:rPr lang="de-DE" altLang="en-US" sz="32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Satznegation</a:t>
            </a:r>
            <a:endParaRPr lang="de-DE" altLang="en-US" sz="32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</a:endParaRPr>
          </a:p>
          <a:p>
            <a:endParaRPr lang="zh-CN" altLang="en-US"/>
          </a:p>
        </p:txBody>
      </p:sp>
      <p:sp>
        <p:nvSpPr>
          <p:cNvPr id="9" name="圆角矩形标注 8"/>
          <p:cNvSpPr/>
          <p:nvPr/>
        </p:nvSpPr>
        <p:spPr>
          <a:xfrm>
            <a:off x="6253480" y="1691005"/>
            <a:ext cx="5629910" cy="880110"/>
          </a:xfrm>
          <a:prstGeom prst="wedgeRoundRectCallout">
            <a:avLst>
              <a:gd name="adj1" fmla="val 18181"/>
              <a:gd name="adj2" fmla="val 6393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200"/>
              <a:t>Es gibt Präpositionalphrasen</a:t>
            </a:r>
            <a:endParaRPr lang="zh-CN" altLang="en-US" sz="3200"/>
          </a:p>
        </p:txBody>
      </p:sp>
      <p:sp>
        <p:nvSpPr>
          <p:cNvPr id="12" name="圆角矩形标注 11"/>
          <p:cNvSpPr/>
          <p:nvPr/>
        </p:nvSpPr>
        <p:spPr>
          <a:xfrm>
            <a:off x="6096000" y="2571115"/>
            <a:ext cx="5629910" cy="666750"/>
          </a:xfrm>
          <a:prstGeom prst="wedgeRoundRectCallout">
            <a:avLst>
              <a:gd name="adj1" fmla="val -16807"/>
              <a:gd name="adj2" fmla="val 82596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200">
                <a:sym typeface="+mn-ea"/>
              </a:rPr>
              <a:t>Es gibt </a:t>
            </a:r>
            <a:r>
              <a:rPr lang="de-DE" altLang="zh-CN" sz="3200">
                <a:latin typeface="Calibri" panose="020F0502020204030204" charset="0"/>
                <a:sym typeface="+mn-ea"/>
              </a:rPr>
              <a:t>Satzklammer</a:t>
            </a:r>
            <a:endParaRPr lang="de-DE" altLang="zh-CN" sz="3200">
              <a:latin typeface="Calibri" panose="020F05020202040302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9" grpId="1" animBg="1"/>
      <p:bldP spid="12" grpId="0" bldLvl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de-DE" sz="4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E</a:t>
            </a:r>
            <a:r>
              <a:rPr lang="de-DE" altLang="de-DE" sz="4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sym typeface="+mn-lt"/>
              </a:rPr>
              <a:t>klärung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p>
            <a:r>
              <a:rPr lang="de-DE" altLang="en-US" sz="28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Sondernegation  </a:t>
            </a:r>
            <a:endParaRPr lang="de-DE" altLang="en-US" sz="28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  <a:sym typeface="+mn-ea"/>
            </a:endParaRPr>
          </a:p>
          <a:p>
            <a:r>
              <a:rPr lang="en-US" altLang="zh-CN" sz="2250">
                <a:solidFill>
                  <a:schemeClr val="tx1"/>
                </a:solidFill>
                <a:latin typeface="+mj-ea"/>
                <a:ea typeface="+mj-ea"/>
              </a:rPr>
              <a:t>nicht vor den negativen Bestandteilen steht</a:t>
            </a:r>
            <a:endParaRPr lang="en-US" altLang="zh-CN" sz="225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de-DE" altLang="en-US" sz="28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+mj-cs"/>
                <a:sym typeface="+mn-ea"/>
              </a:rPr>
              <a:t>Satznegation</a:t>
            </a:r>
            <a:endParaRPr lang="de-DE" altLang="en-US" sz="28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+mj-cs"/>
            </a:endParaRPr>
          </a:p>
          <a:p>
            <a:r>
              <a:rPr lang="en-US" altLang="zh-CN" sz="2250">
                <a:solidFill>
                  <a:schemeClr val="tx1"/>
                </a:solidFill>
                <a:latin typeface="+mj-ea"/>
                <a:ea typeface="+mj-ea"/>
              </a:rPr>
              <a:t>Im Allgemeinen wird nicht am Ende eines Satzes platziert, es sei denn, es gibt eine Präpositionalphrase oder eine Satzrahmenstruktur</a:t>
            </a:r>
            <a:endParaRPr lang="en-US" altLang="zh-CN" sz="225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de-DE" altLang="en-US" dirty="0">
                <a:solidFill>
                  <a:schemeClr val="accent1"/>
                </a:solidFill>
                <a:latin typeface="Calibri" panose="020F0502020204030204" charset="0"/>
              </a:rPr>
              <a:t>Vielen Dank</a:t>
            </a:r>
            <a:endParaRPr lang="de-DE" altLang="en-US" dirty="0">
              <a:solidFill>
                <a:schemeClr val="accent1"/>
              </a:solidFill>
              <a:latin typeface="Calibri" panose="020F050202020403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1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1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1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1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2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2"/>
</p:tagLst>
</file>

<file path=ppt/tags/tag145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1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8*i*6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EMPLATE_SUBCATEGORY" val="0"/>
  <p:tag name="KSO_WM_TEMPLATE_COLOR_TYPE" val="1"/>
  <p:tag name="KSO_WM_TEMPLATE_MASTER_THUMB_INDEX" val="12"/>
  <p:tag name="KSO_WM_UNIT_SHOW_EDIT_AREA_INDICATION" val="0"/>
  <p:tag name="KSO_WM_TEMPLATE_THUMBS_INDEX" val="1、2、3、11、14"/>
  <p:tag name="KSO_WM_TAG_VERSION" val="1.0"/>
  <p:tag name="KSO_WM_BEAUTIFY_FLAG" val="#wm#"/>
  <p:tag name="KSO_WM_TEMPLATE_CATEGORY" val="custom"/>
  <p:tag name="KSO_WM_TEMPLATE_INDEX" val="20202545"/>
  <p:tag name="KSO_WM_TEMPLATE_MASTER_TYPE" val="1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极简大气通用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1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2.xml><?xml version="1.0" encoding="utf-8"?>
<p:tagLst xmlns:p="http://schemas.openxmlformats.org/presentationml/2006/main">
  <p:tag name="KSO_WM_UNIT_ISCONTENTSTITLE" val="0"/>
  <p:tag name="KSO_WM_UNIT_ISNUMDGMTITLE" val="0"/>
  <p:tag name="KSO_WM_UNIT_PRESET_TEXT" val="汇报人姓名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2"/>
  <p:tag name="KSO_WM_UNIT_ID" val="custom20202545_1*b*2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UNIT_ISCONTENTSTITLE" val="0"/>
  <p:tag name="KSO_WM_UNIT_ISNUMDGMTITLE" val="0"/>
  <p:tag name="KSO_WM_UNIT_PRESET_TEXT" val="汇报日期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545_1*b*3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SLIDE_ID" val="custom2020254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545"/>
  <p:tag name="KSO_WM_SLIDE_LAYOUT" val="a_b"/>
  <p:tag name="KSO_WM_SLIDE_LAYOUT_CNT" val="1_3"/>
  <p:tag name="KSO_WM_UNIT_SHOW_EDIT_AREA_INDICATION" val="1"/>
  <p:tag name="KSO_WM_TEMPLATE_THUMBS_INDEX" val="1、2、6、7、9、11、14、15"/>
  <p:tag name="KSO_WM_TEMPLATE_MASTER_THUMB_INDEX" val="12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6.xml><?xml version="1.0" encoding="utf-8"?>
<p:tagLst xmlns:p="http://schemas.openxmlformats.org/presentationml/2006/main">
  <p:tag name="TABLE_ENDDRAG_ORIGIN_RECT" val="783*120"/>
  <p:tag name="TABLE_ENDDRAG_RECT" val="32*194*783*120"/>
</p:tagLst>
</file>

<file path=ppt/tags/tag167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8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69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BEAUTIFY_FLAG" val="#wm#"/>
  <p:tag name="KSO_WM_TEMPLATE_CATEGORY" val="custom"/>
  <p:tag name="KSO_WM_TEMPLATE_INDEX" val="20202545"/>
</p:tagLst>
</file>

<file path=ppt/tags/tag171.xml><?xml version="1.0" encoding="utf-8"?>
<p:tagLst xmlns:p="http://schemas.openxmlformats.org/presentationml/2006/main">
  <p:tag name="commondata" val="eyJoZGlkIjoiMzkwOGRjZGMyODliMWUzNTRjZDdhMzI1MmVhZjQyNDIifQ=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6*i*6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6*i*7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6*i*8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4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5C8FC7"/>
      </a:accent1>
      <a:accent2>
        <a:srgbClr val="6E82BA"/>
      </a:accent2>
      <a:accent3>
        <a:srgbClr val="8376B0"/>
      </a:accent3>
      <a:accent4>
        <a:srgbClr val="9868A3"/>
      </a:accent4>
      <a:accent5>
        <a:srgbClr val="AE5B97"/>
      </a:accent5>
      <a:accent6>
        <a:srgbClr val="C44B8A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WPS 演示</Application>
  <PresentationFormat>宽屏</PresentationFormat>
  <Paragraphs>79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Calibri</vt:lpstr>
      <vt:lpstr>Times New Roman</vt:lpstr>
      <vt:lpstr>华文彩云</vt:lpstr>
      <vt:lpstr>Arial Unicode MS</vt:lpstr>
      <vt:lpstr>1_Office 主题​​</vt:lpstr>
      <vt:lpstr>Negation mit kein oder nicht</vt:lpstr>
      <vt:lpstr>Negation mit kein</vt:lpstr>
      <vt:lpstr>PowerPoint 演示文稿</vt:lpstr>
      <vt:lpstr>Negation mit nicht</vt:lpstr>
      <vt:lpstr>PowerPoint 演示文稿</vt:lpstr>
      <vt:lpstr>Vielen Dank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Hana</cp:lastModifiedBy>
  <cp:revision>158</cp:revision>
  <dcterms:created xsi:type="dcterms:W3CDTF">2019-06-19T02:08:00Z</dcterms:created>
  <dcterms:modified xsi:type="dcterms:W3CDTF">2024-04-09T18:56:06Z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28A5BD745BD14585913D8CB8170B4454_11</vt:lpwstr>
  </property>
</Properties>
</file>