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84" y="100"/>
      </p:cViewPr>
      <p:guideLst/>
    </p:cSldViewPr>
  </p:slideViewPr>
  <p:notesTextViewPr>
    <p:cViewPr>
      <p:scale>
        <a:sx n="1" d="1"/>
        <a:sy n="1" d="1"/>
      </p:scale>
      <p:origin x="0" y="-31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1200" dirty="0"/>
              <a:t>T</a:t>
            </a:r>
            <a:r>
              <a:rPr lang="en-US" altLang="zh-CN" sz="1200" dirty="0"/>
              <a:t>he first person who put forward systematic translation theory in European modern history. He s</a:t>
            </a:r>
            <a:r>
              <a:rPr lang="en-US" altLang="zh-CN" dirty="0"/>
              <a:t>et out five principles in order of importance.</a:t>
            </a:r>
            <a:r>
              <a:rPr lang="en-US" altLang="zh-CN" sz="1200" dirty="0"/>
              <a:t> </a:t>
            </a:r>
          </a:p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He prefers paraphrase, advising metaphrase and imitation should be avoided. Metaphrase is much like dancing on ropes with fettered legs-a foolish task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1" name="Shape 19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Law 1: the subject, sense and meaning of the author</a:t>
            </a:r>
          </a:p>
          <a:p>
            <a:r>
              <a:rPr dirty="0"/>
              <a:t>Law 2: the style of the author and recreate it in the TL</a:t>
            </a:r>
          </a:p>
          <a:p>
            <a:r>
              <a:rPr dirty="0"/>
              <a:t>Law 3: the most difficult part; grasp the very soul of his author and strictly imitation should be avoided</a:t>
            </a:r>
          </a:p>
          <a:p>
            <a:r>
              <a:rPr dirty="0"/>
              <a:t>a metaphor: an artist producing a copy of a painting</a:t>
            </a:r>
          </a:p>
          <a:p>
            <a:endParaRPr dirty="0"/>
          </a:p>
          <a:p>
            <a:r>
              <a:rPr dirty="0"/>
              <a:t>ease: </a:t>
            </a:r>
            <a:r>
              <a:rPr dirty="0" err="1"/>
              <a:t>译文应具有原作所具有的通顺；完整传达原文优点以重现其全部效果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3" name="Shape 2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局限于二分法</a:t>
            </a:r>
            <a:r>
              <a:rPr dirty="0"/>
              <a:t>： </a:t>
            </a:r>
            <a:r>
              <a:rPr dirty="0" err="1"/>
              <a:t>第三条原则</a:t>
            </a:r>
            <a:endParaRPr dirty="0"/>
          </a:p>
          <a:p>
            <a:endParaRPr dirty="0"/>
          </a:p>
          <a:p>
            <a:r>
              <a:rPr dirty="0"/>
              <a:t>Similarities: prescriptive, which means they just set out what has to be done in order for successful translation to take place; based on experience but not on the language itself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C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457200" y="69056"/>
            <a:ext cx="8229600" cy="1131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8176" y="4780428"/>
            <a:ext cx="258624" cy="24830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914400" marR="0" indent="-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914400" marR="0" indent="-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914400" marR="0" indent="-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14400" marR="0" indent="-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914400" marR="0" indent="-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914400" marR="0" indent="-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91440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91440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91440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"/>
          <p:cNvGrpSpPr/>
          <p:nvPr/>
        </p:nvGrpSpPr>
        <p:grpSpPr>
          <a:xfrm>
            <a:off x="-1915313" y="-2457930"/>
            <a:ext cx="12651652" cy="9318569"/>
            <a:chOff x="0" y="0"/>
            <a:chExt cx="12651650" cy="9318568"/>
          </a:xfrm>
        </p:grpSpPr>
        <p:sp>
          <p:nvSpPr>
            <p:cNvPr id="20" name="Shape"/>
            <p:cNvSpPr/>
            <p:nvPr/>
          </p:nvSpPr>
          <p:spPr>
            <a:xfrm rot="17654843">
              <a:off x="2808035" y="689443"/>
              <a:ext cx="1821342" cy="6039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1" name="Shape"/>
            <p:cNvSpPr/>
            <p:nvPr/>
          </p:nvSpPr>
          <p:spPr>
            <a:xfrm rot="17654843">
              <a:off x="8280525" y="3065445"/>
              <a:ext cx="1821342" cy="6039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2" name="Shape"/>
            <p:cNvSpPr/>
            <p:nvPr/>
          </p:nvSpPr>
          <p:spPr>
            <a:xfrm rot="5568638">
              <a:off x="2442743" y="1559422"/>
              <a:ext cx="1680603" cy="6491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" name="Shape"/>
            <p:cNvSpPr/>
            <p:nvPr/>
          </p:nvSpPr>
          <p:spPr>
            <a:xfrm rot="16441754">
              <a:off x="8564071" y="2034420"/>
              <a:ext cx="1830019" cy="6043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4" name="Shape"/>
            <p:cNvSpPr/>
            <p:nvPr/>
          </p:nvSpPr>
          <p:spPr>
            <a:xfrm rot="14857024">
              <a:off x="2414157" y="2941380"/>
              <a:ext cx="2172499" cy="6552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5" name="Shape"/>
            <p:cNvSpPr/>
            <p:nvPr/>
          </p:nvSpPr>
          <p:spPr>
            <a:xfrm rot="4071504">
              <a:off x="8320909" y="570600"/>
              <a:ext cx="2130270" cy="6184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6" name="Shape"/>
            <p:cNvSpPr/>
            <p:nvPr/>
          </p:nvSpPr>
          <p:spPr>
            <a:xfrm rot="13127628">
              <a:off x="4229112" y="4315401"/>
              <a:ext cx="1636007" cy="4836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7" name="Shape"/>
            <p:cNvSpPr/>
            <p:nvPr/>
          </p:nvSpPr>
          <p:spPr>
            <a:xfrm rot="13314377">
              <a:off x="7076027" y="998284"/>
              <a:ext cx="1645584" cy="4300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8" name="Shape"/>
            <p:cNvSpPr/>
            <p:nvPr/>
          </p:nvSpPr>
          <p:spPr>
            <a:xfrm rot="352707">
              <a:off x="5838558" y="78266"/>
              <a:ext cx="1772366" cy="4752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9" name="Shape"/>
            <p:cNvSpPr/>
            <p:nvPr/>
          </p:nvSpPr>
          <p:spPr>
            <a:xfrm>
              <a:off x="5580673" y="4799137"/>
              <a:ext cx="2059973" cy="4519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30" name="Shape"/>
            <p:cNvSpPr/>
            <p:nvPr/>
          </p:nvSpPr>
          <p:spPr>
            <a:xfrm rot="19232120">
              <a:off x="3852993" y="237364"/>
              <a:ext cx="1909471" cy="5281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31" name="Shape"/>
            <p:cNvSpPr/>
            <p:nvPr/>
          </p:nvSpPr>
          <p:spPr>
            <a:xfrm rot="8213685">
              <a:off x="7385211" y="4109929"/>
              <a:ext cx="1912502" cy="5247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33" name="Rounded Rectangle"/>
          <p:cNvSpPr/>
          <p:nvPr/>
        </p:nvSpPr>
        <p:spPr>
          <a:xfrm>
            <a:off x="1655762" y="944562"/>
            <a:ext cx="5832476" cy="3111501"/>
          </a:xfrm>
          <a:prstGeom prst="roundRect">
            <a:avLst>
              <a:gd name="adj" fmla="val 16667"/>
            </a:avLst>
          </a:prstGeom>
          <a:solidFill>
            <a:srgbClr val="DDD9C3"/>
          </a:solidFill>
          <a:ln>
            <a:solidFill>
              <a:srgbClr val="EEECE1"/>
            </a:solidFill>
          </a:ln>
        </p:spPr>
        <p:txBody>
          <a:bodyPr lIns="45719" rIns="45719"/>
          <a:lstStyle/>
          <a:p>
            <a:pPr algn="ctr"/>
            <a:endParaRPr/>
          </a:p>
        </p:txBody>
      </p:sp>
      <p:sp>
        <p:nvSpPr>
          <p:cNvPr id="34" name="Early Attempts at Systematic Translation Theory"/>
          <p:cNvSpPr txBox="1"/>
          <p:nvPr/>
        </p:nvSpPr>
        <p:spPr>
          <a:xfrm>
            <a:off x="1561782" y="1296987"/>
            <a:ext cx="6160136" cy="1056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Early Attempts at Systematic Translation Theory</a:t>
            </a:r>
          </a:p>
        </p:txBody>
      </p:sp>
      <p:sp>
        <p:nvSpPr>
          <p:cNvPr id="35" name="Group members：…"/>
          <p:cNvSpPr txBox="1"/>
          <p:nvPr/>
        </p:nvSpPr>
        <p:spPr>
          <a:xfrm>
            <a:off x="2696845" y="2868612"/>
            <a:ext cx="4366260" cy="726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t>Group members：</a:t>
            </a:r>
          </a:p>
          <a:p>
            <a:pPr algn="ctr">
              <a:defRPr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t>Liu Yangnuo 刘洋诺      Wu Xiang 邬香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37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38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39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0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1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2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3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4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5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6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7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48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50" name="Three Representatives"/>
          <p:cNvSpPr txBox="1"/>
          <p:nvPr/>
        </p:nvSpPr>
        <p:spPr>
          <a:xfrm>
            <a:off x="1880869" y="303212"/>
            <a:ext cx="4934587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Three Representatives</a:t>
            </a:r>
          </a:p>
        </p:txBody>
      </p:sp>
      <p:sp>
        <p:nvSpPr>
          <p:cNvPr id="51" name="Line"/>
          <p:cNvSpPr/>
          <p:nvPr/>
        </p:nvSpPr>
        <p:spPr>
          <a:xfrm>
            <a:off x="44450" y="3841749"/>
            <a:ext cx="9109076" cy="7939"/>
          </a:xfrm>
          <a:prstGeom prst="line">
            <a:avLst/>
          </a:prstGeom>
          <a:ln w="28575">
            <a:solidFill>
              <a:srgbClr val="7F7F7F"/>
            </a:solidFill>
            <a:bevel/>
          </a:ln>
        </p:spPr>
        <p:txBody>
          <a:bodyPr lIns="45719" rIns="45719"/>
          <a:lstStyle/>
          <a:p>
            <a:endParaRPr/>
          </a:p>
        </p:txBody>
      </p:sp>
      <p:grpSp>
        <p:nvGrpSpPr>
          <p:cNvPr id="56" name="Group"/>
          <p:cNvGrpSpPr/>
          <p:nvPr/>
        </p:nvGrpSpPr>
        <p:grpSpPr>
          <a:xfrm>
            <a:off x="1220787" y="2998787"/>
            <a:ext cx="496888" cy="847726"/>
            <a:chOff x="0" y="0"/>
            <a:chExt cx="496887" cy="847725"/>
          </a:xfrm>
        </p:grpSpPr>
        <p:grpSp>
          <p:nvGrpSpPr>
            <p:cNvPr id="54" name="Group"/>
            <p:cNvGrpSpPr/>
            <p:nvPr/>
          </p:nvGrpSpPr>
          <p:grpSpPr>
            <a:xfrm>
              <a:off x="0" y="-1"/>
              <a:ext cx="496888" cy="847726"/>
              <a:chOff x="0" y="0"/>
              <a:chExt cx="496887" cy="847725"/>
            </a:xfrm>
          </p:grpSpPr>
          <p:sp>
            <p:nvSpPr>
              <p:cNvPr id="52" name="Oval"/>
              <p:cNvSpPr/>
              <p:nvPr/>
            </p:nvSpPr>
            <p:spPr>
              <a:xfrm>
                <a:off x="0" y="-1"/>
                <a:ext cx="496888" cy="512281"/>
              </a:xfrm>
              <a:prstGeom prst="ellipse">
                <a:avLst/>
              </a:pr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宋体"/>
                    <a:ea typeface="宋体"/>
                    <a:cs typeface="宋体"/>
                    <a:sym typeface="宋体"/>
                  </a:defRPr>
                </a:pPr>
                <a:endParaRPr/>
              </a:p>
            </p:txBody>
          </p:sp>
          <p:sp>
            <p:nvSpPr>
              <p:cNvPr id="53" name="Shape"/>
              <p:cNvSpPr/>
              <p:nvPr/>
            </p:nvSpPr>
            <p:spPr>
              <a:xfrm>
                <a:off x="58978" y="420806"/>
                <a:ext cx="378932" cy="4269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cubicBezTo>
                      <a:pt x="15586" y="4752"/>
                      <a:pt x="11709" y="12664"/>
                      <a:pt x="11709" y="21600"/>
                    </a:cubicBezTo>
                    <a:lnTo>
                      <a:pt x="11589" y="21600"/>
                    </a:lnTo>
                    <a:cubicBezTo>
                      <a:pt x="11271" y="12346"/>
                      <a:pt x="6707" y="4334"/>
                      <a:pt x="0" y="0"/>
                    </a:cubicBezTo>
                    <a:close/>
                  </a:path>
                </a:pathLst>
              </a:cu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55" name="Oval"/>
            <p:cNvSpPr/>
            <p:nvPr/>
          </p:nvSpPr>
          <p:spPr>
            <a:xfrm>
              <a:off x="136488" y="159848"/>
              <a:ext cx="223911" cy="223768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宋体"/>
                  <a:ea typeface="宋体"/>
                  <a:cs typeface="宋体"/>
                  <a:sym typeface="宋体"/>
                </a:defRPr>
              </a:pPr>
              <a:endParaRPr/>
            </a:p>
          </p:txBody>
        </p:sp>
      </p:grpSp>
      <p:grpSp>
        <p:nvGrpSpPr>
          <p:cNvPr id="61" name="Group"/>
          <p:cNvGrpSpPr/>
          <p:nvPr/>
        </p:nvGrpSpPr>
        <p:grpSpPr>
          <a:xfrm>
            <a:off x="4135437" y="3001962"/>
            <a:ext cx="495301" cy="847726"/>
            <a:chOff x="0" y="0"/>
            <a:chExt cx="495300" cy="847725"/>
          </a:xfrm>
        </p:grpSpPr>
        <p:grpSp>
          <p:nvGrpSpPr>
            <p:cNvPr id="59" name="Group"/>
            <p:cNvGrpSpPr/>
            <p:nvPr/>
          </p:nvGrpSpPr>
          <p:grpSpPr>
            <a:xfrm>
              <a:off x="0" y="-1"/>
              <a:ext cx="495300" cy="847726"/>
              <a:chOff x="0" y="0"/>
              <a:chExt cx="495300" cy="847725"/>
            </a:xfrm>
          </p:grpSpPr>
          <p:sp>
            <p:nvSpPr>
              <p:cNvPr id="57" name="Oval"/>
              <p:cNvSpPr/>
              <p:nvPr/>
            </p:nvSpPr>
            <p:spPr>
              <a:xfrm>
                <a:off x="0" y="-1"/>
                <a:ext cx="495300" cy="512281"/>
              </a:xfrm>
              <a:prstGeom prst="ellipse">
                <a:avLst/>
              </a:pr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宋体"/>
                    <a:ea typeface="宋体"/>
                    <a:cs typeface="宋体"/>
                    <a:sym typeface="宋体"/>
                  </a:defRPr>
                </a:pPr>
                <a:endParaRPr/>
              </a:p>
            </p:txBody>
          </p:sp>
          <p:sp>
            <p:nvSpPr>
              <p:cNvPr id="58" name="Shape"/>
              <p:cNvSpPr/>
              <p:nvPr/>
            </p:nvSpPr>
            <p:spPr>
              <a:xfrm>
                <a:off x="58790" y="420806"/>
                <a:ext cx="377720" cy="4269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cubicBezTo>
                      <a:pt x="15586" y="4752"/>
                      <a:pt x="11709" y="12664"/>
                      <a:pt x="11709" y="21600"/>
                    </a:cubicBezTo>
                    <a:lnTo>
                      <a:pt x="11589" y="21600"/>
                    </a:lnTo>
                    <a:cubicBezTo>
                      <a:pt x="11271" y="12346"/>
                      <a:pt x="6707" y="4334"/>
                      <a:pt x="0" y="0"/>
                    </a:cubicBezTo>
                    <a:close/>
                  </a:path>
                </a:pathLst>
              </a:cu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60" name="Oval"/>
            <p:cNvSpPr/>
            <p:nvPr/>
          </p:nvSpPr>
          <p:spPr>
            <a:xfrm>
              <a:off x="136052" y="159848"/>
              <a:ext cx="223195" cy="223768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宋体"/>
                  <a:ea typeface="宋体"/>
                  <a:cs typeface="宋体"/>
                  <a:sym typeface="宋体"/>
                </a:defRPr>
              </a:pPr>
              <a:endParaRPr/>
            </a:p>
          </p:txBody>
        </p:sp>
      </p:grpSp>
      <p:grpSp>
        <p:nvGrpSpPr>
          <p:cNvPr id="66" name="Group"/>
          <p:cNvGrpSpPr/>
          <p:nvPr/>
        </p:nvGrpSpPr>
        <p:grpSpPr>
          <a:xfrm>
            <a:off x="7235825" y="3001962"/>
            <a:ext cx="496888" cy="847726"/>
            <a:chOff x="0" y="0"/>
            <a:chExt cx="496887" cy="847725"/>
          </a:xfrm>
        </p:grpSpPr>
        <p:grpSp>
          <p:nvGrpSpPr>
            <p:cNvPr id="64" name="Group"/>
            <p:cNvGrpSpPr/>
            <p:nvPr/>
          </p:nvGrpSpPr>
          <p:grpSpPr>
            <a:xfrm>
              <a:off x="0" y="-1"/>
              <a:ext cx="496888" cy="847726"/>
              <a:chOff x="0" y="0"/>
              <a:chExt cx="496887" cy="847725"/>
            </a:xfrm>
          </p:grpSpPr>
          <p:sp>
            <p:nvSpPr>
              <p:cNvPr id="62" name="Oval"/>
              <p:cNvSpPr/>
              <p:nvPr/>
            </p:nvSpPr>
            <p:spPr>
              <a:xfrm>
                <a:off x="0" y="-1"/>
                <a:ext cx="496888" cy="512281"/>
              </a:xfrm>
              <a:prstGeom prst="ellipse">
                <a:avLst/>
              </a:pr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宋体"/>
                    <a:ea typeface="宋体"/>
                    <a:cs typeface="宋体"/>
                    <a:sym typeface="宋体"/>
                  </a:defRPr>
                </a:pPr>
                <a:endParaRPr/>
              </a:p>
            </p:txBody>
          </p:sp>
          <p:sp>
            <p:nvSpPr>
              <p:cNvPr id="63" name="Shape"/>
              <p:cNvSpPr/>
              <p:nvPr/>
            </p:nvSpPr>
            <p:spPr>
              <a:xfrm>
                <a:off x="58978" y="420806"/>
                <a:ext cx="378932" cy="4269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cubicBezTo>
                      <a:pt x="15586" y="4752"/>
                      <a:pt x="11709" y="12664"/>
                      <a:pt x="11709" y="21600"/>
                    </a:cubicBezTo>
                    <a:lnTo>
                      <a:pt x="11589" y="21600"/>
                    </a:lnTo>
                    <a:cubicBezTo>
                      <a:pt x="11271" y="12346"/>
                      <a:pt x="6707" y="4334"/>
                      <a:pt x="0" y="0"/>
                    </a:cubicBezTo>
                    <a:close/>
                  </a:path>
                </a:pathLst>
              </a:custGeom>
              <a:solidFill>
                <a:srgbClr val="CC006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latin typeface="+mn-lt"/>
                    <a:ea typeface="+mn-ea"/>
                    <a:cs typeface="+mn-cs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65" name="Oval"/>
            <p:cNvSpPr/>
            <p:nvPr/>
          </p:nvSpPr>
          <p:spPr>
            <a:xfrm>
              <a:off x="136488" y="159848"/>
              <a:ext cx="223911" cy="223768"/>
            </a:xfrm>
            <a:prstGeom prst="ellipse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宋体"/>
                  <a:ea typeface="宋体"/>
                  <a:cs typeface="宋体"/>
                  <a:sym typeface="宋体"/>
                </a:defRPr>
              </a:pPr>
              <a:endParaRPr/>
            </a:p>
          </p:txBody>
        </p:sp>
      </p:grpSp>
      <p:sp>
        <p:nvSpPr>
          <p:cNvPr id="67" name="Alexander Fraser Tytler"/>
          <p:cNvSpPr txBox="1"/>
          <p:nvPr/>
        </p:nvSpPr>
        <p:spPr>
          <a:xfrm>
            <a:off x="5975032" y="4003675"/>
            <a:ext cx="3056574" cy="955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2800">
                <a:solidFill>
                  <a:srgbClr val="CC0066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Alexander Fraser Tytler</a:t>
            </a:r>
          </a:p>
        </p:txBody>
      </p:sp>
      <p:sp>
        <p:nvSpPr>
          <p:cNvPr id="68" name="Etienne Dolet"/>
          <p:cNvSpPr txBox="1"/>
          <p:nvPr/>
        </p:nvSpPr>
        <p:spPr>
          <a:xfrm>
            <a:off x="407767" y="4003675"/>
            <a:ext cx="2435861" cy="523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2800">
                <a:solidFill>
                  <a:srgbClr val="CC0066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Etienne Dolet</a:t>
            </a:r>
          </a:p>
        </p:txBody>
      </p:sp>
      <p:sp>
        <p:nvSpPr>
          <p:cNvPr id="69" name="John Dryden"/>
          <p:cNvSpPr txBox="1"/>
          <p:nvPr/>
        </p:nvSpPr>
        <p:spPr>
          <a:xfrm>
            <a:off x="3254057" y="4003674"/>
            <a:ext cx="2435861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2800">
                <a:solidFill>
                  <a:srgbClr val="CC0066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John Dryden</a:t>
            </a:r>
          </a:p>
        </p:txBody>
      </p:sp>
      <p:sp>
        <p:nvSpPr>
          <p:cNvPr id="70" name="metaphrase; paraphrase; imitation"/>
          <p:cNvSpPr txBox="1"/>
          <p:nvPr/>
        </p:nvSpPr>
        <p:spPr>
          <a:xfrm>
            <a:off x="3446811" y="1457960"/>
            <a:ext cx="2515236" cy="1386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8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metaphrase; paraphrase; imitation</a:t>
            </a:r>
          </a:p>
        </p:txBody>
      </p:sp>
      <p:sp>
        <p:nvSpPr>
          <p:cNvPr id="71" name="three laws/rules"/>
          <p:cNvSpPr txBox="1"/>
          <p:nvPr/>
        </p:nvSpPr>
        <p:spPr>
          <a:xfrm>
            <a:off x="6095682" y="2211387"/>
            <a:ext cx="2815274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8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three laws/rules</a:t>
            </a:r>
          </a:p>
        </p:txBody>
      </p:sp>
      <p:sp>
        <p:nvSpPr>
          <p:cNvPr id="72" name="five principles"/>
          <p:cNvSpPr txBox="1"/>
          <p:nvPr/>
        </p:nvSpPr>
        <p:spPr>
          <a:xfrm>
            <a:off x="481738" y="2151672"/>
            <a:ext cx="2585086" cy="523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8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five principles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74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75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76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77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78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79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0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1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2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3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4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85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87" name="1-1"/>
          <p:cNvSpPr txBox="1"/>
          <p:nvPr/>
        </p:nvSpPr>
        <p:spPr>
          <a:xfrm>
            <a:off x="369570" y="195262"/>
            <a:ext cx="903923" cy="549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t>1-1</a:t>
            </a:r>
          </a:p>
        </p:txBody>
      </p:sp>
      <p:sp>
        <p:nvSpPr>
          <p:cNvPr id="88" name="Etienne Dolet"/>
          <p:cNvSpPr txBox="1"/>
          <p:nvPr/>
        </p:nvSpPr>
        <p:spPr>
          <a:xfrm>
            <a:off x="768032" y="204787"/>
            <a:ext cx="493458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Etienne Dolet</a:t>
            </a:r>
          </a:p>
        </p:txBody>
      </p:sp>
      <p:sp>
        <p:nvSpPr>
          <p:cNvPr id="89" name="Shape"/>
          <p:cNvSpPr/>
          <p:nvPr/>
        </p:nvSpPr>
        <p:spPr>
          <a:xfrm>
            <a:off x="1118393" y="1784769"/>
            <a:ext cx="876301" cy="850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90" name="Shape"/>
          <p:cNvSpPr/>
          <p:nvPr/>
        </p:nvSpPr>
        <p:spPr>
          <a:xfrm>
            <a:off x="1122362" y="3462559"/>
            <a:ext cx="868364" cy="8509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91" name="2"/>
          <p:cNvSpPr txBox="1"/>
          <p:nvPr/>
        </p:nvSpPr>
        <p:spPr>
          <a:xfrm>
            <a:off x="1396621" y="3675841"/>
            <a:ext cx="551499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t>2</a:t>
            </a:r>
          </a:p>
        </p:txBody>
      </p:sp>
      <p:sp>
        <p:nvSpPr>
          <p:cNvPr id="92" name="1"/>
          <p:cNvSpPr txBox="1"/>
          <p:nvPr/>
        </p:nvSpPr>
        <p:spPr>
          <a:xfrm>
            <a:off x="1387417" y="2013984"/>
            <a:ext cx="338254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t>1</a:t>
            </a:r>
          </a:p>
        </p:txBody>
      </p:sp>
      <p:sp>
        <p:nvSpPr>
          <p:cNvPr id="93" name="The translator must perfectly understand the sense and material of the original author, although he should feel free to clarify obscurities."/>
          <p:cNvSpPr txBox="1"/>
          <p:nvPr/>
        </p:nvSpPr>
        <p:spPr>
          <a:xfrm>
            <a:off x="2150379" y="1707299"/>
            <a:ext cx="6141085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The translator must perfectly understand the sense and material of the original author, although he should feel free to clarify obscurities.</a:t>
            </a:r>
          </a:p>
        </p:txBody>
      </p:sp>
      <p:sp>
        <p:nvSpPr>
          <p:cNvPr id="94" name="The translator should have a perfect knowledge of both SL and TL, so as to lessen the majesty of the language."/>
          <p:cNvSpPr txBox="1"/>
          <p:nvPr/>
        </p:nvSpPr>
        <p:spPr>
          <a:xfrm>
            <a:off x="2203712" y="3385089"/>
            <a:ext cx="5436236" cy="1005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The translator should have a perfect knowledge of both SL and TL, so as to lessen the majesty of the language.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99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0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1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2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3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4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5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6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7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8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09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10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112" name="1-1"/>
          <p:cNvSpPr txBox="1"/>
          <p:nvPr/>
        </p:nvSpPr>
        <p:spPr>
          <a:xfrm>
            <a:off x="369570" y="195262"/>
            <a:ext cx="903923" cy="549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t>1-1</a:t>
            </a:r>
          </a:p>
        </p:txBody>
      </p:sp>
      <p:sp>
        <p:nvSpPr>
          <p:cNvPr id="113" name="Etienne Dolet"/>
          <p:cNvSpPr txBox="1"/>
          <p:nvPr/>
        </p:nvSpPr>
        <p:spPr>
          <a:xfrm>
            <a:off x="768032" y="204787"/>
            <a:ext cx="4934586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Etienne Dolet</a:t>
            </a:r>
          </a:p>
        </p:txBody>
      </p:sp>
      <p:sp>
        <p:nvSpPr>
          <p:cNvPr id="114" name="Shape"/>
          <p:cNvSpPr/>
          <p:nvPr/>
        </p:nvSpPr>
        <p:spPr>
          <a:xfrm>
            <a:off x="1136650" y="1371600"/>
            <a:ext cx="876300" cy="850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115" name="Shape"/>
          <p:cNvSpPr/>
          <p:nvPr/>
        </p:nvSpPr>
        <p:spPr>
          <a:xfrm>
            <a:off x="1130300" y="2698750"/>
            <a:ext cx="868363" cy="850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116" name="4"/>
          <p:cNvSpPr txBox="1"/>
          <p:nvPr/>
        </p:nvSpPr>
        <p:spPr>
          <a:xfrm>
            <a:off x="1436369" y="2894012"/>
            <a:ext cx="553086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t>4</a:t>
            </a:r>
          </a:p>
        </p:txBody>
      </p:sp>
      <p:sp>
        <p:nvSpPr>
          <p:cNvPr id="117" name="3"/>
          <p:cNvSpPr txBox="1"/>
          <p:nvPr/>
        </p:nvSpPr>
        <p:spPr>
          <a:xfrm>
            <a:off x="1444307" y="1498600"/>
            <a:ext cx="240348" cy="39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t>3</a:t>
            </a:r>
          </a:p>
        </p:txBody>
      </p:sp>
      <p:sp>
        <p:nvSpPr>
          <p:cNvPr id="118" name="The translator should avoid Latinate and unusual forms."/>
          <p:cNvSpPr txBox="1"/>
          <p:nvPr/>
        </p:nvSpPr>
        <p:spPr>
          <a:xfrm>
            <a:off x="2284736" y="2739727"/>
            <a:ext cx="5493386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The translator should avoid Latinate and unusual forms.</a:t>
            </a:r>
          </a:p>
        </p:txBody>
      </p:sp>
      <p:sp>
        <p:nvSpPr>
          <p:cNvPr id="119" name="The translator should assemble and liaise words(连词) eloquently to avoid clumsiness."/>
          <p:cNvSpPr txBox="1"/>
          <p:nvPr/>
        </p:nvSpPr>
        <p:spPr>
          <a:xfrm>
            <a:off x="2221877" y="3974802"/>
            <a:ext cx="5429886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rPr dirty="0"/>
              <a:t>The translator should assemble and liaise words eloquently to avoid clumsiness.</a:t>
            </a:r>
          </a:p>
        </p:txBody>
      </p:sp>
      <p:sp>
        <p:nvSpPr>
          <p:cNvPr id="120" name="Shape"/>
          <p:cNvSpPr/>
          <p:nvPr/>
        </p:nvSpPr>
        <p:spPr>
          <a:xfrm>
            <a:off x="1149350" y="3968750"/>
            <a:ext cx="849313" cy="850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0" y="10800"/>
                </a:lnTo>
                <a:lnTo>
                  <a:pt x="10800" y="21600"/>
                </a:lnTo>
                <a:lnTo>
                  <a:pt x="21600" y="10800"/>
                </a:ln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121" name="5"/>
          <p:cNvSpPr txBox="1"/>
          <p:nvPr/>
        </p:nvSpPr>
        <p:spPr>
          <a:xfrm>
            <a:off x="1428432" y="4154487"/>
            <a:ext cx="549911" cy="3924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r>
              <a:t>5</a:t>
            </a:r>
          </a:p>
        </p:txBody>
      </p:sp>
      <p:sp>
        <p:nvSpPr>
          <p:cNvPr id="122" name="The translator should avoid word-for-word renderings."/>
          <p:cNvSpPr txBox="1"/>
          <p:nvPr/>
        </p:nvSpPr>
        <p:spPr>
          <a:xfrm>
            <a:off x="2325309" y="1344314"/>
            <a:ext cx="4194810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The translator should avoid word-for-word renderings.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124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25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26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27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28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29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0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1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2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3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4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35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137" name="1-2"/>
          <p:cNvSpPr txBox="1"/>
          <p:nvPr/>
        </p:nvSpPr>
        <p:spPr>
          <a:xfrm>
            <a:off x="369570" y="195262"/>
            <a:ext cx="903923" cy="549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t>1-2</a:t>
            </a:r>
          </a:p>
        </p:txBody>
      </p:sp>
      <p:sp>
        <p:nvSpPr>
          <p:cNvPr id="138" name="John Dryden-翻译三分法"/>
          <p:cNvSpPr txBox="1"/>
          <p:nvPr/>
        </p:nvSpPr>
        <p:spPr>
          <a:xfrm>
            <a:off x="289608" y="66438"/>
            <a:ext cx="5136791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rPr dirty="0"/>
              <a:t>John Dryden</a:t>
            </a:r>
          </a:p>
        </p:txBody>
      </p:sp>
      <p:grpSp>
        <p:nvGrpSpPr>
          <p:cNvPr id="157" name="Group"/>
          <p:cNvGrpSpPr/>
          <p:nvPr/>
        </p:nvGrpSpPr>
        <p:grpSpPr>
          <a:xfrm>
            <a:off x="1285147" y="720975"/>
            <a:ext cx="6625719" cy="4160076"/>
            <a:chOff x="-1" y="-1"/>
            <a:chExt cx="6585121" cy="4409722"/>
          </a:xfrm>
        </p:grpSpPr>
        <p:grpSp>
          <p:nvGrpSpPr>
            <p:cNvPr id="141" name="Group"/>
            <p:cNvGrpSpPr/>
            <p:nvPr/>
          </p:nvGrpSpPr>
          <p:grpSpPr>
            <a:xfrm>
              <a:off x="9203" y="423873"/>
              <a:ext cx="6556699" cy="791931"/>
              <a:chOff x="0" y="0"/>
              <a:chExt cx="6556697" cy="791930"/>
            </a:xfrm>
          </p:grpSpPr>
          <p:sp>
            <p:nvSpPr>
              <p:cNvPr id="139" name="Rectangle"/>
              <p:cNvSpPr/>
              <p:nvPr/>
            </p:nvSpPr>
            <p:spPr>
              <a:xfrm>
                <a:off x="0" y="0"/>
                <a:ext cx="6556697" cy="791930"/>
              </a:xfrm>
              <a:prstGeom prst="rect">
                <a:avLst/>
              </a:prstGeom>
              <a:solidFill>
                <a:srgbClr val="FFFFFF">
                  <a:alpha val="89018"/>
                </a:srgbClr>
              </a:solidFill>
              <a:ln w="25400" cap="flat">
                <a:solidFill>
                  <a:srgbClr val="80CAD7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000"/>
                </a:pPr>
                <a:endParaRPr/>
              </a:p>
            </p:txBody>
          </p:sp>
          <p:sp>
            <p:nvSpPr>
              <p:cNvPr id="140" name="Word by word and line by line translation, which corresponds to literal translation."/>
              <p:cNvSpPr txBox="1"/>
              <p:nvPr/>
            </p:nvSpPr>
            <p:spPr>
              <a:xfrm>
                <a:off x="58419" y="12700"/>
                <a:ext cx="6439858" cy="75036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2000"/>
                </a:lvl1pPr>
              </a:lstStyle>
              <a:p>
                <a:r>
                  <a:rPr dirty="0"/>
                  <a:t>Word by word and line by line translation, which corresponds t</a:t>
                </a:r>
                <a:r>
                  <a:rPr lang="en-US" dirty="0"/>
                  <a:t>o </a:t>
                </a:r>
                <a:r>
                  <a:rPr dirty="0"/>
                  <a:t>literal translation.</a:t>
                </a:r>
              </a:p>
            </p:txBody>
          </p:sp>
        </p:grpSp>
        <p:grpSp>
          <p:nvGrpSpPr>
            <p:cNvPr id="144" name="Group"/>
            <p:cNvGrpSpPr/>
            <p:nvPr/>
          </p:nvGrpSpPr>
          <p:grpSpPr>
            <a:xfrm>
              <a:off x="147296" y="-1"/>
              <a:ext cx="1888764" cy="433800"/>
              <a:chOff x="0" y="0"/>
              <a:chExt cx="1888763" cy="433798"/>
            </a:xfrm>
          </p:grpSpPr>
          <p:sp>
            <p:nvSpPr>
              <p:cNvPr id="142" name="Shape"/>
              <p:cNvSpPr/>
              <p:nvPr/>
            </p:nvSpPr>
            <p:spPr>
              <a:xfrm>
                <a:off x="0" y="0"/>
                <a:ext cx="1888764" cy="43379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3600"/>
                    </a:moveTo>
                    <a:cubicBezTo>
                      <a:pt x="0" y="1612"/>
                      <a:pt x="272" y="0"/>
                      <a:pt x="607" y="0"/>
                    </a:cubicBezTo>
                    <a:lnTo>
                      <a:pt x="20993" y="0"/>
                    </a:lnTo>
                    <a:cubicBezTo>
                      <a:pt x="21328" y="0"/>
                      <a:pt x="21600" y="1612"/>
                      <a:pt x="21600" y="3600"/>
                    </a:cubicBezTo>
                    <a:lnTo>
                      <a:pt x="21600" y="18000"/>
                    </a:lnTo>
                    <a:cubicBezTo>
                      <a:pt x="21600" y="19988"/>
                      <a:pt x="21328" y="21600"/>
                      <a:pt x="20993" y="21600"/>
                    </a:cubicBezTo>
                    <a:lnTo>
                      <a:pt x="607" y="21600"/>
                    </a:lnTo>
                    <a:cubicBezTo>
                      <a:pt x="272" y="21600"/>
                      <a:pt x="0" y="19988"/>
                      <a:pt x="0" y="18000"/>
                    </a:cubicBezTo>
                    <a:lnTo>
                      <a:pt x="0" y="3600"/>
                    </a:lnTo>
                    <a:close/>
                  </a:path>
                </a:pathLst>
              </a:custGeom>
              <a:solidFill>
                <a:srgbClr val="80CAD7"/>
              </a:solidFill>
              <a:ln w="25400" cap="flat">
                <a:solidFill>
                  <a:srgbClr val="FFFFFF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90000"/>
                  </a:lnSpc>
                  <a:spcBef>
                    <a:spcPts val="700"/>
                  </a:spcBef>
                  <a:defRPr sz="2400">
                    <a:solidFill>
                      <a:srgbClr val="FFFFFF"/>
                    </a:solidFill>
                    <a:latin typeface="宋体"/>
                    <a:ea typeface="宋体"/>
                    <a:cs typeface="宋体"/>
                    <a:sym typeface="宋体"/>
                  </a:defRPr>
                </a:pPr>
                <a:endParaRPr/>
              </a:p>
            </p:txBody>
          </p:sp>
          <p:sp>
            <p:nvSpPr>
              <p:cNvPr id="143" name="metaphrase"/>
              <p:cNvSpPr txBox="1"/>
              <p:nvPr/>
            </p:nvSpPr>
            <p:spPr>
              <a:xfrm>
                <a:off x="138386" y="39004"/>
                <a:ext cx="1611991" cy="355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7379" tIns="27379" rIns="27379" bIns="27379" numCol="1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metaphrase</a:t>
                </a:r>
              </a:p>
            </p:txBody>
          </p:sp>
        </p:grpSp>
        <p:grpSp>
          <p:nvGrpSpPr>
            <p:cNvPr id="147" name="Group"/>
            <p:cNvGrpSpPr/>
            <p:nvPr/>
          </p:nvGrpSpPr>
          <p:grpSpPr>
            <a:xfrm>
              <a:off x="-1" y="1650887"/>
              <a:ext cx="6556698" cy="1168769"/>
              <a:chOff x="0" y="0"/>
              <a:chExt cx="6556696" cy="1168767"/>
            </a:xfrm>
          </p:grpSpPr>
          <p:sp>
            <p:nvSpPr>
              <p:cNvPr id="145" name="Rectangle"/>
              <p:cNvSpPr/>
              <p:nvPr/>
            </p:nvSpPr>
            <p:spPr>
              <a:xfrm>
                <a:off x="0" y="0"/>
                <a:ext cx="6556697" cy="1168768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BF638A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 sz="2000"/>
                </a:pPr>
                <a:endParaRPr/>
              </a:p>
            </p:txBody>
          </p:sp>
          <p:sp>
            <p:nvSpPr>
              <p:cNvPr id="146" name="The author is kept in view by the translator but his words are not so strictly followed as his sense. It corresponds to sense-for-sense translation."/>
              <p:cNvSpPr txBox="1"/>
              <p:nvPr/>
            </p:nvSpPr>
            <p:spPr>
              <a:xfrm>
                <a:off x="58419" y="12700"/>
                <a:ext cx="6439858" cy="94978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defRPr sz="2000"/>
                </a:lvl1pPr>
              </a:lstStyle>
              <a:p>
                <a:r>
                  <a:rPr dirty="0"/>
                  <a:t>The author is kept in view by the translator but his words are not so strictly followed as his sense. It corresponds to sense-for-sense translation.</a:t>
                </a:r>
              </a:p>
            </p:txBody>
          </p:sp>
        </p:grpSp>
        <p:grpSp>
          <p:nvGrpSpPr>
            <p:cNvPr id="150" name="Group"/>
            <p:cNvGrpSpPr/>
            <p:nvPr/>
          </p:nvGrpSpPr>
          <p:grpSpPr>
            <a:xfrm>
              <a:off x="140092" y="1236101"/>
              <a:ext cx="1895968" cy="444844"/>
              <a:chOff x="0" y="0"/>
              <a:chExt cx="1895967" cy="444842"/>
            </a:xfrm>
          </p:grpSpPr>
          <p:sp>
            <p:nvSpPr>
              <p:cNvPr id="148" name="Shape"/>
              <p:cNvSpPr/>
              <p:nvPr/>
            </p:nvSpPr>
            <p:spPr>
              <a:xfrm>
                <a:off x="0" y="0"/>
                <a:ext cx="1895968" cy="44484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3600"/>
                    </a:moveTo>
                    <a:cubicBezTo>
                      <a:pt x="0" y="1612"/>
                      <a:pt x="272" y="0"/>
                      <a:pt x="607" y="0"/>
                    </a:cubicBezTo>
                    <a:lnTo>
                      <a:pt x="20993" y="0"/>
                    </a:lnTo>
                    <a:cubicBezTo>
                      <a:pt x="21328" y="0"/>
                      <a:pt x="21600" y="1612"/>
                      <a:pt x="21600" y="3600"/>
                    </a:cubicBezTo>
                    <a:lnTo>
                      <a:pt x="21600" y="18000"/>
                    </a:lnTo>
                    <a:cubicBezTo>
                      <a:pt x="21600" y="19988"/>
                      <a:pt x="21328" y="21600"/>
                      <a:pt x="20993" y="21600"/>
                    </a:cubicBezTo>
                    <a:lnTo>
                      <a:pt x="607" y="21600"/>
                    </a:lnTo>
                    <a:cubicBezTo>
                      <a:pt x="272" y="21600"/>
                      <a:pt x="0" y="19988"/>
                      <a:pt x="0" y="18000"/>
                    </a:cubicBezTo>
                    <a:lnTo>
                      <a:pt x="0" y="3600"/>
                    </a:lnTo>
                    <a:close/>
                  </a:path>
                </a:pathLst>
              </a:custGeom>
              <a:solidFill>
                <a:srgbClr val="BF638A"/>
              </a:solidFill>
              <a:ln w="25400" cap="flat">
                <a:solidFill>
                  <a:srgbClr val="FFFFFF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90000"/>
                  </a:lnSpc>
                  <a:spcBef>
                    <a:spcPts val="700"/>
                  </a:spcBef>
                  <a:defRPr sz="24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49" name="paraphrase"/>
              <p:cNvSpPr txBox="1"/>
              <p:nvPr/>
            </p:nvSpPr>
            <p:spPr>
              <a:xfrm>
                <a:off x="138386" y="44526"/>
                <a:ext cx="1619195" cy="355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7379" tIns="27379" rIns="27379" bIns="27379" numCol="1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paraphrase</a:t>
                </a:r>
              </a:p>
            </p:txBody>
          </p:sp>
        </p:grpSp>
        <p:grpSp>
          <p:nvGrpSpPr>
            <p:cNvPr id="153" name="Group"/>
            <p:cNvGrpSpPr/>
            <p:nvPr/>
          </p:nvGrpSpPr>
          <p:grpSpPr>
            <a:xfrm>
              <a:off x="19711" y="3281870"/>
              <a:ext cx="6565409" cy="1127851"/>
              <a:chOff x="0" y="0"/>
              <a:chExt cx="6565407" cy="1127849"/>
            </a:xfrm>
          </p:grpSpPr>
          <p:sp>
            <p:nvSpPr>
              <p:cNvPr id="151" name="Rectangle"/>
              <p:cNvSpPr/>
              <p:nvPr/>
            </p:nvSpPr>
            <p:spPr>
              <a:xfrm>
                <a:off x="0" y="0"/>
                <a:ext cx="6565407" cy="1127849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D27E50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2" name="Forsaking both words and sense. It corresponds to Cowley’s very free translation and more or less adaptation"/>
              <p:cNvSpPr txBox="1"/>
              <p:nvPr/>
            </p:nvSpPr>
            <p:spPr>
              <a:xfrm>
                <a:off x="58419" y="12700"/>
                <a:ext cx="6420145" cy="107660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/>
              <a:p>
                <a:r>
                  <a:rPr lang="en-US" sz="2000" dirty="0"/>
                  <a:t>It’s </a:t>
                </a:r>
                <a:r>
                  <a:rPr sz="2000" dirty="0"/>
                  <a:t>more or less adaptation</a:t>
                </a:r>
                <a:r>
                  <a:rPr lang="en-US" sz="2000" dirty="0"/>
                  <a:t>.</a:t>
                </a:r>
                <a:r>
                  <a:rPr lang="en-US" altLang="zh-CN" sz="2000" dirty="0"/>
                  <a:t> Imitation allows the translator to become more visible because the translator uses the ST(source text) as a pattern.</a:t>
                </a:r>
                <a:endParaRPr sz="2000" dirty="0"/>
              </a:p>
            </p:txBody>
          </p:sp>
        </p:grpSp>
        <p:grpSp>
          <p:nvGrpSpPr>
            <p:cNvPr id="156" name="Group"/>
            <p:cNvGrpSpPr/>
            <p:nvPr/>
          </p:nvGrpSpPr>
          <p:grpSpPr>
            <a:xfrm>
              <a:off x="168772" y="2849444"/>
              <a:ext cx="1852589" cy="436093"/>
              <a:chOff x="0" y="0"/>
              <a:chExt cx="1852587" cy="436091"/>
            </a:xfrm>
          </p:grpSpPr>
          <p:sp>
            <p:nvSpPr>
              <p:cNvPr id="154" name="Shape"/>
              <p:cNvSpPr/>
              <p:nvPr/>
            </p:nvSpPr>
            <p:spPr>
              <a:xfrm>
                <a:off x="0" y="0"/>
                <a:ext cx="1852588" cy="4360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3600"/>
                    </a:moveTo>
                    <a:cubicBezTo>
                      <a:pt x="0" y="1612"/>
                      <a:pt x="272" y="0"/>
                      <a:pt x="607" y="0"/>
                    </a:cubicBezTo>
                    <a:lnTo>
                      <a:pt x="20993" y="0"/>
                    </a:lnTo>
                    <a:cubicBezTo>
                      <a:pt x="21328" y="0"/>
                      <a:pt x="21600" y="1612"/>
                      <a:pt x="21600" y="3600"/>
                    </a:cubicBezTo>
                    <a:lnTo>
                      <a:pt x="21600" y="18000"/>
                    </a:lnTo>
                    <a:cubicBezTo>
                      <a:pt x="21600" y="19988"/>
                      <a:pt x="21328" y="21600"/>
                      <a:pt x="20993" y="21600"/>
                    </a:cubicBezTo>
                    <a:lnTo>
                      <a:pt x="607" y="21600"/>
                    </a:lnTo>
                    <a:cubicBezTo>
                      <a:pt x="272" y="21600"/>
                      <a:pt x="0" y="19988"/>
                      <a:pt x="0" y="18000"/>
                    </a:cubicBezTo>
                    <a:lnTo>
                      <a:pt x="0" y="3600"/>
                    </a:lnTo>
                    <a:close/>
                  </a:path>
                </a:pathLst>
              </a:custGeom>
              <a:solidFill>
                <a:srgbClr val="D27E50"/>
              </a:solidFill>
              <a:ln w="25400" cap="flat">
                <a:solidFill>
                  <a:srgbClr val="FFFFFF"/>
                </a:solidFill>
                <a:prstDash val="solid"/>
                <a:bevel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lnSpc>
                    <a:spcPct val="90000"/>
                  </a:lnSpc>
                  <a:spcBef>
                    <a:spcPts val="700"/>
                  </a:spcBef>
                  <a:defRPr sz="24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55" name="imitation"/>
              <p:cNvSpPr txBox="1"/>
              <p:nvPr/>
            </p:nvSpPr>
            <p:spPr>
              <a:xfrm>
                <a:off x="138386" y="40150"/>
                <a:ext cx="1575815" cy="355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27379" tIns="27379" rIns="27379" bIns="27379" numCol="1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400">
                    <a:solidFill>
                      <a:srgbClr val="FFFFFF"/>
                    </a:solidFill>
                  </a:defRPr>
                </a:lvl1pPr>
              </a:lstStyle>
              <a:p>
                <a:r>
                  <a:t>imitation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163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4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5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6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7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8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69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70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71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72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73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74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176" name="1-3"/>
          <p:cNvSpPr txBox="1"/>
          <p:nvPr/>
        </p:nvSpPr>
        <p:spPr>
          <a:xfrm>
            <a:off x="369570" y="195262"/>
            <a:ext cx="903923" cy="549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t>1-3</a:t>
            </a:r>
          </a:p>
        </p:txBody>
      </p:sp>
      <p:sp>
        <p:nvSpPr>
          <p:cNvPr id="177" name="Alexander Fraser Tytler"/>
          <p:cNvSpPr txBox="1"/>
          <p:nvPr/>
        </p:nvSpPr>
        <p:spPr>
          <a:xfrm>
            <a:off x="1644332" y="128587"/>
            <a:ext cx="5113973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Alexander Fraser Tytler</a:t>
            </a:r>
          </a:p>
        </p:txBody>
      </p:sp>
      <p:sp>
        <p:nvSpPr>
          <p:cNvPr id="178" name="Shape"/>
          <p:cNvSpPr/>
          <p:nvPr/>
        </p:nvSpPr>
        <p:spPr>
          <a:xfrm>
            <a:off x="611187" y="4443412"/>
            <a:ext cx="1728788" cy="70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6765" y="0"/>
                  <a:pt x="21600" y="9671"/>
                  <a:pt x="21600" y="21600"/>
                </a:cubicBezTo>
                <a:lnTo>
                  <a:pt x="0" y="21600"/>
                </a:lnTo>
                <a:cubicBezTo>
                  <a:pt x="0" y="9671"/>
                  <a:pt x="4835" y="0"/>
                  <a:pt x="10800" y="0"/>
                </a:cubicBez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79" name="Shape"/>
          <p:cNvSpPr/>
          <p:nvPr/>
        </p:nvSpPr>
        <p:spPr>
          <a:xfrm>
            <a:off x="3322637" y="4438650"/>
            <a:ext cx="1944688" cy="706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6765" y="0"/>
                  <a:pt x="21600" y="9671"/>
                  <a:pt x="21600" y="21600"/>
                </a:cubicBezTo>
                <a:lnTo>
                  <a:pt x="0" y="21600"/>
                </a:lnTo>
                <a:cubicBezTo>
                  <a:pt x="0" y="9671"/>
                  <a:pt x="4835" y="0"/>
                  <a:pt x="10800" y="0"/>
                </a:cubicBez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80" name="Shape"/>
          <p:cNvSpPr/>
          <p:nvPr/>
        </p:nvSpPr>
        <p:spPr>
          <a:xfrm>
            <a:off x="6553200" y="4437062"/>
            <a:ext cx="1835150" cy="706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16765" y="0"/>
                  <a:pt x="21600" y="9671"/>
                  <a:pt x="21600" y="21600"/>
                </a:cubicBezTo>
                <a:lnTo>
                  <a:pt x="0" y="21600"/>
                </a:lnTo>
                <a:cubicBezTo>
                  <a:pt x="0" y="9671"/>
                  <a:pt x="4835" y="0"/>
                  <a:pt x="10800" y="0"/>
                </a:cubicBezTo>
                <a:close/>
              </a:path>
            </a:pathLst>
          </a:custGeom>
          <a:solidFill>
            <a:srgbClr val="498DA4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181" name="1"/>
          <p:cNvSpPr txBox="1"/>
          <p:nvPr/>
        </p:nvSpPr>
        <p:spPr>
          <a:xfrm>
            <a:off x="1333182" y="4521200"/>
            <a:ext cx="849949" cy="3924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 b="1">
                <a:solidFill>
                  <a:srgbClr val="FFFFFF"/>
                </a:solidFill>
              </a:defRPr>
            </a:lvl1pPr>
          </a:lstStyle>
          <a:p>
            <a:r>
              <a:t>1</a:t>
            </a:r>
          </a:p>
        </p:txBody>
      </p:sp>
      <p:sp>
        <p:nvSpPr>
          <p:cNvPr id="182" name="2"/>
          <p:cNvSpPr txBox="1"/>
          <p:nvPr/>
        </p:nvSpPr>
        <p:spPr>
          <a:xfrm>
            <a:off x="4144645" y="4505325"/>
            <a:ext cx="956311" cy="444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800">
                <a:solidFill>
                  <a:srgbClr val="FFFFFF"/>
                </a:solidFill>
              </a:defRPr>
            </a:lvl1pPr>
          </a:lstStyle>
          <a:p>
            <a:r>
              <a:t>2</a:t>
            </a:r>
          </a:p>
        </p:txBody>
      </p:sp>
      <p:sp>
        <p:nvSpPr>
          <p:cNvPr id="183" name="3"/>
          <p:cNvSpPr txBox="1"/>
          <p:nvPr/>
        </p:nvSpPr>
        <p:spPr>
          <a:xfrm>
            <a:off x="7311707" y="4473575"/>
            <a:ext cx="1088073" cy="4970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t>3</a:t>
            </a:r>
          </a:p>
        </p:txBody>
      </p:sp>
      <p:sp>
        <p:nvSpPr>
          <p:cNvPr id="184" name="The translation should give a complete transcript of the ideas of the original work."/>
          <p:cNvSpPr txBox="1"/>
          <p:nvPr/>
        </p:nvSpPr>
        <p:spPr>
          <a:xfrm>
            <a:off x="518554" y="2667367"/>
            <a:ext cx="2754949" cy="131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rPr dirty="0"/>
              <a:t>The translation should give a complete transcript of the ideas of the original work.</a:t>
            </a:r>
          </a:p>
        </p:txBody>
      </p:sp>
      <p:sp>
        <p:nvSpPr>
          <p:cNvPr id="185" name="The style and manner of writing should be of the same character with that of the original."/>
          <p:cNvSpPr txBox="1"/>
          <p:nvPr/>
        </p:nvSpPr>
        <p:spPr>
          <a:xfrm>
            <a:off x="3385819" y="2695929"/>
            <a:ext cx="2802573" cy="1310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rPr dirty="0"/>
              <a:t>The </a:t>
            </a:r>
            <a:r>
              <a:rPr b="1" dirty="0"/>
              <a:t>style and manner </a:t>
            </a:r>
            <a:r>
              <a:rPr dirty="0"/>
              <a:t>of writing should be of the same character with that of the original.</a:t>
            </a:r>
          </a:p>
        </p:txBody>
      </p:sp>
      <p:sp>
        <p:nvSpPr>
          <p:cNvPr id="186" name="The translation should have all the ease of the original composition."/>
          <p:cNvSpPr txBox="1"/>
          <p:nvPr/>
        </p:nvSpPr>
        <p:spPr>
          <a:xfrm>
            <a:off x="6360468" y="2766840"/>
            <a:ext cx="2645411" cy="1310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>
              <a:defRPr sz="2000">
                <a:solidFill>
                  <a:srgbClr val="595959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rPr dirty="0"/>
              <a:t>The translation should have all the </a:t>
            </a:r>
            <a:r>
              <a:rPr b="1" dirty="0"/>
              <a:t>ease</a:t>
            </a:r>
            <a:r>
              <a:rPr dirty="0"/>
              <a:t> of the original composition.</a:t>
            </a:r>
          </a:p>
        </p:txBody>
      </p:sp>
      <p:grpSp>
        <p:nvGrpSpPr>
          <p:cNvPr id="189" name="Group"/>
          <p:cNvGrpSpPr/>
          <p:nvPr/>
        </p:nvGrpSpPr>
        <p:grpSpPr>
          <a:xfrm>
            <a:off x="942975" y="682625"/>
            <a:ext cx="7317976" cy="1577975"/>
            <a:chOff x="0" y="0"/>
            <a:chExt cx="7317975" cy="1577975"/>
          </a:xfrm>
        </p:grpSpPr>
        <p:sp>
          <p:nvSpPr>
            <p:cNvPr id="187" name="Shape"/>
            <p:cNvSpPr/>
            <p:nvPr/>
          </p:nvSpPr>
          <p:spPr>
            <a:xfrm>
              <a:off x="0" y="0"/>
              <a:ext cx="7317975" cy="1577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75" y="0"/>
                  </a:moveTo>
                  <a:cubicBezTo>
                    <a:pt x="1556" y="0"/>
                    <a:pt x="0" y="4835"/>
                    <a:pt x="0" y="10800"/>
                  </a:cubicBezTo>
                  <a:cubicBezTo>
                    <a:pt x="0" y="16765"/>
                    <a:pt x="1556" y="21600"/>
                    <a:pt x="3475" y="21600"/>
                  </a:cubicBezTo>
                  <a:lnTo>
                    <a:pt x="18125" y="21600"/>
                  </a:lnTo>
                  <a:cubicBezTo>
                    <a:pt x="20044" y="21600"/>
                    <a:pt x="21600" y="16765"/>
                    <a:pt x="21600" y="10800"/>
                  </a:cubicBezTo>
                  <a:cubicBezTo>
                    <a:pt x="21600" y="4835"/>
                    <a:pt x="20044" y="0"/>
                    <a:pt x="18125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 sz="2000"/>
              </a:pPr>
              <a:endParaRPr/>
            </a:p>
          </p:txBody>
        </p:sp>
        <p:sp>
          <p:nvSpPr>
            <p:cNvPr id="188" name="In English, he is the first systematic study of translation after Dryden. His famous translation work is ‘Essay on the principles of translation’(1797). Rather than Dryden’s author-oriented description, Tytler prefer TL-reader-oriented translation."/>
            <p:cNvSpPr txBox="1"/>
            <p:nvPr/>
          </p:nvSpPr>
          <p:spPr>
            <a:xfrm>
              <a:off x="412827" y="315336"/>
              <a:ext cx="6862608" cy="10156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defRPr sz="2000"/>
              </a:lvl1pPr>
            </a:lstStyle>
            <a:p>
              <a:r>
                <a:rPr dirty="0"/>
                <a:t>His famous translation work is ‘Essay on the principles of translation’(1797). Rather than Dryden’s author-oriented description, </a:t>
              </a:r>
              <a:r>
                <a:rPr dirty="0" err="1"/>
                <a:t>Tytler</a:t>
              </a:r>
              <a:r>
                <a:rPr dirty="0"/>
                <a:t> prefer TL-reader-oriented translation. </a:t>
              </a:r>
            </a:p>
          </p:txBody>
        </p:sp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Group"/>
          <p:cNvGrpSpPr/>
          <p:nvPr/>
        </p:nvGrpSpPr>
        <p:grpSpPr>
          <a:xfrm>
            <a:off x="30891" y="-8464"/>
            <a:ext cx="1360214" cy="1007587"/>
            <a:chOff x="0" y="0"/>
            <a:chExt cx="1360213" cy="1007586"/>
          </a:xfrm>
        </p:grpSpPr>
        <p:sp>
          <p:nvSpPr>
            <p:cNvPr id="193" name="Shape"/>
            <p:cNvSpPr/>
            <p:nvPr/>
          </p:nvSpPr>
          <p:spPr>
            <a:xfrm rot="17654843">
              <a:off x="303669" y="74510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4" name="Shape"/>
            <p:cNvSpPr/>
            <p:nvPr/>
          </p:nvSpPr>
          <p:spPr>
            <a:xfrm rot="17654843">
              <a:off x="895459" y="331419"/>
              <a:ext cx="196936" cy="653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5" name="Shape"/>
            <p:cNvSpPr/>
            <p:nvPr/>
          </p:nvSpPr>
          <p:spPr>
            <a:xfrm rot="5568638">
              <a:off x="264166" y="168575"/>
              <a:ext cx="181718" cy="7019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6" name="Shape"/>
            <p:cNvSpPr/>
            <p:nvPr/>
          </p:nvSpPr>
          <p:spPr>
            <a:xfrm rot="16441754">
              <a:off x="926121" y="219938"/>
              <a:ext cx="197875" cy="6535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7" name="Shape"/>
            <p:cNvSpPr/>
            <p:nvPr/>
          </p:nvSpPr>
          <p:spPr>
            <a:xfrm rot="14857024">
              <a:off x="261077" y="318001"/>
              <a:ext cx="234906" cy="7085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8" name="Shape"/>
            <p:cNvSpPr/>
            <p:nvPr/>
          </p:nvSpPr>
          <p:spPr>
            <a:xfrm rot="4071504">
              <a:off x="880948" y="64029"/>
              <a:ext cx="246260" cy="6687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199" name="Shape"/>
            <p:cNvSpPr/>
            <p:nvPr/>
          </p:nvSpPr>
          <p:spPr>
            <a:xfrm rot="13127628">
              <a:off x="457331" y="466610"/>
              <a:ext cx="176918" cy="5229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00" name="Shape"/>
            <p:cNvSpPr/>
            <p:nvPr/>
          </p:nvSpPr>
          <p:spPr>
            <a:xfrm rot="13314377">
              <a:off x="765194" y="107942"/>
              <a:ext cx="177953" cy="4649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01" name="Shape"/>
            <p:cNvSpPr/>
            <p:nvPr/>
          </p:nvSpPr>
          <p:spPr>
            <a:xfrm rot="352707">
              <a:off x="631375" y="8463"/>
              <a:ext cx="191663" cy="5138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02" name="Shape"/>
            <p:cNvSpPr/>
            <p:nvPr/>
          </p:nvSpPr>
          <p:spPr>
            <a:xfrm>
              <a:off x="603488" y="518915"/>
              <a:ext cx="222764" cy="4886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03" name="Shape"/>
            <p:cNvSpPr/>
            <p:nvPr/>
          </p:nvSpPr>
          <p:spPr>
            <a:xfrm rot="19232120">
              <a:off x="416658" y="25666"/>
              <a:ext cx="206490" cy="571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04" name="Shape"/>
            <p:cNvSpPr/>
            <p:nvPr/>
          </p:nvSpPr>
          <p:spPr>
            <a:xfrm rot="8213685">
              <a:off x="798629" y="444393"/>
              <a:ext cx="206817" cy="567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206" name="1-4"/>
          <p:cNvSpPr txBox="1"/>
          <p:nvPr/>
        </p:nvSpPr>
        <p:spPr>
          <a:xfrm>
            <a:off x="369570" y="195262"/>
            <a:ext cx="903923" cy="549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</a:defRPr>
            </a:lvl1pPr>
          </a:lstStyle>
          <a:p>
            <a:r>
              <a:t>1-4</a:t>
            </a:r>
          </a:p>
        </p:txBody>
      </p:sp>
      <p:sp>
        <p:nvSpPr>
          <p:cNvPr id="207" name="Similarity and Difference"/>
          <p:cNvSpPr txBox="1"/>
          <p:nvPr/>
        </p:nvSpPr>
        <p:spPr>
          <a:xfrm>
            <a:off x="1005752" y="144525"/>
            <a:ext cx="6510479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3200" b="1">
                <a:solidFill>
                  <a:srgbClr val="7F7F7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rPr dirty="0"/>
              <a:t>Similarity and Difference</a:t>
            </a:r>
          </a:p>
        </p:txBody>
      </p:sp>
      <p:graphicFrame>
        <p:nvGraphicFramePr>
          <p:cNvPr id="208" name="Table"/>
          <p:cNvGraphicFramePr/>
          <p:nvPr>
            <p:extLst>
              <p:ext uri="{D42A27DB-BD31-4B8C-83A1-F6EECF244321}">
                <p14:modId xmlns:p14="http://schemas.microsoft.com/office/powerpoint/2010/main" val="2027069064"/>
              </p:ext>
            </p:extLst>
          </p:nvPr>
        </p:nvGraphicFramePr>
        <p:xfrm>
          <a:off x="1055950" y="1011307"/>
          <a:ext cx="7093026" cy="3477697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25084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9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4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631"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 err="1">
                          <a:solidFill>
                            <a:srgbClr val="FFFFFF"/>
                          </a:solidFill>
                        </a:rPr>
                        <a:t>Dolet</a:t>
                      </a:r>
                      <a:endParaRPr sz="18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>
                          <a:solidFill>
                            <a:srgbClr val="FFFFFF"/>
                          </a:solidFill>
                        </a:rPr>
                        <a:t>Dryden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800" b="1" dirty="0" err="1">
                          <a:solidFill>
                            <a:srgbClr val="FFFFFF"/>
                          </a:solidFill>
                        </a:rPr>
                        <a:t>Tytler</a:t>
                      </a:r>
                      <a:endParaRPr sz="1800" b="1" dirty="0">
                        <a:solidFill>
                          <a:srgbClr val="FFFFFF"/>
                        </a:solidFill>
                      </a:endParaRP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6183">
                <a:tc rowSpan="2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be confined to traditional translation studies(word-for-word and sense-for-sense translation).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tc rowSpan="3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put forward three categories on translation process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the spirit and soul of original text should integrate into the target language.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737">
                <a:tc v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1800" dirty="0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1. translation-oriented</a:t>
                      </a:r>
                    </a:p>
                    <a:p>
                      <a:pPr algn="l">
                        <a:defRPr sz="1800"/>
                      </a:pPr>
                      <a:r>
                        <a:rPr lang="en-US" sz="1800" dirty="0"/>
                        <a:t>2. borrow many translation views from others.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131101788"/>
                  </a:ext>
                </a:extLst>
              </a:tr>
              <a:tr h="912037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translator-oriented. 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His views were translation-oriented. But he borrowed many translation views from others.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959">
                <a:tc gridSpan="3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prescriptive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2659115835"/>
                  </a:ext>
                </a:extLst>
              </a:tr>
              <a:tr h="286150">
                <a:tc gridSpan="3"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lang="en-US" sz="1800" dirty="0"/>
                        <a:t>be based on experience rather than on the language itself</a:t>
                      </a:r>
                      <a:endParaRPr sz="1800" dirty="0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/>
                    </a:p>
                  </a:txBody>
                  <a:tcPr marL="0" marR="0" marT="0" marB="0" horzOverflow="overflow"/>
                </a:tc>
                <a:tc hMerge="1">
                  <a:txBody>
                    <a:bodyPr/>
                    <a:lstStyle/>
                    <a:p>
                      <a:pPr algn="l">
                        <a:defRPr sz="1800"/>
                      </a:pPr>
                      <a:endParaRPr sz="2400" dirty="0"/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389444335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"/>
          <p:cNvGrpSpPr/>
          <p:nvPr/>
        </p:nvGrpSpPr>
        <p:grpSpPr>
          <a:xfrm>
            <a:off x="-1915313" y="-2457930"/>
            <a:ext cx="12651652" cy="9318569"/>
            <a:chOff x="0" y="0"/>
            <a:chExt cx="12651650" cy="9318568"/>
          </a:xfrm>
        </p:grpSpPr>
        <p:sp>
          <p:nvSpPr>
            <p:cNvPr id="232" name="Shape"/>
            <p:cNvSpPr/>
            <p:nvPr/>
          </p:nvSpPr>
          <p:spPr>
            <a:xfrm rot="17654843">
              <a:off x="2808035" y="689443"/>
              <a:ext cx="1821342" cy="60398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3" name="Shape"/>
            <p:cNvSpPr/>
            <p:nvPr/>
          </p:nvSpPr>
          <p:spPr>
            <a:xfrm rot="17654843">
              <a:off x="8280525" y="3065445"/>
              <a:ext cx="1821342" cy="60398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6694AB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4" name="Shape"/>
            <p:cNvSpPr/>
            <p:nvPr/>
          </p:nvSpPr>
          <p:spPr>
            <a:xfrm rot="5568638">
              <a:off x="2442743" y="1559422"/>
              <a:ext cx="1680603" cy="64914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5" name="Shape"/>
            <p:cNvSpPr/>
            <p:nvPr/>
          </p:nvSpPr>
          <p:spPr>
            <a:xfrm rot="16441754">
              <a:off x="8564071" y="2034420"/>
              <a:ext cx="1830019" cy="60433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6" name="Shape"/>
            <p:cNvSpPr/>
            <p:nvPr/>
          </p:nvSpPr>
          <p:spPr>
            <a:xfrm rot="14857024">
              <a:off x="2414157" y="2941380"/>
              <a:ext cx="2172499" cy="65525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7" name="Shape"/>
            <p:cNvSpPr/>
            <p:nvPr/>
          </p:nvSpPr>
          <p:spPr>
            <a:xfrm rot="4071504">
              <a:off x="8320909" y="570600"/>
              <a:ext cx="2130270" cy="61843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27E50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8" name="Shape"/>
            <p:cNvSpPr/>
            <p:nvPr/>
          </p:nvSpPr>
          <p:spPr>
            <a:xfrm rot="13127628">
              <a:off x="4229112" y="4315401"/>
              <a:ext cx="1636007" cy="48363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39" name="Shape"/>
            <p:cNvSpPr/>
            <p:nvPr/>
          </p:nvSpPr>
          <p:spPr>
            <a:xfrm rot="13314377">
              <a:off x="7076027" y="998284"/>
              <a:ext cx="1645584" cy="43000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40" name="Shape"/>
            <p:cNvSpPr/>
            <p:nvPr/>
          </p:nvSpPr>
          <p:spPr>
            <a:xfrm rot="352707">
              <a:off x="5838558" y="78266"/>
              <a:ext cx="1772366" cy="475203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41" name="Shape"/>
            <p:cNvSpPr/>
            <p:nvPr/>
          </p:nvSpPr>
          <p:spPr>
            <a:xfrm>
              <a:off x="5580673" y="4799137"/>
              <a:ext cx="2059973" cy="4519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80CAD7">
                <a:alpha val="8117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42" name="Shape"/>
            <p:cNvSpPr/>
            <p:nvPr/>
          </p:nvSpPr>
          <p:spPr>
            <a:xfrm rot="19232120">
              <a:off x="3852993" y="237364"/>
              <a:ext cx="1909471" cy="5281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BF638A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  <p:sp>
          <p:nvSpPr>
            <p:cNvPr id="243" name="Shape"/>
            <p:cNvSpPr/>
            <p:nvPr/>
          </p:nvSpPr>
          <p:spPr>
            <a:xfrm rot="8213685">
              <a:off x="7385211" y="4109929"/>
              <a:ext cx="1912502" cy="52472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175" y="0"/>
                  </a:moveTo>
                  <a:cubicBezTo>
                    <a:pt x="17138" y="2564"/>
                    <a:pt x="21600" y="6560"/>
                    <a:pt x="21600" y="11046"/>
                  </a:cubicBezTo>
                  <a:cubicBezTo>
                    <a:pt x="21600" y="15256"/>
                    <a:pt x="17670" y="19034"/>
                    <a:pt x="11425" y="21600"/>
                  </a:cubicBezTo>
                  <a:cubicBezTo>
                    <a:pt x="4462" y="19036"/>
                    <a:pt x="0" y="15040"/>
                    <a:pt x="0" y="10554"/>
                  </a:cubicBezTo>
                  <a:cubicBezTo>
                    <a:pt x="0" y="6344"/>
                    <a:pt x="3930" y="2566"/>
                    <a:pt x="10175" y="0"/>
                  </a:cubicBezTo>
                  <a:close/>
                </a:path>
              </a:pathLst>
            </a:custGeom>
            <a:solidFill>
              <a:srgbClr val="DB9649">
                <a:alpha val="78038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endParaRPr/>
            </a:p>
          </p:txBody>
        </p:sp>
      </p:grpSp>
      <p:sp>
        <p:nvSpPr>
          <p:cNvPr id="245" name="Circle"/>
          <p:cNvSpPr/>
          <p:nvPr/>
        </p:nvSpPr>
        <p:spPr>
          <a:xfrm>
            <a:off x="2800350" y="631825"/>
            <a:ext cx="3697288" cy="3697288"/>
          </a:xfrm>
          <a:prstGeom prst="ellipse">
            <a:avLst/>
          </a:prstGeom>
          <a:solidFill>
            <a:srgbClr val="000000">
              <a:alpha val="58038"/>
            </a:srgbClr>
          </a:solidFill>
          <a:ln w="25400">
            <a:solidFill>
              <a:srgbClr val="498DA4"/>
            </a:solidFill>
            <a:bevel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宋体"/>
                <a:ea typeface="宋体"/>
                <a:cs typeface="宋体"/>
                <a:sym typeface="宋体"/>
              </a:defRPr>
            </a:pPr>
            <a:endParaRPr/>
          </a:p>
        </p:txBody>
      </p:sp>
      <p:sp>
        <p:nvSpPr>
          <p:cNvPr id="246" name="Shape"/>
          <p:cNvSpPr/>
          <p:nvPr/>
        </p:nvSpPr>
        <p:spPr>
          <a:xfrm>
            <a:off x="3051175" y="882650"/>
            <a:ext cx="3197225" cy="31972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637" y="10800"/>
                </a:moveTo>
                <a:cubicBezTo>
                  <a:pt x="637" y="16413"/>
                  <a:pt x="5187" y="20963"/>
                  <a:pt x="10800" y="20963"/>
                </a:cubicBezTo>
                <a:cubicBezTo>
                  <a:pt x="16413" y="20963"/>
                  <a:pt x="20963" y="16413"/>
                  <a:pt x="20963" y="10800"/>
                </a:cubicBezTo>
                <a:cubicBezTo>
                  <a:pt x="20963" y="5187"/>
                  <a:pt x="16413" y="637"/>
                  <a:pt x="10800" y="637"/>
                </a:cubicBezTo>
                <a:cubicBezTo>
                  <a:pt x="5187" y="637"/>
                  <a:pt x="637" y="5187"/>
                  <a:pt x="637" y="10800"/>
                </a:cubicBezTo>
                <a:close/>
              </a:path>
            </a:pathLst>
          </a:custGeom>
          <a:gradFill>
            <a:gsLst>
              <a:gs pos="0">
                <a:srgbClr val="DB9649"/>
              </a:gs>
              <a:gs pos="1000">
                <a:srgbClr val="DB9649"/>
              </a:gs>
              <a:gs pos="15000">
                <a:srgbClr val="DB9649"/>
              </a:gs>
              <a:gs pos="17001">
                <a:srgbClr val="498DA4"/>
              </a:gs>
              <a:gs pos="37001">
                <a:srgbClr val="498DA4"/>
              </a:gs>
              <a:gs pos="44000">
                <a:srgbClr val="80CAD7"/>
              </a:gs>
              <a:gs pos="61000">
                <a:srgbClr val="80CAD7"/>
              </a:gs>
              <a:gs pos="65000">
                <a:srgbClr val="DB9649"/>
              </a:gs>
              <a:gs pos="84001">
                <a:srgbClr val="D27E50"/>
              </a:gs>
              <a:gs pos="88000">
                <a:srgbClr val="BF638A"/>
              </a:gs>
              <a:gs pos="100000">
                <a:srgbClr val="BF638A"/>
              </a:gs>
            </a:gsLst>
            <a:lin ang="16200000"/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endParaRPr/>
          </a:p>
        </p:txBody>
      </p:sp>
      <p:sp>
        <p:nvSpPr>
          <p:cNvPr id="247" name="THANKS FOR YOUR…"/>
          <p:cNvSpPr txBox="1"/>
          <p:nvPr/>
        </p:nvSpPr>
        <p:spPr>
          <a:xfrm>
            <a:off x="3325495" y="1454150"/>
            <a:ext cx="2566036" cy="1539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3200"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t>THANKS</a:t>
            </a:r>
            <a:br/>
            <a:r>
              <a:t>FOR YOUR</a:t>
            </a:r>
          </a:p>
          <a:p>
            <a:pPr algn="ctr">
              <a:defRPr sz="3200"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pPr>
            <a:r>
              <a:t>ATTENTION</a:t>
            </a:r>
          </a:p>
        </p:txBody>
      </p:sp>
      <p:sp>
        <p:nvSpPr>
          <p:cNvPr id="248" name="MORE THAN TENPLATE"/>
          <p:cNvSpPr txBox="1"/>
          <p:nvPr/>
        </p:nvSpPr>
        <p:spPr>
          <a:xfrm>
            <a:off x="3166745" y="3076575"/>
            <a:ext cx="3035936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1600">
                <a:solidFill>
                  <a:srgbClr val="FFFFFF"/>
                </a:solidFill>
                <a:latin typeface="微软雅黑"/>
                <a:ea typeface="微软雅黑"/>
                <a:cs typeface="微软雅黑"/>
                <a:sym typeface="微软雅黑"/>
              </a:defRPr>
            </a:lvl1pPr>
          </a:lstStyle>
          <a:p>
            <a:r>
              <a:t>MORE THAN TENPLATE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主题​​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主题​​">
  <a:themeElements>
    <a:clrScheme name="Office 主题​​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主题​​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495</Words>
  <Application>Microsoft Office PowerPoint</Application>
  <PresentationFormat>全屏显示(16:9)</PresentationFormat>
  <Paragraphs>68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3" baseType="lpstr"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YY</cp:lastModifiedBy>
  <cp:revision>7</cp:revision>
  <dcterms:modified xsi:type="dcterms:W3CDTF">2020-10-25T04:03:52Z</dcterms:modified>
</cp:coreProperties>
</file>