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3" r:id="rId6"/>
    <p:sldId id="261" r:id="rId7"/>
    <p:sldId id="265" r:id="rId8"/>
    <p:sldId id="267" r:id="rId9"/>
    <p:sldId id="270" r:id="rId10"/>
    <p:sldId id="272" r:id="rId11"/>
    <p:sldId id="282" r:id="rId12"/>
    <p:sldId id="278" r:id="rId13"/>
    <p:sldId id="295" r:id="rId14"/>
    <p:sldId id="296" r:id="rId15"/>
    <p:sldId id="297" r:id="rId16"/>
    <p:sldId id="298" r:id="rId17"/>
    <p:sldId id="299" r:id="rId18"/>
    <p:sldId id="300" r:id="rId19"/>
    <p:sldId id="303" r:id="rId20"/>
    <p:sldId id="302" r:id="rId21"/>
    <p:sldId id="283" r:id="rId22"/>
  </p:sldIdLst>
  <p:sldSz cx="12192000" cy="6858000"/>
  <p:notesSz cx="7103745" cy="10234295"/>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6DC"/>
    <a:srgbClr val="282828"/>
    <a:srgbClr val="6EC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4" d="100"/>
          <a:sy n="114" d="100"/>
        </p:scale>
        <p:origin x="456" y="126"/>
      </p:cViewPr>
      <p:guideLst>
        <p:guide orient="horz" pos="2158"/>
        <p:guide pos="2865"/>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fontAlgn="base">
        <a:lnSpc>
          <a:spcPct val="90000"/>
        </a:lnSpc>
        <a:spcBef>
          <a:spcPct val="0"/>
        </a:spcBef>
        <a:spcAft>
          <a:spcPct val="0"/>
        </a:spcAft>
        <a:defRPr sz="4400" kern="1200">
          <a:solidFill>
            <a:schemeClr val="tx1"/>
          </a:solidFill>
          <a:latin typeface="Arial" panose="020B0604020202020204" pitchFamily="34" charset="0"/>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2.xml"/><Relationship Id="rId4" Type="http://schemas.openxmlformats.org/officeDocument/2006/relationships/image" Target="../media/image14.jpe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3.xml"/><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5" name="图片 4" descr="圆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6" name="图片 5" descr="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伞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9663" y="-1588"/>
            <a:ext cx="15621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小猫"/>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9338" y="3843338"/>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descr="点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3875" y="1646238"/>
            <a:ext cx="787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descr="叶片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6075" y="1398588"/>
            <a:ext cx="80486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7" descr="叶片"/>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7463" y="4687888"/>
            <a:ext cx="10509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descr="伞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650" y="4789488"/>
            <a:ext cx="17002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2454910" y="2346325"/>
            <a:ext cx="7883525" cy="1014730"/>
          </a:xfrm>
          <a:prstGeom prst="rect">
            <a:avLst/>
          </a:prstGeom>
          <a:noFill/>
        </p:spPr>
        <p:txBody>
          <a:bodyPr wrap="square" rtlCol="0">
            <a:spAutoFit/>
          </a:bodyPr>
          <a:p>
            <a:r>
              <a:rPr lang="zh-CN" altLang="en-US" sz="6000"/>
              <a:t>Hypotactic &amp; Paratactic</a:t>
            </a:r>
            <a:endParaRPr lang="zh-CN" altLang="en-US" sz="6000"/>
          </a:p>
        </p:txBody>
      </p:sp>
      <p:sp>
        <p:nvSpPr>
          <p:cNvPr id="3" name="文本框 2"/>
          <p:cNvSpPr txBox="1"/>
          <p:nvPr/>
        </p:nvSpPr>
        <p:spPr>
          <a:xfrm>
            <a:off x="7459980" y="4945380"/>
            <a:ext cx="3479800" cy="521970"/>
          </a:xfrm>
          <a:prstGeom prst="rect">
            <a:avLst/>
          </a:prstGeom>
          <a:noFill/>
        </p:spPr>
        <p:txBody>
          <a:bodyPr wrap="square" rtlCol="0">
            <a:spAutoFit/>
          </a:bodyPr>
          <a:p>
            <a:r>
              <a:rPr lang="en-US" altLang="zh-CN" sz="2800"/>
              <a:t>presented by Liu Wei</a:t>
            </a:r>
            <a:endParaRPr lang="en-US" altLang="zh-CN" sz="2800"/>
          </a:p>
        </p:txBody>
      </p:sp>
    </p:spTree>
  </p:cSld>
  <p:clrMapOvr>
    <a:masterClrMapping/>
  </p:clrMapOvr>
  <p:timing>
    <p:tnLst>
      <p:par>
        <p:cTn id="1" dur="indefinite" restart="never" nodeType="tmRoot"/>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5444490" y="858520"/>
            <a:ext cx="3689985" cy="642620"/>
            <a:chOff x="1478" y="1188"/>
            <a:chExt cx="5572" cy="672"/>
          </a:xfrm>
        </p:grpSpPr>
        <p:grpSp>
          <p:nvGrpSpPr>
            <p:cNvPr id="14340"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14343" name="图片 12" descr="伞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5928043" y="917575"/>
            <a:ext cx="270192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7F7F7F"/>
                </a:solidFill>
                <a:latin typeface="华光中等线_CNKI" panose="02000500000000000000" charset="-122"/>
                <a:ea typeface="华光中等线_CNKI" panose="02000500000000000000" charset="-122"/>
              </a:rPr>
              <a:t>instance</a:t>
            </a:r>
            <a:endParaRPr lang="zh-CN" altLang="en-US" sz="3200" b="1">
              <a:solidFill>
                <a:srgbClr val="7F7F7F"/>
              </a:solidFill>
              <a:latin typeface="华光中等线_CNKI" panose="02000500000000000000" charset="-122"/>
              <a:ea typeface="华光中等线_CNKI" panose="02000500000000000000" charset="-122"/>
            </a:endParaRPr>
          </a:p>
        </p:txBody>
      </p:sp>
      <p:grpSp>
        <p:nvGrpSpPr>
          <p:cNvPr id="28" name="组合 27"/>
          <p:cNvGrpSpPr/>
          <p:nvPr/>
        </p:nvGrpSpPr>
        <p:grpSpPr>
          <a:xfrm>
            <a:off x="1033780" y="2720340"/>
            <a:ext cx="3016885" cy="3249930"/>
            <a:chOff x="1518" y="2989"/>
            <a:chExt cx="4710" cy="4710"/>
          </a:xfrm>
          <a:blipFill rotWithShape="1">
            <a:blip r:embed="rId4"/>
            <a:stretch>
              <a:fillRect/>
            </a:stretch>
          </a:blipFill>
        </p:grpSpPr>
        <p:sp>
          <p:nvSpPr>
            <p:cNvPr id="19" name="矩形 18"/>
            <p:cNvSpPr/>
            <p:nvPr/>
          </p:nvSpPr>
          <p:spPr>
            <a:xfrm>
              <a:off x="1518"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0" name="矩形 19"/>
            <p:cNvSpPr/>
            <p:nvPr/>
          </p:nvSpPr>
          <p:spPr>
            <a:xfrm>
              <a:off x="3113"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1" name="矩形 20"/>
            <p:cNvSpPr/>
            <p:nvPr/>
          </p:nvSpPr>
          <p:spPr>
            <a:xfrm>
              <a:off x="4708"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2" name="矩形 21"/>
            <p:cNvSpPr/>
            <p:nvPr/>
          </p:nvSpPr>
          <p:spPr>
            <a:xfrm>
              <a:off x="1518"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3" name="矩形 22"/>
            <p:cNvSpPr/>
            <p:nvPr/>
          </p:nvSpPr>
          <p:spPr>
            <a:xfrm>
              <a:off x="1518"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4" name="矩形 23"/>
            <p:cNvSpPr/>
            <p:nvPr/>
          </p:nvSpPr>
          <p:spPr>
            <a:xfrm>
              <a:off x="3113"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5" name="矩形 24"/>
            <p:cNvSpPr/>
            <p:nvPr/>
          </p:nvSpPr>
          <p:spPr>
            <a:xfrm>
              <a:off x="4708"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6" name="矩形 25"/>
            <p:cNvSpPr/>
            <p:nvPr/>
          </p:nvSpPr>
          <p:spPr>
            <a:xfrm>
              <a:off x="3113"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7" name="矩形 26"/>
            <p:cNvSpPr/>
            <p:nvPr/>
          </p:nvSpPr>
          <p:spPr>
            <a:xfrm>
              <a:off x="4708"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6" name="矩形 5"/>
          <p:cNvSpPr>
            <a:spLocks noChangeArrowheads="1"/>
          </p:cNvSpPr>
          <p:nvPr/>
        </p:nvSpPr>
        <p:spPr bwMode="auto">
          <a:xfrm>
            <a:off x="4610735" y="2005330"/>
            <a:ext cx="663511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0" algn="l" eaLnBrk="1" latinLnBrk="0" hangingPunct="1">
              <a:lnSpc>
                <a:spcPct val="150000"/>
              </a:lnSpc>
            </a:pPr>
            <a:r>
              <a:rPr lang="zh-CN" altLang="en-US" sz="2000">
                <a:solidFill>
                  <a:srgbClr val="7F7F7F"/>
                </a:solidFill>
                <a:latin typeface="华光中等线_CNKI" panose="02000500000000000000" charset="-122"/>
                <a:ea typeface="华光中等线_CNKI" panose="02000500000000000000" charset="-122"/>
                <a:sym typeface="宋体" panose="02010600030101010101" pitchFamily="2" charset="-122"/>
              </a:rPr>
              <a:t>It had been a fine, golden autumn, a lovely farewell to those who would lose their youth, and some of them their lives, before the leaves turned again in a peaceful fall.</a:t>
            </a:r>
            <a:endParaRPr lang="zh-CN" altLang="en-US" sz="20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indent="508000" algn="l" eaLnBrk="1" latinLnBrk="0" hangingPunct="1">
              <a:lnSpc>
                <a:spcPct val="150000"/>
              </a:lnSpc>
              <a:extLst>
                <a:ext uri="{35155182-B16C-46BC-9424-99874614C6A1}">
                  <wpsdc:indentchars xmlns:wpsdc="http://www.wps.cn/officeDocument/2017/drawingmlCustomData" val="200" checksum="282533468"/>
                </a:ext>
              </a:extLst>
            </a:pPr>
            <a:endParaRPr lang="zh-CN" altLang="en-US" sz="20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indent="508000" algn="l" eaLnBrk="1" latinLnBrk="0" hangingPunct="1">
              <a:lnSpc>
                <a:spcPct val="150000"/>
              </a:lnSpc>
              <a:extLst>
                <a:ext uri="{35155182-B16C-46BC-9424-99874614C6A1}">
                  <wpsdc:indentchars xmlns:wpsdc="http://www.wps.cn/officeDocument/2017/drawingmlCustomData" val="200" checksum="282533468"/>
                </a:ext>
              </a:extLst>
            </a:pPr>
            <a:r>
              <a:rPr lang="zh-CN" altLang="en-US" sz="2000">
                <a:solidFill>
                  <a:srgbClr val="7F7F7F"/>
                </a:solidFill>
                <a:latin typeface="华光中等线_CNKI" panose="02000500000000000000" charset="-122"/>
                <a:ea typeface="华光中等线_CNKI" panose="02000500000000000000" charset="-122"/>
                <a:sym typeface="宋体" panose="02010600030101010101" pitchFamily="2" charset="-122"/>
              </a:rPr>
              <a:t>译文：那是个天气晴朗，金黄可爱的秋天，美好的秋色为那些青年送别。待到战后和平时期，黄叶纷飞的秋天再度来临时，昔日的青年已经失去了青春，有的丧失了生命。</a:t>
            </a:r>
            <a:endParaRPr lang="zh-CN" altLang="en-US" sz="2000">
              <a:solidFill>
                <a:srgbClr val="7F7F7F"/>
              </a:solidFill>
              <a:latin typeface="华光中等线_CNKI" panose="02000500000000000000" charset="-122"/>
              <a:ea typeface="华光中等线_CNKI" panose="02000500000000000000" charset="-122"/>
              <a:sym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bldLst>
      <p:bldP spid="3" grpId="0" bldLvl="0" animBg="1"/>
      <p:bldP spid="1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71525"/>
            <a:ext cx="5791200" cy="787400"/>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1023620" y="885190"/>
            <a:ext cx="45808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2  Using Prepositions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22541" name="矩形 22"/>
          <p:cNvSpPr>
            <a:spLocks noChangeArrowheads="1"/>
          </p:cNvSpPr>
          <p:nvPr/>
        </p:nvSpPr>
        <p:spPr bwMode="auto">
          <a:xfrm>
            <a:off x="6989445" y="2526665"/>
            <a:ext cx="4420870"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0" algn="l" eaLnBrk="1" latinLnBrk="0" hangingPunct="1">
              <a:lnSpc>
                <a:spcPct val="135000"/>
              </a:lnSpc>
              <a:buClrTx/>
              <a:buSzTx/>
              <a:buNone/>
            </a:pPr>
            <a:r>
              <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He had a disconcerting habit of expressing contradictory ideas in rapid succession.</a:t>
            </a: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indent="508000" algn="l" eaLnBrk="1" latinLnBrk="0" hangingPunct="1">
              <a:lnSpc>
                <a:spcPct val="135000"/>
              </a:lnSpc>
              <a:buClrTx/>
              <a:buSzTx/>
              <a:buNone/>
              <a:extLst>
                <a:ext uri="{35155182-B16C-46BC-9424-99874614C6A1}">
                  <wpsdc:indentchars xmlns:wpsdc="http://www.wps.cn/officeDocument/2017/drawingmlCustomData" val="200" checksum="282533468"/>
                </a:ext>
              </a:extLst>
            </a:pP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indent="508000" algn="l" eaLnBrk="1" latinLnBrk="0" hangingPunct="1">
              <a:lnSpc>
                <a:spcPct val="135000"/>
              </a:lnSpc>
              <a:buClrTx/>
              <a:buSzTx/>
              <a:buNone/>
              <a:extLst>
                <a:ext uri="{35155182-B16C-46BC-9424-99874614C6A1}">
                  <wpsdc:indentchars xmlns:wpsdc="http://www.wps.cn/officeDocument/2017/drawingmlCustomData" val="200" checksum="282533468"/>
                </a:ext>
              </a:extLst>
            </a:pPr>
            <a:r>
              <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译文：他有一种令人疑虑不安的习惯：一会儿一个看法，自相矛盾，变化无常。</a:t>
            </a: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p:txBody>
      </p:sp>
      <p:sp>
        <p:nvSpPr>
          <p:cNvPr id="57" name="文本框 56"/>
          <p:cNvSpPr txBox="1">
            <a:spLocks noChangeArrowheads="1"/>
          </p:cNvSpPr>
          <p:nvPr/>
        </p:nvSpPr>
        <p:spPr bwMode="auto">
          <a:xfrm>
            <a:off x="539115" y="2462530"/>
            <a:ext cx="5902325" cy="158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a:lnSpc>
                <a:spcPct val="135000"/>
              </a:lnSpc>
              <a:buClrTx/>
              <a:buSzTx/>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 simple prepositions</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marL="342900" indent="-342900" algn="l">
              <a:lnSpc>
                <a:spcPct val="135000"/>
              </a:lnSpc>
              <a:buClrTx/>
              <a:buSzTx/>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combined prepositions</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 </a:t>
            </a:r>
            <a:endPar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marL="342900" indent="-342900" algn="l">
              <a:lnSpc>
                <a:spcPct val="135000"/>
              </a:lnSpc>
              <a:buClrTx/>
              <a:buSzTx/>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 idiom prepositions</a:t>
            </a:r>
            <a:endParaRPr lang="en-US" altLang="zh-CN" sz="2000">
              <a:solidFill>
                <a:srgbClr val="7F7F7F"/>
              </a:solidFill>
              <a:latin typeface="华光中等线_CNKI" panose="02000500000000000000" charset="-122"/>
              <a:ea typeface="华光中等线_CNKI" panose="02000500000000000000" charset="-122"/>
              <a:cs typeface="华光中等线_CNKI" panose="02000500000000000000" charset="-122"/>
              <a:sym typeface="+mn-ea"/>
            </a:endParaRPr>
          </a:p>
        </p:txBody>
      </p:sp>
      <p:sp>
        <p:nvSpPr>
          <p:cNvPr id="10" name="矩形 9"/>
          <p:cNvSpPr/>
          <p:nvPr/>
        </p:nvSpPr>
        <p:spPr>
          <a:xfrm>
            <a:off x="8017189" y="1502313"/>
            <a:ext cx="2040642" cy="60308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a:t>
            </a:r>
            <a:endParaRPr lang="zh-CN" altLang="en-US" sz="3200" b="1" noProof="1">
              <a:solidFill>
                <a:srgbClr val="7F7F7F"/>
              </a:solidFill>
              <a:latin typeface="华光中等线_CNKI" panose="02000500000000000000" charset="-122"/>
              <a:ea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6765290" cy="745490"/>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38530" y="822960"/>
            <a:ext cx="680148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3  Other Connective Methods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22541" name="矩形 22"/>
          <p:cNvSpPr>
            <a:spLocks noChangeArrowheads="1"/>
          </p:cNvSpPr>
          <p:nvPr/>
        </p:nvSpPr>
        <p:spPr bwMode="auto">
          <a:xfrm>
            <a:off x="5821045" y="2345055"/>
            <a:ext cx="617410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0" algn="l" eaLnBrk="1" latinLnBrk="0" hangingPunct="1">
              <a:lnSpc>
                <a:spcPct val="100000"/>
              </a:lnSpc>
              <a:buClrTx/>
              <a:buSzTx/>
              <a:buNone/>
            </a:pPr>
            <a:r>
              <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Thereis nothing more disappointing to hostess who has gone to a lot of trouble or expense than to have her guest so interested in talking politics or business with her husband that he fails to notice the flavor of the coffee, the lightness of the cake, or the attractiveness of the house, which may be her chief interest and pride.</a:t>
            </a: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indent="0" algn="l" eaLnBrk="1" latinLnBrk="0" hangingPunct="1">
              <a:lnSpc>
                <a:spcPct val="100000"/>
              </a:lnSpc>
              <a:buClrTx/>
              <a:buSzTx/>
              <a:buNone/>
            </a:pP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indent="508000" algn="l" eaLnBrk="1" latinLnBrk="0" hangingPunct="1">
              <a:lnSpc>
                <a:spcPct val="100000"/>
              </a:lnSpc>
              <a:buClrTx/>
              <a:buSzTx/>
              <a:buNone/>
              <a:extLst>
                <a:ext uri="{35155182-B16C-46BC-9424-99874614C6A1}">
                  <wpsdc:indentchars xmlns:wpsdc="http://www.wps.cn/officeDocument/2017/drawingmlCustomData" val="200" checksum="282533468"/>
                </a:ext>
              </a:extLst>
            </a:pPr>
            <a:r>
              <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译文：最令女主人失望的是，她花了许多心神和费用来招待客人，可是这位客人只顾津津有味地与她的丈夫谈政治、谈生意，却没注意到香喷喷的咖啡，松软的糕点，或房子里吸引人的东西，而这些却可能是她感到兴趣并引以自豪的主要所在。</a:t>
            </a: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p:txBody>
      </p:sp>
      <p:sp>
        <p:nvSpPr>
          <p:cNvPr id="57" name="文本框 56"/>
          <p:cNvSpPr txBox="1">
            <a:spLocks noChangeArrowheads="1"/>
          </p:cNvSpPr>
          <p:nvPr/>
        </p:nvSpPr>
        <p:spPr bwMode="auto">
          <a:xfrm>
            <a:off x="391795" y="2237105"/>
            <a:ext cx="5540375" cy="158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a:lnSpc>
                <a:spcPct val="135000"/>
              </a:lnSpc>
              <a:buClrTx/>
              <a:buSzTx/>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 inflections </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a:t>
            </a: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changing affix, number, person, </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etc</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  </a:t>
            </a:r>
            <a:endPar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marL="342900" indent="-342900" algn="l">
              <a:lnSpc>
                <a:spcPct val="135000"/>
              </a:lnSpc>
              <a:buClrTx/>
              <a:buSzTx/>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using </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it</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 or </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there</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
        <p:nvSpPr>
          <p:cNvPr id="4" name="矩形 3"/>
          <p:cNvSpPr/>
          <p:nvPr/>
        </p:nvSpPr>
        <p:spPr>
          <a:xfrm>
            <a:off x="7800517" y="1500024"/>
            <a:ext cx="2040642" cy="60308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a:t>
            </a:r>
            <a:endParaRPr lang="zh-CN" altLang="en-US" sz="3200" b="1" noProof="1">
              <a:solidFill>
                <a:srgbClr val="7F7F7F"/>
              </a:solidFill>
              <a:latin typeface="华光中等线_CNKI" panose="02000500000000000000" charset="-122"/>
              <a:ea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7440295" cy="755015"/>
            <a:chOff x="1478" y="1188"/>
            <a:chExt cx="5572" cy="672"/>
          </a:xfrm>
        </p:grpSpPr>
        <p:grpSp>
          <p:nvGrpSpPr>
            <p:cNvPr id="13316"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13319"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63930" y="771525"/>
            <a:ext cx="5448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a:solidFill>
                  <a:srgbClr val="7F7F7F"/>
                </a:solidFill>
                <a:latin typeface="华光中等线_CNKI" panose="02000500000000000000" charset="-122"/>
                <a:ea typeface="华光中等线_CNKI" panose="02000500000000000000" charset="-122"/>
              </a:rPr>
              <a:t>Parataxis in Chinese</a:t>
            </a:r>
            <a:endParaRPr lang="zh-CN" altLang="en-US" sz="3600" b="1">
              <a:solidFill>
                <a:srgbClr val="7F7F7F"/>
              </a:solidFill>
              <a:latin typeface="华光中等线_CNKI" panose="02000500000000000000" charset="-122"/>
              <a:ea typeface="华光中等线_CNKI" panose="02000500000000000000" charset="-122"/>
            </a:endParaRPr>
          </a:p>
        </p:txBody>
      </p:sp>
      <p:grpSp>
        <p:nvGrpSpPr>
          <p:cNvPr id="77" name="组合 76"/>
          <p:cNvGrpSpPr/>
          <p:nvPr/>
        </p:nvGrpSpPr>
        <p:grpSpPr bwMode="auto">
          <a:xfrm>
            <a:off x="266700" y="2771140"/>
            <a:ext cx="3010195" cy="3216910"/>
            <a:chOff x="420" y="2253"/>
            <a:chExt cx="7450" cy="7176"/>
          </a:xfrm>
        </p:grpSpPr>
        <p:grpSp>
          <p:nvGrpSpPr>
            <p:cNvPr id="13322" name="组合 61"/>
            <p:cNvGrpSpPr/>
            <p:nvPr/>
          </p:nvGrpSpPr>
          <p:grpSpPr bwMode="auto">
            <a:xfrm>
              <a:off x="420" y="2253"/>
              <a:ext cx="7270" cy="7176"/>
              <a:chOff x="6096000" y="1630907"/>
              <a:chExt cx="3979266" cy="3927830"/>
            </a:xfrm>
          </p:grpSpPr>
          <p:sp>
            <p:nvSpPr>
              <p:cNvPr id="63" name="椭圆 62"/>
              <p:cNvSpPr/>
              <p:nvPr/>
            </p:nvSpPr>
            <p:spPr>
              <a:xfrm>
                <a:off x="6594145" y="1854813"/>
                <a:ext cx="3481121" cy="3480460"/>
              </a:xfrm>
              <a:prstGeom prst="ellipse">
                <a:avLst/>
              </a:prstGeom>
              <a:noFill/>
              <a:ln>
                <a:solidFill>
                  <a:srgbClr val="B5D6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4" name="矩形 63"/>
              <p:cNvSpPr/>
              <p:nvPr/>
            </p:nvSpPr>
            <p:spPr>
              <a:xfrm>
                <a:off x="6096000" y="1630907"/>
                <a:ext cx="2428849" cy="392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65" name="椭圆 64"/>
            <p:cNvSpPr/>
            <p:nvPr/>
          </p:nvSpPr>
          <p:spPr>
            <a:xfrm>
              <a:off x="2208" y="3253"/>
              <a:ext cx="5482" cy="5481"/>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3326" name="组合 65"/>
            <p:cNvGrpSpPr/>
            <p:nvPr/>
          </p:nvGrpSpPr>
          <p:grpSpPr bwMode="auto">
            <a:xfrm>
              <a:off x="3265" y="4308"/>
              <a:ext cx="3368" cy="3368"/>
              <a:chOff x="1806677" y="2735825"/>
              <a:chExt cx="2138516" cy="2138516"/>
            </a:xfrm>
          </p:grpSpPr>
          <p:sp>
            <p:nvSpPr>
              <p:cNvPr id="67" name="椭圆 66"/>
              <p:cNvSpPr/>
              <p:nvPr/>
            </p:nvSpPr>
            <p:spPr>
              <a:xfrm>
                <a:off x="1806677" y="2735552"/>
                <a:ext cx="2138199" cy="2139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328" name="Freeform 15"/>
              <p:cNvSpPr>
                <a:spLocks noEditPoints="1" noChangeArrowheads="1"/>
              </p:cNvSpPr>
              <p:nvPr/>
            </p:nvSpPr>
            <p:spPr bwMode="auto">
              <a:xfrm>
                <a:off x="2411322" y="3390671"/>
                <a:ext cx="929226" cy="828825"/>
              </a:xfrm>
              <a:custGeom>
                <a:avLst/>
                <a:gdLst>
                  <a:gd name="T0" fmla="*/ 7 w 184"/>
                  <a:gd name="T1" fmla="*/ 164 h 164"/>
                  <a:gd name="T2" fmla="*/ 0 w 184"/>
                  <a:gd name="T3" fmla="*/ 157 h 164"/>
                  <a:gd name="T4" fmla="*/ 7 w 184"/>
                  <a:gd name="T5" fmla="*/ 150 h 164"/>
                  <a:gd name="T6" fmla="*/ 177 w 184"/>
                  <a:gd name="T7" fmla="*/ 150 h 164"/>
                  <a:gd name="T8" fmla="*/ 184 w 184"/>
                  <a:gd name="T9" fmla="*/ 157 h 164"/>
                  <a:gd name="T10" fmla="*/ 177 w 184"/>
                  <a:gd name="T11" fmla="*/ 164 h 164"/>
                  <a:gd name="T12" fmla="*/ 7 w 184"/>
                  <a:gd name="T13" fmla="*/ 164 h 164"/>
                  <a:gd name="T14" fmla="*/ 21 w 184"/>
                  <a:gd name="T15" fmla="*/ 44 h 164"/>
                  <a:gd name="T16" fmla="*/ 21 w 184"/>
                  <a:gd name="T17" fmla="*/ 44 h 164"/>
                  <a:gd name="T18" fmla="*/ 28 w 184"/>
                  <a:gd name="T19" fmla="*/ 37 h 164"/>
                  <a:gd name="T20" fmla="*/ 35 w 184"/>
                  <a:gd name="T21" fmla="*/ 44 h 164"/>
                  <a:gd name="T22" fmla="*/ 35 w 184"/>
                  <a:gd name="T23" fmla="*/ 136 h 164"/>
                  <a:gd name="T24" fmla="*/ 28 w 184"/>
                  <a:gd name="T25" fmla="*/ 143 h 164"/>
                  <a:gd name="T26" fmla="*/ 21 w 184"/>
                  <a:gd name="T27" fmla="*/ 136 h 164"/>
                  <a:gd name="T28" fmla="*/ 21 w 184"/>
                  <a:gd name="T29" fmla="*/ 44 h 164"/>
                  <a:gd name="T30" fmla="*/ 149 w 184"/>
                  <a:gd name="T31" fmla="*/ 29 h 164"/>
                  <a:gd name="T32" fmla="*/ 149 w 184"/>
                  <a:gd name="T33" fmla="*/ 29 h 164"/>
                  <a:gd name="T34" fmla="*/ 157 w 184"/>
                  <a:gd name="T35" fmla="*/ 22 h 164"/>
                  <a:gd name="T36" fmla="*/ 163 w 184"/>
                  <a:gd name="T37" fmla="*/ 29 h 164"/>
                  <a:gd name="T38" fmla="*/ 163 w 184"/>
                  <a:gd name="T39" fmla="*/ 136 h 164"/>
                  <a:gd name="T40" fmla="*/ 157 w 184"/>
                  <a:gd name="T41" fmla="*/ 143 h 164"/>
                  <a:gd name="T42" fmla="*/ 149 w 184"/>
                  <a:gd name="T43" fmla="*/ 136 h 164"/>
                  <a:gd name="T44" fmla="*/ 149 w 184"/>
                  <a:gd name="T45" fmla="*/ 29 h 164"/>
                  <a:gd name="T46" fmla="*/ 117 w 184"/>
                  <a:gd name="T47" fmla="*/ 7 h 164"/>
                  <a:gd name="T48" fmla="*/ 117 w 184"/>
                  <a:gd name="T49" fmla="*/ 7 h 164"/>
                  <a:gd name="T50" fmla="*/ 124 w 184"/>
                  <a:gd name="T51" fmla="*/ 0 h 164"/>
                  <a:gd name="T52" fmla="*/ 131 w 184"/>
                  <a:gd name="T53" fmla="*/ 7 h 164"/>
                  <a:gd name="T54" fmla="*/ 131 w 184"/>
                  <a:gd name="T55" fmla="*/ 136 h 164"/>
                  <a:gd name="T56" fmla="*/ 124 w 184"/>
                  <a:gd name="T57" fmla="*/ 143 h 164"/>
                  <a:gd name="T58" fmla="*/ 117 w 184"/>
                  <a:gd name="T59" fmla="*/ 136 h 164"/>
                  <a:gd name="T60" fmla="*/ 117 w 184"/>
                  <a:gd name="T61" fmla="*/ 7 h 164"/>
                  <a:gd name="T62" fmla="*/ 85 w 184"/>
                  <a:gd name="T63" fmla="*/ 55 h 164"/>
                  <a:gd name="T64" fmla="*/ 85 w 184"/>
                  <a:gd name="T65" fmla="*/ 55 h 164"/>
                  <a:gd name="T66" fmla="*/ 92 w 184"/>
                  <a:gd name="T67" fmla="*/ 48 h 164"/>
                  <a:gd name="T68" fmla="*/ 99 w 184"/>
                  <a:gd name="T69" fmla="*/ 55 h 164"/>
                  <a:gd name="T70" fmla="*/ 99 w 184"/>
                  <a:gd name="T71" fmla="*/ 136 h 164"/>
                  <a:gd name="T72" fmla="*/ 92 w 184"/>
                  <a:gd name="T73" fmla="*/ 143 h 164"/>
                  <a:gd name="T74" fmla="*/ 85 w 184"/>
                  <a:gd name="T75" fmla="*/ 136 h 164"/>
                  <a:gd name="T76" fmla="*/ 85 w 184"/>
                  <a:gd name="T77" fmla="*/ 55 h 164"/>
                  <a:gd name="T78" fmla="*/ 53 w 184"/>
                  <a:gd name="T79" fmla="*/ 87 h 164"/>
                  <a:gd name="T80" fmla="*/ 53 w 184"/>
                  <a:gd name="T81" fmla="*/ 87 h 164"/>
                  <a:gd name="T82" fmla="*/ 60 w 184"/>
                  <a:gd name="T83" fmla="*/ 80 h 164"/>
                  <a:gd name="T84" fmla="*/ 67 w 184"/>
                  <a:gd name="T85" fmla="*/ 87 h 164"/>
                  <a:gd name="T86" fmla="*/ 67 w 184"/>
                  <a:gd name="T87" fmla="*/ 136 h 164"/>
                  <a:gd name="T88" fmla="*/ 60 w 184"/>
                  <a:gd name="T89" fmla="*/ 143 h 164"/>
                  <a:gd name="T90" fmla="*/ 53 w 184"/>
                  <a:gd name="T91" fmla="*/ 136 h 164"/>
                  <a:gd name="T92" fmla="*/ 53 w 184"/>
                  <a:gd name="T93" fmla="*/ 8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164">
                    <a:moveTo>
                      <a:pt x="7" y="164"/>
                    </a:moveTo>
                    <a:cubicBezTo>
                      <a:pt x="4" y="164"/>
                      <a:pt x="0" y="161"/>
                      <a:pt x="0" y="157"/>
                    </a:cubicBezTo>
                    <a:cubicBezTo>
                      <a:pt x="0" y="153"/>
                      <a:pt x="4" y="150"/>
                      <a:pt x="7" y="150"/>
                    </a:cubicBezTo>
                    <a:cubicBezTo>
                      <a:pt x="177" y="150"/>
                      <a:pt x="177" y="150"/>
                      <a:pt x="177" y="150"/>
                    </a:cubicBezTo>
                    <a:cubicBezTo>
                      <a:pt x="181" y="150"/>
                      <a:pt x="184" y="153"/>
                      <a:pt x="184" y="157"/>
                    </a:cubicBezTo>
                    <a:cubicBezTo>
                      <a:pt x="184" y="161"/>
                      <a:pt x="181" y="164"/>
                      <a:pt x="177" y="164"/>
                    </a:cubicBezTo>
                    <a:cubicBezTo>
                      <a:pt x="7" y="164"/>
                      <a:pt x="7" y="164"/>
                      <a:pt x="7" y="164"/>
                    </a:cubicBezTo>
                    <a:close/>
                    <a:moveTo>
                      <a:pt x="21" y="44"/>
                    </a:moveTo>
                    <a:cubicBezTo>
                      <a:pt x="21" y="44"/>
                      <a:pt x="21" y="44"/>
                      <a:pt x="21" y="44"/>
                    </a:cubicBezTo>
                    <a:cubicBezTo>
                      <a:pt x="21" y="40"/>
                      <a:pt x="24" y="37"/>
                      <a:pt x="28" y="37"/>
                    </a:cubicBezTo>
                    <a:cubicBezTo>
                      <a:pt x="32" y="37"/>
                      <a:pt x="35" y="40"/>
                      <a:pt x="35" y="44"/>
                    </a:cubicBezTo>
                    <a:cubicBezTo>
                      <a:pt x="35" y="136"/>
                      <a:pt x="35" y="136"/>
                      <a:pt x="35" y="136"/>
                    </a:cubicBezTo>
                    <a:cubicBezTo>
                      <a:pt x="35" y="139"/>
                      <a:pt x="32" y="143"/>
                      <a:pt x="28" y="143"/>
                    </a:cubicBezTo>
                    <a:cubicBezTo>
                      <a:pt x="24" y="143"/>
                      <a:pt x="21" y="139"/>
                      <a:pt x="21" y="136"/>
                    </a:cubicBezTo>
                    <a:cubicBezTo>
                      <a:pt x="21" y="44"/>
                      <a:pt x="21" y="44"/>
                      <a:pt x="21" y="44"/>
                    </a:cubicBezTo>
                    <a:close/>
                    <a:moveTo>
                      <a:pt x="149" y="29"/>
                    </a:moveTo>
                    <a:cubicBezTo>
                      <a:pt x="149" y="29"/>
                      <a:pt x="149" y="29"/>
                      <a:pt x="149" y="29"/>
                    </a:cubicBezTo>
                    <a:cubicBezTo>
                      <a:pt x="149" y="25"/>
                      <a:pt x="153" y="22"/>
                      <a:pt x="157" y="22"/>
                    </a:cubicBezTo>
                    <a:cubicBezTo>
                      <a:pt x="160" y="22"/>
                      <a:pt x="163" y="25"/>
                      <a:pt x="163" y="29"/>
                    </a:cubicBezTo>
                    <a:cubicBezTo>
                      <a:pt x="163" y="136"/>
                      <a:pt x="163" y="136"/>
                      <a:pt x="163" y="136"/>
                    </a:cubicBezTo>
                    <a:cubicBezTo>
                      <a:pt x="163" y="139"/>
                      <a:pt x="160" y="143"/>
                      <a:pt x="157" y="143"/>
                    </a:cubicBezTo>
                    <a:cubicBezTo>
                      <a:pt x="153" y="143"/>
                      <a:pt x="149" y="139"/>
                      <a:pt x="149" y="136"/>
                    </a:cubicBezTo>
                    <a:cubicBezTo>
                      <a:pt x="149" y="29"/>
                      <a:pt x="149" y="29"/>
                      <a:pt x="149" y="29"/>
                    </a:cubicBezTo>
                    <a:close/>
                    <a:moveTo>
                      <a:pt x="117" y="7"/>
                    </a:moveTo>
                    <a:cubicBezTo>
                      <a:pt x="117" y="7"/>
                      <a:pt x="117" y="7"/>
                      <a:pt x="117" y="7"/>
                    </a:cubicBezTo>
                    <a:cubicBezTo>
                      <a:pt x="117" y="3"/>
                      <a:pt x="120" y="0"/>
                      <a:pt x="124" y="0"/>
                    </a:cubicBezTo>
                    <a:cubicBezTo>
                      <a:pt x="128" y="0"/>
                      <a:pt x="131" y="3"/>
                      <a:pt x="131" y="7"/>
                    </a:cubicBezTo>
                    <a:cubicBezTo>
                      <a:pt x="131" y="136"/>
                      <a:pt x="131" y="136"/>
                      <a:pt x="131" y="136"/>
                    </a:cubicBezTo>
                    <a:cubicBezTo>
                      <a:pt x="131" y="139"/>
                      <a:pt x="128" y="143"/>
                      <a:pt x="124" y="143"/>
                    </a:cubicBezTo>
                    <a:cubicBezTo>
                      <a:pt x="120" y="143"/>
                      <a:pt x="117" y="139"/>
                      <a:pt x="117" y="136"/>
                    </a:cubicBezTo>
                    <a:cubicBezTo>
                      <a:pt x="117" y="7"/>
                      <a:pt x="117" y="7"/>
                      <a:pt x="117" y="7"/>
                    </a:cubicBezTo>
                    <a:close/>
                    <a:moveTo>
                      <a:pt x="85" y="55"/>
                    </a:moveTo>
                    <a:cubicBezTo>
                      <a:pt x="85" y="55"/>
                      <a:pt x="85" y="55"/>
                      <a:pt x="85" y="55"/>
                    </a:cubicBezTo>
                    <a:cubicBezTo>
                      <a:pt x="85" y="51"/>
                      <a:pt x="88" y="48"/>
                      <a:pt x="92" y="48"/>
                    </a:cubicBezTo>
                    <a:cubicBezTo>
                      <a:pt x="96" y="48"/>
                      <a:pt x="99" y="51"/>
                      <a:pt x="99" y="55"/>
                    </a:cubicBezTo>
                    <a:cubicBezTo>
                      <a:pt x="99" y="136"/>
                      <a:pt x="99" y="136"/>
                      <a:pt x="99" y="136"/>
                    </a:cubicBezTo>
                    <a:cubicBezTo>
                      <a:pt x="99" y="139"/>
                      <a:pt x="96" y="143"/>
                      <a:pt x="92" y="143"/>
                    </a:cubicBezTo>
                    <a:cubicBezTo>
                      <a:pt x="88" y="143"/>
                      <a:pt x="85" y="139"/>
                      <a:pt x="85" y="136"/>
                    </a:cubicBezTo>
                    <a:cubicBezTo>
                      <a:pt x="85" y="55"/>
                      <a:pt x="85" y="55"/>
                      <a:pt x="85" y="55"/>
                    </a:cubicBezTo>
                    <a:close/>
                    <a:moveTo>
                      <a:pt x="53" y="87"/>
                    </a:moveTo>
                    <a:cubicBezTo>
                      <a:pt x="53" y="87"/>
                      <a:pt x="53" y="87"/>
                      <a:pt x="53" y="87"/>
                    </a:cubicBezTo>
                    <a:cubicBezTo>
                      <a:pt x="53" y="83"/>
                      <a:pt x="56" y="80"/>
                      <a:pt x="60" y="80"/>
                    </a:cubicBezTo>
                    <a:cubicBezTo>
                      <a:pt x="64" y="80"/>
                      <a:pt x="67" y="83"/>
                      <a:pt x="67" y="87"/>
                    </a:cubicBezTo>
                    <a:cubicBezTo>
                      <a:pt x="67" y="136"/>
                      <a:pt x="67" y="136"/>
                      <a:pt x="67" y="136"/>
                    </a:cubicBezTo>
                    <a:cubicBezTo>
                      <a:pt x="67" y="139"/>
                      <a:pt x="64" y="143"/>
                      <a:pt x="60" y="143"/>
                    </a:cubicBezTo>
                    <a:cubicBezTo>
                      <a:pt x="56" y="143"/>
                      <a:pt x="53" y="139"/>
                      <a:pt x="53" y="136"/>
                    </a:cubicBezTo>
                    <a:cubicBezTo>
                      <a:pt x="53" y="87"/>
                      <a:pt x="53" y="87"/>
                      <a:pt x="53" y="87"/>
                    </a:cubicBezTo>
                    <a:close/>
                  </a:path>
                </a:pathLst>
              </a:custGeom>
              <a:solidFill>
                <a:srgbClr val="B5D6D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9" name="椭圆 68"/>
            <p:cNvSpPr/>
            <p:nvPr/>
          </p:nvSpPr>
          <p:spPr>
            <a:xfrm>
              <a:off x="6370" y="3155"/>
              <a:ext cx="263" cy="262"/>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0" name="椭圆 69"/>
            <p:cNvSpPr/>
            <p:nvPr/>
          </p:nvSpPr>
          <p:spPr>
            <a:xfrm>
              <a:off x="6303" y="8692"/>
              <a:ext cx="262" cy="262"/>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1" name="椭圆 70"/>
            <p:cNvSpPr/>
            <p:nvPr/>
          </p:nvSpPr>
          <p:spPr>
            <a:xfrm>
              <a:off x="7605" y="4555"/>
              <a:ext cx="265" cy="265"/>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2" name="椭圆 71"/>
            <p:cNvSpPr/>
            <p:nvPr/>
          </p:nvSpPr>
          <p:spPr>
            <a:xfrm>
              <a:off x="7598" y="7239"/>
              <a:ext cx="262" cy="265"/>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73" name="矩形 72"/>
          <p:cNvSpPr>
            <a:spLocks noChangeArrowheads="1"/>
          </p:cNvSpPr>
          <p:nvPr/>
        </p:nvSpPr>
        <p:spPr bwMode="auto">
          <a:xfrm>
            <a:off x="4686618" y="1911985"/>
            <a:ext cx="66135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5000"/>
              </a:lnSpc>
            </a:pPr>
            <a:r>
              <a:rPr lang="zh-CN" altLang="en-US" sz="1200">
                <a:solidFill>
                  <a:srgbClr val="7F7F7F"/>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Chinese is typically a system of semantical language.</a:t>
            </a: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a:lnSpc>
                <a:spcPct val="135000"/>
              </a:lnSpc>
            </a:pP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a:lnSpc>
                <a:spcPct val="135000"/>
              </a:lnSpc>
            </a:pPr>
            <a:r>
              <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Few methods are used in Chinese sentences to connect words and clauses, which focus much on implicit coherence. </a:t>
            </a: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p:txBody>
      </p:sp>
      <p:sp>
        <p:nvSpPr>
          <p:cNvPr id="75" name="矩形 74"/>
          <p:cNvSpPr>
            <a:spLocks noChangeArrowheads="1"/>
          </p:cNvSpPr>
          <p:nvPr/>
        </p:nvSpPr>
        <p:spPr bwMode="auto">
          <a:xfrm>
            <a:off x="4686935" y="3064193"/>
            <a:ext cx="6284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5000"/>
              </a:lnSpc>
            </a:pPr>
            <a:endParaRPr lang="zh-CN" altLang="en-US" sz="1200">
              <a:solidFill>
                <a:srgbClr val="7F7F7F"/>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bldLst>
      <p:bldP spid="3" grpId="0" bldLvl="0" animBg="1"/>
      <p:bldP spid="14" grpId="0"/>
      <p:bldP spid="73"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6831965" cy="725805"/>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38530" y="832485"/>
            <a:ext cx="65849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1   The changing of word order</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22" name="矩形 21"/>
          <p:cNvSpPr/>
          <p:nvPr/>
        </p:nvSpPr>
        <p:spPr>
          <a:xfrm>
            <a:off x="7839075" y="1781175"/>
            <a:ext cx="2040890" cy="603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a:t>
            </a:r>
            <a:endParaRPr lang="zh-CN" altLang="en-US" sz="3200" b="1" noProof="1">
              <a:solidFill>
                <a:srgbClr val="7F7F7F"/>
              </a:solidFill>
              <a:latin typeface="华光中等线_CNKI" panose="02000500000000000000" charset="-122"/>
              <a:ea typeface="华光中等线_CNKI" panose="02000500000000000000" charset="-122"/>
            </a:endParaRPr>
          </a:p>
        </p:txBody>
      </p:sp>
      <p:sp>
        <p:nvSpPr>
          <p:cNvPr id="57" name="文本框 56"/>
          <p:cNvSpPr txBox="1">
            <a:spLocks noChangeArrowheads="1"/>
          </p:cNvSpPr>
          <p:nvPr/>
        </p:nvSpPr>
        <p:spPr bwMode="auto">
          <a:xfrm>
            <a:off x="536575" y="2384425"/>
            <a:ext cx="5753100" cy="108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buClrTx/>
              <a:buSzTx/>
              <a:buNone/>
            </a:pP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F</a:t>
            </a: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ew conjunctions because the meaning is highly connected with the word order</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a:t>
            </a:r>
            <a:endPar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
        <p:nvSpPr>
          <p:cNvPr id="8" name="文本框 7"/>
          <p:cNvSpPr txBox="1">
            <a:spLocks noChangeArrowheads="1"/>
          </p:cNvSpPr>
          <p:nvPr/>
        </p:nvSpPr>
        <p:spPr bwMode="auto">
          <a:xfrm>
            <a:off x="6878955" y="2552700"/>
            <a:ext cx="5001895"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人（若）不犯我，我（则）不犯人。</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译文：We will not attack unless we are attacked.</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6088380" cy="736600"/>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1023620" y="907415"/>
            <a:ext cx="55664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2  Using figures of speech </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22" name="矩形 21"/>
          <p:cNvSpPr/>
          <p:nvPr/>
        </p:nvSpPr>
        <p:spPr>
          <a:xfrm>
            <a:off x="7544435" y="1490980"/>
            <a:ext cx="2040890" cy="603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a:t>
            </a:r>
            <a:endParaRPr lang="zh-CN" altLang="en-US" sz="3200" b="1" noProof="1">
              <a:solidFill>
                <a:srgbClr val="7F7F7F"/>
              </a:solidFill>
              <a:latin typeface="华光中等线_CNKI" panose="02000500000000000000" charset="-122"/>
              <a:ea typeface="华光中等线_CNKI" panose="02000500000000000000" charset="-122"/>
            </a:endParaRPr>
          </a:p>
        </p:txBody>
      </p:sp>
      <p:sp>
        <p:nvSpPr>
          <p:cNvPr id="57" name="文本框 56"/>
          <p:cNvSpPr txBox="1">
            <a:spLocks noChangeArrowheads="1"/>
          </p:cNvSpPr>
          <p:nvPr/>
        </p:nvSpPr>
        <p:spPr bwMode="auto">
          <a:xfrm>
            <a:off x="938530" y="2462530"/>
            <a:ext cx="5144135" cy="108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such as repetition, parallelism, antithesis and balanced sentences</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a:t>
            </a:r>
            <a:endPar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
        <p:nvSpPr>
          <p:cNvPr id="8" name="文本框 7"/>
          <p:cNvSpPr txBox="1">
            <a:spLocks noChangeArrowheads="1"/>
          </p:cNvSpPr>
          <p:nvPr/>
        </p:nvSpPr>
        <p:spPr bwMode="auto">
          <a:xfrm>
            <a:off x="6961188" y="2462213"/>
            <a:ext cx="4419600"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种瓜得瓜，种豆得豆。</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译文： as a man sows, so he shall reap</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a:t>
            </a:r>
            <a:endPar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8129270" cy="760730"/>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63930" y="771525"/>
            <a:ext cx="66427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3  Using compressed sentences</a:t>
            </a:r>
            <a:endParaRPr lang="en-US">
              <a:solidFill>
                <a:srgbClr val="595959"/>
              </a:solidFill>
              <a:latin typeface="微软雅黑" panose="020B0503020204020204" pitchFamily="34" charset="-122"/>
              <a:ea typeface="微软雅黑" panose="020B0503020204020204" pitchFamily="34" charset="-122"/>
            </a:endParaRPr>
          </a:p>
        </p:txBody>
      </p:sp>
      <p:sp>
        <p:nvSpPr>
          <p:cNvPr id="22" name="矩形 21"/>
          <p:cNvSpPr/>
          <p:nvPr/>
        </p:nvSpPr>
        <p:spPr>
          <a:xfrm>
            <a:off x="4549140" y="1779270"/>
            <a:ext cx="2040890" cy="603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instances</a:t>
            </a:r>
            <a:endParaRPr lang="zh-CN" altLang="en-US" sz="3200" b="1" noProof="1">
              <a:solidFill>
                <a:srgbClr val="7F7F7F"/>
              </a:solidFill>
              <a:latin typeface="华光中等线_CNKI" panose="02000500000000000000" charset="-122"/>
              <a:ea typeface="华光中等线_CNKI" panose="02000500000000000000" charset="-122"/>
            </a:endParaRPr>
          </a:p>
        </p:txBody>
      </p:sp>
      <p:sp>
        <p:nvSpPr>
          <p:cNvPr id="57" name="文本框 56"/>
          <p:cNvSpPr txBox="1">
            <a:spLocks noChangeArrowheads="1"/>
          </p:cNvSpPr>
          <p:nvPr/>
        </p:nvSpPr>
        <p:spPr bwMode="auto">
          <a:xfrm>
            <a:off x="1520190" y="2462213"/>
            <a:ext cx="4421188" cy="258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狼披羊皮还是狼。</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sym typeface="+mn-ea"/>
              </a:rPr>
              <a:t>译文：</a:t>
            </a: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A wolf remains a wolf even though it is in sheep's clothing.</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
        <p:nvSpPr>
          <p:cNvPr id="8" name="文本框 7"/>
          <p:cNvSpPr txBox="1">
            <a:spLocks noChangeArrowheads="1"/>
          </p:cNvSpPr>
          <p:nvPr/>
        </p:nvSpPr>
        <p:spPr bwMode="auto">
          <a:xfrm>
            <a:off x="6589713" y="2462213"/>
            <a:ext cx="4419600"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不到黄河心不死。</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译文： Until all is over ambition never dies</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a:t>
            </a:r>
            <a:endPar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7848600" cy="745490"/>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64565" y="822960"/>
            <a:ext cx="782256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4  Using four-character structures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22" name="矩形 21"/>
          <p:cNvSpPr/>
          <p:nvPr/>
        </p:nvSpPr>
        <p:spPr>
          <a:xfrm>
            <a:off x="4549140" y="1859280"/>
            <a:ext cx="2040890" cy="603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instances</a:t>
            </a:r>
            <a:endParaRPr lang="zh-CN" altLang="en-US" sz="3200" b="1" noProof="1">
              <a:solidFill>
                <a:srgbClr val="7F7F7F"/>
              </a:solidFill>
              <a:latin typeface="华光中等线_CNKI" panose="02000500000000000000" charset="-122"/>
              <a:ea typeface="华光中等线_CNKI" panose="02000500000000000000" charset="-122"/>
            </a:endParaRPr>
          </a:p>
        </p:txBody>
      </p:sp>
      <p:sp>
        <p:nvSpPr>
          <p:cNvPr id="57" name="文本框 56"/>
          <p:cNvSpPr txBox="1">
            <a:spLocks noChangeArrowheads="1"/>
          </p:cNvSpPr>
          <p:nvPr/>
        </p:nvSpPr>
        <p:spPr bwMode="auto">
          <a:xfrm>
            <a:off x="1520190" y="2462213"/>
            <a:ext cx="4421188"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欲盖弥彰</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译文： one tries to hide, the more one is exposed.</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
        <p:nvSpPr>
          <p:cNvPr id="8" name="文本框 7"/>
          <p:cNvSpPr txBox="1">
            <a:spLocks noChangeArrowheads="1"/>
          </p:cNvSpPr>
          <p:nvPr/>
        </p:nvSpPr>
        <p:spPr bwMode="auto">
          <a:xfrm>
            <a:off x="7017703" y="2462213"/>
            <a:ext cx="4419600"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不进则退</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译文：Move forward, or you'll fall behind.</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点心"/>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81400" y="3416300"/>
            <a:ext cx="787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圆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87325" y="185738"/>
            <a:ext cx="11807825" cy="6481762"/>
          </a:xfrm>
          <a:prstGeom prst="rect">
            <a:avLst/>
          </a:prstGeom>
          <a:noFill/>
          <a:ln w="19050">
            <a:solidFill>
              <a:srgbClr val="2828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小猫"/>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9338" y="3843338"/>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伞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23813"/>
            <a:ext cx="2606675" cy="19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5130800" y="2622550"/>
            <a:ext cx="1930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altLang="zh-CN" sz="2800" b="1">
                <a:solidFill>
                  <a:srgbClr val="595959"/>
                </a:solidFill>
                <a:latin typeface="微软雅黑" panose="020B0503020204020204" pitchFamily="34" charset="-122"/>
                <a:ea typeface="微软雅黑" panose="020B0503020204020204" pitchFamily="34" charset="-122"/>
              </a:rPr>
              <a:t>Part.03</a:t>
            </a:r>
            <a:endParaRPr lang="en-US" altLang="zh-CN" sz="2800" b="1">
              <a:solidFill>
                <a:srgbClr val="595959"/>
              </a:solidFill>
              <a:latin typeface="微软雅黑" panose="020B0503020204020204" pitchFamily="34" charset="-122"/>
              <a:ea typeface="微软雅黑" panose="020B0503020204020204" pitchFamily="34" charset="-122"/>
            </a:endParaRPr>
          </a:p>
        </p:txBody>
      </p:sp>
      <p:pic>
        <p:nvPicPr>
          <p:cNvPr id="28" name="图片 27" descr="叶片"/>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8588" y="4292600"/>
            <a:ext cx="10795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787900" y="3524250"/>
            <a:ext cx="3578860" cy="768350"/>
          </a:xfrm>
          <a:prstGeom prst="rect">
            <a:avLst/>
          </a:prstGeom>
          <a:noFill/>
        </p:spPr>
        <p:txBody>
          <a:bodyPr wrap="square" rtlCol="0">
            <a:spAutoFit/>
          </a:bodyPr>
          <a:p>
            <a:r>
              <a:rPr lang="zh-CN" altLang="en-US" sz="4400">
                <a:solidFill>
                  <a:srgbClr val="595959"/>
                </a:solidFill>
                <a:latin typeface="Calibri Light" panose="020F0302020204030204" charset="0"/>
                <a:ea typeface="华光中等线_CNKI" panose="02000500000000000000" charset="-122"/>
                <a:cs typeface="Calibri Light" panose="020F0302020204030204" charset="0"/>
              </a:rPr>
              <a:t>Conclusion</a:t>
            </a:r>
            <a:endParaRPr lang="zh-CN" altLang="en-US" sz="3200">
              <a:solidFill>
                <a:srgbClr val="595959"/>
              </a:solidFill>
              <a:latin typeface="Calibri Light" panose="020F0302020204030204" charset="0"/>
              <a:ea typeface="华光中等线_CNKI" panose="02000500000000000000" charset="-122"/>
              <a:cs typeface="Calibri Light" panose="020F0302020204030204" charset="0"/>
            </a:endParaRPr>
          </a:p>
        </p:txBody>
      </p:sp>
    </p:spTree>
  </p:cSld>
  <p:clrMapOvr>
    <a:masterClrMapping/>
  </p:clrMapOvr>
  <p:timing>
    <p:tnLst>
      <p:par>
        <p:cTn id="1" dur="indefinite" restart="never" nodeType="tmRoot"/>
      </p:par>
    </p:tnLst>
    <p:bldLst>
      <p:bldP spid="3" grpId="0" bldLvl="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p:cNvGrpSpPr/>
          <p:nvPr/>
        </p:nvGrpSpPr>
        <p:grpSpPr>
          <a:xfrm>
            <a:off x="744220" y="1449070"/>
            <a:ext cx="3705225" cy="4446270"/>
            <a:chOff x="1518" y="2989"/>
            <a:chExt cx="4710" cy="4710"/>
          </a:xfrm>
          <a:blipFill rotWithShape="1">
            <a:blip r:embed="rId3"/>
            <a:stretch>
              <a:fillRect/>
            </a:stretch>
          </a:blipFill>
        </p:grpSpPr>
        <p:sp>
          <p:nvSpPr>
            <p:cNvPr id="19" name="矩形 18"/>
            <p:cNvSpPr/>
            <p:nvPr/>
          </p:nvSpPr>
          <p:spPr>
            <a:xfrm>
              <a:off x="1518"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0" name="矩形 19"/>
            <p:cNvSpPr/>
            <p:nvPr/>
          </p:nvSpPr>
          <p:spPr>
            <a:xfrm>
              <a:off x="3113"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1" name="矩形 20"/>
            <p:cNvSpPr/>
            <p:nvPr/>
          </p:nvSpPr>
          <p:spPr>
            <a:xfrm>
              <a:off x="4708"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2" name="矩形 21"/>
            <p:cNvSpPr/>
            <p:nvPr/>
          </p:nvSpPr>
          <p:spPr>
            <a:xfrm>
              <a:off x="1518"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3" name="矩形 22"/>
            <p:cNvSpPr/>
            <p:nvPr/>
          </p:nvSpPr>
          <p:spPr>
            <a:xfrm>
              <a:off x="1518"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4" name="矩形 23"/>
            <p:cNvSpPr/>
            <p:nvPr/>
          </p:nvSpPr>
          <p:spPr>
            <a:xfrm>
              <a:off x="3113"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5" name="矩形 24"/>
            <p:cNvSpPr/>
            <p:nvPr/>
          </p:nvSpPr>
          <p:spPr>
            <a:xfrm>
              <a:off x="4708"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6" name="矩形 25"/>
            <p:cNvSpPr/>
            <p:nvPr/>
          </p:nvSpPr>
          <p:spPr>
            <a:xfrm>
              <a:off x="3113"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7" name="矩形 26"/>
            <p:cNvSpPr/>
            <p:nvPr/>
          </p:nvSpPr>
          <p:spPr>
            <a:xfrm>
              <a:off x="4708"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6" name="矩形 5"/>
          <p:cNvSpPr>
            <a:spLocks noChangeArrowheads="1"/>
          </p:cNvSpPr>
          <p:nvPr/>
        </p:nvSpPr>
        <p:spPr bwMode="auto">
          <a:xfrm>
            <a:off x="4709160" y="1444625"/>
            <a:ext cx="728599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342900" indent="-342900" algn="l" eaLnBrk="1" latinLnBrk="0" hangingPunct="1">
              <a:lnSpc>
                <a:spcPct val="150000"/>
              </a:lnSpc>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Chinese is not absolute parataxis and English is not absolute hypotaxis. </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t</a:t>
            </a:r>
            <a:r>
              <a:rPr sz="2400">
                <a:solidFill>
                  <a:srgbClr val="7F7F7F"/>
                </a:solidFill>
                <a:latin typeface="华光中等线_CNKI" panose="02000500000000000000" charset="-122"/>
                <a:ea typeface="华光中等线_CNKI" panose="02000500000000000000" charset="-122"/>
                <a:sym typeface="宋体" panose="02010600030101010101" pitchFamily="2" charset="-122"/>
              </a:rPr>
              <a:t>he key to translation is to be flexible according to the original text</a:t>
            </a:r>
            <a:r>
              <a:rPr 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a:t>
            </a:r>
            <a:endParaRPr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marL="342900" indent="-342900" algn="l" eaLnBrk="1" latinLnBrk="0" hangingPunct="1">
              <a:lnSpc>
                <a:spcPct val="150000"/>
              </a:lnSpc>
              <a:buFont typeface="Wingdings" panose="05000000000000000000" charset="0"/>
              <a:buChar char="Ø"/>
            </a:pPr>
            <a:endParaRPr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marL="342900" indent="-342900" algn="l" eaLnBrk="1" latinLnBrk="0" hangingPunct="1">
              <a:lnSpc>
                <a:spcPct val="150000"/>
              </a:lnSpc>
              <a:buFont typeface="Wingdings" panose="05000000000000000000" charset="0"/>
              <a:buChar char="Ø"/>
            </a:pP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Q</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nly a thorough understanding of the differences between Chinese and Western cultures</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 can </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we</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 better grasp the laws in</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 </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translation.</a:t>
            </a: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bldLst>
      <p:bldP spid="3" grpId="0" bldLvl="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圆圈"/>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87325" y="185738"/>
            <a:ext cx="11807825" cy="6481762"/>
          </a:xfrm>
          <a:prstGeom prst="rect">
            <a:avLst/>
          </a:prstGeom>
          <a:noFill/>
          <a:ln w="19050">
            <a:solidFill>
              <a:srgbClr val="2828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小猫"/>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9833" y="4235133"/>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a:spLocks noChangeArrowheads="1"/>
          </p:cNvSpPr>
          <p:nvPr/>
        </p:nvSpPr>
        <p:spPr bwMode="auto">
          <a:xfrm>
            <a:off x="772160" y="2619375"/>
            <a:ext cx="28321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400">
                <a:solidFill>
                  <a:srgbClr val="595959"/>
                </a:solidFill>
                <a:latin typeface="方正字迹-邢体草书简体" panose="03000502000000000000" pitchFamily="66" charset="-122"/>
                <a:ea typeface="方正字迹-邢体草书简体" panose="03000502000000000000" pitchFamily="66" charset="-122"/>
              </a:rPr>
              <a:t>content</a:t>
            </a:r>
            <a:endParaRPr lang="en-US" altLang="zh-CN" sz="5400">
              <a:solidFill>
                <a:srgbClr val="595959"/>
              </a:solidFill>
              <a:latin typeface="方正字迹-邢体草书简体" panose="03000502000000000000" pitchFamily="66" charset="-122"/>
              <a:ea typeface="方正字迹-邢体草书简体" panose="03000502000000000000" pitchFamily="66" charset="-122"/>
            </a:endParaRPr>
          </a:p>
        </p:txBody>
      </p:sp>
      <p:grpSp>
        <p:nvGrpSpPr>
          <p:cNvPr id="31" name="组合 30"/>
          <p:cNvGrpSpPr/>
          <p:nvPr/>
        </p:nvGrpSpPr>
        <p:grpSpPr bwMode="auto">
          <a:xfrm rot="5400000" flipH="1">
            <a:off x="7521575" y="-1380490"/>
            <a:ext cx="763905" cy="7044690"/>
            <a:chOff x="9592" y="2271"/>
            <a:chExt cx="782" cy="5530"/>
          </a:xfrm>
        </p:grpSpPr>
        <p:sp>
          <p:nvSpPr>
            <p:cNvPr id="22" name="单圆角矩形 21"/>
            <p:cNvSpPr/>
            <p:nvPr/>
          </p:nvSpPr>
          <p:spPr>
            <a:xfrm>
              <a:off x="9592" y="2271"/>
              <a:ext cx="782" cy="5530"/>
            </a:xfrm>
            <a:prstGeom prst="snipRound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rgbClr val="282828"/>
                </a:solidFill>
                <a:latin typeface="微软雅黑" panose="020B0503020204020204" pitchFamily="34" charset="-122"/>
                <a:ea typeface="微软雅黑" panose="020B0503020204020204" pitchFamily="34" charset="-122"/>
              </a:endParaRPr>
            </a:p>
          </p:txBody>
        </p:sp>
        <p:sp>
          <p:nvSpPr>
            <p:cNvPr id="24" name="单圆角矩形 23"/>
            <p:cNvSpPr/>
            <p:nvPr/>
          </p:nvSpPr>
          <p:spPr>
            <a:xfrm>
              <a:off x="9642" y="6861"/>
              <a:ext cx="692" cy="910"/>
            </a:xfrm>
            <a:prstGeom prst="snipRound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3082" name="图片 24" descr="伞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2" y="7065"/>
              <a:ext cx="492" cy="502"/>
            </a:xfrm>
            <a:prstGeom prst="snip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5603240" y="1901190"/>
            <a:ext cx="3943350" cy="583565"/>
          </a:xfrm>
          <a:prstGeom prst="rect">
            <a:avLst/>
          </a:prstGeom>
          <a:noFill/>
        </p:spPr>
        <p:txBody>
          <a:bodyPr wrap="square" rtlCol="0">
            <a:spAutoFit/>
          </a:bodyPr>
          <a:p>
            <a:pPr algn="l"/>
            <a:r>
              <a:rPr lang="zh-CN" altLang="en-US" sz="3200">
                <a:solidFill>
                  <a:srgbClr val="595959"/>
                </a:solidFill>
                <a:latin typeface="Calibri Light" panose="020F0302020204030204" charset="0"/>
                <a:ea typeface="华光中等线_CNKI" panose="02000500000000000000" charset="-122"/>
                <a:cs typeface="Calibri Light" panose="020F0302020204030204" charset="0"/>
                <a:sym typeface="+mn-ea"/>
              </a:rPr>
              <a:t>General Introduction</a:t>
            </a:r>
            <a:endParaRPr lang="zh-CN" altLang="en-US"/>
          </a:p>
        </p:txBody>
      </p:sp>
      <p:grpSp>
        <p:nvGrpSpPr>
          <p:cNvPr id="5" name="组合 4"/>
          <p:cNvGrpSpPr/>
          <p:nvPr/>
        </p:nvGrpSpPr>
        <p:grpSpPr bwMode="auto">
          <a:xfrm rot="5400000" flipH="1">
            <a:off x="7593965" y="-109855"/>
            <a:ext cx="763905" cy="7190105"/>
            <a:chOff x="9592" y="2271"/>
            <a:chExt cx="782" cy="5530"/>
          </a:xfrm>
        </p:grpSpPr>
        <p:sp>
          <p:nvSpPr>
            <p:cNvPr id="6" name="单圆角矩形 5"/>
            <p:cNvSpPr/>
            <p:nvPr/>
          </p:nvSpPr>
          <p:spPr>
            <a:xfrm>
              <a:off x="9592" y="2271"/>
              <a:ext cx="782" cy="5530"/>
            </a:xfrm>
            <a:prstGeom prst="snipRound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endParaRPr lang="zh-CN" altLang="en-US" sz="1400" noProof="1">
                <a:solidFill>
                  <a:srgbClr val="282828"/>
                </a:solidFill>
                <a:latin typeface="微软雅黑" panose="020B0503020204020204" pitchFamily="34" charset="-122"/>
                <a:ea typeface="微软雅黑" panose="020B0503020204020204" pitchFamily="34" charset="-122"/>
              </a:endParaRPr>
            </a:p>
          </p:txBody>
        </p:sp>
        <p:sp>
          <p:nvSpPr>
            <p:cNvPr id="8" name="单圆角矩形 7"/>
            <p:cNvSpPr/>
            <p:nvPr/>
          </p:nvSpPr>
          <p:spPr>
            <a:xfrm>
              <a:off x="9642" y="6861"/>
              <a:ext cx="692" cy="910"/>
            </a:xfrm>
            <a:prstGeom prst="snipRound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endParaRPr lang="zh-CN" altLang="en-US" noProof="1"/>
            </a:p>
          </p:txBody>
        </p:sp>
        <p:pic>
          <p:nvPicPr>
            <p:cNvPr id="10" name="图片 24" descr="伞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2" y="7065"/>
              <a:ext cx="492" cy="502"/>
            </a:xfrm>
            <a:prstGeom prst="snip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本框 11"/>
          <p:cNvSpPr txBox="1"/>
          <p:nvPr/>
        </p:nvSpPr>
        <p:spPr>
          <a:xfrm>
            <a:off x="5380990" y="3282950"/>
            <a:ext cx="6341110" cy="583565"/>
          </a:xfrm>
          <a:prstGeom prst="rect">
            <a:avLst/>
          </a:prstGeom>
          <a:noFill/>
        </p:spPr>
        <p:txBody>
          <a:bodyPr wrap="square" rtlCol="0">
            <a:spAutoFit/>
          </a:bodyPr>
          <a:p>
            <a:pPr algn="ctr"/>
            <a:r>
              <a:rPr lang="zh-CN" altLang="en-US" sz="3200">
                <a:solidFill>
                  <a:srgbClr val="595959"/>
                </a:solidFill>
                <a:latin typeface="Calibri Light" panose="020F0302020204030204" charset="0"/>
                <a:ea typeface="华光中等线_CNKI" panose="02000500000000000000" charset="-122"/>
                <a:cs typeface="Calibri Light" panose="020F0302020204030204" charset="0"/>
                <a:sym typeface="+mn-ea"/>
              </a:rPr>
              <a:t>Hypotaxis, Parataxis and Translation</a:t>
            </a:r>
            <a:endParaRPr lang="zh-CN" altLang="en-US" sz="3200"/>
          </a:p>
        </p:txBody>
      </p:sp>
      <p:grpSp>
        <p:nvGrpSpPr>
          <p:cNvPr id="13" name="组合 12"/>
          <p:cNvGrpSpPr/>
          <p:nvPr/>
        </p:nvGrpSpPr>
        <p:grpSpPr bwMode="auto">
          <a:xfrm rot="5400000" flipH="1">
            <a:off x="7522210" y="1305560"/>
            <a:ext cx="762635" cy="7044690"/>
            <a:chOff x="9592" y="2271"/>
            <a:chExt cx="782" cy="5530"/>
          </a:xfrm>
        </p:grpSpPr>
        <p:sp>
          <p:nvSpPr>
            <p:cNvPr id="14" name="单圆角矩形 13"/>
            <p:cNvSpPr/>
            <p:nvPr/>
          </p:nvSpPr>
          <p:spPr>
            <a:xfrm>
              <a:off x="9592" y="2271"/>
              <a:ext cx="782" cy="5530"/>
            </a:xfrm>
            <a:prstGeom prst="snipRound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rgbClr val="282828"/>
                </a:solidFill>
                <a:latin typeface="微软雅黑" panose="020B0503020204020204" pitchFamily="34" charset="-122"/>
                <a:ea typeface="微软雅黑" panose="020B0503020204020204" pitchFamily="34" charset="-122"/>
              </a:endParaRPr>
            </a:p>
          </p:txBody>
        </p:sp>
        <p:sp>
          <p:nvSpPr>
            <p:cNvPr id="15" name="单圆角矩形 14"/>
            <p:cNvSpPr/>
            <p:nvPr/>
          </p:nvSpPr>
          <p:spPr>
            <a:xfrm>
              <a:off x="9642" y="6861"/>
              <a:ext cx="692" cy="910"/>
            </a:xfrm>
            <a:prstGeom prst="snipRound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16" name="图片 24" descr="伞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2" y="7065"/>
              <a:ext cx="492" cy="502"/>
            </a:xfrm>
            <a:prstGeom prst="snip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文本框 16"/>
          <p:cNvSpPr txBox="1"/>
          <p:nvPr/>
        </p:nvSpPr>
        <p:spPr>
          <a:xfrm>
            <a:off x="5586095" y="4626610"/>
            <a:ext cx="2005330" cy="583565"/>
          </a:xfrm>
          <a:prstGeom prst="rect">
            <a:avLst/>
          </a:prstGeom>
          <a:noFill/>
        </p:spPr>
        <p:txBody>
          <a:bodyPr wrap="square" rtlCol="0">
            <a:spAutoFit/>
          </a:bodyPr>
          <a:p>
            <a:r>
              <a:rPr lang="en-US" altLang="zh-CN" sz="3200">
                <a:solidFill>
                  <a:srgbClr val="595959"/>
                </a:solidFill>
                <a:latin typeface="Calibri Light" panose="020F0302020204030204" charset="0"/>
                <a:ea typeface="华光中等线_CNKI" panose="02000500000000000000" charset="-122"/>
                <a:cs typeface="Calibri Light" panose="020F0302020204030204" charset="0"/>
              </a:rPr>
              <a:t>C</a:t>
            </a:r>
            <a:r>
              <a:rPr lang="zh-CN" altLang="en-US" sz="3200">
                <a:solidFill>
                  <a:srgbClr val="595959"/>
                </a:solidFill>
                <a:latin typeface="Calibri Light" panose="020F0302020204030204" charset="0"/>
                <a:ea typeface="华光中等线_CNKI" panose="02000500000000000000" charset="-122"/>
                <a:cs typeface="Calibri Light" panose="020F0302020204030204" charset="0"/>
              </a:rPr>
              <a:t>onclusion</a:t>
            </a:r>
            <a:endParaRPr lang="zh-CN" altLang="en-US" sz="3200">
              <a:solidFill>
                <a:srgbClr val="595959"/>
              </a:solidFill>
              <a:latin typeface="Calibri Light" panose="020F0302020204030204" charset="0"/>
              <a:ea typeface="华光中等线_CNKI" panose="02000500000000000000" charset="-122"/>
              <a:cs typeface="Calibri Light" panose="020F0302020204030204" charset="0"/>
            </a:endParaRPr>
          </a:p>
        </p:txBody>
      </p:sp>
    </p:spTree>
  </p:cSld>
  <p:clrMapOvr>
    <a:masterClrMapping/>
  </p:clrMapOvr>
  <p:timing>
    <p:tnLst>
      <p:par>
        <p:cTn id="1" dur="indefinite" restart="never" nodeType="tmRoot"/>
      </p:par>
    </p:tnLst>
    <p:bldLst>
      <p:bldP spid="3" grpId="0" bldLvl="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5" name="图片 4" descr="圆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6" name="图片 5" descr="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伞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9663" y="-1588"/>
            <a:ext cx="15621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小猫"/>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9338" y="3843338"/>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descr="点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8925" y="1646238"/>
            <a:ext cx="7889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descr="叶片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6075" y="1441450"/>
            <a:ext cx="80486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20"/>
          <p:cNvSpPr txBox="1">
            <a:spLocks noChangeArrowheads="1"/>
          </p:cNvSpPr>
          <p:nvPr/>
        </p:nvSpPr>
        <p:spPr bwMode="auto">
          <a:xfrm rot="16200000">
            <a:off x="5941060" y="-1036955"/>
            <a:ext cx="1013460" cy="830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en-US" altLang="zh-CN" sz="5400">
                <a:latin typeface="Calibri Light" panose="020F0302020204030204" charset="0"/>
                <a:ea typeface="方正字迹-邢体草书繁体" panose="03000502000000000000" pitchFamily="66" charset="-122"/>
                <a:cs typeface="Calibri Light" panose="020F0302020204030204" charset="0"/>
              </a:rPr>
              <a:t>Thank you for watching !</a:t>
            </a:r>
            <a:endParaRPr lang="en-US" altLang="zh-CN" sz="5400">
              <a:latin typeface="Calibri Light" panose="020F0302020204030204" charset="0"/>
              <a:ea typeface="方正字迹-邢体草书繁体" panose="03000502000000000000" pitchFamily="66" charset="-122"/>
              <a:cs typeface="Calibri Light" panose="020F0302020204030204" charset="0"/>
            </a:endParaRPr>
          </a:p>
        </p:txBody>
      </p:sp>
      <p:pic>
        <p:nvPicPr>
          <p:cNvPr id="28" name="图片 27" descr="叶片"/>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7463" y="4687888"/>
            <a:ext cx="10509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descr="伞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650" y="4789488"/>
            <a:ext cx="17002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4" grpId="0" bldLvl="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点心"/>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81400" y="3416300"/>
            <a:ext cx="787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圆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87325" y="185738"/>
            <a:ext cx="11807825" cy="6481762"/>
          </a:xfrm>
          <a:prstGeom prst="rect">
            <a:avLst/>
          </a:prstGeom>
          <a:noFill/>
          <a:ln w="19050">
            <a:solidFill>
              <a:srgbClr val="2828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小猫"/>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9338" y="3843338"/>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伞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23813"/>
            <a:ext cx="2606675" cy="19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5130800" y="2622550"/>
            <a:ext cx="193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altLang="zh-CN" sz="2800" b="1">
                <a:solidFill>
                  <a:srgbClr val="595959"/>
                </a:solidFill>
                <a:latin typeface="微软雅黑" panose="020B0503020204020204" pitchFamily="34" charset="-122"/>
                <a:ea typeface="微软雅黑" panose="020B0503020204020204" pitchFamily="34" charset="-122"/>
              </a:rPr>
              <a:t>Part.01</a:t>
            </a:r>
            <a:endParaRPr lang="en-US" altLang="zh-CN" sz="2800" b="1">
              <a:solidFill>
                <a:srgbClr val="595959"/>
              </a:solidFill>
              <a:latin typeface="微软雅黑" panose="020B0503020204020204" pitchFamily="34" charset="-122"/>
              <a:ea typeface="微软雅黑" panose="020B0503020204020204" pitchFamily="34" charset="-122"/>
            </a:endParaRPr>
          </a:p>
        </p:txBody>
      </p:sp>
      <p:sp>
        <p:nvSpPr>
          <p:cNvPr id="17" name="文本框 16"/>
          <p:cNvSpPr txBox="1">
            <a:spLocks noChangeArrowheads="1"/>
          </p:cNvSpPr>
          <p:nvPr/>
        </p:nvSpPr>
        <p:spPr bwMode="auto">
          <a:xfrm>
            <a:off x="3204210" y="3416300"/>
            <a:ext cx="5940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4400">
                <a:solidFill>
                  <a:srgbClr val="595959"/>
                </a:solidFill>
                <a:latin typeface="Calibri Light" panose="020F0302020204030204" charset="0"/>
                <a:ea typeface="华光中等线_CNKI" panose="02000500000000000000" charset="-122"/>
                <a:cs typeface="Calibri Light" panose="020F0302020204030204" charset="0"/>
              </a:rPr>
              <a:t>General Introduction</a:t>
            </a:r>
            <a:endParaRPr lang="zh-CN" altLang="en-US" sz="4400">
              <a:solidFill>
                <a:srgbClr val="595959"/>
              </a:solidFill>
              <a:latin typeface="Calibri Light" panose="020F0302020204030204" charset="0"/>
              <a:ea typeface="华光中等线_CNKI" panose="02000500000000000000" charset="-122"/>
              <a:cs typeface="Calibri Light" panose="020F0302020204030204" charset="0"/>
            </a:endParaRPr>
          </a:p>
        </p:txBody>
      </p:sp>
      <p:pic>
        <p:nvPicPr>
          <p:cNvPr id="28" name="图片 27" descr="叶片"/>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8588" y="4292600"/>
            <a:ext cx="10795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3" grpId="0" bldLvl="0" animBg="1"/>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6055995" cy="717550"/>
            <a:chOff x="1478" y="1188"/>
            <a:chExt cx="5572" cy="672"/>
          </a:xfrm>
        </p:grpSpPr>
        <p:grpSp>
          <p:nvGrpSpPr>
            <p:cNvPr id="8196"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8199"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63930" y="771525"/>
            <a:ext cx="49606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a:solidFill>
                  <a:srgbClr val="7F7F7F"/>
                </a:solidFill>
                <a:latin typeface="华光中等线_CNKI" panose="02000500000000000000" charset="-122"/>
                <a:ea typeface="华光中等线_CNKI" panose="02000500000000000000" charset="-122"/>
                <a:sym typeface="+mn-ea"/>
              </a:rPr>
              <a:t>English </a:t>
            </a:r>
            <a:r>
              <a:rPr lang="en-US" altLang="zh-CN" sz="3600" b="1">
                <a:solidFill>
                  <a:srgbClr val="7F7F7F"/>
                </a:solidFill>
                <a:latin typeface="华光中等线_CNKI" panose="02000500000000000000" charset="-122"/>
                <a:ea typeface="华光中等线_CNKI" panose="02000500000000000000" charset="-122"/>
                <a:sym typeface="+mn-ea"/>
              </a:rPr>
              <a:t>and </a:t>
            </a:r>
            <a:r>
              <a:rPr lang="zh-CN" altLang="en-US" sz="3600" b="1">
                <a:solidFill>
                  <a:srgbClr val="7F7F7F"/>
                </a:solidFill>
                <a:latin typeface="华光中等线_CNKI" panose="02000500000000000000" charset="-122"/>
                <a:ea typeface="华光中等线_CNKI" panose="02000500000000000000" charset="-122"/>
                <a:sym typeface="+mn-ea"/>
              </a:rPr>
              <a:t>Chinese</a:t>
            </a:r>
            <a:r>
              <a:rPr lang="en-US" altLang="zh-CN" b="1">
                <a:solidFill>
                  <a:srgbClr val="7F7F7F"/>
                </a:solidFill>
                <a:latin typeface="华光中等线_CNKI" panose="02000500000000000000" charset="-122"/>
                <a:ea typeface="华光中等线_CNKI" panose="02000500000000000000" charset="-122"/>
                <a:sym typeface="+mn-ea"/>
              </a:rPr>
              <a:t> </a:t>
            </a:r>
            <a:endParaRPr lang="en-US" altLang="zh-CN" b="1">
              <a:solidFill>
                <a:srgbClr val="7F7F7F"/>
              </a:solidFill>
              <a:latin typeface="华光中等线_CNKI" panose="02000500000000000000" charset="-122"/>
              <a:ea typeface="华光中等线_CNKI" panose="02000500000000000000" charset="-122"/>
              <a:sym typeface="+mn-ea"/>
            </a:endParaRPr>
          </a:p>
        </p:txBody>
      </p:sp>
      <p:sp>
        <p:nvSpPr>
          <p:cNvPr id="7182" name="TextBox 35"/>
          <p:cNvSpPr txBox="1">
            <a:spLocks noChangeArrowheads="1"/>
          </p:cNvSpPr>
          <p:nvPr/>
        </p:nvSpPr>
        <p:spPr bwMode="auto">
          <a:xfrm>
            <a:off x="963930" y="1787525"/>
            <a:ext cx="9617710"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5000"/>
              </a:lnSpc>
            </a:pPr>
            <a:r>
              <a:rPr lang="zh-CN" altLang="en-US" sz="2400" b="1">
                <a:solidFill>
                  <a:srgbClr val="7F7F7F"/>
                </a:solidFill>
                <a:latin typeface="华光中等线_CNKI" panose="02000500000000000000" charset="-122"/>
                <a:ea typeface="华光中等线_CNKI" panose="02000500000000000000" charset="-122"/>
              </a:rPr>
              <a:t>English </a:t>
            </a:r>
            <a:r>
              <a:rPr lang="en-US" altLang="zh-CN" sz="2400" b="1">
                <a:solidFill>
                  <a:srgbClr val="7F7F7F"/>
                </a:solidFill>
                <a:latin typeface="华光中等线_CNKI" panose="02000500000000000000" charset="-122"/>
                <a:ea typeface="华光中等线_CNKI" panose="02000500000000000000" charset="-122"/>
              </a:rPr>
              <a:t>:</a:t>
            </a:r>
            <a:r>
              <a:rPr lang="zh-CN" altLang="en-US" sz="2400" b="1">
                <a:solidFill>
                  <a:srgbClr val="7F7F7F"/>
                </a:solidFill>
                <a:latin typeface="华光中等线_CNKI" panose="02000500000000000000" charset="-122"/>
                <a:ea typeface="华光中等线_CNKI" panose="02000500000000000000" charset="-122"/>
              </a:rPr>
              <a:t>the Indo-European Family</a:t>
            </a:r>
            <a:endParaRPr lang="zh-CN" altLang="en-US" sz="2400" b="1">
              <a:solidFill>
                <a:srgbClr val="7F7F7F"/>
              </a:solidFill>
              <a:latin typeface="华光中等线_CNKI" panose="02000500000000000000" charset="-122"/>
              <a:ea typeface="华光中等线_CNKI" panose="02000500000000000000" charset="-122"/>
            </a:endParaRPr>
          </a:p>
          <a:p>
            <a:pPr algn="just">
              <a:lnSpc>
                <a:spcPct val="135000"/>
              </a:lnSpc>
            </a:pPr>
            <a:r>
              <a:rPr lang="zh-CN" altLang="en-US" sz="2400" b="1">
                <a:solidFill>
                  <a:srgbClr val="7F7F7F"/>
                </a:solidFill>
                <a:latin typeface="华光中等线_CNKI" panose="02000500000000000000" charset="-122"/>
                <a:ea typeface="华光中等线_CNKI" panose="02000500000000000000" charset="-122"/>
                <a:sym typeface="+mn-ea"/>
              </a:rPr>
              <a:t>Chinese </a:t>
            </a:r>
            <a:r>
              <a:rPr lang="en-US" altLang="zh-CN" sz="2400" b="1">
                <a:solidFill>
                  <a:srgbClr val="7F7F7F"/>
                </a:solidFill>
                <a:latin typeface="华光中等线_CNKI" panose="02000500000000000000" charset="-122"/>
                <a:ea typeface="华光中等线_CNKI" panose="02000500000000000000" charset="-122"/>
                <a:sym typeface="+mn-ea"/>
              </a:rPr>
              <a:t>:</a:t>
            </a:r>
            <a:r>
              <a:rPr lang="zh-CN" altLang="en-US" sz="2400" b="1">
                <a:solidFill>
                  <a:srgbClr val="7F7F7F"/>
                </a:solidFill>
                <a:latin typeface="华光中等线_CNKI" panose="02000500000000000000" charset="-122"/>
                <a:ea typeface="华光中等线_CNKI" panose="02000500000000000000" charset="-122"/>
                <a:sym typeface="+mn-ea"/>
              </a:rPr>
              <a:t>the Sino-Tibetan Family</a:t>
            </a:r>
            <a:endParaRPr lang="zh-CN" altLang="en-US" sz="2400" b="1">
              <a:solidFill>
                <a:srgbClr val="7F7F7F"/>
              </a:solidFill>
              <a:latin typeface="华光中等线_CNKI" panose="02000500000000000000" charset="-122"/>
              <a:ea typeface="华光中等线_CNKI" panose="02000500000000000000" charset="-122"/>
            </a:endParaRPr>
          </a:p>
          <a:p>
            <a:pPr algn="just">
              <a:lnSpc>
                <a:spcPct val="135000"/>
              </a:lnSpc>
            </a:pPr>
            <a:r>
              <a:rPr lang="en-US" sz="2400" b="1">
                <a:solidFill>
                  <a:srgbClr val="7F7F7F"/>
                </a:solidFill>
                <a:latin typeface="华光中等线_CNKI" panose="02000500000000000000" charset="-122"/>
                <a:ea typeface="华光中等线_CNKI" panose="02000500000000000000" charset="-122"/>
                <a:sym typeface="+mn-ea"/>
              </a:rPr>
              <a:t>Differences</a:t>
            </a:r>
            <a:r>
              <a:rPr lang="en-US" altLang="zh-CN" sz="2400" b="1">
                <a:solidFill>
                  <a:srgbClr val="7F7F7F"/>
                </a:solidFill>
                <a:latin typeface="华光中等线_CNKI" panose="02000500000000000000" charset="-122"/>
                <a:ea typeface="华光中等线_CNKI" panose="02000500000000000000" charset="-122"/>
              </a:rPr>
              <a:t>:</a:t>
            </a:r>
            <a:r>
              <a:rPr lang="zh-CN" altLang="en-US" sz="2400" b="1">
                <a:solidFill>
                  <a:srgbClr val="7F7F7F"/>
                </a:solidFill>
                <a:latin typeface="华光中等线_CNKI" panose="02000500000000000000" charset="-122"/>
                <a:ea typeface="华光中等线_CNKI" panose="02000500000000000000" charset="-122"/>
                <a:sym typeface="+mn-ea"/>
              </a:rPr>
              <a:t>word formation、syntax、</a:t>
            </a:r>
            <a:r>
              <a:rPr lang="zh-CN" altLang="en-US" sz="2400" b="1">
                <a:solidFill>
                  <a:srgbClr val="7F7F7F"/>
                </a:solidFill>
                <a:latin typeface="华光中等线_CNKI" panose="02000500000000000000" charset="-122"/>
                <a:ea typeface="华光中等线_CNKI" panose="02000500000000000000" charset="-122"/>
              </a:rPr>
              <a:t>their own features 、</a:t>
            </a:r>
            <a:r>
              <a:rPr lang="zh-CN" altLang="en-US" sz="2400" b="1">
                <a:solidFill>
                  <a:srgbClr val="7F7F7F"/>
                </a:solidFill>
                <a:latin typeface="华光中等线_CNKI" panose="02000500000000000000" charset="-122"/>
                <a:ea typeface="华光中等线_CNKI" panose="02000500000000000000" charset="-122"/>
                <a:sym typeface="+mn-ea"/>
              </a:rPr>
              <a:t>pronunciation</a:t>
            </a:r>
            <a:r>
              <a:rPr lang="en-US" altLang="zh-CN" sz="2400" b="1">
                <a:solidFill>
                  <a:srgbClr val="7F7F7F"/>
                </a:solidFill>
                <a:latin typeface="华光中等线_CNKI" panose="02000500000000000000" charset="-122"/>
                <a:ea typeface="华光中等线_CNKI" panose="02000500000000000000" charset="-122"/>
                <a:sym typeface="+mn-ea"/>
              </a:rPr>
              <a:t> </a:t>
            </a:r>
            <a:r>
              <a:rPr lang="zh-CN" altLang="en-US" sz="2400" b="1">
                <a:solidFill>
                  <a:srgbClr val="7F7F7F"/>
                </a:solidFill>
                <a:latin typeface="华光中等线_CNKI" panose="02000500000000000000" charset="-122"/>
                <a:ea typeface="华光中等线_CNKI" panose="02000500000000000000" charset="-122"/>
              </a:rPr>
              <a:t> regulations </a:t>
            </a:r>
            <a:r>
              <a:rPr lang="en-US" altLang="zh-CN" sz="2400" b="1">
                <a:solidFill>
                  <a:srgbClr val="7F7F7F"/>
                </a:solidFill>
                <a:latin typeface="华光中等线_CNKI" panose="02000500000000000000" charset="-122"/>
                <a:ea typeface="华光中等线_CNKI" panose="02000500000000000000" charset="-122"/>
              </a:rPr>
              <a:t>…</a:t>
            </a:r>
            <a:r>
              <a:rPr lang="zh-CN" altLang="en-US" sz="2400" b="1">
                <a:solidFill>
                  <a:srgbClr val="7F7F7F"/>
                </a:solidFill>
                <a:latin typeface="华光中等线_CNKI" panose="02000500000000000000" charset="-122"/>
                <a:ea typeface="华光中等线_CNKI" panose="02000500000000000000" charset="-122"/>
              </a:rPr>
              <a:t> </a:t>
            </a:r>
            <a:endParaRPr lang="zh-CN" altLang="en-US" sz="2400" b="1">
              <a:solidFill>
                <a:srgbClr val="7F7F7F"/>
              </a:solidFill>
              <a:latin typeface="华光中等线_CNKI" panose="02000500000000000000" charset="-122"/>
              <a:ea typeface="华光中等线_CNKI" panose="02000500000000000000" charset="-122"/>
            </a:endParaRPr>
          </a:p>
        </p:txBody>
      </p:sp>
      <p:sp>
        <p:nvSpPr>
          <p:cNvPr id="6" name="横卷形 5"/>
          <p:cNvSpPr/>
          <p:nvPr/>
        </p:nvSpPr>
        <p:spPr>
          <a:xfrm>
            <a:off x="6130290" y="3314700"/>
            <a:ext cx="5763260" cy="362204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p>
            <a:pPr indent="609600" algn="l" eaLnBrk="1" latinLnBrk="0" hangingPunct="1">
              <a:lnSpc>
                <a:spcPct val="100000"/>
              </a:lnSpc>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西文句中名物字，多随举随释，如中文之旁支，后乃遥接前文，足意成句。故西文句法，少者二三字，多者数十百言。假令仿此为译，则恐必不可通，…此在译者将全文神理，融会于心，则下笔抒词，自善互备。</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indent="0" algn="r" eaLnBrk="1" latinLnBrk="0" hangingPunct="1">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严复</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3" grpId="0" bldLvl="0" animBg="1"/>
      <p:bldP spid="14" grpId="0"/>
      <p:bldP spid="71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a:spLocks noChangeArrowheads="1"/>
          </p:cNvSpPr>
          <p:nvPr/>
        </p:nvSpPr>
        <p:spPr bwMode="auto">
          <a:xfrm>
            <a:off x="1391920" y="457835"/>
            <a:ext cx="8007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a:solidFill>
                  <a:srgbClr val="7F7F7F"/>
                </a:solidFill>
                <a:latin typeface="华光中等线_CNKI" panose="02000500000000000000" charset="-122"/>
                <a:ea typeface="华光中等线_CNKI" panose="02000500000000000000" charset="-122"/>
              </a:rPr>
              <a:t>Definitions of Hypotaxis and Parataxis</a:t>
            </a:r>
            <a:endParaRPr lang="zh-CN" altLang="en-US">
              <a:solidFill>
                <a:srgbClr val="595959"/>
              </a:solidFill>
              <a:latin typeface="微软雅黑" panose="020B0503020204020204" pitchFamily="34" charset="-122"/>
              <a:ea typeface="微软雅黑" panose="020B0503020204020204" pitchFamily="34" charset="-122"/>
            </a:endParaRPr>
          </a:p>
        </p:txBody>
      </p:sp>
      <p:sp>
        <p:nvSpPr>
          <p:cNvPr id="56" name="文本框 55"/>
          <p:cNvSpPr txBox="1">
            <a:spLocks noChangeArrowheads="1"/>
          </p:cNvSpPr>
          <p:nvPr/>
        </p:nvSpPr>
        <p:spPr bwMode="auto">
          <a:xfrm>
            <a:off x="1077278" y="1218883"/>
            <a:ext cx="2378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5000"/>
              </a:lnSpc>
              <a:buClrTx/>
              <a:buSzTx/>
              <a:buNone/>
            </a:pPr>
            <a:r>
              <a:rPr lang="zh-CN" altLang="en-US" sz="3200" b="1">
                <a:solidFill>
                  <a:srgbClr val="7F7F7F"/>
                </a:solidFill>
                <a:latin typeface="华光中等线_CNKI" panose="02000500000000000000" charset="-122"/>
                <a:ea typeface="华光中等线_CNKI" panose="02000500000000000000" charset="-122"/>
                <a:sym typeface="+mn-ea"/>
              </a:rPr>
              <a:t>Hypotaxis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57" name="文本框 56"/>
          <p:cNvSpPr txBox="1">
            <a:spLocks noChangeArrowheads="1"/>
          </p:cNvSpPr>
          <p:nvPr/>
        </p:nvSpPr>
        <p:spPr bwMode="auto">
          <a:xfrm>
            <a:off x="808990" y="2091690"/>
            <a:ext cx="8811260" cy="183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5000"/>
              </a:lnSpc>
              <a:buClrTx/>
              <a:buSzTx/>
              <a:buNone/>
            </a:pPr>
            <a:r>
              <a:rPr lang="en-US" altLang="zh-CN" sz="2800" b="1">
                <a:solidFill>
                  <a:srgbClr val="7F7F7F"/>
                </a:solidFill>
                <a:latin typeface="华光中等线_CNKI" panose="02000500000000000000" charset="-122"/>
                <a:ea typeface="华光中等线_CNKI" panose="02000500000000000000" charset="-122"/>
              </a:rPr>
              <a:t>H</a:t>
            </a:r>
            <a:r>
              <a:rPr lang="zh-CN" altLang="en-US" sz="2800" b="1">
                <a:solidFill>
                  <a:srgbClr val="7F7F7F"/>
                </a:solidFill>
                <a:latin typeface="华光中等线_CNKI" panose="02000500000000000000" charset="-122"/>
                <a:ea typeface="华光中等线_CNKI" panose="02000500000000000000" charset="-122"/>
              </a:rPr>
              <a:t>ypotaxis refers to the realization of the connection of the words or phrases, with the help of language forms </a:t>
            </a:r>
            <a:r>
              <a:rPr lang="en-US" altLang="zh-CN" sz="2800" b="1">
                <a:solidFill>
                  <a:srgbClr val="7F7F7F"/>
                </a:solidFill>
                <a:latin typeface="华光中等线_CNKI" panose="02000500000000000000" charset="-122"/>
                <a:ea typeface="华光中等线_CNKI" panose="02000500000000000000" charset="-122"/>
              </a:rPr>
              <a:t>.</a:t>
            </a:r>
            <a:r>
              <a:rPr lang="zh-CN" altLang="en-US" sz="2800" b="1">
                <a:solidFill>
                  <a:srgbClr val="7F7F7F"/>
                </a:solidFill>
                <a:latin typeface="华光中等线_CNKI" panose="02000500000000000000" charset="-122"/>
                <a:ea typeface="华光中等线_CNKI" panose="02000500000000000000" charset="-122"/>
              </a:rPr>
              <a:t> </a:t>
            </a:r>
            <a:endParaRPr lang="zh-CN" altLang="en-US" sz="2800">
              <a:solidFill>
                <a:srgbClr val="7F7F7F"/>
              </a:solidFill>
              <a:latin typeface="微软雅黑" panose="020B0503020204020204" pitchFamily="34" charset="-122"/>
              <a:ea typeface="微软雅黑" panose="020B0503020204020204" pitchFamily="34" charset="-122"/>
            </a:endParaRPr>
          </a:p>
        </p:txBody>
      </p:sp>
      <p:sp>
        <p:nvSpPr>
          <p:cNvPr id="4" name="竖卷形 3"/>
          <p:cNvSpPr/>
          <p:nvPr/>
        </p:nvSpPr>
        <p:spPr>
          <a:xfrm>
            <a:off x="7058660" y="3326130"/>
            <a:ext cx="5039995" cy="3531870"/>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sz="2000" b="1">
              <a:solidFill>
                <a:srgbClr val="7F7F7F"/>
              </a:solidFill>
              <a:latin typeface="华光中等线_CNKI" panose="02000500000000000000" charset="-122"/>
              <a:ea typeface="华光中等线_CNKI" panose="02000500000000000000" charset="-122"/>
              <a:sym typeface="+mn-ea"/>
            </a:endParaRPr>
          </a:p>
          <a:p>
            <a:pPr algn="ctr"/>
            <a:endParaRPr lang="zh-CN" altLang="en-US" sz="2000" b="1">
              <a:solidFill>
                <a:srgbClr val="7F7F7F"/>
              </a:solidFill>
              <a:latin typeface="华光中等线_CNKI" panose="02000500000000000000" charset="-122"/>
              <a:ea typeface="华光中等线_CNKI" panose="02000500000000000000" charset="-122"/>
              <a:sym typeface="+mn-ea"/>
            </a:endParaRPr>
          </a:p>
          <a:p>
            <a:pPr indent="0" algn="l" eaLnBrk="1" latinLnBrk="0" hangingPunct="1"/>
            <a:r>
              <a:rPr lang="zh-CN" altLang="en-US" sz="2000" b="1">
                <a:solidFill>
                  <a:srgbClr val="7F7F7F"/>
                </a:solidFill>
                <a:latin typeface="华光中等线_CNKI" panose="02000500000000000000" charset="-122"/>
                <a:ea typeface="华光中等线_CNKI" panose="02000500000000000000" charset="-122"/>
                <a:sym typeface="+mn-ea"/>
              </a:rPr>
              <a:t>the hypotaxis means “the dependent or subordinate construction or relationship of clauses with connectives, for example, I shall despair if you don't come.”</a:t>
            </a:r>
            <a:endParaRPr lang="zh-CN" altLang="en-US" sz="2000" b="1">
              <a:solidFill>
                <a:srgbClr val="7F7F7F"/>
              </a:solidFill>
              <a:latin typeface="华光中等线_CNKI" panose="02000500000000000000" charset="-122"/>
              <a:ea typeface="华光中等线_CNKI" panose="02000500000000000000" charset="-122"/>
              <a:sym typeface="+mn-ea"/>
            </a:endParaRPr>
          </a:p>
          <a:p>
            <a:pPr algn="ctr"/>
            <a:endParaRPr lang="en-US" altLang="zh-CN" sz="2000" b="1">
              <a:solidFill>
                <a:srgbClr val="7F7F7F"/>
              </a:solidFill>
              <a:latin typeface="华光中等线_CNKI" panose="02000500000000000000" charset="-122"/>
              <a:ea typeface="华光中等线_CNKI" panose="02000500000000000000" charset="-122"/>
              <a:sym typeface="+mn-ea"/>
            </a:endParaRPr>
          </a:p>
          <a:p>
            <a:pPr algn="r"/>
            <a:r>
              <a:rPr lang="en-US" altLang="zh-CN" sz="2000" b="1">
                <a:solidFill>
                  <a:srgbClr val="7F7F7F"/>
                </a:solidFill>
                <a:latin typeface="华光中等线_CNKI" panose="02000500000000000000" charset="-122"/>
                <a:ea typeface="华光中等线_CNKI" panose="02000500000000000000" charset="-122"/>
                <a:sym typeface="+mn-ea"/>
              </a:rPr>
              <a:t>——</a:t>
            </a:r>
            <a:r>
              <a:rPr lang="zh-CN" altLang="en-US" sz="2000" b="1">
                <a:solidFill>
                  <a:srgbClr val="7F7F7F"/>
                </a:solidFill>
                <a:latin typeface="华光中等线_CNKI" panose="02000500000000000000" charset="-122"/>
                <a:ea typeface="华光中等线_CNKI" panose="02000500000000000000" charset="-122"/>
                <a:sym typeface="+mn-ea"/>
              </a:rPr>
              <a:t>American Heritage Dictionary </a:t>
            </a:r>
            <a:endParaRPr lang="zh-CN" altLang="en-US"/>
          </a:p>
          <a:p>
            <a:pPr algn="ctr"/>
            <a:endParaRPr lang="zh-CN" altLang="en-US"/>
          </a:p>
        </p:txBody>
      </p:sp>
    </p:spTree>
  </p:cSld>
  <p:clrMapOvr>
    <a:masterClrMapping/>
  </p:clrMapOvr>
  <p:timing>
    <p:tnLst>
      <p:par>
        <p:cTn id="1" dur="indefinite" restart="never" nodeType="tmRoot"/>
      </p:par>
    </p:tnLst>
    <p:bldLst>
      <p:bldP spid="3" grpId="0" bldLvl="0" animBg="1"/>
      <p:bldP spid="1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396095" y="1261110"/>
            <a:ext cx="2178685" cy="4330700"/>
          </a:xfrm>
          <a:prstGeom prst="rect">
            <a:avLst/>
          </a:prstGeom>
          <a:blipFill rotWithShape="1">
            <a:blip r:embed="rId2"/>
            <a:stretch>
              <a:fillRect l="-13000" r="-1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7" name="文本框 56"/>
          <p:cNvSpPr txBox="1">
            <a:spLocks noChangeArrowheads="1"/>
          </p:cNvSpPr>
          <p:nvPr/>
        </p:nvSpPr>
        <p:spPr bwMode="auto">
          <a:xfrm>
            <a:off x="701040" y="1567180"/>
            <a:ext cx="8519795" cy="183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buClrTx/>
              <a:buSzTx/>
              <a:buFontTx/>
              <a:buNone/>
            </a:pPr>
            <a:r>
              <a:rPr lang="en-US" altLang="zh-CN" sz="2800" b="1">
                <a:solidFill>
                  <a:srgbClr val="7F7F7F"/>
                </a:solidFill>
                <a:latin typeface="华光中等线_CNKI" panose="02000500000000000000" charset="-122"/>
                <a:ea typeface="华光中等线_CNKI" panose="02000500000000000000" charset="-122"/>
              </a:rPr>
              <a:t>Parataxis refers to the realization of the connection of them without the help of the language form but the logical meaning of the words or phrases. </a:t>
            </a:r>
            <a:endParaRPr lang="en-US" altLang="zh-CN" sz="2800" b="1">
              <a:solidFill>
                <a:srgbClr val="7F7F7F"/>
              </a:solidFill>
              <a:latin typeface="华光中等线_CNKI" panose="02000500000000000000" charset="-122"/>
              <a:ea typeface="华光中等线_CNKI" panose="02000500000000000000" charset="-122"/>
            </a:endParaRPr>
          </a:p>
        </p:txBody>
      </p:sp>
      <p:sp>
        <p:nvSpPr>
          <p:cNvPr id="8" name="文本框 7"/>
          <p:cNvSpPr txBox="1">
            <a:spLocks noChangeArrowheads="1"/>
          </p:cNvSpPr>
          <p:nvPr/>
        </p:nvSpPr>
        <p:spPr bwMode="auto">
          <a:xfrm>
            <a:off x="1493203" y="679133"/>
            <a:ext cx="2378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just">
              <a:lnSpc>
                <a:spcPct val="135000"/>
              </a:lnSpc>
              <a:buClrTx/>
              <a:buSzTx/>
              <a:buNone/>
            </a:pPr>
            <a:r>
              <a:rPr lang="zh-CN" altLang="en-US" sz="3200" b="1">
                <a:solidFill>
                  <a:srgbClr val="7F7F7F"/>
                </a:solidFill>
                <a:latin typeface="华光中等线_CNKI" panose="02000500000000000000" charset="-122"/>
                <a:ea typeface="华光中等线_CNKI" panose="02000500000000000000" charset="-122"/>
                <a:sym typeface="+mn-ea"/>
              </a:rPr>
              <a:t>Parataxis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9" name="双波形 8"/>
          <p:cNvSpPr/>
          <p:nvPr/>
        </p:nvSpPr>
        <p:spPr>
          <a:xfrm>
            <a:off x="2961005" y="4060190"/>
            <a:ext cx="6259830" cy="2489200"/>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p>
            <a:pPr algn="l"/>
            <a:r>
              <a:rPr lang="en-US" altLang="zh-CN" sz="2400" b="1">
                <a:solidFill>
                  <a:srgbClr val="7F7F7F"/>
                </a:solidFill>
                <a:latin typeface="华光中等线_CNKI" panose="02000500000000000000" charset="-122"/>
                <a:ea typeface="华光中等线_CNKI" panose="02000500000000000000" charset="-122"/>
                <a:sym typeface="+mn-ea"/>
              </a:rPr>
              <a:t>T</a:t>
            </a:r>
            <a:r>
              <a:rPr lang="zh-CN" altLang="en-US" sz="2400" b="1">
                <a:solidFill>
                  <a:srgbClr val="7F7F7F"/>
                </a:solidFill>
                <a:latin typeface="华光中等线_CNKI" panose="02000500000000000000" charset="-122"/>
                <a:ea typeface="华光中等线_CNKI" panose="02000500000000000000" charset="-122"/>
                <a:sym typeface="+mn-ea"/>
              </a:rPr>
              <a:t>he Parataxis means “the arranging of clauses one after the other without connectives showing the relation between them.</a:t>
            </a:r>
            <a:endParaRPr lang="zh-CN" altLang="en-US" sz="2400" b="1">
              <a:solidFill>
                <a:srgbClr val="7F7F7F"/>
              </a:solidFill>
              <a:latin typeface="华光中等线_CNKI" panose="02000500000000000000" charset="-122"/>
              <a:ea typeface="华光中等线_CNKI" panose="02000500000000000000" charset="-122"/>
              <a:sym typeface="+mn-ea"/>
            </a:endParaRPr>
          </a:p>
          <a:p>
            <a:pPr algn="r"/>
            <a:r>
              <a:rPr lang="zh-CN" altLang="en-US" sz="2400" b="1">
                <a:solidFill>
                  <a:srgbClr val="7F7F7F"/>
                </a:solidFill>
                <a:latin typeface="华光中等线_CNKI" panose="02000500000000000000" charset="-122"/>
                <a:ea typeface="华光中等线_CNKI" panose="02000500000000000000" charset="-122"/>
              </a:rPr>
              <a:t>——</a:t>
            </a:r>
            <a:r>
              <a:rPr lang="zh-CN" altLang="en-US" sz="2400" b="1">
                <a:solidFill>
                  <a:srgbClr val="7F7F7F"/>
                </a:solidFill>
                <a:latin typeface="华光中等线_CNKI" panose="02000500000000000000" charset="-122"/>
                <a:ea typeface="华光中等线_CNKI" panose="02000500000000000000" charset="-122"/>
                <a:sym typeface="+mn-ea"/>
              </a:rPr>
              <a:t>The World Book Dictionary</a:t>
            </a:r>
            <a:endParaRPr lang="en-US" altLang="zh-CN" sz="2400"/>
          </a:p>
        </p:txBody>
      </p:sp>
    </p:spTree>
  </p:cSld>
  <p:clrMapOvr>
    <a:masterClrMapping/>
  </p:clrMapOvr>
  <p:timing>
    <p:tnLst>
      <p:par>
        <p:cTn id="1" dur="indefinite" restart="never" nodeType="tmRoot"/>
      </p:par>
    </p:tnLst>
    <p:bldLst>
      <p:bldP spid="3" grpId="0" bldLvl="0" animBg="1"/>
      <p:bldP spid="5" grpId="0" animBg="1"/>
      <p:bldP spid="5" grpId="1" animBg="1"/>
      <p:bldP spid="5" grpId="2" animBg="1"/>
      <p:bldP spid="5" grpId="3" animBg="1"/>
      <p:bldP spid="5" grpId="4" animBg="1"/>
      <p:bldP spid="5" grpId="5" animBg="1"/>
      <p:bldP spid="5" grpId="6" bldLvl="0" animBg="1"/>
      <p:bldP spid="5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点心"/>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81400" y="3416300"/>
            <a:ext cx="787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圆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87325" y="185738"/>
            <a:ext cx="11807825" cy="6481762"/>
          </a:xfrm>
          <a:prstGeom prst="rect">
            <a:avLst/>
          </a:prstGeom>
          <a:noFill/>
          <a:ln w="19050">
            <a:solidFill>
              <a:srgbClr val="2828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小猫"/>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9338" y="3843338"/>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伞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23813"/>
            <a:ext cx="2606675" cy="19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5130800" y="2622550"/>
            <a:ext cx="193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altLang="zh-CN" sz="2800" b="1">
                <a:solidFill>
                  <a:srgbClr val="595959"/>
                </a:solidFill>
                <a:latin typeface="微软雅黑" panose="020B0503020204020204" pitchFamily="34" charset="-122"/>
                <a:ea typeface="微软雅黑" panose="020B0503020204020204" pitchFamily="34" charset="-122"/>
              </a:rPr>
              <a:t>Part.02</a:t>
            </a:r>
            <a:endParaRPr lang="en-US" altLang="zh-CN" sz="2800" b="1">
              <a:solidFill>
                <a:srgbClr val="595959"/>
              </a:solidFill>
              <a:latin typeface="微软雅黑" panose="020B0503020204020204" pitchFamily="34" charset="-122"/>
              <a:ea typeface="微软雅黑" panose="020B0503020204020204" pitchFamily="34" charset="-122"/>
            </a:endParaRPr>
          </a:p>
        </p:txBody>
      </p:sp>
      <p:sp>
        <p:nvSpPr>
          <p:cNvPr id="17" name="文本框 16"/>
          <p:cNvSpPr txBox="1">
            <a:spLocks noChangeArrowheads="1"/>
          </p:cNvSpPr>
          <p:nvPr/>
        </p:nvSpPr>
        <p:spPr bwMode="auto">
          <a:xfrm>
            <a:off x="1689100" y="3524250"/>
            <a:ext cx="8813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400">
                <a:solidFill>
                  <a:srgbClr val="595959"/>
                </a:solidFill>
                <a:latin typeface="Calibri Light" panose="020F0302020204030204" charset="0"/>
                <a:ea typeface="华光中等线_CNKI" panose="02000500000000000000" charset="-122"/>
                <a:cs typeface="Calibri Light" panose="020F0302020204030204" charset="0"/>
              </a:rPr>
              <a:t>Hypotaxis, Parataxis and Translation</a:t>
            </a:r>
            <a:endParaRPr lang="zh-CN" altLang="en-US" sz="2800">
              <a:solidFill>
                <a:srgbClr val="595959"/>
              </a:solidFill>
              <a:latin typeface="华文行楷" panose="02010800040101010101" pitchFamily="2" charset="-122"/>
              <a:ea typeface="华文行楷" panose="02010800040101010101" pitchFamily="2" charset="-122"/>
            </a:endParaRPr>
          </a:p>
        </p:txBody>
      </p:sp>
      <p:pic>
        <p:nvPicPr>
          <p:cNvPr id="28" name="图片 27" descr="叶片"/>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8588" y="4292600"/>
            <a:ext cx="10795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3" grpId="0" bldLvl="0" animBg="1"/>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89330" y="646430"/>
            <a:ext cx="6658610" cy="662305"/>
            <a:chOff x="1478" y="1188"/>
            <a:chExt cx="5572" cy="672"/>
          </a:xfrm>
        </p:grpSpPr>
        <p:grpSp>
          <p:nvGrpSpPr>
            <p:cNvPr id="13316"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13319"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1219200" y="737870"/>
            <a:ext cx="54787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a:solidFill>
                  <a:srgbClr val="7F7F7F"/>
                </a:solidFill>
                <a:latin typeface="华光中等线_CNKI" panose="02000500000000000000" charset="-122"/>
                <a:ea typeface="华光中等线_CNKI" panose="02000500000000000000" charset="-122"/>
              </a:rPr>
              <a:t>Hypotaxis in English</a:t>
            </a:r>
            <a:endParaRPr lang="zh-CN" altLang="en-US" sz="3600" b="1">
              <a:solidFill>
                <a:srgbClr val="7F7F7F"/>
              </a:solidFill>
              <a:latin typeface="华光中等线_CNKI" panose="02000500000000000000" charset="-122"/>
              <a:ea typeface="华光中等线_CNKI" panose="02000500000000000000" charset="-122"/>
            </a:endParaRPr>
          </a:p>
        </p:txBody>
      </p:sp>
      <p:grpSp>
        <p:nvGrpSpPr>
          <p:cNvPr id="77" name="组合 76"/>
          <p:cNvGrpSpPr/>
          <p:nvPr/>
        </p:nvGrpSpPr>
        <p:grpSpPr bwMode="auto">
          <a:xfrm>
            <a:off x="266700" y="2771140"/>
            <a:ext cx="3010195" cy="3216910"/>
            <a:chOff x="420" y="2253"/>
            <a:chExt cx="7450" cy="7176"/>
          </a:xfrm>
        </p:grpSpPr>
        <p:grpSp>
          <p:nvGrpSpPr>
            <p:cNvPr id="13322" name="组合 61"/>
            <p:cNvGrpSpPr/>
            <p:nvPr/>
          </p:nvGrpSpPr>
          <p:grpSpPr bwMode="auto">
            <a:xfrm>
              <a:off x="420" y="2253"/>
              <a:ext cx="7270" cy="7176"/>
              <a:chOff x="6096000" y="1630907"/>
              <a:chExt cx="3979266" cy="3927830"/>
            </a:xfrm>
          </p:grpSpPr>
          <p:sp>
            <p:nvSpPr>
              <p:cNvPr id="63" name="椭圆 62"/>
              <p:cNvSpPr/>
              <p:nvPr/>
            </p:nvSpPr>
            <p:spPr>
              <a:xfrm>
                <a:off x="6594145" y="1854813"/>
                <a:ext cx="3481121" cy="3480460"/>
              </a:xfrm>
              <a:prstGeom prst="ellipse">
                <a:avLst/>
              </a:prstGeom>
              <a:noFill/>
              <a:ln>
                <a:solidFill>
                  <a:srgbClr val="B5D6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4" name="矩形 63"/>
              <p:cNvSpPr/>
              <p:nvPr/>
            </p:nvSpPr>
            <p:spPr>
              <a:xfrm>
                <a:off x="6096000" y="1630907"/>
                <a:ext cx="2428849" cy="392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65" name="椭圆 64"/>
            <p:cNvSpPr/>
            <p:nvPr/>
          </p:nvSpPr>
          <p:spPr>
            <a:xfrm>
              <a:off x="2208" y="3253"/>
              <a:ext cx="5482" cy="5481"/>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3326" name="组合 65"/>
            <p:cNvGrpSpPr/>
            <p:nvPr/>
          </p:nvGrpSpPr>
          <p:grpSpPr bwMode="auto">
            <a:xfrm>
              <a:off x="3265" y="4308"/>
              <a:ext cx="3368" cy="3368"/>
              <a:chOff x="1806677" y="2735825"/>
              <a:chExt cx="2138516" cy="2138516"/>
            </a:xfrm>
          </p:grpSpPr>
          <p:sp>
            <p:nvSpPr>
              <p:cNvPr id="67" name="椭圆 66"/>
              <p:cNvSpPr/>
              <p:nvPr/>
            </p:nvSpPr>
            <p:spPr>
              <a:xfrm>
                <a:off x="1806677" y="2735552"/>
                <a:ext cx="2138199" cy="2139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328" name="Freeform 15"/>
              <p:cNvSpPr>
                <a:spLocks noEditPoints="1" noChangeArrowheads="1"/>
              </p:cNvSpPr>
              <p:nvPr/>
            </p:nvSpPr>
            <p:spPr bwMode="auto">
              <a:xfrm>
                <a:off x="2411322" y="3390671"/>
                <a:ext cx="929226" cy="828825"/>
              </a:xfrm>
              <a:custGeom>
                <a:avLst/>
                <a:gdLst>
                  <a:gd name="T0" fmla="*/ 7 w 184"/>
                  <a:gd name="T1" fmla="*/ 164 h 164"/>
                  <a:gd name="T2" fmla="*/ 0 w 184"/>
                  <a:gd name="T3" fmla="*/ 157 h 164"/>
                  <a:gd name="T4" fmla="*/ 7 w 184"/>
                  <a:gd name="T5" fmla="*/ 150 h 164"/>
                  <a:gd name="T6" fmla="*/ 177 w 184"/>
                  <a:gd name="T7" fmla="*/ 150 h 164"/>
                  <a:gd name="T8" fmla="*/ 184 w 184"/>
                  <a:gd name="T9" fmla="*/ 157 h 164"/>
                  <a:gd name="T10" fmla="*/ 177 w 184"/>
                  <a:gd name="T11" fmla="*/ 164 h 164"/>
                  <a:gd name="T12" fmla="*/ 7 w 184"/>
                  <a:gd name="T13" fmla="*/ 164 h 164"/>
                  <a:gd name="T14" fmla="*/ 21 w 184"/>
                  <a:gd name="T15" fmla="*/ 44 h 164"/>
                  <a:gd name="T16" fmla="*/ 21 w 184"/>
                  <a:gd name="T17" fmla="*/ 44 h 164"/>
                  <a:gd name="T18" fmla="*/ 28 w 184"/>
                  <a:gd name="T19" fmla="*/ 37 h 164"/>
                  <a:gd name="T20" fmla="*/ 35 w 184"/>
                  <a:gd name="T21" fmla="*/ 44 h 164"/>
                  <a:gd name="T22" fmla="*/ 35 w 184"/>
                  <a:gd name="T23" fmla="*/ 136 h 164"/>
                  <a:gd name="T24" fmla="*/ 28 w 184"/>
                  <a:gd name="T25" fmla="*/ 143 h 164"/>
                  <a:gd name="T26" fmla="*/ 21 w 184"/>
                  <a:gd name="T27" fmla="*/ 136 h 164"/>
                  <a:gd name="T28" fmla="*/ 21 w 184"/>
                  <a:gd name="T29" fmla="*/ 44 h 164"/>
                  <a:gd name="T30" fmla="*/ 149 w 184"/>
                  <a:gd name="T31" fmla="*/ 29 h 164"/>
                  <a:gd name="T32" fmla="*/ 149 w 184"/>
                  <a:gd name="T33" fmla="*/ 29 h 164"/>
                  <a:gd name="T34" fmla="*/ 157 w 184"/>
                  <a:gd name="T35" fmla="*/ 22 h 164"/>
                  <a:gd name="T36" fmla="*/ 163 w 184"/>
                  <a:gd name="T37" fmla="*/ 29 h 164"/>
                  <a:gd name="T38" fmla="*/ 163 w 184"/>
                  <a:gd name="T39" fmla="*/ 136 h 164"/>
                  <a:gd name="T40" fmla="*/ 157 w 184"/>
                  <a:gd name="T41" fmla="*/ 143 h 164"/>
                  <a:gd name="T42" fmla="*/ 149 w 184"/>
                  <a:gd name="T43" fmla="*/ 136 h 164"/>
                  <a:gd name="T44" fmla="*/ 149 w 184"/>
                  <a:gd name="T45" fmla="*/ 29 h 164"/>
                  <a:gd name="T46" fmla="*/ 117 w 184"/>
                  <a:gd name="T47" fmla="*/ 7 h 164"/>
                  <a:gd name="T48" fmla="*/ 117 w 184"/>
                  <a:gd name="T49" fmla="*/ 7 h 164"/>
                  <a:gd name="T50" fmla="*/ 124 w 184"/>
                  <a:gd name="T51" fmla="*/ 0 h 164"/>
                  <a:gd name="T52" fmla="*/ 131 w 184"/>
                  <a:gd name="T53" fmla="*/ 7 h 164"/>
                  <a:gd name="T54" fmla="*/ 131 w 184"/>
                  <a:gd name="T55" fmla="*/ 136 h 164"/>
                  <a:gd name="T56" fmla="*/ 124 w 184"/>
                  <a:gd name="T57" fmla="*/ 143 h 164"/>
                  <a:gd name="T58" fmla="*/ 117 w 184"/>
                  <a:gd name="T59" fmla="*/ 136 h 164"/>
                  <a:gd name="T60" fmla="*/ 117 w 184"/>
                  <a:gd name="T61" fmla="*/ 7 h 164"/>
                  <a:gd name="T62" fmla="*/ 85 w 184"/>
                  <a:gd name="T63" fmla="*/ 55 h 164"/>
                  <a:gd name="T64" fmla="*/ 85 w 184"/>
                  <a:gd name="T65" fmla="*/ 55 h 164"/>
                  <a:gd name="T66" fmla="*/ 92 w 184"/>
                  <a:gd name="T67" fmla="*/ 48 h 164"/>
                  <a:gd name="T68" fmla="*/ 99 w 184"/>
                  <a:gd name="T69" fmla="*/ 55 h 164"/>
                  <a:gd name="T70" fmla="*/ 99 w 184"/>
                  <a:gd name="T71" fmla="*/ 136 h 164"/>
                  <a:gd name="T72" fmla="*/ 92 w 184"/>
                  <a:gd name="T73" fmla="*/ 143 h 164"/>
                  <a:gd name="T74" fmla="*/ 85 w 184"/>
                  <a:gd name="T75" fmla="*/ 136 h 164"/>
                  <a:gd name="T76" fmla="*/ 85 w 184"/>
                  <a:gd name="T77" fmla="*/ 55 h 164"/>
                  <a:gd name="T78" fmla="*/ 53 w 184"/>
                  <a:gd name="T79" fmla="*/ 87 h 164"/>
                  <a:gd name="T80" fmla="*/ 53 w 184"/>
                  <a:gd name="T81" fmla="*/ 87 h 164"/>
                  <a:gd name="T82" fmla="*/ 60 w 184"/>
                  <a:gd name="T83" fmla="*/ 80 h 164"/>
                  <a:gd name="T84" fmla="*/ 67 w 184"/>
                  <a:gd name="T85" fmla="*/ 87 h 164"/>
                  <a:gd name="T86" fmla="*/ 67 w 184"/>
                  <a:gd name="T87" fmla="*/ 136 h 164"/>
                  <a:gd name="T88" fmla="*/ 60 w 184"/>
                  <a:gd name="T89" fmla="*/ 143 h 164"/>
                  <a:gd name="T90" fmla="*/ 53 w 184"/>
                  <a:gd name="T91" fmla="*/ 136 h 164"/>
                  <a:gd name="T92" fmla="*/ 53 w 184"/>
                  <a:gd name="T93" fmla="*/ 8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164">
                    <a:moveTo>
                      <a:pt x="7" y="164"/>
                    </a:moveTo>
                    <a:cubicBezTo>
                      <a:pt x="4" y="164"/>
                      <a:pt x="0" y="161"/>
                      <a:pt x="0" y="157"/>
                    </a:cubicBezTo>
                    <a:cubicBezTo>
                      <a:pt x="0" y="153"/>
                      <a:pt x="4" y="150"/>
                      <a:pt x="7" y="150"/>
                    </a:cubicBezTo>
                    <a:cubicBezTo>
                      <a:pt x="177" y="150"/>
                      <a:pt x="177" y="150"/>
                      <a:pt x="177" y="150"/>
                    </a:cubicBezTo>
                    <a:cubicBezTo>
                      <a:pt x="181" y="150"/>
                      <a:pt x="184" y="153"/>
                      <a:pt x="184" y="157"/>
                    </a:cubicBezTo>
                    <a:cubicBezTo>
                      <a:pt x="184" y="161"/>
                      <a:pt x="181" y="164"/>
                      <a:pt x="177" y="164"/>
                    </a:cubicBezTo>
                    <a:cubicBezTo>
                      <a:pt x="7" y="164"/>
                      <a:pt x="7" y="164"/>
                      <a:pt x="7" y="164"/>
                    </a:cubicBezTo>
                    <a:close/>
                    <a:moveTo>
                      <a:pt x="21" y="44"/>
                    </a:moveTo>
                    <a:cubicBezTo>
                      <a:pt x="21" y="44"/>
                      <a:pt x="21" y="44"/>
                      <a:pt x="21" y="44"/>
                    </a:cubicBezTo>
                    <a:cubicBezTo>
                      <a:pt x="21" y="40"/>
                      <a:pt x="24" y="37"/>
                      <a:pt x="28" y="37"/>
                    </a:cubicBezTo>
                    <a:cubicBezTo>
                      <a:pt x="32" y="37"/>
                      <a:pt x="35" y="40"/>
                      <a:pt x="35" y="44"/>
                    </a:cubicBezTo>
                    <a:cubicBezTo>
                      <a:pt x="35" y="136"/>
                      <a:pt x="35" y="136"/>
                      <a:pt x="35" y="136"/>
                    </a:cubicBezTo>
                    <a:cubicBezTo>
                      <a:pt x="35" y="139"/>
                      <a:pt x="32" y="143"/>
                      <a:pt x="28" y="143"/>
                    </a:cubicBezTo>
                    <a:cubicBezTo>
                      <a:pt x="24" y="143"/>
                      <a:pt x="21" y="139"/>
                      <a:pt x="21" y="136"/>
                    </a:cubicBezTo>
                    <a:cubicBezTo>
                      <a:pt x="21" y="44"/>
                      <a:pt x="21" y="44"/>
                      <a:pt x="21" y="44"/>
                    </a:cubicBezTo>
                    <a:close/>
                    <a:moveTo>
                      <a:pt x="149" y="29"/>
                    </a:moveTo>
                    <a:cubicBezTo>
                      <a:pt x="149" y="29"/>
                      <a:pt x="149" y="29"/>
                      <a:pt x="149" y="29"/>
                    </a:cubicBezTo>
                    <a:cubicBezTo>
                      <a:pt x="149" y="25"/>
                      <a:pt x="153" y="22"/>
                      <a:pt x="157" y="22"/>
                    </a:cubicBezTo>
                    <a:cubicBezTo>
                      <a:pt x="160" y="22"/>
                      <a:pt x="163" y="25"/>
                      <a:pt x="163" y="29"/>
                    </a:cubicBezTo>
                    <a:cubicBezTo>
                      <a:pt x="163" y="136"/>
                      <a:pt x="163" y="136"/>
                      <a:pt x="163" y="136"/>
                    </a:cubicBezTo>
                    <a:cubicBezTo>
                      <a:pt x="163" y="139"/>
                      <a:pt x="160" y="143"/>
                      <a:pt x="157" y="143"/>
                    </a:cubicBezTo>
                    <a:cubicBezTo>
                      <a:pt x="153" y="143"/>
                      <a:pt x="149" y="139"/>
                      <a:pt x="149" y="136"/>
                    </a:cubicBezTo>
                    <a:cubicBezTo>
                      <a:pt x="149" y="29"/>
                      <a:pt x="149" y="29"/>
                      <a:pt x="149" y="29"/>
                    </a:cubicBezTo>
                    <a:close/>
                    <a:moveTo>
                      <a:pt x="117" y="7"/>
                    </a:moveTo>
                    <a:cubicBezTo>
                      <a:pt x="117" y="7"/>
                      <a:pt x="117" y="7"/>
                      <a:pt x="117" y="7"/>
                    </a:cubicBezTo>
                    <a:cubicBezTo>
                      <a:pt x="117" y="3"/>
                      <a:pt x="120" y="0"/>
                      <a:pt x="124" y="0"/>
                    </a:cubicBezTo>
                    <a:cubicBezTo>
                      <a:pt x="128" y="0"/>
                      <a:pt x="131" y="3"/>
                      <a:pt x="131" y="7"/>
                    </a:cubicBezTo>
                    <a:cubicBezTo>
                      <a:pt x="131" y="136"/>
                      <a:pt x="131" y="136"/>
                      <a:pt x="131" y="136"/>
                    </a:cubicBezTo>
                    <a:cubicBezTo>
                      <a:pt x="131" y="139"/>
                      <a:pt x="128" y="143"/>
                      <a:pt x="124" y="143"/>
                    </a:cubicBezTo>
                    <a:cubicBezTo>
                      <a:pt x="120" y="143"/>
                      <a:pt x="117" y="139"/>
                      <a:pt x="117" y="136"/>
                    </a:cubicBezTo>
                    <a:cubicBezTo>
                      <a:pt x="117" y="7"/>
                      <a:pt x="117" y="7"/>
                      <a:pt x="117" y="7"/>
                    </a:cubicBezTo>
                    <a:close/>
                    <a:moveTo>
                      <a:pt x="85" y="55"/>
                    </a:moveTo>
                    <a:cubicBezTo>
                      <a:pt x="85" y="55"/>
                      <a:pt x="85" y="55"/>
                      <a:pt x="85" y="55"/>
                    </a:cubicBezTo>
                    <a:cubicBezTo>
                      <a:pt x="85" y="51"/>
                      <a:pt x="88" y="48"/>
                      <a:pt x="92" y="48"/>
                    </a:cubicBezTo>
                    <a:cubicBezTo>
                      <a:pt x="96" y="48"/>
                      <a:pt x="99" y="51"/>
                      <a:pt x="99" y="55"/>
                    </a:cubicBezTo>
                    <a:cubicBezTo>
                      <a:pt x="99" y="136"/>
                      <a:pt x="99" y="136"/>
                      <a:pt x="99" y="136"/>
                    </a:cubicBezTo>
                    <a:cubicBezTo>
                      <a:pt x="99" y="139"/>
                      <a:pt x="96" y="143"/>
                      <a:pt x="92" y="143"/>
                    </a:cubicBezTo>
                    <a:cubicBezTo>
                      <a:pt x="88" y="143"/>
                      <a:pt x="85" y="139"/>
                      <a:pt x="85" y="136"/>
                    </a:cubicBezTo>
                    <a:cubicBezTo>
                      <a:pt x="85" y="55"/>
                      <a:pt x="85" y="55"/>
                      <a:pt x="85" y="55"/>
                    </a:cubicBezTo>
                    <a:close/>
                    <a:moveTo>
                      <a:pt x="53" y="87"/>
                    </a:moveTo>
                    <a:cubicBezTo>
                      <a:pt x="53" y="87"/>
                      <a:pt x="53" y="87"/>
                      <a:pt x="53" y="87"/>
                    </a:cubicBezTo>
                    <a:cubicBezTo>
                      <a:pt x="53" y="83"/>
                      <a:pt x="56" y="80"/>
                      <a:pt x="60" y="80"/>
                    </a:cubicBezTo>
                    <a:cubicBezTo>
                      <a:pt x="64" y="80"/>
                      <a:pt x="67" y="83"/>
                      <a:pt x="67" y="87"/>
                    </a:cubicBezTo>
                    <a:cubicBezTo>
                      <a:pt x="67" y="136"/>
                      <a:pt x="67" y="136"/>
                      <a:pt x="67" y="136"/>
                    </a:cubicBezTo>
                    <a:cubicBezTo>
                      <a:pt x="67" y="139"/>
                      <a:pt x="64" y="143"/>
                      <a:pt x="60" y="143"/>
                    </a:cubicBezTo>
                    <a:cubicBezTo>
                      <a:pt x="56" y="143"/>
                      <a:pt x="53" y="139"/>
                      <a:pt x="53" y="136"/>
                    </a:cubicBezTo>
                    <a:cubicBezTo>
                      <a:pt x="53" y="87"/>
                      <a:pt x="53" y="87"/>
                      <a:pt x="53" y="87"/>
                    </a:cubicBezTo>
                    <a:close/>
                  </a:path>
                </a:pathLst>
              </a:custGeom>
              <a:solidFill>
                <a:srgbClr val="B5D6D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9" name="椭圆 68"/>
            <p:cNvSpPr/>
            <p:nvPr/>
          </p:nvSpPr>
          <p:spPr>
            <a:xfrm>
              <a:off x="6370" y="3155"/>
              <a:ext cx="263" cy="262"/>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0" name="椭圆 69"/>
            <p:cNvSpPr/>
            <p:nvPr/>
          </p:nvSpPr>
          <p:spPr>
            <a:xfrm>
              <a:off x="6303" y="8692"/>
              <a:ext cx="262" cy="262"/>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1" name="椭圆 70"/>
            <p:cNvSpPr/>
            <p:nvPr/>
          </p:nvSpPr>
          <p:spPr>
            <a:xfrm>
              <a:off x="7605" y="4555"/>
              <a:ext cx="265" cy="265"/>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2" name="椭圆 71"/>
            <p:cNvSpPr/>
            <p:nvPr/>
          </p:nvSpPr>
          <p:spPr>
            <a:xfrm>
              <a:off x="7598" y="7239"/>
              <a:ext cx="262" cy="265"/>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73" name="矩形 72"/>
          <p:cNvSpPr>
            <a:spLocks noChangeArrowheads="1"/>
          </p:cNvSpPr>
          <p:nvPr/>
        </p:nvSpPr>
        <p:spPr bwMode="auto">
          <a:xfrm>
            <a:off x="4166870" y="1908810"/>
            <a:ext cx="6991350" cy="358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buClrTx/>
              <a:buSzTx/>
              <a:buNone/>
            </a:pPr>
            <a:r>
              <a:rPr lang="zh-CN" altLang="en-US" sz="1200">
                <a:solidFill>
                  <a:srgbClr val="7F7F7F"/>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English is typically a system of grammatical language.</a:t>
            </a: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algn="l">
              <a:lnSpc>
                <a:spcPct val="135000"/>
              </a:lnSpc>
              <a:buClrTx/>
              <a:buSzTx/>
              <a:buNone/>
            </a:pP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algn="l">
              <a:lnSpc>
                <a:spcPct val="135000"/>
              </a:lnSpc>
              <a:buClrTx/>
              <a:buSzTx/>
              <a:buNone/>
            </a:pPr>
            <a:r>
              <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Many methods are used in English sentences to connect words and clauses, which focus much on explicit cohesion.</a:t>
            </a: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p:txBody>
      </p:sp>
    </p:spTree>
  </p:cSld>
  <p:clrMapOvr>
    <a:masterClrMapping/>
  </p:clrMapOvr>
  <p:timing>
    <p:tnLst>
      <p:par>
        <p:cTn id="1" dur="indefinite" restart="never" nodeType="tmRoot"/>
      </p:par>
    </p:tnLst>
    <p:bldLst>
      <p:bldP spid="3" grpId="0" bldLvl="0" animBg="1"/>
      <p:bldP spid="14"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604520"/>
            <a:ext cx="7835900" cy="720725"/>
            <a:chOff x="1478" y="1188"/>
            <a:chExt cx="5572" cy="672"/>
          </a:xfrm>
        </p:grpSpPr>
        <p:grpSp>
          <p:nvGrpSpPr>
            <p:cNvPr id="18436"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18439" name="图片 12" descr="伞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38530" y="569595"/>
            <a:ext cx="714438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5000"/>
              </a:lnSpc>
            </a:pPr>
            <a:r>
              <a:rPr lang="zh-CN" altLang="en-US" sz="3200" b="1">
                <a:solidFill>
                  <a:srgbClr val="7F7F7F"/>
                </a:solidFill>
                <a:latin typeface="华光中等线_CNKI" panose="02000500000000000000" charset="-122"/>
                <a:ea typeface="华光中等线_CNKI" panose="02000500000000000000" charset="-122"/>
                <a:sym typeface="宋体" panose="02010600030101010101" pitchFamily="2" charset="-122"/>
              </a:rPr>
              <a:t>1  Using relatives and conjunctions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6" name="椭圆 5"/>
          <p:cNvSpPr/>
          <p:nvPr/>
        </p:nvSpPr>
        <p:spPr>
          <a:xfrm>
            <a:off x="6535738" y="2076450"/>
            <a:ext cx="808037" cy="80803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400" noProof="1">
                <a:solidFill>
                  <a:schemeClr val="bg1">
                    <a:lumMod val="65000"/>
                  </a:schemeClr>
                </a:solidFill>
              </a:rPr>
              <a:t>02</a:t>
            </a:r>
            <a:endParaRPr lang="en-US" altLang="zh-CN" sz="2400" noProof="1">
              <a:solidFill>
                <a:schemeClr val="bg1">
                  <a:lumMod val="65000"/>
                </a:schemeClr>
              </a:solidFill>
            </a:endParaRPr>
          </a:p>
        </p:txBody>
      </p:sp>
      <p:sp>
        <p:nvSpPr>
          <p:cNvPr id="17" name="椭圆 16"/>
          <p:cNvSpPr/>
          <p:nvPr/>
        </p:nvSpPr>
        <p:spPr>
          <a:xfrm>
            <a:off x="4848225" y="2076450"/>
            <a:ext cx="808038" cy="80803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400" noProof="1">
                <a:solidFill>
                  <a:schemeClr val="bg1">
                    <a:lumMod val="65000"/>
                  </a:schemeClr>
                </a:solidFill>
              </a:rPr>
              <a:t>01</a:t>
            </a:r>
            <a:endParaRPr lang="en-US" altLang="zh-CN" sz="2400" noProof="1">
              <a:solidFill>
                <a:schemeClr val="bg1">
                  <a:lumMod val="65000"/>
                </a:schemeClr>
              </a:solidFill>
            </a:endParaRPr>
          </a:p>
        </p:txBody>
      </p:sp>
      <p:sp>
        <p:nvSpPr>
          <p:cNvPr id="20" name="矩形 19"/>
          <p:cNvSpPr>
            <a:spLocks noChangeArrowheads="1"/>
          </p:cNvSpPr>
          <p:nvPr/>
        </p:nvSpPr>
        <p:spPr bwMode="auto">
          <a:xfrm>
            <a:off x="7480300" y="2076450"/>
            <a:ext cx="3648075" cy="67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buClrTx/>
              <a:buSzTx/>
              <a:buFontTx/>
            </a:pPr>
            <a:r>
              <a:rPr lang="zh-CN" altLang="en-US" sz="2800">
                <a:solidFill>
                  <a:srgbClr val="7F7F7F"/>
                </a:solidFill>
                <a:latin typeface="华光中等线_CNKI" panose="02000500000000000000" charset="-122"/>
                <a:ea typeface="华光中等线_CNKI" panose="02000500000000000000" charset="-122"/>
                <a:sym typeface="宋体" panose="02010600030101010101" pitchFamily="2" charset="-122"/>
              </a:rPr>
              <a:t>conjunctions</a:t>
            </a:r>
            <a:endParaRPr lang="zh-CN" altLang="en-US" sz="2800">
              <a:solidFill>
                <a:srgbClr val="7F7F7F"/>
              </a:solidFill>
              <a:latin typeface="华光中等线_CNKI" panose="02000500000000000000" charset="-122"/>
              <a:ea typeface="华光中等线_CNKI" panose="02000500000000000000" charset="-122"/>
            </a:endParaRPr>
          </a:p>
        </p:txBody>
      </p:sp>
      <p:sp>
        <p:nvSpPr>
          <p:cNvPr id="21" name="矩形 20"/>
          <p:cNvSpPr>
            <a:spLocks noChangeArrowheads="1"/>
          </p:cNvSpPr>
          <p:nvPr/>
        </p:nvSpPr>
        <p:spPr bwMode="auto">
          <a:xfrm>
            <a:off x="6346190" y="2748915"/>
            <a:ext cx="5219700" cy="357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5000"/>
              </a:lnSpc>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include coordinate conjunction and subordinate conjunction</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endPar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a:lnSpc>
                <a:spcPct val="135000"/>
              </a:lnSpc>
            </a:pP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a:lnSpc>
                <a:spcPct val="135000"/>
              </a:lnSpc>
            </a:pP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a:lnSpc>
                <a:spcPct val="135000"/>
              </a:lnSpc>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such as: and, or, but, yet, so, however, (n)either…(n)or, when, as, since, until, unless etc.</a:t>
            </a: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p:txBody>
      </p:sp>
      <p:sp>
        <p:nvSpPr>
          <p:cNvPr id="24" name="矩形 23"/>
          <p:cNvSpPr>
            <a:spLocks noChangeArrowheads="1"/>
          </p:cNvSpPr>
          <p:nvPr/>
        </p:nvSpPr>
        <p:spPr bwMode="auto">
          <a:xfrm>
            <a:off x="632460" y="2748915"/>
            <a:ext cx="5200650" cy="357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include</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 </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relative pronouns, relative adverbs, conjunctional pronouns and conjunctional adverbs </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algn="l">
              <a:lnSpc>
                <a:spcPct val="135000"/>
              </a:lnSpc>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 </a:t>
            </a: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algn="l">
              <a:lnSpc>
                <a:spcPct val="135000"/>
              </a:lnSpc>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such as: </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who, whom, whose, that, which, what, when, where, why, how etc. </a:t>
            </a: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p:txBody>
      </p:sp>
      <p:cxnSp>
        <p:nvCxnSpPr>
          <p:cNvPr id="8" name="直接连接符 7"/>
          <p:cNvCxnSpPr/>
          <p:nvPr/>
        </p:nvCxnSpPr>
        <p:spPr>
          <a:xfrm>
            <a:off x="6089650" y="1965325"/>
            <a:ext cx="0" cy="399732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a:spLocks noChangeArrowheads="1"/>
          </p:cNvSpPr>
          <p:nvPr/>
        </p:nvSpPr>
        <p:spPr bwMode="auto">
          <a:xfrm>
            <a:off x="1076960" y="2076450"/>
            <a:ext cx="3338195" cy="67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5000"/>
              </a:lnSpc>
            </a:pPr>
            <a:r>
              <a:rPr lang="zh-CN" altLang="en-US" sz="2800">
                <a:solidFill>
                  <a:srgbClr val="7F7F7F"/>
                </a:solidFill>
                <a:latin typeface="华光中等线_CNKI" panose="02000500000000000000" charset="-122"/>
                <a:ea typeface="华光中等线_CNKI" panose="02000500000000000000" charset="-122"/>
                <a:sym typeface="宋体" panose="02010600030101010101" pitchFamily="2" charset="-122"/>
              </a:rPr>
              <a:t>relatives </a:t>
            </a:r>
            <a:endParaRPr lang="zh-CN" altLang="en-US" sz="2800">
              <a:solidFill>
                <a:srgbClr val="7F7F7F"/>
              </a:solidFill>
              <a:latin typeface="华光中等线_CNKI" panose="02000500000000000000" charset="-122"/>
              <a:ea typeface="华光中等线_CNKI" panose="02000500000000000000" charset="-122"/>
              <a:sym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bldLst>
      <p:bldP spid="3" grpId="0" bldLvl="0" animBg="1"/>
      <p:bldP spid="14" grpId="0"/>
      <p:bldP spid="6" grpId="0" animBg="1"/>
      <p:bldP spid="17" grpId="0" animBg="1"/>
      <p:bldP spid="20" grpId="0"/>
      <p:bldP spid="21" grpId="0"/>
      <p:bldP spid="24" grpId="0"/>
      <p:bldP spid="7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3802</Words>
  <Application>WPS 演示</Application>
  <PresentationFormat>宽屏</PresentationFormat>
  <Paragraphs>162</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Calibri</vt:lpstr>
      <vt:lpstr>方正字迹-邢体草书简体</vt:lpstr>
      <vt:lpstr>微软雅黑</vt:lpstr>
      <vt:lpstr>Calibri Light</vt:lpstr>
      <vt:lpstr>华光中等线_CNKI</vt:lpstr>
      <vt:lpstr>华文行楷</vt:lpstr>
      <vt:lpstr>方正字迹-邢体草书繁体</vt:lpstr>
      <vt:lpstr>Arial Unicode MS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bossppt2017-2018出品</Company>
  <LinksUpToDate>false</LinksUpToDate>
  <SharedDoc>false</SharedDoc>
  <HyperlinksChanged>false</HyperlinksChanged>
  <AppVersion>14.0000</AppVersion>
  <Manager>bossppt2017-2018出品</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bossppt2017-2018出品</dc:title>
  <dc:creator>bossppt2017-2018出品</dc:creator>
  <dc:description>bossppt2017-2018出品
https://chinappt.taobao.com</dc:description>
  <dc:subject>bossppt2017-2018出品</dc:subject>
  <cp:lastModifiedBy>悬崖的风</cp:lastModifiedBy>
  <cp:revision>47</cp:revision>
  <dcterms:created xsi:type="dcterms:W3CDTF">2017-05-04T05:49:00Z</dcterms:created>
  <dcterms:modified xsi:type="dcterms:W3CDTF">2021-12-13T11:58:39Z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2052-11.1.0.11035</vt:lpwstr>
  </property>
  <property fmtid="{D5CDD505-2E9C-101B-9397-08002B2CF9AE}" pid="3" name="ICV">
    <vt:lpwstr>645CF74D57C945F1A4FC5EC99B9CC077</vt:lpwstr>
  </property>
</Properties>
</file>