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A57F1-4CC0-49AF-8BB9-EF0F333510F0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F3D37-309D-467E-9E60-4DDF14584B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117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457000-AEE1-BFDC-3E17-510055DC4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C61B3AA-F55B-1784-6278-6CEC48568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623A26-3A9F-DFCB-A33A-82B75DB2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8D869B-5E91-29B8-E7CD-753D6B02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C0B52D-3DD8-5EA2-0EB6-A8DD2FBF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865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6DADEB-186A-94B5-E9AD-7BBC1FD8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7DAC71-3281-D5CB-E35E-242474DA6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1DED3F-019A-B1D9-DA3D-EC60242C5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671BCB-B508-D82B-6CE8-3F8EEB36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FDBBBA-79AB-F0B1-FA9E-61F3309D3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419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AD2E50A-323E-5936-CE1C-796073EB15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0D6613E-9AF5-3CEE-B229-F5388AD10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614833C-CF80-888F-AE73-FE9FDFF90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2053E3-9459-87D7-2098-7F32701D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941630-E830-2B68-5A57-100336E0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49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8BFA92-FD72-83C0-7871-82E1E827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2A0ADC-B377-6F38-D566-B76393288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E9A663-4E8D-B4BB-360F-E38F9616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26351C6-8487-26C5-288E-A3BB57A2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866522-E549-1F96-076B-B83BDED7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896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A410DE-984A-7975-B67D-72588B09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1C0E12-18A5-46B7-7F61-C936D599A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8C7D84-8B13-CDD3-DFCE-6405A43B9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8151A6-A4DB-5A7A-769A-70624EF7D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6F1C3CA-A0C8-B0FE-40CB-B7FF1CB55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86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133FEA-8095-5CA3-CAEF-17DDDEC01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FE1D36-131B-FBDB-96EA-689BA0F70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E78AF88-01AC-D33E-57BA-62A4062CD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5AF246-192C-2651-3407-D0D9A5803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F5473D-C809-E1FD-AD5B-C83E5C8B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BC16FC-7CF1-3D5A-8C82-DA38E070E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411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C70CDB-4F85-757E-C8AB-78AD72E40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90A1BDE-5A9A-8548-0A57-392874BFC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8CCAA7-55C3-BB61-805A-B98193523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36C3AE9-F9FF-EA4D-0F58-48A3CE037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B288537-F7C8-1EC9-45C2-CDEF90C55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B3C8FA3-4963-149F-4AE8-4AF66CAA0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ECCD080-4174-5119-E2C2-FEEB4812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FDCC6BE-716F-0CB9-7EAB-D8D422097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01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DF9F7C-4C84-7241-3853-DDB8AF1A5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181A1F-AFD5-81B3-9F25-9A93A8093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9677AC6-05D1-78C5-7DB1-87974F18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82C4207-5A66-FF1C-6E40-D42BB157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00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3EFD9D7-6155-F57F-B9A0-D1B69779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B178313-50AF-D9C4-9505-9EA9330B5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07C3C04-58D9-2744-8EA2-6D54FEA6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670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660F0E-CAB9-763C-9B0E-8374CF9E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0232EB-D062-8A02-D846-CF5FF5133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CA55054-1EB0-7D2D-AFB3-C97200E2C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E937390-B58F-596F-A166-FFCA734FD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480FBB-42E6-60F4-FB0A-E91AC467F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7DDCBD4-D1F6-B3E0-EB35-0745A3B7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724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E73F3B-2148-7C14-25CA-126EA33E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82ABF66-6ED2-C023-40C0-B9E50F1F0C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C37C85E-5967-E252-03DE-D76389A2A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760D5EC-4D70-C9FF-D590-AECCCAA53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02C014-E9D8-D2BB-D625-800A3705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67086A3-3529-58D8-4D99-A766F6CB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223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8D7C109-38D7-AB26-4161-539A0D5E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0DB8D2-B624-4A43-994D-611B1DE3F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D732E4-5C8B-947E-B07A-84D9DF9A0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E009E-74F9-4DBC-BEC5-9A7A47B729A2}" type="datetimeFigureOut">
              <a:rPr lang="zh-CN" altLang="en-US" smtClean="0"/>
              <a:t>2024/10/10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A7C79C-5C9B-9661-3780-570D1D2B5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D9CFDF-7109-7BF4-47C8-F24E1EB71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6986-C023-4993-BE5C-D6259F95C2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98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>
            <a:extLst>
              <a:ext uri="{FF2B5EF4-FFF2-40B4-BE49-F238E27FC236}">
                <a16:creationId xmlns:a16="http://schemas.microsoft.com/office/drawing/2014/main" id="{09312B4F-2DD9-EF48-FA01-B396732E6B84}"/>
              </a:ext>
            </a:extLst>
          </p:cNvPr>
          <p:cNvSpPr txBox="1">
            <a:spLocks/>
          </p:cNvSpPr>
          <p:nvPr/>
        </p:nvSpPr>
        <p:spPr>
          <a:xfrm>
            <a:off x="1336158" y="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Dialects</a:t>
            </a:r>
            <a:endParaRPr lang="zh-CN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FF70236-B6C1-7775-D13B-ABF173C7E3C3}"/>
              </a:ext>
            </a:extLst>
          </p:cNvPr>
          <p:cNvSpPr txBox="1"/>
          <p:nvPr/>
        </p:nvSpPr>
        <p:spPr>
          <a:xfrm>
            <a:off x="8839199" y="4883996"/>
            <a:ext cx="2576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Jiayu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E72E7177-95DF-A2BD-31F3-D9EC52C278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509" y="3017982"/>
            <a:ext cx="3854522" cy="266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32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DED6C3-DDAF-B965-48E0-A81AAD1A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Yue Dialect (</a:t>
            </a:r>
            <a:r>
              <a:rPr lang="en-US" altLang="zh-CN" sz="4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Cantonese</a:t>
            </a:r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8F1E20B-247C-B04C-3BED-BCD4B4FEB53C}"/>
              </a:ext>
            </a:extLst>
          </p:cNvPr>
          <p:cNvSpPr txBox="1"/>
          <p:nvPr/>
        </p:nvSpPr>
        <p:spPr>
          <a:xfrm>
            <a:off x="914399" y="1690688"/>
            <a:ext cx="87080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err="1">
                <a:latin typeface="Times New Roman" panose="02020603050405020304" pitchFamily="18" charset="0"/>
                <a:ea typeface="等线" panose="02010600030101010101" pitchFamily="2" charset="-122"/>
              </a:rPr>
              <a:t>Guangdong&amp;Guangxi</a:t>
            </a:r>
            <a:endParaRPr lang="en-US" altLang="zh-CN" sz="18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Southeast Asia such as Vietnam, Singapore, Malaysia, Indonesia</a:t>
            </a:r>
          </a:p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O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verseas Chinese communities in Australia, New Zealand, the United States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2EC104A-2D43-956C-B958-B15F75293574}"/>
              </a:ext>
            </a:extLst>
          </p:cNvPr>
          <p:cNvSpPr txBox="1"/>
          <p:nvPr/>
        </p:nvSpPr>
        <p:spPr>
          <a:xfrm>
            <a:off x="1690577" y="3528696"/>
            <a:ext cx="159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0" dirty="0">
                <a:solidFill>
                  <a:srgbClr val="D9302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Qin dynasty</a:t>
            </a:r>
          </a:p>
          <a:p>
            <a:r>
              <a:rPr lang="en-US" altLang="zh-CN" b="1" dirty="0">
                <a:solidFill>
                  <a:srgbClr val="D93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zh-CN" b="1" dirty="0" err="1">
                <a:solidFill>
                  <a:srgbClr val="D93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Yayan</a:t>
            </a:r>
            <a:r>
              <a:rPr lang="en-US" altLang="zh-CN" b="1" dirty="0">
                <a:solidFill>
                  <a:srgbClr val="D9302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箭头: 右 6">
            <a:extLst>
              <a:ext uri="{FF2B5EF4-FFF2-40B4-BE49-F238E27FC236}">
                <a16:creationId xmlns:a16="http://schemas.microsoft.com/office/drawing/2014/main" id="{A30949E5-CF3E-1F18-3749-E69776111D2F}"/>
              </a:ext>
            </a:extLst>
          </p:cNvPr>
          <p:cNvSpPr/>
          <p:nvPr/>
        </p:nvSpPr>
        <p:spPr>
          <a:xfrm>
            <a:off x="3413050" y="3704133"/>
            <a:ext cx="903768" cy="47089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8A87814-A146-87E5-3FC9-4192C7009B64}"/>
              </a:ext>
            </a:extLst>
          </p:cNvPr>
          <p:cNvSpPr txBox="1"/>
          <p:nvPr/>
        </p:nvSpPr>
        <p:spPr>
          <a:xfrm>
            <a:off x="4816548" y="3797385"/>
            <a:ext cx="154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zh-CN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dynasty</a:t>
            </a:r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7DD5817D-68FF-8B70-B36B-3629746C32B9}"/>
              </a:ext>
            </a:extLst>
          </p:cNvPr>
          <p:cNvSpPr/>
          <p:nvPr/>
        </p:nvSpPr>
        <p:spPr>
          <a:xfrm>
            <a:off x="6857999" y="3756050"/>
            <a:ext cx="903768" cy="47089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CDC29F4-9090-1440-9322-725995F52794}"/>
              </a:ext>
            </a:extLst>
          </p:cNvPr>
          <p:cNvSpPr txBox="1"/>
          <p:nvPr/>
        </p:nvSpPr>
        <p:spPr>
          <a:xfrm>
            <a:off x="8080745" y="3824184"/>
            <a:ext cx="154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Qing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dynasty</a:t>
            </a:r>
          </a:p>
        </p:txBody>
      </p:sp>
    </p:spTree>
    <p:extLst>
      <p:ext uri="{BB962C8B-B14F-4D97-AF65-F5344CB8AC3E}">
        <p14:creationId xmlns:p14="http://schemas.microsoft.com/office/powerpoint/2010/main" val="186498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24CA351-BDF0-9E09-F409-457311EFA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05" y="410026"/>
            <a:ext cx="4977811" cy="1163591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AEA8869-B27A-8498-4A28-20EF3F0B9B0D}"/>
              </a:ext>
            </a:extLst>
          </p:cNvPr>
          <p:cNvSpPr txBox="1"/>
          <p:nvPr/>
        </p:nvSpPr>
        <p:spPr>
          <a:xfrm>
            <a:off x="6660410" y="637878"/>
            <a:ext cx="3838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&gt;120 million</a:t>
            </a: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B045CB11-41A7-5D0D-14F3-82A85730AB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35" y="2547938"/>
            <a:ext cx="3413051" cy="2736444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EBDBF60-023F-41E7-7B6A-8F04204E8D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882" y="2547938"/>
            <a:ext cx="3413052" cy="273644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0E636E2E-D54F-F2EA-ED8F-03F9A04194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830" y="2547938"/>
            <a:ext cx="3413052" cy="273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385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5EBCEA-B251-96AC-2A5A-BCF49A9CC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Dialect 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B188449-CEDC-49E9-F71F-E032272D5DDE}"/>
              </a:ext>
            </a:extLst>
          </p:cNvPr>
          <p:cNvSpPr txBox="1"/>
          <p:nvPr/>
        </p:nvSpPr>
        <p:spPr>
          <a:xfrm>
            <a:off x="914399" y="1506022"/>
            <a:ext cx="8708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err="1">
                <a:latin typeface="Times New Roman" panose="02020603050405020304" pitchFamily="18" charset="0"/>
                <a:ea typeface="等线" panose="02010600030101010101" pitchFamily="2" charset="-122"/>
              </a:rPr>
              <a:t>Guangdong&amp;Fujian&amp;Hainan&amp;Zhejiang</a:t>
            </a:r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…</a:t>
            </a:r>
            <a:endParaRPr lang="en-US" altLang="zh-CN" sz="18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62A8302-E10A-9C2B-6FC8-B3D649046FA9}"/>
              </a:ext>
            </a:extLst>
          </p:cNvPr>
          <p:cNvSpPr txBox="1"/>
          <p:nvPr/>
        </p:nvSpPr>
        <p:spPr>
          <a:xfrm>
            <a:off x="630002" y="2939307"/>
            <a:ext cx="368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combinations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DC07D3A-5571-57C2-95A1-18381B583724}"/>
              </a:ext>
            </a:extLst>
          </p:cNvPr>
          <p:cNvSpPr txBox="1"/>
          <p:nvPr/>
        </p:nvSpPr>
        <p:spPr>
          <a:xfrm>
            <a:off x="4319501" y="2222664"/>
            <a:ext cx="5847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Wu dialect (Jiangsu/Zhejiang)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local dialects (Fujian</a:t>
            </a:r>
            <a:r>
              <a:rPr lang="zh-CN" altLang="en-US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914AD24-15FB-7948-6CF8-F4414E3BE78E}"/>
              </a:ext>
            </a:extLst>
          </p:cNvPr>
          <p:cNvSpPr txBox="1"/>
          <p:nvPr/>
        </p:nvSpPr>
        <p:spPr>
          <a:xfrm>
            <a:off x="4319501" y="3440506"/>
            <a:ext cx="5656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Yayan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Central Plains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local dialects (Fujian</a:t>
            </a:r>
            <a:r>
              <a:rPr lang="zh-CN" altLang="en-US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97F8BCCD-DF34-F7A2-1436-A2F67A90E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475" y="4022954"/>
            <a:ext cx="2681177" cy="233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667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赵元任- 维基百科，自由的百科全书">
            <a:extLst>
              <a:ext uri="{FF2B5EF4-FFF2-40B4-BE49-F238E27FC236}">
                <a16:creationId xmlns:a16="http://schemas.microsoft.com/office/drawing/2014/main" id="{6D6D0C56-557D-60B5-E7A1-80443D806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78" y="1408813"/>
            <a:ext cx="2733121" cy="3401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141D11F2-865E-334E-101C-DE2F302996DE}"/>
              </a:ext>
            </a:extLst>
          </p:cNvPr>
          <p:cNvSpPr txBox="1"/>
          <p:nvPr/>
        </p:nvSpPr>
        <p:spPr>
          <a:xfrm>
            <a:off x="3976577" y="425856"/>
            <a:ext cx="5624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Father of Modern Chinese Linguistics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72F2F4E-8EA2-3AF0-15E3-9E70311BC353}"/>
              </a:ext>
            </a:extLst>
          </p:cNvPr>
          <p:cNvSpPr txBox="1"/>
          <p:nvPr/>
        </p:nvSpPr>
        <p:spPr>
          <a:xfrm>
            <a:off x="4770476" y="1568736"/>
            <a:ext cx="4316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33 Chinese dialects  </a:t>
            </a:r>
            <a:r>
              <a:rPr lang="zh-CN" altLang="en-US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＋ 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seven languages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9D07F40-532E-FC60-C993-7AEAF57BF566}"/>
              </a:ext>
            </a:extLst>
          </p:cNvPr>
          <p:cNvSpPr txBox="1"/>
          <p:nvPr/>
        </p:nvSpPr>
        <p:spPr>
          <a:xfrm>
            <a:off x="4747435" y="2480122"/>
            <a:ext cx="408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M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athematics as his major</a:t>
            </a:r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? 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Cornell ?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B156A75-027E-ED3E-E87C-D7CE7E9D5791}"/>
              </a:ext>
            </a:extLst>
          </p:cNvPr>
          <p:cNvSpPr txBox="1"/>
          <p:nvPr/>
        </p:nvSpPr>
        <p:spPr>
          <a:xfrm>
            <a:off x="4862621" y="3230815"/>
            <a:ext cx="3852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What is his g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reatest joy in life?</a:t>
            </a: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Visited Changsha for three times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43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1D32DC-240A-5C7D-008B-03C81BCF9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Xiang Dialect</a:t>
            </a:r>
            <a:endParaRPr lang="zh-CN" altLang="en-US" dirty="0"/>
          </a:p>
        </p:txBody>
      </p:sp>
      <p:pic>
        <p:nvPicPr>
          <p:cNvPr id="7170" name="Picture 2" descr="出县就语言不通，最复杂的省份">
            <a:extLst>
              <a:ext uri="{FF2B5EF4-FFF2-40B4-BE49-F238E27FC236}">
                <a16:creationId xmlns:a16="http://schemas.microsoft.com/office/drawing/2014/main" id="{3C0B16FA-0AA3-F5D2-9304-6F7DBB7CD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43" y="2035787"/>
            <a:ext cx="3776331" cy="327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DAF5BBE-F140-4B43-27E4-02347B6C1457}"/>
              </a:ext>
            </a:extLst>
          </p:cNvPr>
          <p:cNvSpPr txBox="1"/>
          <p:nvPr/>
        </p:nvSpPr>
        <p:spPr>
          <a:xfrm>
            <a:off x="6096000" y="2104260"/>
            <a:ext cx="23249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Shuangfeng</a:t>
            </a:r>
            <a:endParaRPr lang="en-US" altLang="zh-CN" sz="24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Hengyang</a:t>
            </a:r>
          </a:p>
          <a:p>
            <a:r>
              <a:rPr lang="en-US" altLang="zh-CN" sz="2400" b="1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Shaoyang</a:t>
            </a:r>
            <a:endParaRPr lang="en-US" altLang="zh-CN" sz="24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Loudi</a:t>
            </a:r>
            <a:endParaRPr lang="zh-CN" altLang="en-US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87BB30F-ACE8-AD15-AF4D-3E991A420DDB}"/>
              </a:ext>
            </a:extLst>
          </p:cNvPr>
          <p:cNvSpPr txBox="1"/>
          <p:nvPr/>
        </p:nvSpPr>
        <p:spPr>
          <a:xfrm>
            <a:off x="5370327" y="4253023"/>
            <a:ext cx="3776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The harder?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The </a:t>
            </a:r>
            <a:r>
              <a:rPr lang="en-US" altLang="zh-CN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closer?</a:t>
            </a:r>
            <a:endParaRPr lang="zh-CN" altLang="zh-CN" sz="2400" kern="100" dirty="0">
              <a:solidFill>
                <a:srgbClr val="FF0000"/>
              </a:solidFill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331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B2FFD9-BD39-9A89-6E73-458DF57C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43860"/>
            <a:ext cx="10515600" cy="1325563"/>
          </a:xfrm>
        </p:spPr>
        <p:txBody>
          <a:bodyPr/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Preserving Dialects is Our Responsibility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5DF697B-B465-2F19-23E0-329367B746B7}"/>
              </a:ext>
            </a:extLst>
          </p:cNvPr>
          <p:cNvSpPr txBox="1"/>
          <p:nvPr/>
        </p:nvSpPr>
        <p:spPr>
          <a:xfrm>
            <a:off x="2073350" y="2428427"/>
            <a:ext cx="2371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ED9A0D8-F7A0-5B00-8528-1D71441FB009}"/>
              </a:ext>
            </a:extLst>
          </p:cNvPr>
          <p:cNvSpPr txBox="1"/>
          <p:nvPr/>
        </p:nvSpPr>
        <p:spPr>
          <a:xfrm>
            <a:off x="6772938" y="2333340"/>
            <a:ext cx="4720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i="0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Jinhua city, Zhejiang province</a:t>
            </a:r>
          </a:p>
          <a:p>
            <a:endParaRPr lang="en-US" altLang="zh-CN" b="1" dirty="0">
              <a:solidFill>
                <a:srgbClr val="47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1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6-14</a:t>
            </a:r>
          </a:p>
          <a:p>
            <a:endParaRPr lang="en-US" altLang="zh-CN" b="1" dirty="0">
              <a:solidFill>
                <a:srgbClr val="47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1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52% </a:t>
            </a:r>
          </a:p>
          <a:p>
            <a:endParaRPr lang="en-US" altLang="zh-CN" b="1" dirty="0">
              <a:solidFill>
                <a:srgbClr val="47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1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22%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普通话和普通话一样吗？| 什么是普通话？| CLI">
            <a:extLst>
              <a:ext uri="{FF2B5EF4-FFF2-40B4-BE49-F238E27FC236}">
                <a16:creationId xmlns:a16="http://schemas.microsoft.com/office/drawing/2014/main" id="{0C1EBD6B-B738-F226-751E-C53B1030B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07" y="3024851"/>
            <a:ext cx="333375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128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084E52A-F75E-325F-7180-8CE6958CFA00}"/>
              </a:ext>
            </a:extLst>
          </p:cNvPr>
          <p:cNvSpPr txBox="1"/>
          <p:nvPr/>
        </p:nvSpPr>
        <p:spPr>
          <a:xfrm>
            <a:off x="606055" y="287094"/>
            <a:ext cx="2232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How?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普亲养老护理员分享，与失智老人沟通的方法_认知症专护- 安养帮">
            <a:extLst>
              <a:ext uri="{FF2B5EF4-FFF2-40B4-BE49-F238E27FC236}">
                <a16:creationId xmlns:a16="http://schemas.microsoft.com/office/drawing/2014/main" id="{36C57A34-B873-1D46-AA32-BB19B8646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493" y="1207293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C4CF02F-D769-2B4A-E8E7-25D04090002A}"/>
              </a:ext>
            </a:extLst>
          </p:cNvPr>
          <p:cNvSpPr txBox="1"/>
          <p:nvPr/>
        </p:nvSpPr>
        <p:spPr>
          <a:xfrm>
            <a:off x="1122397" y="1977660"/>
            <a:ext cx="3036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9D3A6A4-DA0C-D462-F21E-6C009AD4BADA}"/>
              </a:ext>
            </a:extLst>
          </p:cNvPr>
          <p:cNvSpPr txBox="1"/>
          <p:nvPr/>
        </p:nvSpPr>
        <p:spPr>
          <a:xfrm>
            <a:off x="1122397" y="4003178"/>
            <a:ext cx="3036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0" name="Picture 4" descr="科大讯飞股份有限公司_百度百科">
            <a:extLst>
              <a:ext uri="{FF2B5EF4-FFF2-40B4-BE49-F238E27FC236}">
                <a16:creationId xmlns:a16="http://schemas.microsoft.com/office/drawing/2014/main" id="{7C824764-A3D9-A9FF-9995-ACC0E694A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471" y="322400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AA7D479D-5301-A160-A40A-1F3225708031}"/>
              </a:ext>
            </a:extLst>
          </p:cNvPr>
          <p:cNvSpPr txBox="1"/>
          <p:nvPr/>
        </p:nvSpPr>
        <p:spPr>
          <a:xfrm>
            <a:off x="7549779" y="3279901"/>
            <a:ext cx="4391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Three years</a:t>
            </a:r>
          </a:p>
          <a:p>
            <a:endParaRPr lang="en-US" altLang="zh-CN" sz="18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Collection of 1.5 million dialect sentences</a:t>
            </a: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R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ecognition for 23 dialects </a:t>
            </a: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T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ranslation for 2 dialects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4561603-014B-8873-5303-48B2045ADC4A}"/>
              </a:ext>
            </a:extLst>
          </p:cNvPr>
          <p:cNvSpPr txBox="1"/>
          <p:nvPr/>
        </p:nvSpPr>
        <p:spPr>
          <a:xfrm>
            <a:off x="7660759" y="1792994"/>
            <a:ext cx="128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nefficient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21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A79F437-81B0-3A36-6910-5B456C3B7DC2}"/>
              </a:ext>
            </a:extLst>
          </p:cNvPr>
          <p:cNvSpPr txBox="1"/>
          <p:nvPr/>
        </p:nvSpPr>
        <p:spPr>
          <a:xfrm>
            <a:off x="375683" y="510364"/>
            <a:ext cx="9055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Dialects serve as carriers of regional culture, rich in historical information. </a:t>
            </a:r>
          </a:p>
          <a:p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They are not only tools for daily communication but also reflect regional characteristics.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EE04D7A-DD79-B652-23E5-EB088BF8006F}"/>
              </a:ext>
            </a:extLst>
          </p:cNvPr>
          <p:cNvSpPr txBox="1"/>
          <p:nvPr/>
        </p:nvSpPr>
        <p:spPr>
          <a:xfrm>
            <a:off x="967562" y="2459504"/>
            <a:ext cx="27963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ea typeface="等线" panose="02010600030101010101" pitchFamily="2" charset="-122"/>
              </a:rPr>
              <a:t>R</a:t>
            </a:r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espect </a:t>
            </a:r>
          </a:p>
          <a:p>
            <a:endParaRPr lang="en-US" altLang="zh-CN" sz="24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Cherish</a:t>
            </a:r>
          </a:p>
          <a:p>
            <a:endParaRPr lang="en-US" altLang="zh-CN" sz="24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b="1" dirty="0">
                <a:latin typeface="Times New Roman" panose="02020603050405020304" pitchFamily="18" charset="0"/>
                <a:ea typeface="等线" panose="02010600030101010101" pitchFamily="2" charset="-122"/>
              </a:rPr>
              <a:t>S</a:t>
            </a:r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ay it out loud!</a:t>
            </a:r>
            <a:endParaRPr lang="zh-CN" altLang="en-US" sz="24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7D1A3E2-5565-6134-15E8-AEE53492C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509" y="1626780"/>
            <a:ext cx="3391727" cy="326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5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D695F4-7B8C-941F-A15B-6C6014C8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898" y="195004"/>
            <a:ext cx="10515600" cy="1325563"/>
          </a:xfrm>
        </p:spPr>
        <p:txBody>
          <a:bodyPr/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dialect?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CC8F9B-5369-00BB-6C6C-58B6F17A3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609" y="2250928"/>
            <a:ext cx="10515600" cy="2640050"/>
          </a:xfrm>
        </p:spPr>
        <p:txBody>
          <a:bodyPr/>
          <a:lstStyle/>
          <a:p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S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ocial </a:t>
            </a:r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P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henomenon</a:t>
            </a:r>
          </a:p>
          <a:p>
            <a:endParaRPr lang="en-US" altLang="zh-CN" sz="18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R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egional </a:t>
            </a:r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B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ranch</a:t>
            </a:r>
          </a:p>
          <a:p>
            <a:endParaRPr lang="en-US" altLang="zh-CN" sz="1800" b="1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S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tandard </a:t>
            </a:r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L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anguage</a:t>
            </a:r>
          </a:p>
          <a:p>
            <a:endParaRPr lang="en-US" altLang="zh-CN" sz="18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latin typeface="Times New Roman" panose="02020603050405020304" pitchFamily="18" charset="0"/>
                <a:ea typeface="等线" panose="02010600030101010101" pitchFamily="2" charset="-122"/>
              </a:rPr>
              <a:t>U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nique Pronunciation, Vocabulary, Grammar</a:t>
            </a:r>
          </a:p>
          <a:p>
            <a:endParaRPr lang="en-US" altLang="zh-CN" sz="18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en-US" altLang="zh-CN" sz="18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en-US" altLang="zh-CN" sz="1800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en-US" altLang="zh-CN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4105406-8A1F-08A1-4EEB-3ACB2FCF0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361" y="2060760"/>
            <a:ext cx="1127051" cy="63832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10A924F6-F8F4-FD9F-D891-A87A291F6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499" y="2865474"/>
            <a:ext cx="1127051" cy="563526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A4F4883-F38A-ACCB-39CF-6517EA95E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98" y="4325309"/>
            <a:ext cx="1127051" cy="56352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7099D16-0172-404C-1EB7-0A9582954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361" y="3761782"/>
            <a:ext cx="911189" cy="56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5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63197-C868-FB56-2E4A-117E38FEE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893" y="1290159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Origin of Dialects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中国原始社会_手机搜狐网">
            <a:extLst>
              <a:ext uri="{FF2B5EF4-FFF2-40B4-BE49-F238E27FC236}">
                <a16:creationId xmlns:a16="http://schemas.microsoft.com/office/drawing/2014/main" id="{46A52955-5393-3BA1-924B-DB59B9D55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750" y="195005"/>
            <a:ext cx="4263655" cy="309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14E0EE-DFAF-EE70-5503-2662068B4EEE}"/>
              </a:ext>
            </a:extLst>
          </p:cNvPr>
          <p:cNvSpPr txBox="1"/>
          <p:nvPr/>
        </p:nvSpPr>
        <p:spPr>
          <a:xfrm>
            <a:off x="159488" y="3913007"/>
            <a:ext cx="2296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P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roductivity</a:t>
            </a:r>
          </a:p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&amp;</a:t>
            </a:r>
          </a:p>
          <a:p>
            <a:pPr algn="ctr"/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P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opulation</a:t>
            </a:r>
            <a:endParaRPr lang="zh-CN" altLang="en-US" dirty="0"/>
          </a:p>
        </p:txBody>
      </p:sp>
      <p:sp>
        <p:nvSpPr>
          <p:cNvPr id="5" name="箭头: 上 4">
            <a:extLst>
              <a:ext uri="{FF2B5EF4-FFF2-40B4-BE49-F238E27FC236}">
                <a16:creationId xmlns:a16="http://schemas.microsoft.com/office/drawing/2014/main" id="{65272FA0-52CE-6B8F-6414-E0275D8004E9}"/>
              </a:ext>
            </a:extLst>
          </p:cNvPr>
          <p:cNvSpPr/>
          <p:nvPr/>
        </p:nvSpPr>
        <p:spPr>
          <a:xfrm>
            <a:off x="233916" y="4199860"/>
            <a:ext cx="340242" cy="382773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箭头: 右 5">
            <a:extLst>
              <a:ext uri="{FF2B5EF4-FFF2-40B4-BE49-F238E27FC236}">
                <a16:creationId xmlns:a16="http://schemas.microsoft.com/office/drawing/2014/main" id="{25B43E18-7EEE-19F4-5956-46B686BB7800}"/>
              </a:ext>
            </a:extLst>
          </p:cNvPr>
          <p:cNvSpPr/>
          <p:nvPr/>
        </p:nvSpPr>
        <p:spPr>
          <a:xfrm>
            <a:off x="2030818" y="4056433"/>
            <a:ext cx="1562986" cy="636477"/>
          </a:xfrm>
          <a:prstGeom prst="rightArrow">
            <a:avLst/>
          </a:prstGeom>
          <a:solidFill>
            <a:srgbClr val="A2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AFFE31E-5235-90AA-CB9B-A40B1037265A}"/>
              </a:ext>
            </a:extLst>
          </p:cNvPr>
          <p:cNvSpPr txBox="1"/>
          <p:nvPr/>
        </p:nvSpPr>
        <p:spPr>
          <a:xfrm>
            <a:off x="3327992" y="3929581"/>
            <a:ext cx="2296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T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ribes </a:t>
            </a:r>
          </a:p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&amp;</a:t>
            </a:r>
            <a:endParaRPr lang="en-US" altLang="zh-CN" sz="1800" b="1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algn="ctr"/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Ethnic </a:t>
            </a:r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G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roups </a:t>
            </a: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0464208-3169-DC82-1B40-5BEB97554ED4}"/>
              </a:ext>
            </a:extLst>
          </p:cNvPr>
          <p:cNvSpPr txBox="1"/>
          <p:nvPr/>
        </p:nvSpPr>
        <p:spPr>
          <a:xfrm>
            <a:off x="4609215" y="2999531"/>
            <a:ext cx="2881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Different</a:t>
            </a:r>
          </a:p>
          <a:p>
            <a:pPr algn="ctr"/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G</a:t>
            </a:r>
            <a:r>
              <a:rPr lang="en-US" altLang="zh-CN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eographical 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L</a:t>
            </a:r>
            <a:r>
              <a:rPr lang="en-US" altLang="zh-CN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ocation</a:t>
            </a:r>
          </a:p>
          <a:p>
            <a:pPr algn="ctr"/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N</a:t>
            </a:r>
            <a:r>
              <a:rPr lang="en-US" altLang="zh-CN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atural Environment</a:t>
            </a:r>
          </a:p>
          <a:p>
            <a:pPr algn="ctr"/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L</a:t>
            </a:r>
            <a:r>
              <a:rPr lang="en-US" altLang="zh-CN" sz="1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ifestyle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42517B69-D077-FD54-D5F8-1CDC88F537B3}"/>
              </a:ext>
            </a:extLst>
          </p:cNvPr>
          <p:cNvSpPr/>
          <p:nvPr/>
        </p:nvSpPr>
        <p:spPr>
          <a:xfrm>
            <a:off x="5399568" y="4109596"/>
            <a:ext cx="1584250" cy="721025"/>
          </a:xfrm>
          <a:prstGeom prst="rightArrow">
            <a:avLst/>
          </a:prstGeom>
          <a:solidFill>
            <a:srgbClr val="A2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E83F93C-02B0-B9C5-35EE-F65DDB6E1D65}"/>
              </a:ext>
            </a:extLst>
          </p:cNvPr>
          <p:cNvSpPr txBox="1"/>
          <p:nvPr/>
        </p:nvSpPr>
        <p:spPr>
          <a:xfrm>
            <a:off x="7162800" y="4257712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L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anguages</a:t>
            </a:r>
            <a:endParaRPr lang="zh-CN" altLang="en-US" dirty="0"/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B7749723-C381-41FF-4FFD-63AA40294B65}"/>
              </a:ext>
            </a:extLst>
          </p:cNvPr>
          <p:cNvSpPr/>
          <p:nvPr/>
        </p:nvSpPr>
        <p:spPr>
          <a:xfrm>
            <a:off x="8504277" y="4081650"/>
            <a:ext cx="1584250" cy="721025"/>
          </a:xfrm>
          <a:prstGeom prst="rightArrow">
            <a:avLst/>
          </a:prstGeom>
          <a:solidFill>
            <a:srgbClr val="A2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BF0FBAA-7E3F-3265-06B3-5CBDF674D289}"/>
              </a:ext>
            </a:extLst>
          </p:cNvPr>
          <p:cNvSpPr txBox="1"/>
          <p:nvPr/>
        </p:nvSpPr>
        <p:spPr>
          <a:xfrm>
            <a:off x="10281688" y="4285442"/>
            <a:ext cx="1148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等线" panose="02010600030101010101" pitchFamily="2" charset="-122"/>
              </a:rPr>
              <a:t>D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ialects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993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38B94E6F-CFDD-0D1B-1AD4-9766C7D023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90" y="1084521"/>
            <a:ext cx="3728909" cy="3976024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E1BB203-19C5-BEC3-7D76-EFF4AD4B018C}"/>
              </a:ext>
            </a:extLst>
          </p:cNvPr>
          <p:cNvSpPr txBox="1"/>
          <p:nvPr/>
        </p:nvSpPr>
        <p:spPr>
          <a:xfrm>
            <a:off x="1279451" y="520995"/>
            <a:ext cx="2020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十里不同音</a:t>
            </a:r>
            <a:r>
              <a:rPr lang="en-US" altLang="zh-CN" sz="24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C96A238-E069-5EDC-0942-F95A000BEEAB}"/>
              </a:ext>
            </a:extLst>
          </p:cNvPr>
          <p:cNvSpPr txBox="1"/>
          <p:nvPr/>
        </p:nvSpPr>
        <p:spPr>
          <a:xfrm>
            <a:off x="4917229" y="4757816"/>
            <a:ext cx="45507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Ethnic integration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pic>
        <p:nvPicPr>
          <p:cNvPr id="2050" name="Picture 2" descr="山区,山,山地景观高清图库素材免费下载(图片编号:6705130)-六图网">
            <a:extLst>
              <a:ext uri="{FF2B5EF4-FFF2-40B4-BE49-F238E27FC236}">
                <a16:creationId xmlns:a16="http://schemas.microsoft.com/office/drawing/2014/main" id="{32016F59-1B7B-4AD8-16C8-092D05287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74" y="16059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52E4B6C-3136-2A56-620A-9B13D926CB21}"/>
              </a:ext>
            </a:extLst>
          </p:cNvPr>
          <p:cNvSpPr txBox="1"/>
          <p:nvPr/>
        </p:nvSpPr>
        <p:spPr>
          <a:xfrm>
            <a:off x="4444409" y="1084521"/>
            <a:ext cx="3859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Geographical differences</a:t>
            </a:r>
          </a:p>
        </p:txBody>
      </p:sp>
      <p:pic>
        <p:nvPicPr>
          <p:cNvPr id="2052" name="Picture 4" descr="古代战场，明知在第一排会先受攻击，为何士兵们还是带头向前冲？_手机搜狐网">
            <a:extLst>
              <a:ext uri="{FF2B5EF4-FFF2-40B4-BE49-F238E27FC236}">
                <a16:creationId xmlns:a16="http://schemas.microsoft.com/office/drawing/2014/main" id="{4F6310C5-5D56-C3BE-2F74-FC36DB39F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74" y="2544300"/>
            <a:ext cx="246697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60CE567-67E2-5081-A854-D3C9CAA6A64A}"/>
              </a:ext>
            </a:extLst>
          </p:cNvPr>
          <p:cNvSpPr txBox="1"/>
          <p:nvPr/>
        </p:nvSpPr>
        <p:spPr>
          <a:xfrm>
            <a:off x="4747108" y="3163479"/>
            <a:ext cx="3290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Historical changes</a:t>
            </a:r>
          </a:p>
        </p:txBody>
      </p:sp>
      <p:pic>
        <p:nvPicPr>
          <p:cNvPr id="2054" name="Picture 6" descr="中国历史上的三次民族大融合：从华夏族到汉族，再到中华民族_手机搜狐网">
            <a:extLst>
              <a:ext uri="{FF2B5EF4-FFF2-40B4-BE49-F238E27FC236}">
                <a16:creationId xmlns:a16="http://schemas.microsoft.com/office/drawing/2014/main" id="{AEA010E6-6E3D-B5E7-EA93-BEDA7786B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74" y="4692059"/>
            <a:ext cx="24669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125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40D9AF-3F24-9546-94FF-E5897B857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81" y="290698"/>
            <a:ext cx="10515600" cy="1325563"/>
          </a:xfrm>
        </p:spPr>
        <p:txBody>
          <a:bodyPr/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Chinese Dialects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BF1C8B3-7973-2C83-B5A8-82C885462E4D}"/>
              </a:ext>
            </a:extLst>
          </p:cNvPr>
          <p:cNvSpPr txBox="1"/>
          <p:nvPr/>
        </p:nvSpPr>
        <p:spPr>
          <a:xfrm>
            <a:off x="1212111" y="2691512"/>
            <a:ext cx="1881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266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6C02CE76-BE5D-89AF-0E12-137A4B746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705" y="1786382"/>
            <a:ext cx="3157318" cy="311533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E3D742FC-6AF8-960A-8924-FCD1F66489E0}"/>
              </a:ext>
            </a:extLst>
          </p:cNvPr>
          <p:cNvSpPr txBox="1"/>
          <p:nvPr/>
        </p:nvSpPr>
        <p:spPr>
          <a:xfrm>
            <a:off x="7738729" y="2151727"/>
            <a:ext cx="68261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i="0" dirty="0"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Seven </a:t>
            </a:r>
            <a:r>
              <a:rPr lang="en-US" altLang="zh-CN" sz="20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000" b="1" i="0" dirty="0"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ialect </a:t>
            </a:r>
            <a:r>
              <a:rPr lang="en-US" altLang="zh-CN" sz="20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zh-CN" sz="2000" b="1" i="0" dirty="0"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roups:</a:t>
            </a:r>
          </a:p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Northern Chinese Dialect</a:t>
            </a:r>
          </a:p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2.Yue Dialect (</a:t>
            </a:r>
            <a:r>
              <a:rPr lang="en-US" altLang="zh-CN" sz="20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Cantonese</a:t>
            </a:r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Min Dialect </a:t>
            </a:r>
          </a:p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Xiang Dialect</a:t>
            </a:r>
          </a:p>
          <a:p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Hakka </a:t>
            </a:r>
          </a:p>
          <a:p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Gan Dialect </a:t>
            </a:r>
          </a:p>
          <a:p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Wu Dialect </a:t>
            </a:r>
            <a:endParaRPr lang="zh-CN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12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B4F91A-6EC2-0D3B-412D-3592B0E4E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525" y="769162"/>
            <a:ext cx="10515600" cy="1325563"/>
          </a:xfrm>
        </p:spPr>
        <p:txBody>
          <a:bodyPr/>
          <a:lstStyle/>
          <a:p>
            <a:pPr algn="ctr"/>
            <a:r>
              <a:rPr lang="en-US" altLang="zh-C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Dialects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2D5D1B2-168F-24D7-4A19-F293006FB466}"/>
              </a:ext>
            </a:extLst>
          </p:cNvPr>
          <p:cNvSpPr txBox="1"/>
          <p:nvPr/>
        </p:nvSpPr>
        <p:spPr>
          <a:xfrm>
            <a:off x="2328529" y="2466808"/>
            <a:ext cx="8876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 to the recording and choose the correct answer from A, B, or C.</a:t>
            </a:r>
            <a:endParaRPr lang="zh-CN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04E33A1E-0928-325C-FA3E-68A0AE012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044" y="3239001"/>
            <a:ext cx="5036562" cy="3175373"/>
          </a:xfrm>
          <a:prstGeom prst="rect">
            <a:avLst/>
          </a:prstGeom>
        </p:spPr>
      </p:pic>
      <p:pic>
        <p:nvPicPr>
          <p:cNvPr id="4098" name="Picture 2" descr="喇叭廣告通知美麗質地可愛卡通, 喇叭剪貼畫, 動畫片, 廣播電台向量圖案素材免費下載，PNG，EPS和AI素材下載- Pngtree">
            <a:extLst>
              <a:ext uri="{FF2B5EF4-FFF2-40B4-BE49-F238E27FC236}">
                <a16:creationId xmlns:a16="http://schemas.microsoft.com/office/drawing/2014/main" id="{B67EED8A-5C20-10CA-4D9A-9DC91C7CA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10" y="477338"/>
            <a:ext cx="1801665" cy="173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22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A44FA1-7543-5E01-B96F-6CEA4CD6C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30" y="2694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Northern Chinese Dialects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B35AB87-68A0-E8BD-AA09-ED175F3891B4}"/>
              </a:ext>
            </a:extLst>
          </p:cNvPr>
          <p:cNvSpPr txBox="1"/>
          <p:nvPr/>
        </p:nvSpPr>
        <p:spPr>
          <a:xfrm>
            <a:off x="574158" y="1594995"/>
            <a:ext cx="833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1. A large number of speakers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/2. Wide distribution/</a:t>
            </a:r>
            <a:r>
              <a:rPr lang="en-US" altLang="zh-CN" sz="18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3. Long history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225C2F9-3CBF-0A3E-42CA-26AAF2F5C123}"/>
              </a:ext>
            </a:extLst>
          </p:cNvPr>
          <p:cNvSpPr txBox="1"/>
          <p:nvPr/>
        </p:nvSpPr>
        <p:spPr>
          <a:xfrm>
            <a:off x="2059173" y="3172868"/>
            <a:ext cx="3838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&gt;900 million</a:t>
            </a: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DBF6181-4220-078F-A0D6-C28B482CB185}"/>
              </a:ext>
            </a:extLst>
          </p:cNvPr>
          <p:cNvSpPr txBox="1"/>
          <p:nvPr/>
        </p:nvSpPr>
        <p:spPr>
          <a:xfrm>
            <a:off x="7485320" y="3075057"/>
            <a:ext cx="2647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73%</a:t>
            </a:r>
            <a:endParaRPr lang="zh-CN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69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A28AF-E4AB-6463-C97E-245555E51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0DC57C-E433-F1B4-15EA-B2ACCE6B8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427" y="2694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Northern Chinese Dialects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033C62F-BB83-B04E-9B22-884008F33543}"/>
              </a:ext>
            </a:extLst>
          </p:cNvPr>
          <p:cNvSpPr txBox="1"/>
          <p:nvPr/>
        </p:nvSpPr>
        <p:spPr>
          <a:xfrm>
            <a:off x="574158" y="1594995"/>
            <a:ext cx="833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1. A large number of speakers/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2. Wide distribution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/</a:t>
            </a:r>
            <a:r>
              <a:rPr lang="en-US" altLang="zh-CN" sz="18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3. Long history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C6EC2B0-173A-DC4A-B8A6-7DAA71FD762F}"/>
              </a:ext>
            </a:extLst>
          </p:cNvPr>
          <p:cNvSpPr txBox="1"/>
          <p:nvPr/>
        </p:nvSpPr>
        <p:spPr>
          <a:xfrm>
            <a:off x="749594" y="2794639"/>
            <a:ext cx="79850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F</a:t>
            </a:r>
            <a:r>
              <a:rPr lang="en-US" altLang="zh-CN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our sub-dialects</a:t>
            </a: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Northeastern dialects</a:t>
            </a:r>
          </a:p>
          <a:p>
            <a:endParaRPr lang="en-US" altLang="zh-CN" b="1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仿宋" panose="02010609060101010101" pitchFamily="49" charset="-122"/>
              </a:rPr>
              <a:t>Northwestern dialects</a:t>
            </a:r>
          </a:p>
          <a:p>
            <a:endParaRPr lang="en-US" altLang="zh-CN" b="1" dirty="0">
              <a:latin typeface="Times New Roman" panose="02020603050405020304" pitchFamily="18" charset="0"/>
              <a:ea typeface="仿宋" panose="02010609060101010101" pitchFamily="49" charset="-122"/>
            </a:endParaRP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仿宋" panose="02010609060101010101" pitchFamily="49" charset="-122"/>
              </a:rPr>
              <a:t>Southwestern dialects</a:t>
            </a:r>
          </a:p>
          <a:p>
            <a:endParaRPr lang="en-US" altLang="zh-CN" b="1" dirty="0">
              <a:latin typeface="Times New Roman" panose="02020603050405020304" pitchFamily="18" charset="0"/>
              <a:ea typeface="仿宋" panose="02010609060101010101" pitchFamily="49" charset="-122"/>
            </a:endParaRPr>
          </a:p>
          <a:p>
            <a:r>
              <a:rPr lang="en-US" altLang="zh-CN" sz="1800" b="1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Jianghuai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dialects (</a:t>
            </a:r>
            <a:r>
              <a:rPr lang="en-US" altLang="zh-CN" sz="1800" b="1" dirty="0">
                <a:solidFill>
                  <a:srgbClr val="4D5156"/>
                </a:solidFill>
                <a:effectLst/>
                <a:latin typeface="Times New Roman" panose="02020603050405020304" pitchFamily="18" charset="0"/>
                <a:ea typeface="仿宋" panose="02010609060101010101" pitchFamily="49" charset="-122"/>
              </a:rPr>
              <a:t>l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仿宋" panose="02010609060101010101" pitchFamily="49" charset="-122"/>
              </a:rPr>
              <a:t>ower reaches of the Yangtze River 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dialects 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45855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A0608-220A-EB69-1359-33230EB21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D0AA5D-16B2-3BEB-E119-6F078FFB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30" y="2694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Northern Chinese Dialects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CA911B2-10D0-0D80-CA5A-44AD6E9A0C45}"/>
              </a:ext>
            </a:extLst>
          </p:cNvPr>
          <p:cNvSpPr txBox="1"/>
          <p:nvPr/>
        </p:nvSpPr>
        <p:spPr>
          <a:xfrm>
            <a:off x="531628" y="1594995"/>
            <a:ext cx="833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1. A large number of speakers/2. Wide distribution/</a:t>
            </a:r>
            <a:r>
              <a:rPr lang="en-US" altLang="zh-CN" sz="18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3. Long history</a:t>
            </a:r>
            <a:endParaRPr lang="zh-CN" altLang="zh-CN" sz="1800" kern="100" dirty="0">
              <a:solidFill>
                <a:srgbClr val="C00000"/>
              </a:solidFill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9818E6-378B-FCAA-F852-49C5BC965F1C}"/>
              </a:ext>
            </a:extLst>
          </p:cNvPr>
          <p:cNvSpPr txBox="1"/>
          <p:nvPr/>
        </p:nvSpPr>
        <p:spPr>
          <a:xfrm>
            <a:off x="6096000" y="2646905"/>
            <a:ext cx="43026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Northern Chinese Dialect</a:t>
            </a:r>
          </a:p>
          <a:p>
            <a:endParaRPr lang="en-US" altLang="zh-CN" sz="2800" b="1" dirty="0">
              <a:solidFill>
                <a:srgbClr val="C0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VS.</a:t>
            </a:r>
            <a:endParaRPr lang="en-US" altLang="zh-CN" sz="2800" b="1" dirty="0">
              <a:solidFill>
                <a:srgbClr val="C00000"/>
              </a:solidFill>
            </a:endParaRPr>
          </a:p>
          <a:p>
            <a:endParaRPr lang="en-US" altLang="zh-CN" sz="2800" b="1" dirty="0"/>
          </a:p>
          <a:p>
            <a:r>
              <a:rPr lang="zh-CN" altLang="en-US" sz="2800" b="1" dirty="0"/>
              <a:t>“雅言”</a:t>
            </a:r>
            <a:r>
              <a:rPr lang="zh-CN" altLang="en-US" b="1" dirty="0"/>
              <a:t> </a:t>
            </a:r>
          </a:p>
        </p:txBody>
      </p:sp>
      <p:pic>
        <p:nvPicPr>
          <p:cNvPr id="5128" name="Picture 8" descr="85%｜北京故宮由「禁地」到網紅博物館的開放之路| 統計新知| 通識中國| 當代中國">
            <a:extLst>
              <a:ext uri="{FF2B5EF4-FFF2-40B4-BE49-F238E27FC236}">
                <a16:creationId xmlns:a16="http://schemas.microsoft.com/office/drawing/2014/main" id="{C8DD32C5-AE68-E676-3E51-218596E68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86" y="2364968"/>
            <a:ext cx="3956531" cy="317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404</Words>
  <Application>Microsoft Office PowerPoint</Application>
  <PresentationFormat>宽屏</PresentationFormat>
  <Paragraphs>120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等线</vt:lpstr>
      <vt:lpstr>等线 Light</vt:lpstr>
      <vt:lpstr>Arial</vt:lpstr>
      <vt:lpstr>Times New Roman</vt:lpstr>
      <vt:lpstr>Office 主题​​</vt:lpstr>
      <vt:lpstr>PowerPoint 演示文稿</vt:lpstr>
      <vt:lpstr>What is a dialect?</vt:lpstr>
      <vt:lpstr>The Origin of Dialects</vt:lpstr>
      <vt:lpstr>PowerPoint 演示文稿</vt:lpstr>
      <vt:lpstr>Classification of Chinese Dialects</vt:lpstr>
      <vt:lpstr>Chinese Dialects Listening Test</vt:lpstr>
      <vt:lpstr>Northern Chinese Dialects</vt:lpstr>
      <vt:lpstr>Northern Chinese Dialects</vt:lpstr>
      <vt:lpstr>Northern Chinese Dialects</vt:lpstr>
      <vt:lpstr>Yue Dialect (Cantonese) </vt:lpstr>
      <vt:lpstr>PowerPoint 演示文稿</vt:lpstr>
      <vt:lpstr>Min Dialect </vt:lpstr>
      <vt:lpstr>PowerPoint 演示文稿</vt:lpstr>
      <vt:lpstr>Xiang Dialect</vt:lpstr>
      <vt:lpstr>Preserving Dialects is Our Responsibility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龙崽</dc:creator>
  <cp:lastModifiedBy>龙崽</cp:lastModifiedBy>
  <cp:revision>57</cp:revision>
  <dcterms:created xsi:type="dcterms:W3CDTF">2024-10-09T23:33:40Z</dcterms:created>
  <dcterms:modified xsi:type="dcterms:W3CDTF">2024-10-10T03:02:05Z</dcterms:modified>
</cp:coreProperties>
</file>