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97" r:id="rId5"/>
    <p:sldId id="261" r:id="rId6"/>
    <p:sldId id="259" r:id="rId7"/>
    <p:sldId id="264" r:id="rId8"/>
    <p:sldId id="307" r:id="rId9"/>
    <p:sldId id="258" r:id="rId10"/>
    <p:sldId id="308" r:id="rId11"/>
    <p:sldId id="262" r:id="rId12"/>
    <p:sldId id="315" r:id="rId13"/>
    <p:sldId id="263" r:id="rId14"/>
    <p:sldId id="316" r:id="rId15"/>
    <p:sldId id="29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954" y="-90"/>
      </p:cViewPr>
      <p:guideLst>
        <p:guide orient="horz" pos="2301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CEC7-546E-4895-ADC8-345EC27F8B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EF95-539E-4F05-B21D-1F4BB6BFE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B75E-6EF7-40DB-AAED-40AE75DAD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9A0-058F-4F86-9BF6-0D52FAEE99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05" y="0"/>
            <a:ext cx="12185650" cy="6875780"/>
            <a:chOff x="3" y="112"/>
            <a:chExt cx="19430" cy="10688"/>
          </a:xfrm>
        </p:grpSpPr>
        <p:pic>
          <p:nvPicPr>
            <p:cNvPr id="17" name="图片 16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18" name="图片 1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525270" y="2560320"/>
            <a:ext cx="67989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n-cs"/>
                <a:sym typeface="+mn-lt"/>
              </a:rPr>
              <a:t>The Chinese Red Envelope and Lucky Money Tradition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9061" y="3636744"/>
            <a:ext cx="476414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汤惠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4.14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675" y="638175"/>
            <a:ext cx="3464560" cy="3450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05" y="-29845"/>
            <a:ext cx="12185650" cy="6875780"/>
            <a:chOff x="3" y="112"/>
            <a:chExt cx="19430" cy="10688"/>
          </a:xfrm>
        </p:grpSpPr>
        <p:pic>
          <p:nvPicPr>
            <p:cNvPr id="4" name="图片 3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5" name="图片 4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3" name="TextBox 12"/>
          <p:cNvSpPr txBox="1"/>
          <p:nvPr/>
        </p:nvSpPr>
        <p:spPr>
          <a:xfrm flipH="1">
            <a:off x="3200400" y="3115945"/>
            <a:ext cx="4076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Outside of China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 descr="20180428145140_YzRKC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>
                  <a:alpha val="100000"/>
                </a:srgbClr>
              </a:clrFrom>
              <a:clrTo>
                <a:srgbClr val="E8E8E8">
                  <a:alpha val="100000"/>
                  <a:alpha val="0"/>
                </a:srgbClr>
              </a:clrTo>
            </a:clrChange>
          </a:blip>
          <a:srcRect t="8708" r="17383"/>
          <a:stretch>
            <a:fillRect/>
          </a:stretch>
        </p:blipFill>
        <p:spPr>
          <a:xfrm rot="21240000">
            <a:off x="6678930" y="1960245"/>
            <a:ext cx="4027170" cy="44494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39071" y="3007671"/>
            <a:ext cx="844337" cy="844337"/>
            <a:chOff x="7286924" y="1460231"/>
            <a:chExt cx="633448" cy="633448"/>
          </a:xfrm>
        </p:grpSpPr>
        <p:sp>
          <p:nvSpPr>
            <p:cNvPr id="2" name="椭圆 1"/>
            <p:cNvSpPr/>
            <p:nvPr/>
          </p:nvSpPr>
          <p:spPr>
            <a:xfrm>
              <a:off x="731947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cs typeface="+mn-ea"/>
                  <a:sym typeface="+mn-lt"/>
                </a:rPr>
                <a:t>肆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728692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225" y="-8890"/>
            <a:ext cx="12185650" cy="6875780"/>
            <a:chOff x="3" y="112"/>
            <a:chExt cx="19430" cy="10688"/>
          </a:xfrm>
        </p:grpSpPr>
        <p:pic>
          <p:nvPicPr>
            <p:cNvPr id="28" name="图片 2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9" name="图片 28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cxnSp>
        <p:nvCxnSpPr>
          <p:cNvPr id="4" name="直接连接符 3"/>
          <p:cNvCxnSpPr/>
          <p:nvPr/>
        </p:nvCxnSpPr>
        <p:spPr>
          <a:xfrm flipH="1">
            <a:off x="5984517" y="1896540"/>
            <a:ext cx="0" cy="25339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414678" y="2315425"/>
            <a:ext cx="332376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 Vietnam, Lucky Money is called Lì xì/Tiền mừng tuổi and very typical.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0325" y="2315210"/>
            <a:ext cx="40024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Japan, Lucky Money is called Otoshidama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お年玉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Unlike other countries, the amount of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Japanese Lucky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Money depends on the child's age, the relationship of the family.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4886" y="1916225"/>
            <a:ext cx="17382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Vietnam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0403" y="1915315"/>
            <a:ext cx="17382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Japan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55" y="5328285"/>
            <a:ext cx="5120005" cy="1057910"/>
          </a:xfrm>
          <a:prstGeom prst="rect">
            <a:avLst/>
          </a:prstGeom>
        </p:spPr>
      </p:pic>
      <p:pic>
        <p:nvPicPr>
          <p:cNvPr id="2" name="图片 1" descr="206CA85E1C65BF81289D6E4DDCFCEF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75" y="3052445"/>
            <a:ext cx="2831465" cy="1877060"/>
          </a:xfrm>
          <a:prstGeom prst="rect">
            <a:avLst/>
          </a:prstGeom>
        </p:spPr>
      </p:pic>
      <p:pic>
        <p:nvPicPr>
          <p:cNvPr id="3" name="图片 2" descr="e2b3a05576a76d534428d4fd70c938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3698875"/>
            <a:ext cx="2877185" cy="191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225" y="-8890"/>
            <a:ext cx="12185650" cy="6875780"/>
            <a:chOff x="3" y="112"/>
            <a:chExt cx="19430" cy="10688"/>
          </a:xfrm>
        </p:grpSpPr>
        <p:pic>
          <p:nvPicPr>
            <p:cNvPr id="28" name="图片 2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9" name="图片 28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cxnSp>
        <p:nvCxnSpPr>
          <p:cNvPr id="4" name="直接连接符 3"/>
          <p:cNvCxnSpPr/>
          <p:nvPr/>
        </p:nvCxnSpPr>
        <p:spPr>
          <a:xfrm flipH="1">
            <a:off x="5984517" y="1896540"/>
            <a:ext cx="0" cy="25339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414678" y="2315425"/>
            <a:ext cx="332376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Korea, Lucky Money is called Sabae.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71890" y="2414270"/>
            <a:ext cx="18611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Green Envelope-giving has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even become a practice during the Islamic holiday of Eid al-Fitr across Southeast Asia. 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9656" y="1916225"/>
            <a:ext cx="17382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Korea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0403" y="1915315"/>
            <a:ext cx="17382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Islam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0" y="5257800"/>
            <a:ext cx="4796155" cy="1058545"/>
          </a:xfrm>
          <a:prstGeom prst="rect">
            <a:avLst/>
          </a:prstGeom>
        </p:spPr>
      </p:pic>
      <p:pic>
        <p:nvPicPr>
          <p:cNvPr id="2" name="图片 1" descr="99876de68066548b22cd33534cc392b8"/>
          <p:cNvPicPr>
            <a:picLocks noChangeAspect="1"/>
          </p:cNvPicPr>
          <p:nvPr/>
        </p:nvPicPr>
        <p:blipFill>
          <a:blip r:embed="rId3"/>
          <a:srcRect l="7485" t="16211" b="18460"/>
          <a:stretch>
            <a:fillRect/>
          </a:stretch>
        </p:blipFill>
        <p:spPr>
          <a:xfrm>
            <a:off x="2414905" y="2942590"/>
            <a:ext cx="3239770" cy="1792605"/>
          </a:xfrm>
          <a:prstGeom prst="rect">
            <a:avLst/>
          </a:prstGeom>
        </p:spPr>
      </p:pic>
      <p:pic>
        <p:nvPicPr>
          <p:cNvPr id="3" name="图片 2" descr="7402446224869C364A0795BD29174B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2353945"/>
            <a:ext cx="2171065" cy="2473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05" y="-29845"/>
            <a:ext cx="12185650" cy="6875780"/>
            <a:chOff x="3" y="112"/>
            <a:chExt cx="19430" cy="10688"/>
          </a:xfrm>
        </p:grpSpPr>
        <p:pic>
          <p:nvPicPr>
            <p:cNvPr id="4" name="图片 3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5" name="图片 4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30830" y="3116580"/>
            <a:ext cx="6530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4800" b="1"/>
              <a:t>Thanks for listening!</a:t>
            </a:r>
            <a:endParaRPr lang="en-US" altLang="zh-CN" sz="48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05" y="0"/>
            <a:ext cx="12185650" cy="6875780"/>
            <a:chOff x="3" y="112"/>
            <a:chExt cx="19430" cy="10688"/>
          </a:xfrm>
        </p:grpSpPr>
        <p:pic>
          <p:nvPicPr>
            <p:cNvPr id="17" name="图片 16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18" name="图片 1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690370" y="1395730"/>
            <a:ext cx="8350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n-cs"/>
                <a:sym typeface="+mn-lt"/>
              </a:rPr>
              <a:t>Introduction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+mn-cs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675" y="638175"/>
            <a:ext cx="3464560" cy="3450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90370" y="1979295"/>
            <a:ext cx="6715125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Chinese and other East and Southeast Asian societies, Red Envelopes are popular gifts. 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Holidays or special occasions or festivals such as weddings, graduation, senior people's birthday parties or the birthday of a child, visit a newborn baby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Lunar New Year Festival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"worldwide peace"  “longevity and fortune”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0370" y="4152900"/>
            <a:ext cx="8350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n-cs"/>
                <a:sym typeface="+mn-lt"/>
              </a:rPr>
              <a:t>Translation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+mn-cs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90370" y="4613275"/>
            <a:ext cx="6715125" cy="1075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红包：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Red Envelope/Red Packet/Luckey Money/Li Shi(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利是、利事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天下太平：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"worldwide peace"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8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千秋万岁：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“longevity and fortune”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3" y="-1"/>
            <a:ext cx="12185094" cy="68580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05" y="0"/>
            <a:ext cx="12185650" cy="6875780"/>
            <a:chOff x="3" y="112"/>
            <a:chExt cx="19430" cy="10688"/>
          </a:xfrm>
        </p:grpSpPr>
        <p:pic>
          <p:nvPicPr>
            <p:cNvPr id="8" name="图片 7" descr="56394706b0f47effe9fddfe375bdfc5beb7a410bda4f-gf7ofH_fw6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2" name="图片 21" descr="56394706b0f47effe9fddfe375bdfc5beb7a410bda4f-gf7ofH_fw658"/>
            <p:cNvPicPr>
              <a:picLocks noChangeAspect="1"/>
            </p:cNvPicPr>
            <p:nvPr/>
          </p:nvPicPr>
          <p:blipFill>
            <a:blip r:embed="rId2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02330" y="1984687"/>
            <a:ext cx="844337" cy="844337"/>
            <a:chOff x="2981068" y="1456420"/>
            <a:chExt cx="633448" cy="633448"/>
          </a:xfrm>
        </p:grpSpPr>
        <p:sp>
          <p:nvSpPr>
            <p:cNvPr id="10" name="椭圆 9"/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壹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02691" y="3015926"/>
            <a:ext cx="844337" cy="844337"/>
            <a:chOff x="4411959" y="1460231"/>
            <a:chExt cx="633448" cy="633448"/>
          </a:xfrm>
        </p:grpSpPr>
        <p:sp>
          <p:nvSpPr>
            <p:cNvPr id="11" name="椭圆 10"/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贰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03190" y="4059866"/>
            <a:ext cx="844337" cy="844337"/>
            <a:chOff x="5846764" y="1460231"/>
            <a:chExt cx="633448" cy="633448"/>
          </a:xfrm>
        </p:grpSpPr>
        <p:sp>
          <p:nvSpPr>
            <p:cNvPr id="12" name="椭圆 11"/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03206" y="5084121"/>
            <a:ext cx="844337" cy="844337"/>
            <a:chOff x="7286924" y="1460231"/>
            <a:chExt cx="633448" cy="633448"/>
          </a:xfrm>
        </p:grpSpPr>
        <p:sp>
          <p:nvSpPr>
            <p:cNvPr id="13" name="椭圆 12"/>
            <p:cNvSpPr/>
            <p:nvPr/>
          </p:nvSpPr>
          <p:spPr>
            <a:xfrm>
              <a:off x="731947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肆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28692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pic>
        <p:nvPicPr>
          <p:cNvPr id="42" name="图片 41" descr="aa8b7c8bcbd4d65d5a290cc8bf323752"/>
          <p:cNvPicPr>
            <a:picLocks noChangeAspect="1"/>
          </p:cNvPicPr>
          <p:nvPr/>
        </p:nvPicPr>
        <p:blipFill>
          <a:blip r:embed="rId3">
            <a:lum bright="12000"/>
          </a:blip>
          <a:srcRect l="-389" t="35361" b="14012"/>
          <a:stretch>
            <a:fillRect/>
          </a:stretch>
        </p:blipFill>
        <p:spPr>
          <a:xfrm>
            <a:off x="2940685" y="1042035"/>
            <a:ext cx="6560820" cy="871855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5340985" y="1316990"/>
            <a:ext cx="1506855" cy="396240"/>
          </a:xfrm>
          <a:prstGeom prst="roundRect">
            <a:avLst>
              <a:gd name="adj" fmla="val 1169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263515" y="1223645"/>
            <a:ext cx="1661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Contents</a:t>
            </a:r>
            <a:endParaRPr lang="en-US" altLang="zh-CN" sz="320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86" y="3987542"/>
            <a:ext cx="3252455" cy="247806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41370" y="2122170"/>
            <a:ext cx="402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Calibri Light" panose="020F0302020204030204" charset="0"/>
                <a:cs typeface="Calibri Light" panose="020F0302020204030204" charset="0"/>
              </a:rPr>
              <a:t>The Legend</a:t>
            </a:r>
            <a:endParaRPr lang="en-US" altLang="zh-CN" sz="28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41370" y="3177540"/>
            <a:ext cx="402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Calibri Light" panose="020F0302020204030204" charset="0"/>
                <a:cs typeface="Calibri Light" panose="020F0302020204030204" charset="0"/>
              </a:rPr>
              <a:t>The Tradition</a:t>
            </a:r>
            <a:endParaRPr lang="en-US" altLang="zh-CN" sz="28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41370" y="4220845"/>
            <a:ext cx="502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Calibri Light" panose="020F0302020204030204" charset="0"/>
                <a:cs typeface="Calibri Light" panose="020F0302020204030204" charset="0"/>
              </a:rPr>
              <a:t>Alipay and WeChat Red Envelope</a:t>
            </a:r>
            <a:endParaRPr lang="en-US" altLang="zh-CN" sz="28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41370" y="5245100"/>
            <a:ext cx="402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Calibri Light" panose="020F0302020204030204" charset="0"/>
                <a:cs typeface="Calibri Light" panose="020F0302020204030204" charset="0"/>
              </a:rPr>
              <a:t>Outside of China</a:t>
            </a:r>
            <a:endParaRPr lang="en-US" altLang="zh-CN" sz="280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05" y="-29845"/>
            <a:ext cx="12185650" cy="6875780"/>
            <a:chOff x="3" y="112"/>
            <a:chExt cx="19430" cy="10688"/>
          </a:xfrm>
        </p:grpSpPr>
        <p:pic>
          <p:nvPicPr>
            <p:cNvPr id="4" name="图片 3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5" name="图片 4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3" name="TextBox 12"/>
          <p:cNvSpPr txBox="1"/>
          <p:nvPr/>
        </p:nvSpPr>
        <p:spPr>
          <a:xfrm flipH="1">
            <a:off x="3168288" y="3115825"/>
            <a:ext cx="37322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Legend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57550" y="2986082"/>
            <a:ext cx="844337" cy="844337"/>
            <a:chOff x="2981068" y="1456420"/>
            <a:chExt cx="633448" cy="633448"/>
          </a:xfrm>
        </p:grpSpPr>
        <p:sp>
          <p:nvSpPr>
            <p:cNvPr id="19" name="椭圆 18"/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cs typeface="+mn-ea"/>
                  <a:sym typeface="+mn-lt"/>
                </a:rPr>
                <a:t>壹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pic>
        <p:nvPicPr>
          <p:cNvPr id="24" name="图片 23" descr="20180428145140_YzRKC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>
                  <a:alpha val="100000"/>
                </a:srgbClr>
              </a:clrFrom>
              <a:clrTo>
                <a:srgbClr val="E8E8E8">
                  <a:alpha val="100000"/>
                  <a:alpha val="0"/>
                </a:srgbClr>
              </a:clrTo>
            </a:clrChange>
          </a:blip>
          <a:srcRect t="8708" r="17383"/>
          <a:stretch>
            <a:fillRect/>
          </a:stretch>
        </p:blipFill>
        <p:spPr>
          <a:xfrm rot="21240000">
            <a:off x="6678930" y="1960245"/>
            <a:ext cx="4027170" cy="44494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715" y="-8890"/>
            <a:ext cx="12185650" cy="6875780"/>
            <a:chOff x="3" y="112"/>
            <a:chExt cx="19430" cy="10688"/>
          </a:xfrm>
        </p:grpSpPr>
        <p:pic>
          <p:nvPicPr>
            <p:cNvPr id="28" name="图片 2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9" name="图片 28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73125" y="1847850"/>
            <a:ext cx="4142105" cy="4025265"/>
            <a:chOff x="1543756" y="1998833"/>
            <a:chExt cx="3547745" cy="3447416"/>
          </a:xfrm>
        </p:grpSpPr>
        <p:pic>
          <p:nvPicPr>
            <p:cNvPr id="18" name="图片 17" descr="H:\ＰＰＴ资料\PPt图片\桃花\27f2ab5806dc42af6ab4eb85008d0ca5.png27f2ab5806dc42af6ab4eb85008d0ca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43756" y="1998833"/>
              <a:ext cx="3547745" cy="3447416"/>
            </a:xfrm>
            <a:prstGeom prst="rect">
              <a:avLst/>
            </a:prstGeom>
          </p:spPr>
        </p:pic>
        <p:pic>
          <p:nvPicPr>
            <p:cNvPr id="19" name="图片 18" descr="H:\ＰＰＴ资料\PPt图片\桃花\04b362ee1dd27157adbe723e1382bda0.png04b362ee1dd27157adbe723e1382bda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2300" y="2172862"/>
              <a:ext cx="1539187" cy="2493517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4074046" y="4821981"/>
            <a:ext cx="713304" cy="1015663"/>
            <a:chOff x="6114301" y="1524426"/>
            <a:chExt cx="713304" cy="1015663"/>
          </a:xfrm>
        </p:grpSpPr>
        <p:sp>
          <p:nvSpPr>
            <p:cNvPr id="22" name="文本框 21"/>
            <p:cNvSpPr txBox="1"/>
            <p:nvPr/>
          </p:nvSpPr>
          <p:spPr>
            <a:xfrm>
              <a:off x="6179706" y="152442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000">
                <a:solidFill>
                  <a:srgbClr val="B1896A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14301" y="1706964"/>
              <a:ext cx="713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贰</a:t>
              </a:r>
              <a:endParaRPr lang="zh-CN" altLang="en-US" sz="4800" b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>
            <a:spLocks noChangeAspect="1"/>
          </p:cNvSpPr>
          <p:nvPr/>
        </p:nvSpPr>
        <p:spPr>
          <a:xfrm>
            <a:off x="4074160" y="4993005"/>
            <a:ext cx="844550" cy="84455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noFill/>
                <a:cs typeface="+mn-ea"/>
                <a:sym typeface="+mn-lt"/>
              </a:rPr>
              <a:t>壹</a:t>
            </a:r>
            <a:endParaRPr lang="zh-CN" altLang="en-US" sz="3200">
              <a:noFill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63886" y="1524426"/>
            <a:ext cx="713304" cy="1015663"/>
            <a:chOff x="6179706" y="1524426"/>
            <a:chExt cx="713304" cy="1015663"/>
          </a:xfrm>
        </p:grpSpPr>
        <p:sp>
          <p:nvSpPr>
            <p:cNvPr id="12" name="文本框 11"/>
            <p:cNvSpPr txBox="1"/>
            <p:nvPr/>
          </p:nvSpPr>
          <p:spPr>
            <a:xfrm>
              <a:off x="6179706" y="152442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6000">
                <a:solidFill>
                  <a:srgbClr val="B1896A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79706" y="1567264"/>
              <a:ext cx="71330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壹</a:t>
              </a:r>
              <a:endParaRPr lang="zh-CN" altLang="en-US" sz="4800" b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>
            <a:spLocks noChangeAspect="1"/>
          </p:cNvSpPr>
          <p:nvPr/>
        </p:nvSpPr>
        <p:spPr>
          <a:xfrm>
            <a:off x="4064000" y="1553845"/>
            <a:ext cx="844550" cy="84455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noFill/>
                <a:cs typeface="+mn-ea"/>
                <a:sym typeface="+mn-lt"/>
              </a:rPr>
              <a:t>壹</a:t>
            </a:r>
            <a:endParaRPr lang="zh-CN" altLang="en-US" sz="3200">
              <a:noFill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5230" y="1567180"/>
            <a:ext cx="50260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Sui: </a:t>
            </a:r>
            <a:r>
              <a:rPr lang="en-US" altLang="zh-CN"/>
              <a:t>There was a kind of little demon called Sui in ancient times. </a:t>
            </a:r>
            <a:r>
              <a:rPr lang="en-US" altLang="zh-CN">
                <a:sym typeface="+mn-ea"/>
              </a:rPr>
              <a:t>Once upon a time, there was a couple had just given birth to a little boy. In that Lunar New Year, </a:t>
            </a:r>
            <a:r>
              <a:rPr lang="en-US" altLang="zh-CN" b="1">
                <a:sym typeface="+mn-ea"/>
              </a:rPr>
              <a:t>8 fairies</a:t>
            </a:r>
            <a:r>
              <a:rPr lang="en-US" altLang="zh-CN">
                <a:sym typeface="+mn-ea"/>
              </a:rPr>
              <a:t> visited their house and knew that there would be a monster coming to hurt him. To protect the baby, the 8 faires transformed into 8 coins which were then wrapped in red cloth and laid beside the boy when he was sleeping. </a:t>
            </a:r>
            <a:r>
              <a:rPr lang="en-US" altLang="zh-CN" b="1">
                <a:sym typeface="+mn-ea"/>
              </a:rPr>
              <a:t>Thanks to these coins, which were the fairies, the boy was unharmed by the monster.</a:t>
            </a:r>
            <a:endParaRPr lang="en-US" altLang="zh-CN" b="1"/>
          </a:p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5015230" y="4915535"/>
            <a:ext cx="50304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Translation</a:t>
            </a:r>
            <a:endParaRPr lang="en-US" altLang="zh-CN" sz="2000"/>
          </a:p>
          <a:p>
            <a:r>
              <a:rPr lang="zh-CN" altLang="en-US"/>
              <a:t>祟：</a:t>
            </a:r>
            <a:r>
              <a:rPr lang="en-US" altLang="zh-CN"/>
              <a:t>Sui/Ghost</a:t>
            </a:r>
            <a:endParaRPr lang="en-US" altLang="zh-CN"/>
          </a:p>
          <a:p>
            <a:r>
              <a:rPr lang="zh-CN" altLang="en-US"/>
              <a:t>守祟：</a:t>
            </a:r>
            <a:r>
              <a:rPr lang="en-US" altLang="zh-CN"/>
              <a:t>Shou Sui/stay up all night on New Year’s Eve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05" y="-29845"/>
            <a:ext cx="12185650" cy="6875780"/>
            <a:chOff x="3" y="112"/>
            <a:chExt cx="19430" cy="10688"/>
          </a:xfrm>
        </p:grpSpPr>
        <p:pic>
          <p:nvPicPr>
            <p:cNvPr id="4" name="图片 3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5" name="图片 4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3" name="TextBox 12"/>
          <p:cNvSpPr txBox="1"/>
          <p:nvPr/>
        </p:nvSpPr>
        <p:spPr>
          <a:xfrm flipH="1">
            <a:off x="3168288" y="3115825"/>
            <a:ext cx="37322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Tradition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 descr="20180428145140_YzRKC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>
                  <a:alpha val="100000"/>
                </a:srgbClr>
              </a:clrFrom>
              <a:clrTo>
                <a:srgbClr val="E8E8E8">
                  <a:alpha val="100000"/>
                  <a:alpha val="0"/>
                </a:srgbClr>
              </a:clrTo>
            </a:clrChange>
          </a:blip>
          <a:srcRect t="8708" r="17383"/>
          <a:stretch>
            <a:fillRect/>
          </a:stretch>
        </p:blipFill>
        <p:spPr>
          <a:xfrm rot="21240000">
            <a:off x="6678930" y="1960245"/>
            <a:ext cx="4027170" cy="44494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49351" y="3007036"/>
            <a:ext cx="844337" cy="844337"/>
            <a:chOff x="4411959" y="1460231"/>
            <a:chExt cx="633448" cy="633448"/>
          </a:xfrm>
        </p:grpSpPr>
        <p:sp>
          <p:nvSpPr>
            <p:cNvPr id="11" name="椭圆 10"/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cs typeface="+mn-ea"/>
                  <a:sym typeface="+mn-lt"/>
                </a:rPr>
                <a:t>贰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225" y="-8890"/>
            <a:ext cx="12185650" cy="6875780"/>
            <a:chOff x="3" y="112"/>
            <a:chExt cx="19430" cy="10688"/>
          </a:xfrm>
        </p:grpSpPr>
        <p:pic>
          <p:nvPicPr>
            <p:cNvPr id="28" name="图片 2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9" name="图片 28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3" t="18676" r="2681" b="13634"/>
          <a:stretch>
            <a:fillRect/>
          </a:stretch>
        </p:blipFill>
        <p:spPr>
          <a:xfrm rot="1802407" flipH="1">
            <a:off x="5253990" y="1835785"/>
            <a:ext cx="1685290" cy="2744470"/>
          </a:xfrm>
          <a:prstGeom prst="rect">
            <a:avLst/>
          </a:prstGeom>
        </p:spPr>
      </p:pic>
      <p:pic>
        <p:nvPicPr>
          <p:cNvPr id="3" name="图片 2" descr="u=3949103388,157130422&amp;fm=26&amp;gp=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670" y="1122045"/>
            <a:ext cx="4262120" cy="4237990"/>
          </a:xfrm>
          <a:prstGeom prst="rect">
            <a:avLst/>
          </a:prstGeom>
        </p:spPr>
      </p:pic>
      <p:sp>
        <p:nvSpPr>
          <p:cNvPr id="90" name="文本框 89"/>
          <p:cNvSpPr txBox="1"/>
          <p:nvPr/>
        </p:nvSpPr>
        <p:spPr>
          <a:xfrm>
            <a:off x="1702435" y="1504315"/>
            <a:ext cx="23882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Color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Chinese people really like red, so the Lucky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Money is always red, symbolizing luck and happiness. 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Number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Avoid number 4(“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死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”)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include number 8(“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”)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How to Receive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Kneel to receive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open it at once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70570" y="1598295"/>
            <a:ext cx="214503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Translation</a:t>
            </a:r>
            <a:endParaRPr lang="en-US" altLang="zh-CN" sz="2400" b="1"/>
          </a:p>
          <a:p>
            <a:r>
              <a:rPr lang="zh-CN" altLang="en-US"/>
              <a:t>压岁钱</a:t>
            </a:r>
            <a:r>
              <a:rPr lang="en-US" altLang="zh-CN"/>
              <a:t>:</a:t>
            </a:r>
            <a:endParaRPr lang="en-US" altLang="zh-CN"/>
          </a:p>
          <a:p>
            <a:r>
              <a:rPr lang="en-US" altLang="zh-CN"/>
              <a:t>Suppressing Ghosts Money</a:t>
            </a:r>
            <a:endParaRPr lang="en-US" altLang="zh-CN"/>
          </a:p>
        </p:txBody>
      </p:sp>
      <p:pic>
        <p:nvPicPr>
          <p:cNvPr id="5" name="图片 4" descr="8edf0ef231e366fdec97db28de17acd9"/>
          <p:cNvPicPr>
            <a:picLocks noChangeAspect="1"/>
          </p:cNvPicPr>
          <p:nvPr/>
        </p:nvPicPr>
        <p:blipFill>
          <a:blip r:embed="rId4"/>
          <a:srcRect b="19565"/>
          <a:stretch>
            <a:fillRect/>
          </a:stretch>
        </p:blipFill>
        <p:spPr>
          <a:xfrm>
            <a:off x="8495030" y="2889885"/>
            <a:ext cx="1744345" cy="249428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05" y="-29845"/>
            <a:ext cx="12185650" cy="6875780"/>
            <a:chOff x="3" y="112"/>
            <a:chExt cx="19430" cy="10688"/>
          </a:xfrm>
        </p:grpSpPr>
        <p:pic>
          <p:nvPicPr>
            <p:cNvPr id="4" name="图片 3" descr="56394706b0f47effe9fddfe375bdfc5beb7a410bda4f-gf7ofH_fw65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5" name="图片 4" descr="56394706b0f47effe9fddfe375bdfc5beb7a410bda4f-gf7ofH_fw65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3" name="TextBox 12"/>
          <p:cNvSpPr txBox="1"/>
          <p:nvPr/>
        </p:nvSpPr>
        <p:spPr>
          <a:xfrm flipH="1">
            <a:off x="3168015" y="2891155"/>
            <a:ext cx="40767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Calibri Light" panose="020F0302020204030204" charset="0"/>
                <a:cs typeface="Calibri Light" panose="020F0302020204030204" charset="0"/>
                <a:sym typeface="+mn-ea"/>
              </a:rPr>
              <a:t>Alipay and WeChat Red Envelope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 descr="20180428145140_YzRKC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E8E8E8">
                  <a:alpha val="100000"/>
                </a:srgbClr>
              </a:clrFrom>
              <a:clrTo>
                <a:srgbClr val="E8E8E8">
                  <a:alpha val="100000"/>
                  <a:alpha val="0"/>
                </a:srgbClr>
              </a:clrTo>
            </a:clrChange>
          </a:blip>
          <a:srcRect t="8708" r="17383"/>
          <a:stretch>
            <a:fillRect/>
          </a:stretch>
        </p:blipFill>
        <p:spPr>
          <a:xfrm rot="21240000">
            <a:off x="6678930" y="1960245"/>
            <a:ext cx="4027170" cy="444944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23510" y="3007036"/>
            <a:ext cx="844337" cy="844337"/>
            <a:chOff x="5846764" y="1460231"/>
            <a:chExt cx="633448" cy="633448"/>
          </a:xfrm>
        </p:grpSpPr>
        <p:sp>
          <p:nvSpPr>
            <p:cNvPr id="14" name="椭圆 13"/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>
                  <a:noFill/>
                  <a:cs typeface="+mn-ea"/>
                  <a:sym typeface="+mn-lt"/>
                </a:rPr>
                <a:t>壹</a:t>
              </a:r>
              <a:endParaRPr lang="zh-CN" altLang="en-US" sz="3200">
                <a:noFill/>
                <a:cs typeface="+mn-ea"/>
                <a:sym typeface="+mn-lt"/>
              </a:endParaRPr>
            </a:p>
          </p:txBody>
        </p:sp>
      </p:grpSp>
      <p:pic>
        <p:nvPicPr>
          <p:cNvPr id="2" name="图片 1" descr="8639c6dbbe89df517bd3f0854b68c29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0364" t="20574" r="10861" b="22043"/>
          <a:stretch>
            <a:fillRect/>
          </a:stretch>
        </p:blipFill>
        <p:spPr>
          <a:xfrm>
            <a:off x="2323465" y="3967480"/>
            <a:ext cx="4531995" cy="17125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2225" y="-8890"/>
            <a:ext cx="12185650" cy="6875780"/>
            <a:chOff x="3" y="112"/>
            <a:chExt cx="19430" cy="10688"/>
          </a:xfrm>
        </p:grpSpPr>
        <p:pic>
          <p:nvPicPr>
            <p:cNvPr id="28" name="图片 27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" y="112"/>
              <a:ext cx="16008" cy="10688"/>
            </a:xfrm>
            <a:prstGeom prst="rect">
              <a:avLst/>
            </a:prstGeom>
          </p:spPr>
        </p:pic>
        <p:pic>
          <p:nvPicPr>
            <p:cNvPr id="29" name="图片 28" descr="56394706b0f47effe9fddfe375bdfc5beb7a410bda4f-gf7ofH_fw658"/>
            <p:cNvPicPr>
              <a:picLocks noChangeAspect="1"/>
            </p:cNvPicPr>
            <p:nvPr/>
          </p:nvPicPr>
          <p:blipFill>
            <a:blip r:embed="rId1"/>
            <a:srcRect l="44909"/>
            <a:stretch>
              <a:fillRect/>
            </a:stretch>
          </p:blipFill>
          <p:spPr>
            <a:xfrm>
              <a:off x="10615" y="112"/>
              <a:ext cx="8819" cy="10688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882775" y="1113155"/>
            <a:ext cx="248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Digital Envelopes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2735" y="1616617"/>
            <a:ext cx="650219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Moving on from the traditional Red Envelope, in the 21st century, many people exchange digital Red Envelopes instead of the traditional paper ones.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2683" y="2676741"/>
            <a:ext cx="650219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Users can even send digital Hóngbāo to their favorite celebrities using apps such as Alipay, WeChat and the Weibo Red Envelope.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5045" y="4047490"/>
            <a:ext cx="2783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While the tradition centers on children, Red Envelopes are given to friends, family, colleagues and many other relatives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26925" y="1754387"/>
            <a:ext cx="615867" cy="554469"/>
            <a:chOff x="2545135" y="1309741"/>
            <a:chExt cx="615867" cy="554469"/>
          </a:xfrm>
        </p:grpSpPr>
        <p:sp>
          <p:nvSpPr>
            <p:cNvPr id="11" name="椭圆 10"/>
            <p:cNvSpPr/>
            <p:nvPr/>
          </p:nvSpPr>
          <p:spPr>
            <a:xfrm>
              <a:off x="2545135" y="1309741"/>
              <a:ext cx="572235" cy="55446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33998" y="1403163"/>
              <a:ext cx="527004" cy="36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C00000"/>
                  </a:solidFill>
                  <a:cs typeface="+mn-ea"/>
                  <a:sym typeface="+mn-lt"/>
                </a:rPr>
                <a:t>01</a:t>
              </a:r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36336" y="2814483"/>
            <a:ext cx="615867" cy="554469"/>
            <a:chOff x="2545135" y="1309741"/>
            <a:chExt cx="615867" cy="554469"/>
          </a:xfrm>
        </p:grpSpPr>
        <p:sp>
          <p:nvSpPr>
            <p:cNvPr id="21" name="椭圆 20"/>
            <p:cNvSpPr/>
            <p:nvPr/>
          </p:nvSpPr>
          <p:spPr>
            <a:xfrm>
              <a:off x="2545135" y="1309741"/>
              <a:ext cx="572235" cy="55446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33998" y="1403163"/>
              <a:ext cx="527004" cy="36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C00000"/>
                  </a:solidFill>
                  <a:cs typeface="+mn-ea"/>
                  <a:sym typeface="+mn-lt"/>
                </a:rPr>
                <a:t>02</a:t>
              </a:r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6026" y="4093075"/>
            <a:ext cx="615867" cy="554469"/>
            <a:chOff x="2545135" y="1309741"/>
            <a:chExt cx="615867" cy="554469"/>
          </a:xfrm>
        </p:grpSpPr>
        <p:sp>
          <p:nvSpPr>
            <p:cNvPr id="24" name="椭圆 23"/>
            <p:cNvSpPr/>
            <p:nvPr/>
          </p:nvSpPr>
          <p:spPr>
            <a:xfrm>
              <a:off x="2545135" y="1309741"/>
              <a:ext cx="572235" cy="55446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3998" y="1403163"/>
              <a:ext cx="527004" cy="36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C00000"/>
                  </a:solidFill>
                  <a:cs typeface="+mn-ea"/>
                  <a:sym typeface="+mn-lt"/>
                </a:rPr>
                <a:t>03</a:t>
              </a:r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DBB2CE306EFFC906607073FE38EE3F2F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45" y="3952240"/>
            <a:ext cx="5449570" cy="203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28,&quot;width&quot;:15810.268656716418}"/>
</p:tagLst>
</file>

<file path=ppt/tags/tag2.xml><?xml version="1.0" encoding="utf-8"?>
<p:tagLst xmlns:p="http://schemas.openxmlformats.org/presentationml/2006/main">
  <p:tag name="KSO_WM_UNIT_PLACING_PICTURE_USER_VIEWPORT" val="{&quot;height&quot;:10828,&quot;width&quot;:8710.067421513124}"/>
</p:tagLst>
</file>

<file path=ppt/tags/tag3.xml><?xml version="1.0" encoding="utf-8"?>
<p:tagLst xmlns:p="http://schemas.openxmlformats.org/presentationml/2006/main">
  <p:tag name="KSO_WM_UNIT_PLACING_PICTURE_USER_VIEWPORT" val="{&quot;height&quot;:7007,&quot;width&quot;:6342}"/>
</p:tagLst>
</file>

<file path=ppt/tags/tag4.xml><?xml version="1.0" encoding="utf-8"?>
<p:tagLst xmlns:p="http://schemas.openxmlformats.org/presentationml/2006/main">
  <p:tag name="KSO_WM_UNIT_PLACING_PICTURE_USER_VIEWPORT" val="{&quot;height&quot;:4700,&quot;width&quot;:9060}"/>
</p:tagLst>
</file>

<file path=ppt/tags/tag5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 Light"/>
        <a:ea typeface="楷体"/>
        <a:cs typeface="Arial"/>
      </a:majorFont>
      <a:minorFont>
        <a:latin typeface="Calibri Light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2302</Words>
  <Application>WPS 演示</Application>
  <PresentationFormat>自定义</PresentationFormat>
  <Paragraphs>133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楷体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鲨鱼辣昭</cp:lastModifiedBy>
  <cp:revision>59</cp:revision>
  <dcterms:created xsi:type="dcterms:W3CDTF">2017-07-30T08:39:00Z</dcterms:created>
  <dcterms:modified xsi:type="dcterms:W3CDTF">2021-04-13T12:21:01Z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2052-11.1.0.10337</vt:lpwstr>
  </property>
  <property fmtid="{D5CDD505-2E9C-101B-9397-08002B2CF9AE}" pid="3" name="KSOTemplateUUID">
    <vt:lpwstr>v1.0_mb_jKwJw0L0HKF4ncykrN4tfQ==</vt:lpwstr>
  </property>
  <property fmtid="{D5CDD505-2E9C-101B-9397-08002B2CF9AE}" pid="4" name="ICV">
    <vt:lpwstr>EE47CB7BBC0F4F13A56748EC9D971C1E</vt:lpwstr>
  </property>
</Properties>
</file>