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39" r:id="rId3"/>
    <p:sldId id="340" r:id="rId4"/>
    <p:sldId id="341" r:id="rId5"/>
    <p:sldId id="349" r:id="rId6"/>
    <p:sldId id="358" r:id="rId7"/>
    <p:sldId id="350" r:id="rId8"/>
    <p:sldId id="342" r:id="rId9"/>
    <p:sldId id="352" r:id="rId10"/>
    <p:sldId id="353" r:id="rId11"/>
    <p:sldId id="343" r:id="rId12"/>
    <p:sldId id="354" r:id="rId13"/>
    <p:sldId id="355" r:id="rId14"/>
    <p:sldId id="344" r:id="rId15"/>
    <p:sldId id="356" r:id="rId16"/>
    <p:sldId id="357" r:id="rId17"/>
    <p:sldId id="360" r:id="rId18"/>
    <p:sldId id="563" r:id="rId19"/>
    <p:sldId id="334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kur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2CC82-D668-4DFB-AD4D-9CFE547CF31B}" type="datetimeFigureOut">
              <a:rPr lang="de-DE" smtClean="0"/>
              <a:t>15.05.2024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F1249-96E4-4C09-A413-4952DE2FBB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787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82F4B8-3CC4-AB5D-2CFA-711E10455E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B8096A0-83F2-2372-5EF7-CAF6276B1F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BC4C2C-4A95-7FA8-0AE9-5A1BC3CCC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50A1-6FF2-48CE-8EB5-F26F1A69D237}" type="datetimeFigureOut">
              <a:rPr lang="de-DE" smtClean="0"/>
              <a:t>15.05.2024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E1D51FA-FEE4-4FEF-7727-59C6AC8E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A876D1-E4F8-3EAA-E9F5-F80AAFA33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A044-2D3B-4FF4-9EBC-207C052C0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3754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C858D1-67F5-DF36-EAC3-C81B7C277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A9D3DA5-754B-BDAF-543D-E808451BE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B1CA737-787F-3ED5-A8B4-8DA8A8653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50A1-6FF2-48CE-8EB5-F26F1A69D237}" type="datetimeFigureOut">
              <a:rPr lang="de-DE" smtClean="0"/>
              <a:t>15.05.2024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CC090AC-17FD-EB33-5EC8-E79B1072D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FC7F8E-0D02-0798-6016-67385CF2F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A044-2D3B-4FF4-9EBC-207C052C0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5035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BB48886-2C2A-38E3-9407-6ACA622AC6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D94228B-146D-4969-CB8E-F78E0B5045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BBAB894-DF25-5136-E7D8-009AAC623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50A1-6FF2-48CE-8EB5-F26F1A69D237}" type="datetimeFigureOut">
              <a:rPr lang="de-DE" smtClean="0"/>
              <a:t>15.05.2024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D54B42-5E57-596A-B29A-BE3765263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E710C4-68A3-1FD1-B0EB-ECFAF7970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A044-2D3B-4FF4-9EBC-207C052C0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3319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F15770-1C96-1D65-E8C6-D4B35D334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2C4489-0DF3-616B-A309-4296836FF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D52764-0F5B-5CD3-0E66-736E0D7EB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50A1-6FF2-48CE-8EB5-F26F1A69D237}" type="datetimeFigureOut">
              <a:rPr lang="de-DE" smtClean="0"/>
              <a:t>15.05.2024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F4578EA-BD81-DF8B-20A7-B08A5E6FE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F7EBFF-2CB7-A13C-1134-4D6C430CC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A044-2D3B-4FF4-9EBC-207C052C0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2760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AD4082-D791-8E42-3174-25144306D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441BDE8-5C42-8EAC-5677-C5FACA001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6B7781-3C46-4A41-4D4F-BC6209E70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50A1-6FF2-48CE-8EB5-F26F1A69D237}" type="datetimeFigureOut">
              <a:rPr lang="de-DE" smtClean="0"/>
              <a:t>15.05.2024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492AD07-850A-2A0E-9141-488462588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E34C418-A3BD-F1C6-E7D3-E7C7E7250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A044-2D3B-4FF4-9EBC-207C052C0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3121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38589E-ADC1-8F90-0149-C76EE0380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819C9E-4D52-2800-EBCB-34AAE33546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49FEBEC-7ADD-07E0-72AF-98CB1DBDC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D58E9EE-8720-3A8E-01C2-C47A59AAA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50A1-6FF2-48CE-8EB5-F26F1A69D237}" type="datetimeFigureOut">
              <a:rPr lang="de-DE" smtClean="0"/>
              <a:t>15.05.2024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47252BE-0600-E2B7-A3A1-8D2775AD8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BDB149-5801-88AF-E077-79AD0DFCA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A044-2D3B-4FF4-9EBC-207C052C0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208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E5F830-6B18-570C-67F1-8C2212CFB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75EF054-F217-B59C-22FD-5B386473B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2BAA5CF-B98B-890D-061F-A8CBD00C7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F3D4B3D-9952-8D7A-EB6F-C8709DC4D1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2DDB59F-FD4A-0123-7E82-6DC39F9616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C7094EB-C2CB-A51D-F7BB-72CF0C6BC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50A1-6FF2-48CE-8EB5-F26F1A69D237}" type="datetimeFigureOut">
              <a:rPr lang="de-DE" smtClean="0"/>
              <a:t>15.05.2024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F2298BD-50AD-9244-7C78-791033AD9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E1C9A33-5ACB-77D6-51C0-3D57FE305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A044-2D3B-4FF4-9EBC-207C052C0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268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BA664C-EAED-342C-B320-62031029E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E3162B0-D4E9-3FC9-6C3B-D05251A76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50A1-6FF2-48CE-8EB5-F26F1A69D237}" type="datetimeFigureOut">
              <a:rPr lang="de-DE" smtClean="0"/>
              <a:t>15.05.2024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EB09EE4-02C1-EBAE-6861-804A7DEB3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CC49BC-EE4A-1BA4-0817-3DBA8C90F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A044-2D3B-4FF4-9EBC-207C052C0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8366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2555805-0B06-5145-DE37-BC759674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50A1-6FF2-48CE-8EB5-F26F1A69D237}" type="datetimeFigureOut">
              <a:rPr lang="de-DE" smtClean="0"/>
              <a:t>15.05.2024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B5E0571-631A-2526-D8AB-CF6BF3676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68AF4B8-29BB-637C-AD7E-4D4B1E57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A044-2D3B-4FF4-9EBC-207C052C0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4510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39EF7D-B77B-DEC3-1D51-691384F0A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63EF3F-6256-1C3B-C5F5-E8A616309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7AD6FCD-FDD7-C4D8-64BF-A3C62D1C3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13C4DFA-2E29-CBF6-C50F-BAF8FE8DC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50A1-6FF2-48CE-8EB5-F26F1A69D237}" type="datetimeFigureOut">
              <a:rPr lang="de-DE" smtClean="0"/>
              <a:t>15.05.2024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93EBB7D-9B90-D8A7-ACFC-A558574AE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388DC49-81FD-901C-BBAF-A3D7F6A55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A044-2D3B-4FF4-9EBC-207C052C0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4649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C7ED03-0CB2-F46C-C3A3-9C75E8EAA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BFFDA7B-FC2A-BAAD-E441-F6964D7152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BACEC82-2ADD-2B6A-B3D6-B46521D5AA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07B2F9D-60B2-CEA9-B374-A9F9162C5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50A1-6FF2-48CE-8EB5-F26F1A69D237}" type="datetimeFigureOut">
              <a:rPr lang="de-DE" smtClean="0"/>
              <a:t>15.05.2024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33D6B2-D30D-51DD-82E9-D60773CE3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3EEC04C-751B-93FA-8E5C-598ED6431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A044-2D3B-4FF4-9EBC-207C052C0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306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64341FC-DB3C-B991-2B91-714AB6CA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861759-F6F8-E0D5-9B20-0C755E351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508964-BA69-0380-F495-EBFC9BF005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E50A1-6FF2-48CE-8EB5-F26F1A69D237}" type="datetimeFigureOut">
              <a:rPr lang="de-DE" smtClean="0"/>
              <a:t>15.05.2024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CBA270-5019-766B-9152-22D406945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3D0E79-2AFE-4C63-09F0-F95D163B2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0A044-2D3B-4FF4-9EBC-207C052C0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468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ruhr-uni-bochum.de/uvu/index.php/Germ_Gramm_202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n8ae3qwafbc11zv.mikecrm.com/CTrdOj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DF8421-C6F9-E6C7-A45E-08A15C63FE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22960"/>
          </a:xfrm>
        </p:spPr>
        <p:txBody>
          <a:bodyPr/>
          <a:lstStyle/>
          <a:p>
            <a:r>
              <a:rPr lang="zh-CN" altLang="de-DE" dirty="0"/>
              <a:t>德语语法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9B27F03-80E5-EF09-569A-8978A02E7B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58774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de-DE" sz="1800" kern="100" dirty="0"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WeChat: </a:t>
            </a:r>
            <a:r>
              <a:rPr lang="zh-CN" altLang="de-DE" sz="1800" kern="100" dirty="0"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湖师德文专业</a:t>
            </a:r>
            <a:r>
              <a:rPr lang="de-DE" altLang="zh-CN" sz="1800" kern="100" dirty="0"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22</a:t>
            </a:r>
            <a:r>
              <a:rPr lang="zh-CN" altLang="de-DE" sz="1800" kern="100" dirty="0"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级（</a:t>
            </a:r>
            <a:r>
              <a:rPr lang="de-DE" altLang="zh-CN" sz="1800" kern="100" dirty="0"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30</a:t>
            </a:r>
            <a:r>
              <a:rPr lang="zh-CN" altLang="de-DE" sz="1800" kern="100" dirty="0"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位？）</a:t>
            </a:r>
            <a:endParaRPr lang="de-DE" altLang="zh-CN" sz="1800" kern="100" dirty="0">
              <a:latin typeface="Arial" panose="020B06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de-DE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MIT 16:30-17:15 </a:t>
            </a:r>
            <a:r>
              <a:rPr lang="zh-CN" altLang="de-DE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德语语法</a:t>
            </a:r>
            <a:r>
              <a:rPr lang="zh-CN" alt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de-DE" b="0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2" tooltip="Germ Gramm 2024"/>
              </a:rPr>
              <a:t>Germ Gramm 2024</a:t>
            </a:r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Wang </a:t>
            </a:r>
            <a:r>
              <a:rPr lang="de-DE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Zhuochen</a:t>
            </a:r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(1-16,</a:t>
            </a:r>
            <a:r>
              <a:rPr lang="zh-CN" alt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外国语学院大楼</a:t>
            </a:r>
            <a:r>
              <a:rPr lang="de-DE" altLang="zh-CN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406</a:t>
            </a:r>
            <a:r>
              <a:rPr lang="zh-CN" alt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教室</a:t>
            </a:r>
            <a:r>
              <a:rPr lang="de-DE" altLang="zh-CN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09163042.011) </a:t>
            </a:r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S1 XS 28.2., S2 MW 6.3., </a:t>
            </a:r>
            <a:r>
              <a:rPr lang="de-DE" b="0" i="0" dirty="0">
                <a:effectLst/>
                <a:latin typeface="Arial" panose="020B0604020202020204" pitchFamily="34" charset="0"/>
              </a:rPr>
              <a:t>S3 MW 13.3., </a:t>
            </a:r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S4 XS 20.3., S5 MW 27.3., S6 XS 3.4., S7 XS 10.4., S8 MW 17.4., S9 XS 24.4., </a:t>
            </a:r>
            <a:r>
              <a:rPr lang="de-DE" b="0" i="0" dirty="0">
                <a:effectLst/>
                <a:latin typeface="Arial" panose="020B0604020202020204" pitchFamily="34" charset="0"/>
              </a:rPr>
              <a:t>S10 MW 8.5., </a:t>
            </a:r>
            <a:r>
              <a:rPr lang="de-DE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S11 MW 15.5., </a:t>
            </a:r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S12 MW 22.5., S13 MW 29.5., S14 MW 5.6., S15 XS 12.6., </a:t>
            </a:r>
            <a:r>
              <a:rPr lang="de-DE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Exam</a:t>
            </a:r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XS 19.6.</a:t>
            </a:r>
          </a:p>
          <a:p>
            <a:pPr>
              <a:lnSpc>
                <a:spcPct val="110000"/>
              </a:lnSpc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8357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1ECA45-065E-490C-AD5A-15BEDA371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Inhaltsplatzhalter 4">
            <a:extLst>
              <a:ext uri="{FF2B5EF4-FFF2-40B4-BE49-F238E27FC236}">
                <a16:creationId xmlns:a16="http://schemas.microsoft.com/office/drawing/2014/main" id="{748C4FB3-6150-7772-66DC-9F02D6CA59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 contras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237" b="619"/>
          <a:stretch/>
        </p:blipFill>
        <p:spPr>
          <a:xfrm>
            <a:off x="-209550" y="762000"/>
            <a:ext cx="15839714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20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1ECA45-065E-490C-AD5A-15BEDA371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201BBBC-D516-07D9-B480-0AD23B1C75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 contras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4174"/>
          <a:stretch/>
        </p:blipFill>
        <p:spPr>
          <a:xfrm>
            <a:off x="451820" y="365125"/>
            <a:ext cx="12472509" cy="6127750"/>
          </a:xfrm>
        </p:spPr>
      </p:pic>
    </p:spTree>
    <p:extLst>
      <p:ext uri="{BB962C8B-B14F-4D97-AF65-F5344CB8AC3E}">
        <p14:creationId xmlns:p14="http://schemas.microsoft.com/office/powerpoint/2010/main" val="2955222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1ECA45-065E-490C-AD5A-15BEDA371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Inhaltsplatzhalter 4">
            <a:extLst>
              <a:ext uri="{FF2B5EF4-FFF2-40B4-BE49-F238E27FC236}">
                <a16:creationId xmlns:a16="http://schemas.microsoft.com/office/drawing/2014/main" id="{DBDD0BF6-F7FF-43F8-469A-F9F9488ECC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 contras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045" b="26304"/>
          <a:stretch/>
        </p:blipFill>
        <p:spPr>
          <a:xfrm>
            <a:off x="156545" y="52388"/>
            <a:ext cx="12885935" cy="665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72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4">
            <a:extLst>
              <a:ext uri="{FF2B5EF4-FFF2-40B4-BE49-F238E27FC236}">
                <a16:creationId xmlns:a16="http://schemas.microsoft.com/office/drawing/2014/main" id="{9E0EAA31-6227-885F-45F9-81B31D4C57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 contras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3477"/>
          <a:stretch/>
        </p:blipFill>
        <p:spPr>
          <a:xfrm>
            <a:off x="-975462" y="1489075"/>
            <a:ext cx="14027791" cy="5102225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19F6C55-4056-4AB0-61F8-E0A4D63DE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1162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1ECA45-065E-490C-AD5A-15BEDA371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53BAE420-A2AB-1B2A-4994-6D1065E689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 contras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5998"/>
          <a:stretch/>
        </p:blipFill>
        <p:spPr>
          <a:xfrm>
            <a:off x="-1643679" y="-31750"/>
            <a:ext cx="13992778" cy="6524625"/>
          </a:xfrm>
        </p:spPr>
      </p:pic>
    </p:spTree>
    <p:extLst>
      <p:ext uri="{BB962C8B-B14F-4D97-AF65-F5344CB8AC3E}">
        <p14:creationId xmlns:p14="http://schemas.microsoft.com/office/powerpoint/2010/main" val="3902783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1ECA45-065E-490C-AD5A-15BEDA371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Inhaltsplatzhalter 4">
            <a:extLst>
              <a:ext uri="{FF2B5EF4-FFF2-40B4-BE49-F238E27FC236}">
                <a16:creationId xmlns:a16="http://schemas.microsoft.com/office/drawing/2014/main" id="{09E0D832-8688-3B16-2FC0-58DD8DF38C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 contras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002" b="39511"/>
          <a:stretch/>
        </p:blipFill>
        <p:spPr>
          <a:xfrm>
            <a:off x="-991217" y="876300"/>
            <a:ext cx="14685227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4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1ECA45-065E-490C-AD5A-15BEDA371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Inhaltsplatzhalter 4">
            <a:extLst>
              <a:ext uri="{FF2B5EF4-FFF2-40B4-BE49-F238E27FC236}">
                <a16:creationId xmlns:a16="http://schemas.microsoft.com/office/drawing/2014/main" id="{78D1E71B-BAFA-2E85-2B64-D040324BBD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 contras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015"/>
          <a:stretch/>
        </p:blipFill>
        <p:spPr>
          <a:xfrm>
            <a:off x="-95250" y="291916"/>
            <a:ext cx="11968781" cy="656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645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A01184-D07F-7222-2C3A-9E9F57DF3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6600" b="1" dirty="0"/>
              <a:t>Hausaufgaben für 22.5.: Adjektive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45ECC0-8546-9800-D62D-777CE4237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36631"/>
            <a:ext cx="10515600" cy="3240332"/>
          </a:xfrm>
        </p:spPr>
        <p:txBody>
          <a:bodyPr>
            <a:normAutofit/>
          </a:bodyPr>
          <a:lstStyle/>
          <a:p>
            <a:pPr marL="285750" indent="-285750"/>
            <a:r>
              <a:rPr lang="de-DE" sz="3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Bitte füllen Sie die Übungen S. 101-111 aus, wir gehen sie noch einmal gemeinsam in der Klasse durch.</a:t>
            </a:r>
          </a:p>
          <a:p>
            <a:pPr marL="285750" indent="-285750"/>
            <a:r>
              <a:rPr lang="de-DE" sz="3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Bitte erstellen Sie hier eine Namensliste und tragen Sie das Thema Ihrer Abschlussarbeit ein.</a:t>
            </a:r>
          </a:p>
          <a:p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6845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83BDD7-3C51-8307-D21A-5666E735B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3383" y="14658"/>
            <a:ext cx="8549054" cy="1325563"/>
          </a:xfrm>
        </p:spPr>
        <p:txBody>
          <a:bodyPr/>
          <a:lstStyle/>
          <a:p>
            <a:r>
              <a:rPr lang="de-DE" dirty="0"/>
              <a:t>Hausaufgabe: Umfrage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3D2E385-4E9F-0309-3BA1-BFD8ACD08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13383" y="1417639"/>
            <a:ext cx="9256643" cy="5257800"/>
          </a:xfrm>
        </p:spPr>
        <p:txBody>
          <a:bodyPr>
            <a:normAutofit lnSpcReduction="10000"/>
          </a:bodyPr>
          <a:lstStyle/>
          <a:p>
            <a:r>
              <a:rPr lang="de-DE" dirty="0"/>
              <a:t>2024: Bitte nehmen Sie an folgender Umfrage teil:</a:t>
            </a:r>
          </a:p>
          <a:p>
            <a:pPr marL="0" indent="0">
              <a:buNone/>
            </a:pPr>
            <a:r>
              <a:rPr lang="de-DE" dirty="0"/>
              <a:t>&lt; &lt; &lt; &lt; &lt;  https://wn8ae3qwafbc11zv.mikecrm.com/CTrdOjm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WACS (</a:t>
            </a:r>
            <a:r>
              <a:rPr lang="de-DE" altLang="zh-CN" dirty="0"/>
              <a:t>Wollen Sie am 20.7. ein Online-</a:t>
            </a:r>
            <a:br>
              <a:rPr lang="de-DE" altLang="zh-CN" dirty="0"/>
            </a:br>
            <a:r>
              <a:rPr lang="de-DE" altLang="zh-CN" dirty="0"/>
              <a:t>Referat auf einer internationalen </a:t>
            </a:r>
            <a:br>
              <a:rPr lang="de-DE" altLang="zh-CN" dirty="0"/>
            </a:br>
            <a:r>
              <a:rPr lang="de-DE" altLang="zh-CN" dirty="0"/>
              <a:t>Konferenz halten? Hier können Sie sich </a:t>
            </a:r>
            <a:br>
              <a:rPr lang="de-DE" altLang="zh-CN" dirty="0"/>
            </a:br>
            <a:r>
              <a:rPr lang="de-DE" altLang="zh-CN" dirty="0"/>
              <a:t>anmelden (kostenlos, wenn Sie „VIP“ </a:t>
            </a:r>
            <a:br>
              <a:rPr lang="de-DE" altLang="zh-CN" dirty="0"/>
            </a:br>
            <a:r>
              <a:rPr lang="de-DE" altLang="zh-CN" dirty="0"/>
              <a:t>anklicken), Formular „WACS“: </a:t>
            </a:r>
            <a:r>
              <a:rPr lang="de-DE" dirty="0"/>
              <a:t>)</a:t>
            </a:r>
          </a:p>
          <a:p>
            <a:pPr marL="0" indent="0">
              <a:buNone/>
            </a:pPr>
            <a:r>
              <a:rPr lang="de-DE" dirty="0"/>
              <a:t>&lt; &lt; &lt; &lt; &lt; &lt;  https://wn8ae3qwafbc11zv.mikecrm.com/1ftvnYF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D13011F-C538-AB59-A9FA-1D76FE7A2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8" y="66453"/>
            <a:ext cx="2547537" cy="2547537"/>
          </a:xfrm>
          <a:prstGeom prst="rect">
            <a:avLst/>
          </a:prstGeom>
        </p:spPr>
      </p:pic>
      <p:sp>
        <p:nvSpPr>
          <p:cNvPr id="6" name="Textplatzhalter 2">
            <a:extLst>
              <a:ext uri="{FF2B5EF4-FFF2-40B4-BE49-F238E27FC236}">
                <a16:creationId xmlns:a16="http://schemas.microsoft.com/office/drawing/2014/main" id="{266974B6-3939-CFEA-B5C9-3AA443155855}"/>
              </a:ext>
            </a:extLst>
          </p:cNvPr>
          <p:cNvSpPr txBox="1">
            <a:spLocks/>
          </p:cNvSpPr>
          <p:nvPr/>
        </p:nvSpPr>
        <p:spPr>
          <a:xfrm>
            <a:off x="76201" y="2775006"/>
            <a:ext cx="9256643" cy="1621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20" tIns="45720" rIns="45720" bIns="45720" anchor="t">
            <a:normAutofit/>
          </a:bodyPr>
          <a:lstStyle>
            <a:lvl1pPr marL="685800" marR="0" indent="-685800" algn="l" defTabSz="18288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Corbel"/>
                <a:ea typeface="Corbel"/>
                <a:cs typeface="Corbel"/>
                <a:sym typeface="Corbel"/>
              </a:defRPr>
            </a:lvl1pPr>
            <a:lvl2pPr marL="1110342" marR="0" indent="-653142" algn="l" defTabSz="18288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Corbel"/>
                <a:ea typeface="Corbel"/>
                <a:cs typeface="Corbel"/>
                <a:sym typeface="Corbel"/>
              </a:defRPr>
            </a:lvl2pPr>
            <a:lvl3pPr marL="1524000" marR="0" indent="-609600" algn="l" defTabSz="18288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Corbel"/>
                <a:ea typeface="Corbel"/>
                <a:cs typeface="Corbel"/>
                <a:sym typeface="Corbel"/>
              </a:defRPr>
            </a:lvl3pPr>
            <a:lvl4pPr marL="2103120" marR="0" indent="-731520" algn="l" defTabSz="18288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Corbel"/>
                <a:ea typeface="Corbel"/>
                <a:cs typeface="Corbel"/>
                <a:sym typeface="Corbel"/>
              </a:defRPr>
            </a:lvl4pPr>
            <a:lvl5pPr marL="2560320" marR="0" indent="-731520" algn="l" defTabSz="18288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Corbel"/>
                <a:ea typeface="Corbel"/>
                <a:cs typeface="Corbel"/>
                <a:sym typeface="Corbel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de-DE" sz="2800" dirty="0"/>
              <a:t>EU (Wenn Sie noch Zeit und Lust haben, auch hieran)</a:t>
            </a:r>
          </a:p>
          <a:p>
            <a:pPr marL="0" indent="0">
              <a:buNone/>
            </a:pPr>
            <a:r>
              <a:rPr lang="de-DE" sz="2800" dirty="0"/>
              <a:t>https://wn8ae3qwafbc11zv.mikecrm.com/9gdWrQT   &gt; &gt; &gt; &gt; &gt;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F278C84-4322-32B2-7BC3-6D93F4B17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111" y="3109119"/>
            <a:ext cx="2547537" cy="254753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F4D283F-078A-F850-229F-24366499D3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0" y="4240890"/>
            <a:ext cx="2547537" cy="254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1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0D89F-861E-2E15-5D65-018EAF9E8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7DB0BD-8FA0-D386-D19F-DBFA5F3F2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9721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248E8D-3926-04F5-2CEC-A4AA50DD0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Sitzung 11 MW 15.5. 4.4 </a:t>
            </a:r>
            <a:r>
              <a:rPr lang="zh-CN" altLang="de-DE" sz="4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反身动词 </a:t>
            </a:r>
            <a:r>
              <a:rPr lang="de-DE" sz="4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Reflexive Verben (63-67)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27CFE2-8A4D-9CF6-9BDC-41F7BF970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altLang="zh-CN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N</a:t>
            </a:r>
            <a:r>
              <a:rPr lang="de-DE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eues Lehrbuch: </a:t>
            </a:r>
            <a:r>
              <a:rPr lang="zh-CN" altLang="de-DE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德语语法解析与练习</a:t>
            </a:r>
            <a:r>
              <a:rPr lang="de-DE" altLang="zh-CN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</a:t>
            </a:r>
          </a:p>
          <a:p>
            <a:pPr marL="742950" lvl="1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4. Verb 30-93 (</a:t>
            </a:r>
          </a:p>
          <a:p>
            <a:pPr marL="1143000" lvl="2" indent="-2286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4.4 Reflexive Verben 63-67,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Gemeinsames Nachschauen der im Buch ausgefüllten Übungen.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Vollständigkeit der bisher hochgeladenen Präsentationen.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Neuer Stoff für heute: 4.4 </a:t>
            </a:r>
            <a:r>
              <a:rPr lang="zh-CN" altLang="de-DE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反身动词 </a:t>
            </a:r>
            <a:r>
              <a:rPr lang="de-DE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Reflexive Verben (63-67). Wir lesen zusammen die Erläuterungen S. 63-65. 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Gemeinsames Durchgehen der von Ihnen vorbereiteten Übungen </a:t>
            </a:r>
            <a:r>
              <a:rPr lang="de-DE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4:.4.2 (Übung 1 S. 65 unten - S. 66, Übung 2 S. 66, Übung 3 S. 66, Übung 4 S. 67, Übung 5 S. 67) vor.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Präsentation des Lehrenden: ...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Hausaufgaben für kommende Woche 22.5.2024: Thema Adjektive</a:t>
            </a:r>
          </a:p>
          <a:p>
            <a:pPr marL="742950" lvl="1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Bitte füllen Sie die Übungen... aus</a:t>
            </a:r>
          </a:p>
          <a:p>
            <a:pPr marL="742950" lvl="1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Bitte erstellen Sie hier eine Namensliste und tragen Sie das Thema Ihrer Abschlussarbeit ein.</a:t>
            </a:r>
          </a:p>
          <a:p>
            <a:pPr marL="742950" lvl="1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Bitte nehmen Sie an folgender Umfrage 2024 teil: </a:t>
            </a:r>
            <a:r>
              <a:rPr lang="de-DE" sz="1600" b="0" i="0" u="none" strike="noStrike" dirty="0">
                <a:solidFill>
                  <a:srgbClr val="3366BB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2"/>
              </a:rPr>
              <a:t>https://wn8ae3qwafbc11zv.mikecrm.com/CTrdOjm</a:t>
            </a:r>
            <a:r>
              <a:rPr lang="de-DE" sz="1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;</a:t>
            </a:r>
            <a:endParaRPr lang="de-DE" sz="18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811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1ECA45-065E-490C-AD5A-15BEDA371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E29A4472-027A-1957-9DB1-12948E7CCB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-25000" contras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249"/>
          <a:stretch/>
        </p:blipFill>
        <p:spPr>
          <a:xfrm>
            <a:off x="0" y="0"/>
            <a:ext cx="12209544" cy="2804746"/>
          </a:xfrm>
        </p:spPr>
      </p:pic>
    </p:spTree>
    <p:extLst>
      <p:ext uri="{BB962C8B-B14F-4D97-AF65-F5344CB8AC3E}">
        <p14:creationId xmlns:p14="http://schemas.microsoft.com/office/powerpoint/2010/main" val="1710152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1ECA45-065E-490C-AD5A-15BEDA371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6877C62D-AE62-F56D-9C8E-3088C805DB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 contras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567"/>
          <a:stretch/>
        </p:blipFill>
        <p:spPr>
          <a:xfrm>
            <a:off x="-1" y="0"/>
            <a:ext cx="12430125" cy="6210300"/>
          </a:xfrm>
        </p:spPr>
      </p:pic>
    </p:spTree>
    <p:extLst>
      <p:ext uri="{BB962C8B-B14F-4D97-AF65-F5344CB8AC3E}">
        <p14:creationId xmlns:p14="http://schemas.microsoft.com/office/powerpoint/2010/main" val="2580592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1ECA45-065E-490C-AD5A-15BEDA371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6877C62D-AE62-F56D-9C8E-3088C805DB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 contras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991" b="39092"/>
          <a:stretch/>
        </p:blipFill>
        <p:spPr>
          <a:xfrm>
            <a:off x="-1" y="1276350"/>
            <a:ext cx="12430125" cy="4076700"/>
          </a:xfrm>
        </p:spPr>
      </p:pic>
    </p:spTree>
    <p:extLst>
      <p:ext uri="{BB962C8B-B14F-4D97-AF65-F5344CB8AC3E}">
        <p14:creationId xmlns:p14="http://schemas.microsoft.com/office/powerpoint/2010/main" val="1393143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1ECA45-065E-490C-AD5A-15BEDA371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sich räuspern                       sich überlegen …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C71ADD2-A0D8-371C-D063-FF4319293872}"/>
              </a:ext>
            </a:extLst>
          </p:cNvPr>
          <p:cNvSpPr txBox="1"/>
          <p:nvPr/>
        </p:nvSpPr>
        <p:spPr>
          <a:xfrm>
            <a:off x="247650" y="1971675"/>
            <a:ext cx="30194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ich ……………….</a:t>
            </a:r>
          </a:p>
          <a:p>
            <a:r>
              <a:rPr lang="de-DE" sz="3600" dirty="0"/>
              <a:t>du</a:t>
            </a:r>
          </a:p>
          <a:p>
            <a:r>
              <a:rPr lang="de-DE" sz="3600" dirty="0"/>
              <a:t>er/sie/es/man</a:t>
            </a:r>
          </a:p>
          <a:p>
            <a:r>
              <a:rPr lang="de-DE" sz="3600" dirty="0"/>
              <a:t>wir</a:t>
            </a:r>
          </a:p>
          <a:p>
            <a:r>
              <a:rPr lang="de-DE" sz="3600" dirty="0"/>
              <a:t>ihr</a:t>
            </a:r>
          </a:p>
          <a:p>
            <a:r>
              <a:rPr lang="de-DE" sz="3600" dirty="0"/>
              <a:t>sie/Sie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99590D3-9147-9EAF-694A-9E7E1B5CDBA9}"/>
              </a:ext>
            </a:extLst>
          </p:cNvPr>
          <p:cNvSpPr txBox="1"/>
          <p:nvPr/>
        </p:nvSpPr>
        <p:spPr>
          <a:xfrm>
            <a:off x="4067175" y="1971675"/>
            <a:ext cx="30194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mich</a:t>
            </a:r>
          </a:p>
          <a:p>
            <a:r>
              <a:rPr lang="de-DE" sz="3600" dirty="0"/>
              <a:t>dich</a:t>
            </a:r>
          </a:p>
          <a:p>
            <a:r>
              <a:rPr lang="de-DE" sz="3600" dirty="0"/>
              <a:t>sich</a:t>
            </a:r>
          </a:p>
          <a:p>
            <a:r>
              <a:rPr lang="de-DE" sz="3600" dirty="0"/>
              <a:t>uns</a:t>
            </a:r>
          </a:p>
          <a:p>
            <a:r>
              <a:rPr lang="de-DE" sz="3600" dirty="0"/>
              <a:t>euch</a:t>
            </a:r>
          </a:p>
          <a:p>
            <a:r>
              <a:rPr lang="de-DE" sz="3600" dirty="0"/>
              <a:t>sich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E8B7847-2C16-4EC2-F841-361D8E4383BA}"/>
              </a:ext>
            </a:extLst>
          </p:cNvPr>
          <p:cNvSpPr txBox="1"/>
          <p:nvPr/>
        </p:nvSpPr>
        <p:spPr>
          <a:xfrm>
            <a:off x="6848475" y="1971675"/>
            <a:ext cx="30194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ich ……………….</a:t>
            </a:r>
          </a:p>
          <a:p>
            <a:r>
              <a:rPr lang="de-DE" sz="3600" dirty="0"/>
              <a:t>du</a:t>
            </a:r>
          </a:p>
          <a:p>
            <a:r>
              <a:rPr lang="de-DE" sz="3600" dirty="0"/>
              <a:t>er/sie/es/man</a:t>
            </a:r>
          </a:p>
          <a:p>
            <a:r>
              <a:rPr lang="de-DE" sz="3600" dirty="0"/>
              <a:t>wir</a:t>
            </a:r>
          </a:p>
          <a:p>
            <a:r>
              <a:rPr lang="de-DE" sz="3600" dirty="0"/>
              <a:t>ihr</a:t>
            </a:r>
          </a:p>
          <a:p>
            <a:r>
              <a:rPr lang="de-DE" sz="3600" dirty="0"/>
              <a:t>sie/Sie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D35DFFC-BF9A-177C-492C-B5F44852C0FA}"/>
              </a:ext>
            </a:extLst>
          </p:cNvPr>
          <p:cNvSpPr txBox="1"/>
          <p:nvPr/>
        </p:nvSpPr>
        <p:spPr>
          <a:xfrm>
            <a:off x="10972800" y="1971675"/>
            <a:ext cx="11144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mir</a:t>
            </a:r>
          </a:p>
          <a:p>
            <a:r>
              <a:rPr lang="de-DE" sz="3600" dirty="0"/>
              <a:t>dir</a:t>
            </a:r>
          </a:p>
          <a:p>
            <a:r>
              <a:rPr lang="de-DE" sz="3600" dirty="0"/>
              <a:t>sich</a:t>
            </a:r>
          </a:p>
          <a:p>
            <a:r>
              <a:rPr lang="de-DE" sz="3600" dirty="0"/>
              <a:t>uns</a:t>
            </a:r>
          </a:p>
          <a:p>
            <a:r>
              <a:rPr lang="de-DE" sz="3600" dirty="0"/>
              <a:t>euch</a:t>
            </a:r>
          </a:p>
          <a:p>
            <a:r>
              <a:rPr lang="de-DE" sz="3600" dirty="0"/>
              <a:t>sich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7CD85D0-100D-D398-FC57-929841C6B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025" y="4029075"/>
            <a:ext cx="2828925" cy="282892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E59C8E0C-D2AE-7E2D-5E7F-3A9FB708E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1" y="4276726"/>
            <a:ext cx="2581274" cy="258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614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1ECA45-065E-490C-AD5A-15BEDA371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665565B-3F3C-07A4-EDD0-D3F17173E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Inhaltsplatzhalter 4">
            <a:extLst>
              <a:ext uri="{FF2B5EF4-FFF2-40B4-BE49-F238E27FC236}">
                <a16:creationId xmlns:a16="http://schemas.microsoft.com/office/drawing/2014/main" id="{C8AFA0C1-15C9-507D-D1BE-90F10F9130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 contras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137"/>
          <a:stretch/>
        </p:blipFill>
        <p:spPr>
          <a:xfrm>
            <a:off x="-119063" y="438150"/>
            <a:ext cx="12430125" cy="645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128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1ECA45-065E-490C-AD5A-15BEDA371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F968290-04F9-C684-B5F2-950E1A3E9D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 contras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1" b="72200"/>
          <a:stretch/>
        </p:blipFill>
        <p:spPr>
          <a:xfrm>
            <a:off x="190820" y="0"/>
            <a:ext cx="12151626" cy="5105400"/>
          </a:xfrm>
        </p:spPr>
      </p:pic>
    </p:spTree>
    <p:extLst>
      <p:ext uri="{BB962C8B-B14F-4D97-AF65-F5344CB8AC3E}">
        <p14:creationId xmlns:p14="http://schemas.microsoft.com/office/powerpoint/2010/main" val="2301989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1ECA45-065E-490C-AD5A-15BEDA371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Inhaltsplatzhalter 4">
            <a:extLst>
              <a:ext uri="{FF2B5EF4-FFF2-40B4-BE49-F238E27FC236}">
                <a16:creationId xmlns:a16="http://schemas.microsoft.com/office/drawing/2014/main" id="{CD08E557-ADE5-BF87-D2BB-8A856D3CF7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 contras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239" b="27544"/>
          <a:stretch/>
        </p:blipFill>
        <p:spPr>
          <a:xfrm>
            <a:off x="485775" y="28575"/>
            <a:ext cx="11277600" cy="683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70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484</Words>
  <Application>Microsoft Office PowerPoint</Application>
  <PresentationFormat>Breitbild</PresentationFormat>
  <Paragraphs>56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</vt:lpstr>
      <vt:lpstr>德语语法</vt:lpstr>
      <vt:lpstr>Sitzung 11 MW 15.5. 4.4 反身动词 Reflexive Verben (63-67)</vt:lpstr>
      <vt:lpstr>PowerPoint-Präsentation</vt:lpstr>
      <vt:lpstr>PowerPoint-Präsentation</vt:lpstr>
      <vt:lpstr>PowerPoint-Präsentation</vt:lpstr>
      <vt:lpstr>sich räuspern                       sich überlegen …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Hausaufgaben für 22.5.: Adjektive</vt:lpstr>
      <vt:lpstr>Hausaufgabe: Umfrage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-</dc:creator>
  <cp:lastModifiedBy>-</cp:lastModifiedBy>
  <cp:revision>18</cp:revision>
  <dcterms:created xsi:type="dcterms:W3CDTF">2024-03-06T09:54:50Z</dcterms:created>
  <dcterms:modified xsi:type="dcterms:W3CDTF">2024-05-15T05:58:30Z</dcterms:modified>
</cp:coreProperties>
</file>