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64" r:id="rId4"/>
    <p:sldId id="257" r:id="rId5"/>
    <p:sldId id="268" r:id="rId6"/>
    <p:sldId id="261" r:id="rId7"/>
    <p:sldId id="271" r:id="rId8"/>
    <p:sldId id="273" r:id="rId9"/>
    <p:sldId id="266" r:id="rId10"/>
    <p:sldId id="269" r:id="rId11"/>
    <p:sldId id="272" r:id="rId12"/>
    <p:sldId id="265" r:id="rId13"/>
    <p:sldId id="258" r:id="rId14"/>
    <p:sldId id="267" r:id="rId15"/>
    <p:sldId id="260" r:id="rId16"/>
    <p:sldId id="259" r:id="rId17"/>
    <p:sldId id="275" r:id="rId1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48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image" Target="../media/image1.png"/><Relationship Id="rId1" Type="http://schemas.openxmlformats.org/officeDocument/2006/relationships/tags" Target="../tags/tag6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1.xml"/><Relationship Id="rId1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3.xml"/><Relationship Id="rId2" Type="http://schemas.openxmlformats.org/officeDocument/2006/relationships/image" Target="../media/image10.png"/><Relationship Id="rId1" Type="http://schemas.openxmlformats.org/officeDocument/2006/relationships/tags" Target="../tags/tag8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4.xml"/><Relationship Id="rId1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6.xml"/><Relationship Id="rId2" Type="http://schemas.openxmlformats.org/officeDocument/2006/relationships/image" Target="../media/image11.png"/><Relationship Id="rId1" Type="http://schemas.openxmlformats.org/officeDocument/2006/relationships/tags" Target="../tags/tag85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90.xml"/><Relationship Id="rId7" Type="http://schemas.openxmlformats.org/officeDocument/2006/relationships/image" Target="../media/image14.png"/><Relationship Id="rId6" Type="http://schemas.openxmlformats.org/officeDocument/2006/relationships/tags" Target="../tags/tag89.xml"/><Relationship Id="rId5" Type="http://schemas.openxmlformats.org/officeDocument/2006/relationships/image" Target="../media/image13.png"/><Relationship Id="rId4" Type="http://schemas.openxmlformats.org/officeDocument/2006/relationships/tags" Target="../tags/tag88.xml"/><Relationship Id="rId3" Type="http://schemas.openxmlformats.org/officeDocument/2006/relationships/image" Target="../media/image12.png"/><Relationship Id="rId2" Type="http://schemas.openxmlformats.org/officeDocument/2006/relationships/tags" Target="../tags/tag87.xml"/><Relationship Id="rId1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92.xml"/><Relationship Id="rId3" Type="http://schemas.openxmlformats.org/officeDocument/2006/relationships/image" Target="../media/image15.png"/><Relationship Id="rId2" Type="http://schemas.openxmlformats.org/officeDocument/2006/relationships/tags" Target="../tags/tag91.xml"/><Relationship Id="rId1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94.xml"/><Relationship Id="rId2" Type="http://schemas.openxmlformats.org/officeDocument/2006/relationships/image" Target="../media/image16.png"/><Relationship Id="rId1" Type="http://schemas.openxmlformats.org/officeDocument/2006/relationships/tags" Target="../tags/tag9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7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70.xml"/><Relationship Id="rId4" Type="http://schemas.openxmlformats.org/officeDocument/2006/relationships/image" Target="../media/image4.png"/><Relationship Id="rId3" Type="http://schemas.openxmlformats.org/officeDocument/2006/relationships/tags" Target="../tags/tag69.xml"/><Relationship Id="rId2" Type="http://schemas.openxmlformats.org/officeDocument/2006/relationships/image" Target="../media/image3.png"/><Relationship Id="rId1" Type="http://schemas.openxmlformats.org/officeDocument/2006/relationships/tags" Target="../tags/tag68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72.xml"/><Relationship Id="rId3" Type="http://schemas.openxmlformats.org/officeDocument/2006/relationships/image" Target="../media/image5.png"/><Relationship Id="rId2" Type="http://schemas.openxmlformats.org/officeDocument/2006/relationships/tags" Target="../tags/tag71.xml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74.xml"/><Relationship Id="rId3" Type="http://schemas.openxmlformats.org/officeDocument/2006/relationships/image" Target="../media/image6.png"/><Relationship Id="rId2" Type="http://schemas.openxmlformats.org/officeDocument/2006/relationships/tags" Target="../tags/tag73.xml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76.xml"/><Relationship Id="rId3" Type="http://schemas.openxmlformats.org/officeDocument/2006/relationships/image" Target="../media/image7.png"/><Relationship Id="rId2" Type="http://schemas.openxmlformats.org/officeDocument/2006/relationships/tags" Target="../tags/tag75.xml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78.xml"/><Relationship Id="rId3" Type="http://schemas.openxmlformats.org/officeDocument/2006/relationships/image" Target="../media/image8.png"/><Relationship Id="rId2" Type="http://schemas.openxmlformats.org/officeDocument/2006/relationships/tags" Target="../tags/tag77.xml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9.xml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0.xml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80000"/>
          </a:blip>
          <a:srcRect l="179" b="4636"/>
          <a:stretch>
            <a:fillRect/>
          </a:stretch>
        </p:blipFill>
        <p:spPr>
          <a:xfrm>
            <a:off x="635" y="0"/>
            <a:ext cx="12192000" cy="685863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  <p:custDataLst>
              <p:tags r:id="rId3"/>
            </p:custDataLst>
          </p:nvPr>
        </p:nvSpPr>
        <p:spPr/>
        <p:txBody>
          <a:bodyPr/>
          <a:p>
            <a:r>
              <a:rPr lang="en-US" altLang="zh-CN" sz="7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Traditional Chinese Pigments</a:t>
            </a:r>
            <a:endParaRPr lang="en-US" altLang="zh-CN" sz="7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1198800" y="3908380"/>
            <a:ext cx="9799200" cy="1472400"/>
          </a:xfrm>
        </p:spPr>
        <p:txBody>
          <a:bodyPr>
            <a:noAutofit/>
            <a:scene3d>
              <a:camera prst="orthographicFront"/>
              <a:lightRig rig="threePt" dir="t"/>
            </a:scene3d>
          </a:bodyPr>
          <a:p>
            <a:endParaRPr lang="en-US" altLang="zh-CN" sz="35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altLang="zh-CN" sz="4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Cao Yuan</a:t>
            </a:r>
            <a:endParaRPr lang="en-US" altLang="zh-CN" sz="4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635" y="0"/>
            <a:ext cx="12192635" cy="685736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64515" y="629920"/>
            <a:ext cx="3406775" cy="705485"/>
          </a:xfrm>
        </p:spPr>
        <p:txBody>
          <a:bodyPr>
            <a:noAutofit/>
          </a:bodyPr>
          <a:p>
            <a:r>
              <a:rPr lang="en-US" altLang="zh-CN" sz="4400" b="1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sym typeface="+mn-ea"/>
              </a:rPr>
              <a:t>Features</a:t>
            </a:r>
            <a:endParaRPr lang="en-US" altLang="zh-CN" sz="4400" b="1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64515" y="1095375"/>
            <a:ext cx="10909935" cy="56172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/>
              <a:t>1. natural pigments:  (minerals/ plants)</a:t>
            </a:r>
            <a:endParaRPr lang="en-US" altLang="zh-CN" sz="3200"/>
          </a:p>
          <a:p>
            <a:r>
              <a:rPr lang="en-US" altLang="zh-CN" sz="3200"/>
              <a:t>advantage: </a:t>
            </a:r>
            <a:r>
              <a:rPr lang="en-US" altLang="zh-CN" sz="3200"/>
              <a:t>superior in terms of resistance to light, heat, acid, alkali, and moisture </a:t>
            </a:r>
            <a:endParaRPr lang="en-US" altLang="zh-CN" sz="3200"/>
          </a:p>
          <a:p>
            <a:endParaRPr lang="en-US" altLang="zh-CN" sz="3200"/>
          </a:p>
          <a:p>
            <a:r>
              <a:rPr lang="en-US" altLang="zh-CN" sz="3200"/>
              <a:t>disadvantage: need to follow traditional methods and skills for extraction, production and so on; difficulty in obtaining raw materials; thus, expensive and difficult</a:t>
            </a:r>
            <a:endParaRPr lang="en-US" altLang="zh-CN" sz="3200"/>
          </a:p>
          <a:p>
            <a:endParaRPr lang="en-US" altLang="zh-CN" sz="3200"/>
          </a:p>
          <a:p>
            <a:r>
              <a:rPr lang="en-US" altLang="zh-CN" sz="3200"/>
              <a:t>2. synthetic pigments:</a:t>
            </a:r>
            <a:endParaRPr lang="en-US" altLang="zh-CN" sz="3200"/>
          </a:p>
          <a:p>
            <a:r>
              <a:rPr lang="en-US" altLang="zh-CN" sz="3200"/>
              <a:t>disadvantage: lack stability</a:t>
            </a:r>
            <a:endParaRPr lang="en-US" altLang="zh-CN" sz="3200"/>
          </a:p>
          <a:p>
            <a:r>
              <a:rPr lang="en-US" altLang="zh-CN" sz="3200"/>
              <a:t>advantage: easiness and lower prices</a:t>
            </a:r>
            <a:endParaRPr lang="en-US" altLang="zh-CN" sz="3200"/>
          </a:p>
        </p:txBody>
      </p:sp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内容占位符 4" descr="7b0a202020202266696c746572223a202235220a7d0a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-635"/>
            <a:ext cx="12192000" cy="685863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4345" y="2387600"/>
            <a:ext cx="10968990" cy="1858010"/>
          </a:xfrm>
        </p:spPr>
        <p:txBody>
          <a:bodyPr>
            <a:normAutofit fontScale="90000"/>
          </a:bodyPr>
          <a:p>
            <a:pPr algn="ctr"/>
            <a:r>
              <a:rPr lang="en-US" altLang="zh-CN" sz="7200" b="1">
                <a:solidFill>
                  <a:schemeClr val="tx1"/>
                </a:solidFill>
                <a:effectLst/>
              </a:rPr>
              <a:t>Part 3 </a:t>
            </a:r>
            <a:br>
              <a:rPr lang="en-US" altLang="zh-CN" sz="7200" b="1">
                <a:solidFill>
                  <a:schemeClr val="tx1"/>
                </a:solidFill>
                <a:effectLst/>
              </a:rPr>
            </a:br>
            <a:r>
              <a:rPr lang="en-US" altLang="zh-CN" sz="7200" b="1">
                <a:solidFill>
                  <a:schemeClr val="tx1"/>
                </a:solidFill>
                <a:effectLst/>
              </a:rPr>
              <a:t>Production</a:t>
            </a:r>
            <a:endParaRPr lang="en-US" altLang="zh-CN"/>
          </a:p>
        </p:txBody>
      </p:sp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635" y="0"/>
            <a:ext cx="12192635" cy="685736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923360"/>
            <a:ext cx="10969200" cy="705600"/>
          </a:xfrm>
        </p:spPr>
        <p:txBody>
          <a:bodyPr>
            <a:normAutofit fontScale="90000"/>
          </a:bodyPr>
          <a:p>
            <a:r>
              <a:rPr lang="en-US" altLang="zh-CN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process of </a:t>
            </a:r>
            <a:br>
              <a:rPr lang="en-US" altLang="zh-CN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US" altLang="zh-CN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making traditional mineral pigments</a:t>
            </a:r>
            <a:endParaRPr lang="en-US" altLang="zh-CN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椭圆 2"/>
          <p:cNvSpPr/>
          <p:nvPr/>
        </p:nvSpPr>
        <p:spPr>
          <a:xfrm>
            <a:off x="1564005" y="2265680"/>
            <a:ext cx="3683635" cy="12496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200">
                <a:solidFill>
                  <a:schemeClr val="tx1"/>
                </a:solidFill>
              </a:rPr>
              <a:t>raw material processing</a:t>
            </a:r>
            <a:endParaRPr lang="en-US" altLang="zh-CN" sz="3200">
              <a:solidFill>
                <a:schemeClr val="tx1"/>
              </a:solidFill>
            </a:endParaRPr>
          </a:p>
        </p:txBody>
      </p:sp>
      <p:sp>
        <p:nvSpPr>
          <p:cNvPr id="5" name="椭圆 4"/>
          <p:cNvSpPr/>
          <p:nvPr/>
        </p:nvSpPr>
        <p:spPr>
          <a:xfrm>
            <a:off x="6106160" y="2276475"/>
            <a:ext cx="4585335" cy="12496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200">
                <a:solidFill>
                  <a:schemeClr val="tx1"/>
                </a:solidFill>
              </a:rPr>
              <a:t>glue and alum allocation</a:t>
            </a:r>
            <a:endParaRPr lang="en-US" altLang="zh-CN" sz="3200">
              <a:solidFill>
                <a:schemeClr val="tx1"/>
              </a:solidFill>
            </a:endParaRPr>
          </a:p>
        </p:txBody>
      </p:sp>
      <p:sp>
        <p:nvSpPr>
          <p:cNvPr id="7" name="椭圆 6"/>
          <p:cNvSpPr/>
          <p:nvPr/>
        </p:nvSpPr>
        <p:spPr>
          <a:xfrm>
            <a:off x="781685" y="4775835"/>
            <a:ext cx="2249170" cy="169481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>
                <a:solidFill>
                  <a:schemeClr val="tx1"/>
                </a:solidFill>
              </a:rPr>
              <a:t>selection</a:t>
            </a:r>
            <a:endParaRPr lang="en-US" altLang="zh-CN" sz="2800">
              <a:solidFill>
                <a:schemeClr val="tx1"/>
              </a:solidFill>
            </a:endParaRPr>
          </a:p>
        </p:txBody>
      </p:sp>
      <p:sp>
        <p:nvSpPr>
          <p:cNvPr id="10" name="椭圆 9"/>
          <p:cNvSpPr/>
          <p:nvPr/>
        </p:nvSpPr>
        <p:spPr>
          <a:xfrm>
            <a:off x="3321685" y="4775835"/>
            <a:ext cx="2249170" cy="169481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>
                <a:solidFill>
                  <a:schemeClr val="tx1"/>
                </a:solidFill>
              </a:rPr>
              <a:t>grinding and washing</a:t>
            </a:r>
            <a:endParaRPr lang="en-US" altLang="zh-CN" sz="2800">
              <a:solidFill>
                <a:schemeClr val="tx1"/>
              </a:solidFill>
            </a:endParaRPr>
          </a:p>
        </p:txBody>
      </p:sp>
      <p:sp>
        <p:nvSpPr>
          <p:cNvPr id="11" name="下箭头 10"/>
          <p:cNvSpPr/>
          <p:nvPr/>
        </p:nvSpPr>
        <p:spPr>
          <a:xfrm>
            <a:off x="1292860" y="3526155"/>
            <a:ext cx="1390650" cy="912495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下箭头 11"/>
          <p:cNvSpPr/>
          <p:nvPr/>
        </p:nvSpPr>
        <p:spPr>
          <a:xfrm>
            <a:off x="3750945" y="3526155"/>
            <a:ext cx="1390650" cy="912495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下箭头 12"/>
          <p:cNvSpPr/>
          <p:nvPr/>
        </p:nvSpPr>
        <p:spPr>
          <a:xfrm>
            <a:off x="6830695" y="3653155"/>
            <a:ext cx="1390650" cy="912495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6401435" y="4775835"/>
            <a:ext cx="2249170" cy="169481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>
                <a:solidFill>
                  <a:schemeClr val="tx1"/>
                </a:solidFill>
              </a:rPr>
              <a:t>selection</a:t>
            </a:r>
            <a:endParaRPr lang="en-US" altLang="zh-CN" sz="2800">
              <a:solidFill>
                <a:schemeClr val="tx1"/>
              </a:solidFill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8990330" y="4775835"/>
            <a:ext cx="2770505" cy="169481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>
                <a:solidFill>
                  <a:schemeClr val="tx1"/>
                </a:solidFill>
              </a:rPr>
              <a:t>mixing glue, alum, and raw materials</a:t>
            </a:r>
            <a:endParaRPr lang="en-US" altLang="zh-CN" sz="2800">
              <a:solidFill>
                <a:schemeClr val="tx1"/>
              </a:solidFill>
            </a:endParaRPr>
          </a:p>
        </p:txBody>
      </p:sp>
      <p:sp>
        <p:nvSpPr>
          <p:cNvPr id="17" name="下箭头 16"/>
          <p:cNvSpPr/>
          <p:nvPr/>
        </p:nvSpPr>
        <p:spPr>
          <a:xfrm>
            <a:off x="9300845" y="3653155"/>
            <a:ext cx="1390650" cy="912495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47745" y="2951550"/>
            <a:ext cx="10969200" cy="705600"/>
          </a:xfrm>
        </p:spPr>
        <p:txBody>
          <a:bodyPr>
            <a:normAutofit fontScale="90000"/>
          </a:bodyPr>
          <a:p>
            <a:pPr algn="ctr"/>
            <a:r>
              <a:rPr lang="en-US" altLang="zh-CN" sz="7200" b="1">
                <a:solidFill>
                  <a:schemeClr val="tx1"/>
                </a:solidFill>
                <a:effectLst/>
              </a:rPr>
              <a:t>Part 4 </a:t>
            </a:r>
            <a:br>
              <a:rPr lang="en-US" altLang="zh-CN" sz="7200" b="1">
                <a:solidFill>
                  <a:schemeClr val="tx1"/>
                </a:solidFill>
                <a:effectLst/>
              </a:rPr>
            </a:br>
            <a:r>
              <a:rPr lang="en-US" altLang="zh-CN" sz="7200" b="1">
                <a:solidFill>
                  <a:schemeClr val="tx1"/>
                </a:solidFill>
                <a:effectLst/>
              </a:rPr>
              <a:t>Application</a:t>
            </a:r>
            <a:endParaRPr lang="en-US" altLang="zh-CN"/>
          </a:p>
        </p:txBody>
      </p:sp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635" y="0"/>
            <a:ext cx="12192635" cy="685736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1. Traditional Chinese Painting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956310" y="1313815"/>
            <a:ext cx="1062037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tx1"/>
                </a:solidFill>
                <a:effectLst/>
              </a:rPr>
              <a:t>Traditional Chinese pigment is one of the most significant tools for 1. </a:t>
            </a:r>
            <a:r>
              <a:rPr lang="en-US" altLang="zh-CN" sz="2400">
                <a:solidFill>
                  <a:schemeClr val="tx1"/>
                </a:solidFill>
                <a:effectLst/>
              </a:rPr>
              <a:t>Take cinnabar (a kind of raw material for traditional Chinese red) as an example.</a:t>
            </a:r>
            <a:endParaRPr lang="en-US" altLang="zh-CN" sz="2400">
              <a:solidFill>
                <a:schemeClr val="tx1"/>
              </a:solidFill>
              <a:effectLst/>
            </a:endParaRPr>
          </a:p>
          <a:p>
            <a:r>
              <a:rPr lang="en-US" altLang="zh-CN" sz="2400">
                <a:solidFill>
                  <a:schemeClr val="tx1"/>
                </a:solidFill>
                <a:effectLst/>
              </a:rPr>
              <a:t>calligraphy, ink paste and painting. It can be seen in famous ancient traditional Chinese painting.</a:t>
            </a:r>
            <a:endParaRPr lang="en-US" altLang="zh-CN" sz="2400">
              <a:solidFill>
                <a:schemeClr val="tx1"/>
              </a:solidFill>
              <a:effectLst/>
            </a:endParaRPr>
          </a:p>
        </p:txBody>
      </p:sp>
      <p:cxnSp>
        <p:nvCxnSpPr>
          <p:cNvPr id="5" name="直接箭头连接符 4"/>
          <p:cNvCxnSpPr/>
          <p:nvPr/>
        </p:nvCxnSpPr>
        <p:spPr>
          <a:xfrm flipH="1">
            <a:off x="2422525" y="2765425"/>
            <a:ext cx="5118100" cy="6191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" name="直接箭头连接符 5"/>
          <p:cNvCxnSpPr/>
          <p:nvPr/>
        </p:nvCxnSpPr>
        <p:spPr>
          <a:xfrm flipH="1">
            <a:off x="6410325" y="2837815"/>
            <a:ext cx="1736090" cy="5689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" name="直接箭头连接符 6"/>
          <p:cNvCxnSpPr/>
          <p:nvPr/>
        </p:nvCxnSpPr>
        <p:spPr>
          <a:xfrm>
            <a:off x="8366760" y="2837815"/>
            <a:ext cx="1640840" cy="5689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86460" y="3406775"/>
            <a:ext cx="2526665" cy="304546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86360" y="6362065"/>
            <a:ext cx="50965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i="1"/>
              <a:t>Admonitions of the Instructress to Court Ladies</a:t>
            </a:r>
            <a:endParaRPr lang="en-US" altLang="zh-CN" i="1"/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182870" y="3385820"/>
            <a:ext cx="2284095" cy="304482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538345" y="6521450"/>
            <a:ext cx="50965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i="1"/>
              <a:t>Portraits of Emperors of Past Dynasties</a:t>
            </a:r>
            <a:endParaRPr lang="en-US" altLang="zh-CN" i="1"/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146415" y="3442335"/>
            <a:ext cx="3707765" cy="288861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7466965" y="6330950"/>
            <a:ext cx="50965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i="1"/>
              <a:t>Court LadiesWearing Flowered Headdresses</a:t>
            </a:r>
            <a:endParaRPr lang="en-US" altLang="zh-CN" i="1"/>
          </a:p>
        </p:txBody>
      </p:sp>
    </p:spTree>
    <p:custDataLst>
      <p:tags r:id="rId8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635" y="0"/>
            <a:ext cx="12192635" cy="685736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2. Dunhuang Grottoes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573645" y="938530"/>
            <a:ext cx="4116070" cy="538226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84530" y="1313815"/>
            <a:ext cx="6345555" cy="50342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</a:rPr>
              <a:t>·</a:t>
            </a:r>
            <a:r>
              <a:rPr lang="en-US" altLang="zh-CN" sz="2800"/>
              <a:t>known as the “Louvre of the East”</a:t>
            </a:r>
            <a:endParaRPr lang="en-US" altLang="zh-CN" sz="2800"/>
          </a:p>
          <a:p>
            <a:endParaRPr lang="en-US" altLang="zh-CN" sz="2800"/>
          </a:p>
          <a:p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·</a:t>
            </a:r>
            <a:r>
              <a:rPr lang="en-US" altLang="zh-CN" sz="2800">
                <a:sym typeface="+mn-ea"/>
              </a:rPr>
              <a:t>located in Dunhuang at the weatern end of the Hexi Corridor</a:t>
            </a:r>
            <a:endParaRPr lang="en-US" altLang="zh-CN" sz="2800">
              <a:sym typeface="+mn-ea"/>
            </a:endParaRPr>
          </a:p>
          <a:p>
            <a:endParaRPr lang="en-US" altLang="zh-CN" sz="2800">
              <a:sym typeface="+mn-ea"/>
            </a:endParaRPr>
          </a:p>
          <a:p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·</a:t>
            </a:r>
            <a:r>
              <a:rPr lang="en-US" altLang="zh-CN" sz="2800">
                <a:sym typeface="+mn-ea"/>
              </a:rPr>
              <a:t>renowned for their exquisite murals and statues in the world</a:t>
            </a:r>
            <a:endParaRPr lang="en-US" altLang="zh-CN" sz="2800">
              <a:sym typeface="+mn-ea"/>
            </a:endParaRPr>
          </a:p>
          <a:p>
            <a:endParaRPr lang="en-US" altLang="zh-CN" sz="280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algn="l">
              <a:buClrTx/>
              <a:buSzTx/>
              <a:buNone/>
            </a:pP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·</a:t>
            </a:r>
            <a:r>
              <a:rPr lang="en-US" altLang="zh-CN" sz="2800">
                <a:sym typeface="+mn-ea"/>
              </a:rPr>
              <a:t>preserving a vast collection of pigment samples over 1000 years</a:t>
            </a:r>
            <a:endParaRPr lang="en-US" altLang="zh-CN" sz="2800">
              <a:sym typeface="+mn-ea"/>
            </a:endParaRPr>
          </a:p>
          <a:p>
            <a:pPr algn="l">
              <a:buClrTx/>
              <a:buSzTx/>
              <a:buNone/>
            </a:pPr>
            <a:r>
              <a:rPr lang="en-US" altLang="zh-CN" sz="2800">
                <a:sym typeface="+mn-ea"/>
              </a:rPr>
              <a:t>          a museum with rich pigment specimens</a:t>
            </a:r>
            <a:endParaRPr lang="en-US" altLang="zh-CN" sz="2800"/>
          </a:p>
        </p:txBody>
      </p:sp>
      <p:sp>
        <p:nvSpPr>
          <p:cNvPr id="7" name="右箭头 6"/>
          <p:cNvSpPr/>
          <p:nvPr/>
        </p:nvSpPr>
        <p:spPr>
          <a:xfrm>
            <a:off x="825500" y="5744210"/>
            <a:ext cx="684530" cy="217805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rcRect t="23829" b="31661"/>
          <a:stretch>
            <a:fillRect/>
          </a:stretch>
        </p:blipFill>
        <p:spPr>
          <a:xfrm>
            <a:off x="635" y="0"/>
            <a:ext cx="12192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330" y="1781810"/>
            <a:ext cx="10968990" cy="2444115"/>
          </a:xfrm>
        </p:spPr>
        <p:txBody>
          <a:bodyPr>
            <a:noAutofit/>
          </a:bodyPr>
          <a:p>
            <a:pPr algn="ctr"/>
            <a:r>
              <a:rPr lang="en-US" altLang="zh-CN" sz="6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Thanks!</a:t>
            </a:r>
            <a:br>
              <a:rPr lang="en-US" altLang="zh-CN" sz="6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zh-CN" altLang="en-US" sz="6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感谢聆听</a:t>
            </a:r>
            <a:endParaRPr lang="zh-CN" altLang="en-US" sz="66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内容占位符 6"/>
          <p:cNvPicPr>
            <a:picLocks noChangeAspect="1"/>
          </p:cNvPicPr>
          <p:nvPr>
            <p:ph idx="1"/>
          </p:nvPr>
        </p:nvPicPr>
        <p:blipFill>
          <a:blip r:embed="rId1">
            <a:alphaModFix amt="60000"/>
          </a:blip>
          <a:srcRect t="40734"/>
          <a:stretch>
            <a:fillRect/>
          </a:stretch>
        </p:blipFill>
        <p:spPr>
          <a:xfrm>
            <a:off x="0" y="635"/>
            <a:ext cx="12191365" cy="685736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50520" y="1808480"/>
            <a:ext cx="10968990" cy="2514600"/>
          </a:xfrm>
        </p:spPr>
        <p:txBody>
          <a:bodyPr>
            <a:noAutofit/>
          </a:bodyPr>
          <a:p>
            <a:pPr algn="ctr"/>
            <a:r>
              <a:rPr lang="en-US" altLang="zh-CN" sz="7200" b="1">
                <a:solidFill>
                  <a:schemeClr val="tx1"/>
                </a:solidFill>
                <a:effectLst/>
              </a:rPr>
              <a:t>Part 1 </a:t>
            </a:r>
            <a:br>
              <a:rPr lang="en-US" altLang="zh-CN" sz="7200" b="1">
                <a:solidFill>
                  <a:schemeClr val="tx1"/>
                </a:solidFill>
                <a:effectLst/>
              </a:rPr>
            </a:br>
            <a:r>
              <a:rPr lang="en-US" altLang="zh-CN" sz="7200" b="1">
                <a:solidFill>
                  <a:schemeClr val="tx1"/>
                </a:solidFill>
                <a:effectLst/>
              </a:rPr>
              <a:t>History</a:t>
            </a:r>
            <a:endParaRPr lang="en-US" altLang="zh-CN" sz="7200" b="1">
              <a:solidFill>
                <a:schemeClr val="tx1"/>
              </a:solidFill>
              <a:effectLst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-635" y="0"/>
            <a:ext cx="12192635" cy="685736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62290" y="967740"/>
            <a:ext cx="4381500" cy="1649095"/>
          </a:xfrm>
        </p:spPr>
        <p:txBody>
          <a:bodyPr>
            <a:noAutofit/>
          </a:bodyPr>
          <a:p>
            <a:r>
              <a:rPr lang="en-US" altLang="zh-CN" sz="2800"/>
              <a:t>Earliest known records: Emperor Shun(22nd century BC)</a:t>
            </a:r>
            <a:endParaRPr lang="en-US" altLang="zh-CN" sz="2800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r="183" b="1341"/>
          <a:stretch>
            <a:fillRect/>
          </a:stretch>
        </p:blipFill>
        <p:spPr>
          <a:xfrm>
            <a:off x="647065" y="740410"/>
            <a:ext cx="4157345" cy="566737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726305" y="572135"/>
            <a:ext cx="3435350" cy="600392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p>
            <a:pPr algn="ctr"/>
            <a:r>
              <a:rPr lang="en-US" altLang="zh-CN" sz="4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White</a:t>
            </a:r>
            <a:endParaRPr lang="en-US" altLang="zh-CN" sz="48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zh-CN" altLang="en-US" sz="3200" b="1">
                <a:ln w="10160">
                  <a:solidFill>
                    <a:schemeClr val="bg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金</a:t>
            </a:r>
            <a:endParaRPr lang="en-US" altLang="zh-CN" sz="3200" b="1">
              <a:ln w="10160">
                <a:solidFill>
                  <a:schemeClr val="bg2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en-US" altLang="zh-CN" sz="4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Blue/Green</a:t>
            </a:r>
            <a:endParaRPr lang="en-US" altLang="zh-CN" sz="48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zh-CN" altLang="en-US" sz="3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木</a:t>
            </a:r>
            <a:endParaRPr lang="en-US" altLang="zh-CN" sz="32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en-US" altLang="zh-CN" sz="4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Black</a:t>
            </a:r>
            <a:endParaRPr lang="en-US" altLang="zh-CN" sz="48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zh-CN" altLang="en-US" sz="2800" b="1"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水</a:t>
            </a:r>
            <a:endParaRPr lang="en-US" altLang="zh-CN" sz="28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en-US" altLang="zh-CN" sz="4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Red</a:t>
            </a:r>
            <a:endParaRPr lang="en-US" altLang="zh-CN" sz="48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zh-CN" altLang="en-US" sz="3200" b="1">
                <a:ln w="6600">
                  <a:solidFill>
                    <a:schemeClr val="accent6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火</a:t>
            </a:r>
            <a:endParaRPr lang="en-US" altLang="zh-CN" sz="32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en-US" altLang="zh-CN" sz="4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Yellow</a:t>
            </a:r>
            <a:endParaRPr lang="en-US" altLang="zh-CN" sz="48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>
              <a:buClrTx/>
              <a:buSzTx/>
              <a:buFontTx/>
            </a:pPr>
            <a:r>
              <a:rPr lang="zh-CN" altLang="en-US" sz="3200" b="1">
                <a:ln w="6600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土</a:t>
            </a:r>
            <a:endParaRPr lang="zh-CN" altLang="en-US" sz="3200" b="1">
              <a:ln w="6600">
                <a:solidFill>
                  <a:srgbClr val="FFC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8244205" y="3177540"/>
            <a:ext cx="2922905" cy="68516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>
                <a:solidFill>
                  <a:schemeClr val="tx1"/>
                </a:solidFill>
              </a:rPr>
              <a:t>Five -color system</a:t>
            </a:r>
            <a:endParaRPr lang="en-US" altLang="zh-CN" sz="2400">
              <a:solidFill>
                <a:schemeClr val="tx1"/>
              </a:solidFill>
            </a:endParaRPr>
          </a:p>
        </p:txBody>
      </p:sp>
      <p:sp>
        <p:nvSpPr>
          <p:cNvPr id="12" name="下箭头 11"/>
          <p:cNvSpPr/>
          <p:nvPr/>
        </p:nvSpPr>
        <p:spPr>
          <a:xfrm>
            <a:off x="9624695" y="3917315"/>
            <a:ext cx="75565" cy="412750"/>
          </a:xfrm>
          <a:prstGeom prst="down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圆角矩形 12"/>
          <p:cNvSpPr/>
          <p:nvPr/>
        </p:nvSpPr>
        <p:spPr>
          <a:xfrm>
            <a:off x="8244205" y="4330065"/>
            <a:ext cx="2922905" cy="68516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>
                <a:solidFill>
                  <a:schemeClr val="tx1"/>
                </a:solidFill>
              </a:rPr>
              <a:t>Five Elements Philosophy</a:t>
            </a:r>
            <a:endParaRPr lang="en-US" altLang="zh-CN" sz="2400">
              <a:solidFill>
                <a:schemeClr val="tx1"/>
              </a:solidFill>
            </a:endParaRPr>
          </a:p>
        </p:txBody>
      </p:sp>
      <p:sp>
        <p:nvSpPr>
          <p:cNvPr id="14" name="下箭头 13"/>
          <p:cNvSpPr/>
          <p:nvPr/>
        </p:nvSpPr>
        <p:spPr>
          <a:xfrm>
            <a:off x="9676130" y="5015230"/>
            <a:ext cx="75565" cy="412750"/>
          </a:xfrm>
          <a:prstGeom prst="down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圆角矩形 15"/>
          <p:cNvSpPr/>
          <p:nvPr/>
        </p:nvSpPr>
        <p:spPr>
          <a:xfrm>
            <a:off x="8244205" y="5427980"/>
            <a:ext cx="2922905" cy="68516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>
                <a:solidFill>
                  <a:schemeClr val="tx1"/>
                </a:solidFill>
              </a:rPr>
              <a:t>Xia, Shang, and Zhou dynasties</a:t>
            </a:r>
            <a:endParaRPr lang="en-US" altLang="zh-CN" sz="2400">
              <a:solidFill>
                <a:schemeClr val="tx1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972040" y="3961765"/>
            <a:ext cx="16516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based on</a:t>
            </a:r>
            <a:endParaRPr lang="en-US" altLang="zh-CN"/>
          </a:p>
        </p:txBody>
      </p:sp>
      <p:sp>
        <p:nvSpPr>
          <p:cNvPr id="18" name="文本框 17"/>
          <p:cNvSpPr txBox="1"/>
          <p:nvPr/>
        </p:nvSpPr>
        <p:spPr>
          <a:xfrm>
            <a:off x="9972040" y="5037455"/>
            <a:ext cx="20535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developed during </a:t>
            </a:r>
            <a:endParaRPr lang="en-US" altLang="zh-CN"/>
          </a:p>
        </p:txBody>
      </p:sp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635" y="0"/>
            <a:ext cx="12192635" cy="685736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944235" y="838200"/>
            <a:ext cx="5947410" cy="1649095"/>
          </a:xfrm>
        </p:spPr>
        <p:txBody>
          <a:bodyPr>
            <a:normAutofit fontScale="90000"/>
          </a:bodyPr>
          <a:p>
            <a:pPr algn="l"/>
            <a:r>
              <a:rPr lang="en-US" altLang="zh-CN">
                <a:ln>
                  <a:solidFill>
                    <a:srgbClr val="FF0000"/>
                  </a:solidFill>
                </a:ln>
              </a:rPr>
              <a:t>Red</a:t>
            </a:r>
            <a:r>
              <a:rPr lang="en-US" altLang="zh-CN"/>
              <a:t>: </a:t>
            </a:r>
            <a:r>
              <a:rPr lang="en-US" altLang="zh-CN" sz="311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red iron oxide(</a:t>
            </a:r>
            <a:r>
              <a:rPr lang="zh-CN" altLang="en-US" sz="311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氧化铁红</a:t>
            </a:r>
            <a:r>
              <a:rPr lang="en-US" altLang="zh-CN" sz="311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)</a:t>
            </a:r>
            <a:r>
              <a:rPr lang="zh-CN" altLang="en-US" sz="311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，</a:t>
            </a:r>
            <a:r>
              <a:rPr lang="en-US" altLang="zh-CN" sz="311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derived from hematite(</a:t>
            </a:r>
            <a:r>
              <a:rPr lang="zh-CN" altLang="en-US" sz="311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赤铁矿</a:t>
            </a:r>
            <a:r>
              <a:rPr lang="en-US" altLang="zh-CN" sz="311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) and maghemite(</a:t>
            </a:r>
            <a:r>
              <a:rPr lang="zh-CN" altLang="en-US" sz="311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磁赤铁矿</a:t>
            </a:r>
            <a:r>
              <a:rPr lang="en-US" altLang="zh-CN" sz="311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)</a:t>
            </a:r>
            <a:r>
              <a:rPr lang="zh-CN" altLang="en-US" sz="311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，</a:t>
            </a:r>
            <a:r>
              <a:rPr lang="en-US" altLang="zh-CN" sz="311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dates back to Paleolithic Age</a:t>
            </a:r>
            <a:endParaRPr lang="en-US" altLang="zh-CN" sz="311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9770" y="299085"/>
            <a:ext cx="4989830" cy="575754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944235" y="2641600"/>
            <a:ext cx="5692775" cy="3993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en-US" altLang="zh-CN" sz="3600" spc="300">
                <a:ln>
                  <a:solidFill>
                    <a:srgbClr val="FFC0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rPr>
              <a:t>Yellow</a:t>
            </a:r>
            <a:r>
              <a:rPr lang="en-US" altLang="zh-CN" sz="3600" spc="3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+mj-lt"/>
                <a:ea typeface="+mj-ea"/>
                <a:cs typeface="+mj-cs"/>
              </a:rPr>
              <a:t>:</a:t>
            </a:r>
            <a:r>
              <a:rPr lang="en-US" altLang="zh-CN" sz="2800" spc="3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rPr>
              <a:t> </a:t>
            </a:r>
            <a:endParaRPr lang="en-US" altLang="zh-CN" sz="2800" spc="3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  <a:latin typeface="+mj-lt"/>
              <a:ea typeface="+mj-ea"/>
              <a:cs typeface="+mj-cs"/>
              <a:sym typeface="+mn-ea"/>
            </a:endParaRPr>
          </a:p>
          <a:p>
            <a:pPr algn="l">
              <a:buClrTx/>
              <a:buSzTx/>
              <a:buFontTx/>
            </a:pPr>
            <a:r>
              <a:rPr lang="en-US" altLang="zh-CN" sz="3110" spc="3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Times New Roman" panose="02020603050405020304" charset="0"/>
                <a:ea typeface="+mj-ea"/>
                <a:cs typeface="Times New Roman" panose="02020603050405020304" charset="0"/>
                <a:sym typeface="+mn-ea"/>
              </a:rPr>
              <a:t>appeared in Shang Dynasty;</a:t>
            </a:r>
            <a:endParaRPr lang="en-US" altLang="zh-CN" sz="3110" spc="3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  <a:latin typeface="Times New Roman" panose="02020603050405020304" charset="0"/>
              <a:ea typeface="+mj-ea"/>
              <a:cs typeface="Times New Roman" panose="02020603050405020304" charset="0"/>
              <a:sym typeface="+mn-ea"/>
            </a:endParaRPr>
          </a:p>
          <a:p>
            <a:pPr algn="l">
              <a:buClrTx/>
              <a:buSzTx/>
              <a:buFontTx/>
            </a:pPr>
            <a:r>
              <a:rPr lang="en-US" altLang="zh-CN" sz="3110" spc="3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Times New Roman" panose="02020603050405020304" charset="0"/>
                <a:ea typeface="+mj-ea"/>
                <a:cs typeface="Times New Roman" panose="02020603050405020304" charset="0"/>
                <a:sym typeface="+mn-ea"/>
              </a:rPr>
              <a:t>Pre-Qin era: earth yellow; mineral yeallow and realgar(雄黄)</a:t>
            </a:r>
            <a:endParaRPr lang="en-US" altLang="zh-CN" sz="3110" spc="3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  <a:latin typeface="Times New Roman" panose="02020603050405020304" charset="0"/>
              <a:ea typeface="+mj-ea"/>
              <a:cs typeface="Times New Roman" panose="02020603050405020304" charset="0"/>
              <a:sym typeface="+mn-ea"/>
            </a:endParaRPr>
          </a:p>
          <a:p>
            <a:pPr algn="l">
              <a:buClrTx/>
              <a:buSzTx/>
              <a:buFontTx/>
            </a:pPr>
            <a:r>
              <a:rPr lang="en-US" altLang="zh-CN" sz="3110" spc="3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Times New Roman" panose="02020603050405020304" charset="0"/>
                <a:ea typeface="+mj-ea"/>
                <a:cs typeface="Times New Roman" panose="02020603050405020304" charset="0"/>
                <a:sym typeface="+mn-ea"/>
              </a:rPr>
              <a:t>Earliest used yellow pigment in China: earth yellow(or yellow ocher)</a:t>
            </a:r>
            <a:endParaRPr lang="en-US" altLang="zh-CN" sz="3110" spc="3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  <a:latin typeface="Times New Roman" panose="02020603050405020304" charset="0"/>
              <a:ea typeface="+mj-ea"/>
              <a:cs typeface="Times New Roman" panose="02020603050405020304" charset="0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635" y="0"/>
            <a:ext cx="12192635" cy="685736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69610" y="1381125"/>
            <a:ext cx="6296025" cy="4094480"/>
          </a:xfrm>
        </p:spPr>
        <p:txBody>
          <a:bodyPr>
            <a:normAutofit/>
          </a:bodyPr>
          <a:p>
            <a:pPr algn="l">
              <a:buClrTx/>
              <a:buSzTx/>
              <a:buNone/>
            </a:pPr>
            <a:r>
              <a:rPr lang="en-US" altLang="zh-CN"/>
              <a:t>“</a:t>
            </a:r>
            <a:r>
              <a:rPr lang="zh-CN" altLang="en-US"/>
              <a:t>青</a:t>
            </a:r>
            <a:r>
              <a:rPr lang="en-US" altLang="zh-CN"/>
              <a:t>”</a:t>
            </a:r>
            <a:r>
              <a:rPr lang="en-US" altLang="zh-CN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Blue/Green</a:t>
            </a:r>
            <a:br>
              <a:rPr lang="en-US" altLang="zh-CN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en-US" altLang="zh-CN" sz="311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raw material: </a:t>
            </a:r>
            <a:br>
              <a:rPr lang="en-US" altLang="zh-CN" sz="311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zh-CN" sz="311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1. azurite蓝铜矿(for stone blue石青)</a:t>
            </a:r>
            <a:br>
              <a:rPr lang="en-US" altLang="zh-CN" sz="311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zh-CN" sz="311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2. malachite孔雀石(for stone green石绿)</a:t>
            </a:r>
            <a:br>
              <a:rPr lang="en-US" altLang="zh-CN" sz="311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zh-CN" sz="311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The use of the color blue/green : Neolithic Age</a:t>
            </a:r>
            <a:endParaRPr lang="en-US" altLang="zh-CN" sz="311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46100" y="743585"/>
            <a:ext cx="4233545" cy="562165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635" y="0"/>
            <a:ext cx="12192635" cy="685736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28385" y="1195070"/>
            <a:ext cx="6062980" cy="4909820"/>
          </a:xfrm>
        </p:spPr>
        <p:txBody>
          <a:bodyPr>
            <a:noAutofit/>
          </a:bodyPr>
          <a:p>
            <a:r>
              <a:rPr lang="zh-CN" altLang="en-US" sz="400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白</a:t>
            </a:r>
            <a:r>
              <a:rPr lang="en-US" altLang="zh-CN" sz="400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White:</a:t>
            </a:r>
            <a:br>
              <a:rPr lang="en-US" altLang="zh-CN" sz="400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en-US" altLang="zh-CN" sz="311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White chalk, also known as white powder, is a significant pigment in ancient Chinese painting.  </a:t>
            </a:r>
            <a:br>
              <a:rPr lang="en-US" altLang="zh-CN" sz="311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zh-CN" sz="311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1. A mixture of chalk and dolomite(白云石) appeared 5000 years ago in Yangshao Culture.</a:t>
            </a:r>
            <a:br>
              <a:rPr lang="en-US" altLang="zh-CN" sz="311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zh-CN" sz="311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2. Clamshell white appeared during the Spring and Autumn period.</a:t>
            </a:r>
            <a:endParaRPr lang="en-US" altLang="zh-CN" sz="311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t="13265" r="-2668" b="10809"/>
          <a:stretch>
            <a:fillRect/>
          </a:stretch>
        </p:blipFill>
        <p:spPr>
          <a:xfrm>
            <a:off x="651510" y="1054100"/>
            <a:ext cx="5236210" cy="516064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635" y="0"/>
            <a:ext cx="12192635" cy="685736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476240" y="1087120"/>
            <a:ext cx="6318250" cy="4610100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>
            <a:normAutofit fontScale="90000"/>
          </a:bodyPr>
          <a:p>
            <a:r>
              <a:rPr lang="en-US" altLang="zh-CN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60000" endA="900" endPos="58000" dir="5400000" sy="-100000" algn="bl" rotWithShape="0"/>
                </a:effectLst>
              </a:rPr>
              <a:t>Black</a:t>
            </a:r>
            <a:br>
              <a:rPr lang="en-US" altLang="zh-CN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60000" endA="900" endPos="58000" dir="5400000" sy="-100000" algn="bl" rotWithShape="0"/>
                </a:effectLst>
              </a:rPr>
            </a:br>
            <a:r>
              <a:rPr lang="en-US" altLang="zh-CN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center；before other pigments; well developed in Qin and Han dynasties</a:t>
            </a:r>
            <a:br>
              <a:rPr lang="en-US" altLang="zh-CN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</a:br>
            <a:br>
              <a:rPr lang="en-US" altLang="zh-CN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zh-CN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commonly used black pigments:</a:t>
            </a:r>
            <a:br>
              <a:rPr lang="en-US" altLang="zh-CN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zh-CN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graphite(石墨);black lacquer; plant ash(百草灰) and tetrapanax papyriferus ash</a:t>
            </a:r>
            <a:br>
              <a:rPr lang="en-US" altLang="zh-CN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zh-CN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(通草灰)</a:t>
            </a:r>
            <a:endParaRPr lang="en-US" altLang="zh-CN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t="10979" r="100" b="5113"/>
          <a:stretch>
            <a:fillRect/>
          </a:stretch>
        </p:blipFill>
        <p:spPr>
          <a:xfrm>
            <a:off x="731520" y="633095"/>
            <a:ext cx="4472305" cy="591947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>
            <a:alphaModFix amt="60000"/>
          </a:blip>
          <a:stretch>
            <a:fillRect/>
          </a:stretch>
        </p:blipFill>
        <p:spPr>
          <a:xfrm>
            <a:off x="0" y="0"/>
            <a:ext cx="12191365" cy="685736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62705" y="2723585"/>
            <a:ext cx="10969200" cy="705600"/>
          </a:xfrm>
        </p:spPr>
        <p:txBody>
          <a:bodyPr>
            <a:normAutofit fontScale="90000"/>
          </a:bodyPr>
          <a:p>
            <a:pPr algn="ctr"/>
            <a:r>
              <a:rPr lang="en-US" altLang="zh-CN" sz="7200" b="1">
                <a:solidFill>
                  <a:schemeClr val="tx1"/>
                </a:solidFill>
                <a:effectLst/>
              </a:rPr>
              <a:t>Part 2 </a:t>
            </a:r>
            <a:br>
              <a:rPr lang="en-US" altLang="zh-CN" sz="7200" b="1">
                <a:solidFill>
                  <a:schemeClr val="tx1"/>
                </a:solidFill>
                <a:effectLst/>
              </a:rPr>
            </a:br>
            <a:r>
              <a:rPr lang="en-US" altLang="zh-CN" sz="7200" b="1">
                <a:solidFill>
                  <a:schemeClr val="tx1"/>
                </a:solidFill>
                <a:effectLst/>
              </a:rPr>
              <a:t>Classification &amp;Features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635" y="0"/>
            <a:ext cx="12192635" cy="6857365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4941570" y="1200785"/>
            <a:ext cx="2553970" cy="8159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3200" b="1">
              <a:solidFill>
                <a:schemeClr val="tx1"/>
              </a:solidFill>
              <a:sym typeface="+mn-ea"/>
            </a:endParaRPr>
          </a:p>
          <a:p>
            <a:pPr algn="ctr"/>
            <a:r>
              <a:rPr lang="en-US" altLang="zh-CN" sz="3200" b="1">
                <a:solidFill>
                  <a:schemeClr val="tx1"/>
                </a:solidFill>
                <a:sym typeface="+mn-ea"/>
              </a:rPr>
              <a:t>Pigments</a:t>
            </a:r>
            <a:endParaRPr lang="en-US" altLang="zh-CN" sz="3200" b="1">
              <a:solidFill>
                <a:schemeClr val="tx1"/>
              </a:solidFill>
            </a:endParaRPr>
          </a:p>
          <a:p>
            <a:pPr algn="ctr"/>
            <a:endParaRPr lang="en-US" altLang="zh-CN" sz="3200" b="1">
              <a:solidFill>
                <a:schemeClr val="tx1"/>
              </a:solidFill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299085" y="2759075"/>
            <a:ext cx="3411855" cy="195199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200">
                <a:solidFill>
                  <a:schemeClr val="tx1"/>
                </a:solidFill>
              </a:rPr>
              <a:t>natural inorganic pigments</a:t>
            </a:r>
            <a:endParaRPr lang="en-US" altLang="zh-CN" sz="3200">
              <a:solidFill>
                <a:schemeClr val="tx1"/>
              </a:solidFill>
            </a:endParaRPr>
          </a:p>
          <a:p>
            <a:pPr algn="ctr"/>
            <a:r>
              <a:rPr lang="en-US" altLang="zh-CN" sz="2400">
                <a:solidFill>
                  <a:schemeClr val="tx1"/>
                </a:solidFill>
              </a:rPr>
              <a:t>such as cinnabar</a:t>
            </a:r>
            <a:r>
              <a:rPr lang="zh-CN" altLang="en-US" sz="2400">
                <a:solidFill>
                  <a:schemeClr val="tx1"/>
                </a:solidFill>
              </a:rPr>
              <a:t>，</a:t>
            </a:r>
            <a:r>
              <a:rPr lang="en-US" altLang="zh-CN" sz="2400">
                <a:solidFill>
                  <a:schemeClr val="tx1"/>
                </a:solidFill>
              </a:rPr>
              <a:t>graphite and red iron oxide</a:t>
            </a:r>
            <a:endParaRPr lang="en-US" altLang="zh-CN" sz="2400">
              <a:solidFill>
                <a:schemeClr val="tx1"/>
              </a:solidFill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4306570" y="2770505"/>
            <a:ext cx="3596005" cy="18656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200">
                <a:solidFill>
                  <a:schemeClr val="tx1"/>
                </a:solidFill>
              </a:rPr>
              <a:t>natural organic pigments</a:t>
            </a:r>
            <a:endParaRPr lang="en-US" altLang="zh-CN" sz="3200">
              <a:solidFill>
                <a:schemeClr val="tx1"/>
              </a:solidFill>
            </a:endParaRPr>
          </a:p>
          <a:p>
            <a:pPr algn="ctr"/>
            <a:r>
              <a:rPr lang="en-US" altLang="zh-CN" sz="2400">
                <a:solidFill>
                  <a:schemeClr val="tx1"/>
                </a:solidFill>
              </a:rPr>
              <a:t>such as indigo(</a:t>
            </a:r>
            <a:r>
              <a:rPr lang="zh-CN" altLang="en-US" sz="2400">
                <a:solidFill>
                  <a:schemeClr val="tx1"/>
                </a:solidFill>
              </a:rPr>
              <a:t>槐蓝属植物；靛蓝染料</a:t>
            </a:r>
            <a:r>
              <a:rPr lang="en-US" altLang="zh-CN" sz="2400">
                <a:solidFill>
                  <a:schemeClr val="tx1"/>
                </a:solidFill>
              </a:rPr>
              <a:t>)</a:t>
            </a:r>
            <a:endParaRPr lang="en-US" altLang="zh-CN" sz="2400">
              <a:solidFill>
                <a:schemeClr val="tx1"/>
              </a:solidFill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8442325" y="2922270"/>
            <a:ext cx="3616960" cy="14751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3200" b="1">
              <a:solidFill>
                <a:schemeClr val="tx1"/>
              </a:solidFill>
              <a:sym typeface="+mn-ea"/>
            </a:endParaRPr>
          </a:p>
          <a:p>
            <a:pPr algn="ctr"/>
            <a:endParaRPr lang="en-US" altLang="zh-CN" sz="3200" b="1">
              <a:solidFill>
                <a:schemeClr val="tx1"/>
              </a:solidFill>
              <a:sym typeface="+mn-ea"/>
            </a:endParaRPr>
          </a:p>
          <a:p>
            <a:pPr algn="ctr"/>
            <a:r>
              <a:rPr lang="en-US" altLang="zh-CN" sz="3200">
                <a:solidFill>
                  <a:schemeClr val="tx1"/>
                </a:solidFill>
                <a:sym typeface="+mn-ea"/>
              </a:rPr>
              <a:t>synthetic organic pigments</a:t>
            </a:r>
            <a:endParaRPr lang="en-US" altLang="zh-CN" sz="3200">
              <a:solidFill>
                <a:schemeClr val="tx1"/>
              </a:solidFill>
            </a:endParaRPr>
          </a:p>
          <a:p>
            <a:pPr algn="ctr"/>
            <a:endParaRPr lang="en-US" altLang="zh-CN" sz="3200" b="1">
              <a:solidFill>
                <a:schemeClr val="tx1"/>
              </a:solidFill>
            </a:endParaRPr>
          </a:p>
          <a:p>
            <a:pPr algn="ctr"/>
            <a:endParaRPr lang="en-US" altLang="zh-CN" sz="3200" b="1">
              <a:solidFill>
                <a:schemeClr val="tx1"/>
              </a:solidFill>
            </a:endParaRPr>
          </a:p>
        </p:txBody>
      </p:sp>
      <p:cxnSp>
        <p:nvCxnSpPr>
          <p:cNvPr id="8" name="直接箭头连接符 7"/>
          <p:cNvCxnSpPr>
            <a:endCxn id="7" idx="0"/>
          </p:cNvCxnSpPr>
          <p:nvPr/>
        </p:nvCxnSpPr>
        <p:spPr>
          <a:xfrm>
            <a:off x="7474585" y="1972310"/>
            <a:ext cx="2776220" cy="9499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" name="直接箭头连接符 8"/>
          <p:cNvCxnSpPr>
            <a:stCxn id="3" idx="2"/>
            <a:endCxn id="6" idx="0"/>
          </p:cNvCxnSpPr>
          <p:nvPr/>
        </p:nvCxnSpPr>
        <p:spPr>
          <a:xfrm flipH="1">
            <a:off x="6104890" y="2016760"/>
            <a:ext cx="113665" cy="7537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>
            <a:endCxn id="5" idx="0"/>
          </p:cNvCxnSpPr>
          <p:nvPr/>
        </p:nvCxnSpPr>
        <p:spPr>
          <a:xfrm flipH="1">
            <a:off x="2005330" y="1841500"/>
            <a:ext cx="2959735" cy="9175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1" name="对角圆角矩形 10"/>
          <p:cNvSpPr/>
          <p:nvPr/>
        </p:nvSpPr>
        <p:spPr>
          <a:xfrm>
            <a:off x="2270760" y="5302885"/>
            <a:ext cx="3578225" cy="1346835"/>
          </a:xfrm>
          <a:prstGeom prst="round2Diag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>
                <a:solidFill>
                  <a:schemeClr val="tx1"/>
                </a:solidFill>
              </a:rPr>
              <a:t>natural minerals/plant juices</a:t>
            </a:r>
            <a:endParaRPr lang="en-US" altLang="zh-CN" sz="2800">
              <a:solidFill>
                <a:schemeClr val="tx1"/>
              </a:solidFill>
            </a:endParaRPr>
          </a:p>
        </p:txBody>
      </p:sp>
      <p:cxnSp>
        <p:nvCxnSpPr>
          <p:cNvPr id="12" name="直接箭头连接符 11"/>
          <p:cNvCxnSpPr>
            <a:stCxn id="5" idx="2"/>
            <a:endCxn id="11" idx="3"/>
          </p:cNvCxnSpPr>
          <p:nvPr/>
        </p:nvCxnSpPr>
        <p:spPr>
          <a:xfrm>
            <a:off x="2005330" y="4711065"/>
            <a:ext cx="2054860" cy="5918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>
            <a:stCxn id="6" idx="2"/>
            <a:endCxn id="11" idx="3"/>
          </p:cNvCxnSpPr>
          <p:nvPr/>
        </p:nvCxnSpPr>
        <p:spPr>
          <a:xfrm flipH="1">
            <a:off x="4060190" y="4636135"/>
            <a:ext cx="2044700" cy="6667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3001010" y="4620260"/>
            <a:ext cx="21507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raw materials</a:t>
            </a:r>
            <a:endParaRPr lang="en-US" altLang="zh-CN" sz="2400"/>
          </a:p>
        </p:txBody>
      </p:sp>
      <p:sp>
        <p:nvSpPr>
          <p:cNvPr id="15" name="对角圆角矩形 14"/>
          <p:cNvSpPr/>
          <p:nvPr/>
        </p:nvSpPr>
        <p:spPr>
          <a:xfrm>
            <a:off x="8108950" y="5351780"/>
            <a:ext cx="3944620" cy="1205865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>
                <a:solidFill>
                  <a:schemeClr val="tx1"/>
                </a:solidFill>
              </a:rPr>
              <a:t>organic dye technology; foreigners</a:t>
            </a:r>
            <a:endParaRPr lang="en-US" altLang="zh-CN" sz="2800">
              <a:solidFill>
                <a:schemeClr val="tx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78753" y="536575"/>
            <a:ext cx="4401185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4800" b="1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</a:rPr>
              <a:t>Classification</a:t>
            </a:r>
            <a:r>
              <a:rPr lang="en-US" altLang="zh-CN" sz="7200" b="1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</a:rPr>
              <a:t> </a:t>
            </a:r>
            <a:endParaRPr lang="en-US" altLang="zh-CN" sz="7200" b="1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</a:endParaRPr>
          </a:p>
        </p:txBody>
      </p:sp>
      <p:cxnSp>
        <p:nvCxnSpPr>
          <p:cNvPr id="17" name="直接箭头连接符 16"/>
          <p:cNvCxnSpPr>
            <a:stCxn id="7" idx="2"/>
            <a:endCxn id="15" idx="3"/>
          </p:cNvCxnSpPr>
          <p:nvPr/>
        </p:nvCxnSpPr>
        <p:spPr>
          <a:xfrm flipH="1">
            <a:off x="10081260" y="4397375"/>
            <a:ext cx="169545" cy="9544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8810625" y="4710430"/>
            <a:ext cx="29095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emerged alongside </a:t>
            </a:r>
            <a:endParaRPr lang="en-US" altLang="zh-CN" sz="2400"/>
          </a:p>
        </p:txBody>
      </p:sp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picid" val="{5f741703-4a94-4a7c-ae5a-c07aa4e340a5}"/>
</p:tagLst>
</file>

<file path=ppt/tags/tag6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8.xml><?xml version="1.0" encoding="utf-8"?>
<p:tagLst xmlns:p="http://schemas.openxmlformats.org/presentationml/2006/main">
  <p:tag name="picid" val="{9f790098-a517-4517-8e12-830e79cf48a5}"/>
</p:tagLst>
</file>

<file path=ppt/tags/tag69.xml><?xml version="1.0" encoding="utf-8"?>
<p:tagLst xmlns:p="http://schemas.openxmlformats.org/presentationml/2006/main">
  <p:tag name="picid" val="{4688b41a-5d8b-4b0c-8074-15006735e17f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1.xml><?xml version="1.0" encoding="utf-8"?>
<p:tagLst xmlns:p="http://schemas.openxmlformats.org/presentationml/2006/main">
  <p:tag name="picid" val="{ff378058-d27c-46eb-a7fe-57993622c11d}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3.xml><?xml version="1.0" encoding="utf-8"?>
<p:tagLst xmlns:p="http://schemas.openxmlformats.org/presentationml/2006/main">
  <p:tag name="picid" val="{231cdff3-6401-409a-bfc6-9e8249ec229e}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5.xml><?xml version="1.0" encoding="utf-8"?>
<p:tagLst xmlns:p="http://schemas.openxmlformats.org/presentationml/2006/main">
  <p:tag name="picid" val="{54f22631-42b3-45f2-9cd1-766c8fa997ae}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7.xml><?xml version="1.0" encoding="utf-8"?>
<p:tagLst xmlns:p="http://schemas.openxmlformats.org/presentationml/2006/main">
  <p:tag name="picid" val="{61fe375d-d221-4f0c-932f-c7097861e028}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2.xml><?xml version="1.0" encoding="utf-8"?>
<p:tagLst xmlns:p="http://schemas.openxmlformats.org/presentationml/2006/main">
  <p:tag name="picid" val="{528f0e0e-8a1e-4616-99af-2cf10c9ff627}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5.xml><?xml version="1.0" encoding="utf-8"?>
<p:tagLst xmlns:p="http://schemas.openxmlformats.org/presentationml/2006/main">
  <p:tag name="picid" val="{698959d7-0177-4caa-a64d-6f873a995b25}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7.xml><?xml version="1.0" encoding="utf-8"?>
<p:tagLst xmlns:p="http://schemas.openxmlformats.org/presentationml/2006/main">
  <p:tag name="picid" val="{216d2aac-a510-4ed7-960d-7d39ddd033ea}"/>
</p:tagLst>
</file>

<file path=ppt/tags/tag88.xml><?xml version="1.0" encoding="utf-8"?>
<p:tagLst xmlns:p="http://schemas.openxmlformats.org/presentationml/2006/main">
  <p:tag name="picid" val="{73f80327-2a06-405b-af58-f7b82f5837fc}"/>
</p:tagLst>
</file>

<file path=ppt/tags/tag89.xml><?xml version="1.0" encoding="utf-8"?>
<p:tagLst xmlns:p="http://schemas.openxmlformats.org/presentationml/2006/main">
  <p:tag name="picid" val="{22ee4ead-4680-46d6-8e02-b48648c2fa62}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1.xml><?xml version="1.0" encoding="utf-8"?>
<p:tagLst xmlns:p="http://schemas.openxmlformats.org/presentationml/2006/main">
  <p:tag name="picid" val="{bd1455bc-1f63-4d96-bc17-9f1566cde9bc}"/>
</p:tagLst>
</file>

<file path=ppt/tags/tag9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3.xml><?xml version="1.0" encoding="utf-8"?>
<p:tagLst xmlns:p="http://schemas.openxmlformats.org/presentationml/2006/main">
  <p:tag name="picid" val="{f120be89-4b0c-453d-8b32-ae73b836bd26}"/>
</p:tagLst>
</file>

<file path=ppt/tags/tag9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2679</Words>
  <Application>WPS 演示</Application>
  <PresentationFormat>宽屏</PresentationFormat>
  <Paragraphs>121</Paragraphs>
  <Slides>16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5" baseType="lpstr">
      <vt:lpstr>Arial</vt:lpstr>
      <vt:lpstr>宋体</vt:lpstr>
      <vt:lpstr>Wingdings</vt:lpstr>
      <vt:lpstr>Wingdings</vt:lpstr>
      <vt:lpstr>Times New Roman</vt:lpstr>
      <vt:lpstr>微软雅黑</vt:lpstr>
      <vt:lpstr>Arial Unicode MS</vt:lpstr>
      <vt:lpstr>Calibri</vt:lpstr>
      <vt:lpstr>WPS</vt:lpstr>
      <vt:lpstr>Traditional Chinese Pigments</vt:lpstr>
      <vt:lpstr>Part 1  History</vt:lpstr>
      <vt:lpstr>Earliest known records: Emperor Shun(22nd century BC)</vt:lpstr>
      <vt:lpstr>Red: red iron oxide(氧化铁红)，derived from hematite(赤铁矿) and maghemite(磁赤铁矿)，dates back to Paleolithic Age</vt:lpstr>
      <vt:lpstr>“青”Blue/Green raw material:  1. azurite蓝铜矿(for stone blue石青) 2. malachite孔雀石(for stone green石绿) The use of the color blue/green : Neolithic Age</vt:lpstr>
      <vt:lpstr>白White: White chalk, also known as white powder, is a significant pigment in ancient Chinese painting.   1. A mixture of chalk and dolomite(白云石) appeared 5000 years ago in Yangshao Culture. 2. Clamshell white appeared during the Spring and Autumn period.</vt:lpstr>
      <vt:lpstr>Black center；before other pigments; well developed in Qin and Han dynasties  commonly used black pigments: graphite(石墨);black lacquer; plant ash(百草灰) and tetrapanax papyriferus ash (通草灰)</vt:lpstr>
      <vt:lpstr>Part 2  Classification &amp;Features</vt:lpstr>
      <vt:lpstr>PowerPoint 演示文稿</vt:lpstr>
      <vt:lpstr>Features</vt:lpstr>
      <vt:lpstr>Part 3  Production</vt:lpstr>
      <vt:lpstr>The process of  making traditional mineral pigments</vt:lpstr>
      <vt:lpstr>Part 4  Application</vt:lpstr>
      <vt:lpstr>1. Traditional Chinese Painting</vt:lpstr>
      <vt:lpstr>2. Dunhuang Grottoes</vt:lpstr>
      <vt:lpstr>Thanks! 感谢聆听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茉苒</cp:lastModifiedBy>
  <cp:revision>158</cp:revision>
  <dcterms:created xsi:type="dcterms:W3CDTF">2019-06-19T02:08:00Z</dcterms:created>
  <dcterms:modified xsi:type="dcterms:W3CDTF">2025-03-13T09:21:37Z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2052-12.1.0.20305</vt:lpwstr>
  </property>
  <property fmtid="{D5CDD505-2E9C-101B-9397-08002B2CF9AE}" pid="3" name="ICV">
    <vt:lpwstr>77B666DEFBED47B3B27EF597037D66ED_11</vt:lpwstr>
  </property>
</Properties>
</file>