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67" r:id="rId5"/>
    <p:sldId id="279" r:id="rId6"/>
    <p:sldId id="288" r:id="rId7"/>
    <p:sldId id="290" r:id="rId8"/>
    <p:sldId id="291" r:id="rId9"/>
    <p:sldId id="294" r:id="rId10"/>
    <p:sldId id="282" r:id="rId11"/>
    <p:sldId id="295" r:id="rId12"/>
    <p:sldId id="299" r:id="rId13"/>
    <p:sldId id="300" r:id="rId14"/>
    <p:sldId id="296" r:id="rId15"/>
    <p:sldId id="298" r:id="rId16"/>
    <p:sldId id="297" r:id="rId17"/>
    <p:sldId id="280" r:id="rId18"/>
    <p:sldId id="281" r:id="rId19"/>
    <p:sldId id="283" r:id="rId20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5EF"/>
    <a:srgbClr val="D5C5B2"/>
    <a:srgbClr val="D4AA64"/>
    <a:srgbClr val="74392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2" y="52"/>
      </p:cViewPr>
      <p:guideLst>
        <p:guide orient="horz" pos="2151"/>
        <p:guide pos="39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3BB6F-82E4-47FC-B605-5D1FEBC64D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240D-15CA-46ED-97AD-6A586DABD3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, 户外, 墙壁&#10;&#10;已生成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0"/>
          <a:stretch>
            <a:fillRect/>
          </a:stretch>
        </p:blipFill>
        <p:spPr>
          <a:xfrm>
            <a:off x="0" y="0"/>
            <a:ext cx="12213691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4025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968B575-580E-48BB-9B70-0D95025D08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DE1BA1E-936C-42B5-B8DC-8AC7C4123B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345" indent="-3429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15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175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200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225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1.jpeg"/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pic>
        <p:nvPicPr>
          <p:cNvPr id="4" name="图片 3" descr="图片包含 室内&#10;&#10;已生成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21931" r="5715" b="10034"/>
          <a:stretch>
            <a:fillRect/>
          </a:stretch>
        </p:blipFill>
        <p:spPr>
          <a:xfrm>
            <a:off x="188010" y="2297719"/>
            <a:ext cx="8592377" cy="4843861"/>
          </a:xfrm>
          <a:prstGeom prst="rect">
            <a:avLst/>
          </a:prstGeom>
        </p:spPr>
      </p:pic>
      <p:pic>
        <p:nvPicPr>
          <p:cNvPr id="5" name="图片 4" descr="图片包含 动物&#10;&#10;已生成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>
            <a:off x="2626422" y="3030088"/>
            <a:ext cx="1519099" cy="1692919"/>
          </a:xfrm>
          <a:prstGeom prst="rect">
            <a:avLst/>
          </a:prstGeom>
        </p:spPr>
      </p:pic>
      <p:pic>
        <p:nvPicPr>
          <p:cNvPr id="6" name="图片 5" descr="图片包含 动物&#10;&#10;已生成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>
            <a:off x="3591679" y="1803359"/>
            <a:ext cx="1022197" cy="1139160"/>
          </a:xfrm>
          <a:prstGeom prst="rect">
            <a:avLst/>
          </a:prstGeom>
        </p:spPr>
      </p:pic>
      <p:pic>
        <p:nvPicPr>
          <p:cNvPr id="7" name="图片 6" descr="图片包含 动物&#10;&#10;已生成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>
            <a:off x="5492180" y="2942519"/>
            <a:ext cx="819896" cy="913711"/>
          </a:xfrm>
          <a:prstGeom prst="rect">
            <a:avLst/>
          </a:prstGeom>
        </p:spPr>
      </p:pic>
      <p:pic>
        <p:nvPicPr>
          <p:cNvPr id="8" name="图片 7" descr="图片包含 动物&#10;&#10;已生成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 rot="21105459">
            <a:off x="6875094" y="3910282"/>
            <a:ext cx="819896" cy="913711"/>
          </a:xfrm>
          <a:prstGeom prst="rect">
            <a:avLst/>
          </a:prstGeom>
        </p:spPr>
      </p:pic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11" name="图片 10" descr="5d80f4b3e78a9513d048aa2ccdf80f56"/>
          <p:cNvPicPr>
            <a:picLocks noChangeAspect="1"/>
          </p:cNvPicPr>
          <p:nvPr/>
        </p:nvPicPr>
        <p:blipFill rotWithShape="1">
          <a:blip r:embed="rId7"/>
          <a:srcRect l="64054" t="68629" r="24039"/>
          <a:stretch>
            <a:fillRect/>
          </a:stretch>
        </p:blipFill>
        <p:spPr>
          <a:xfrm>
            <a:off x="9839530" y="4367137"/>
            <a:ext cx="398246" cy="14621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55" y="1190286"/>
            <a:ext cx="1965406" cy="1029062"/>
          </a:xfrm>
          <a:prstGeom prst="rect">
            <a:avLst/>
          </a:prstGeom>
        </p:spPr>
      </p:pic>
      <p:pic>
        <p:nvPicPr>
          <p:cNvPr id="14" name="图片 13" descr="图片包含 动物&#10;&#10;已生成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 rot="532283">
            <a:off x="1625376" y="2233105"/>
            <a:ext cx="819896" cy="913711"/>
          </a:xfrm>
          <a:prstGeom prst="rect">
            <a:avLst/>
          </a:prstGeom>
        </p:spPr>
      </p:pic>
      <p:pic>
        <p:nvPicPr>
          <p:cNvPr id="15" name="图片 14" descr="图片包含 动物&#10;&#10;已生成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2000" r="50000" b="28376"/>
          <a:stretch>
            <a:fillRect/>
          </a:stretch>
        </p:blipFill>
        <p:spPr>
          <a:xfrm rot="3065611">
            <a:off x="2233949" y="5604459"/>
            <a:ext cx="819895" cy="9137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10262" y="5728488"/>
            <a:ext cx="319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张佩闻   张毓婕</a:t>
            </a:r>
            <a:endParaRPr lang="zh-CN" altLang="en-US" sz="28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78708" y="1269237"/>
            <a:ext cx="8893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Ancient Chinese Architecture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685800"/>
            <a:ext cx="4673600" cy="3505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2" y="762000"/>
            <a:ext cx="4752973" cy="3429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76350" y="4952999"/>
            <a:ext cx="1023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DD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dragon represents the Emperor while the phoenix represents the Empress.</a:t>
            </a:r>
            <a:endParaRPr lang="zh-CN" altLang="en-US" sz="2800" dirty="0">
              <a:solidFill>
                <a:srgbClr val="FDD5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4" y="733425"/>
            <a:ext cx="5525201" cy="37433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06" y="733425"/>
            <a:ext cx="5068395" cy="37433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33800" y="5057775"/>
            <a:ext cx="887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DD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 is a </a:t>
            </a:r>
            <a:r>
              <a:rPr lang="en-US" altLang="zh-CN" sz="2800" dirty="0">
                <a:solidFill>
                  <a:srgbClr val="FDD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</a:t>
            </a:r>
            <a:r>
              <a:rPr lang="en-US" altLang="zh-CN" sz="3200" dirty="0">
                <a:solidFill>
                  <a:srgbClr val="FDD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 in China</a:t>
            </a:r>
            <a:endParaRPr lang="zh-CN" altLang="en-US" sz="3200" dirty="0">
              <a:solidFill>
                <a:srgbClr val="FDD5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26950" y="146531"/>
            <a:ext cx="6642229" cy="9271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Garden Architecture</a:t>
            </a:r>
            <a:endParaRPr lang="zh-CN" altLang="en-US" sz="32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2856" y="4871863"/>
            <a:ext cx="1559774" cy="8166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91" y="1535132"/>
            <a:ext cx="7771283" cy="4614833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21585" y="4173855"/>
            <a:ext cx="7125335" cy="23069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General Characteristics of Garden Architecture:</a:t>
            </a:r>
            <a:endParaRPr lang="en-US" altLang="zh-CN" sz="24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 symmytry along axis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 an irregular and complicates layout</a:t>
            </a:r>
            <a:endParaRPr lang="en-US" altLang="zh-CN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22" y="366533"/>
            <a:ext cx="5093755" cy="380726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53657" y="1445147"/>
            <a:ext cx="7310303" cy="1568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hall, pavilions, bridges,  artificial mountains, rock gardens, ponds, flowers and trees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78053" y="297003"/>
            <a:ext cx="7175573" cy="891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Design of the Classical Garden</a:t>
            </a:r>
            <a:endParaRPr lang="zh-CN" altLang="zh-CN" sz="32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0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0990" y="953535"/>
            <a:ext cx="1559774" cy="8166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0336" y="3020661"/>
            <a:ext cx="1559774" cy="81667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33850" y="3741189"/>
            <a:ext cx="3037709" cy="13220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borrowed scenery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en-US" sz="1600" kern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53657" y="5490835"/>
            <a:ext cx="3820723" cy="460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concealment and surprise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6883" y="4766118"/>
            <a:ext cx="1559774" cy="8166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12" y="3254816"/>
            <a:ext cx="4458681" cy="2821509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6400" y="2014880"/>
            <a:ext cx="1559774" cy="81667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12434" y="2014880"/>
            <a:ext cx="72278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Transliteration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rgbClr val="FDD5EF"/>
              </a:solidFill>
            </a:endParaRPr>
          </a:p>
          <a:p>
            <a:r>
              <a:rPr lang="zh-CN" altLang="en-US" sz="3200" dirty="0">
                <a:solidFill>
                  <a:srgbClr val="FDD5EF"/>
                </a:solidFill>
              </a:rPr>
              <a:t>龙王庙 </a:t>
            </a:r>
            <a:r>
              <a:rPr lang="en-US" altLang="zh-CN" sz="3200" dirty="0">
                <a:solidFill>
                  <a:srgbClr val="FDD5EF"/>
                </a:solidFill>
              </a:rPr>
              <a:t>Long Wang Miao</a:t>
            </a:r>
            <a:endParaRPr lang="en-US" altLang="zh-CN" sz="3200" dirty="0">
              <a:solidFill>
                <a:srgbClr val="FDD5EF"/>
              </a:solidFill>
            </a:endParaRPr>
          </a:p>
          <a:p>
            <a:r>
              <a:rPr lang="zh-CN" altLang="en-US" sz="3200" dirty="0">
                <a:solidFill>
                  <a:srgbClr val="FDD5EF"/>
                </a:solidFill>
              </a:rPr>
              <a:t>邀月台 </a:t>
            </a:r>
            <a:r>
              <a:rPr lang="en-US" altLang="zh-CN" sz="3200" dirty="0">
                <a:solidFill>
                  <a:srgbClr val="FDD5EF"/>
                </a:solidFill>
              </a:rPr>
              <a:t>Yao Yue Tai</a:t>
            </a:r>
            <a:endParaRPr lang="en-US" altLang="zh-CN" sz="3200" dirty="0">
              <a:solidFill>
                <a:srgbClr val="FDD5EF"/>
              </a:solidFill>
            </a:endParaRPr>
          </a:p>
          <a:p>
            <a:r>
              <a:rPr lang="zh-CN" altLang="en-US" sz="3200" dirty="0">
                <a:solidFill>
                  <a:srgbClr val="FDD5EF"/>
                </a:solidFill>
              </a:rPr>
              <a:t>牡丹园 </a:t>
            </a:r>
            <a:r>
              <a:rPr lang="en-US" altLang="zh-CN" sz="3200" dirty="0">
                <a:solidFill>
                  <a:srgbClr val="FDD5EF"/>
                </a:solidFill>
              </a:rPr>
              <a:t>Mu Dan Yuan</a:t>
            </a:r>
            <a:endParaRPr lang="en-US" altLang="zh-CN" sz="3200" dirty="0">
              <a:solidFill>
                <a:srgbClr val="FDD5EF"/>
              </a:solidFill>
            </a:endParaRPr>
          </a:p>
          <a:p>
            <a:r>
              <a:rPr lang="zh-CN" altLang="en-US" sz="3200" dirty="0">
                <a:solidFill>
                  <a:srgbClr val="FDD5EF"/>
                </a:solidFill>
              </a:rPr>
              <a:t>大戏楼 </a:t>
            </a:r>
            <a:r>
              <a:rPr lang="en-US" altLang="zh-CN" sz="3200" dirty="0">
                <a:solidFill>
                  <a:srgbClr val="FDD5EF"/>
                </a:solidFill>
              </a:rPr>
              <a:t>Da Xi Lou</a:t>
            </a:r>
            <a:endParaRPr lang="en-US" altLang="zh-CN" sz="3200" dirty="0">
              <a:solidFill>
                <a:srgbClr val="FDD5EF"/>
              </a:solidFill>
            </a:endParaRPr>
          </a:p>
          <a:p>
            <a:endParaRPr lang="zh-CN" altLang="en-US" sz="3200" dirty="0">
              <a:solidFill>
                <a:srgbClr val="FDD5E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76400" y="929137"/>
            <a:ext cx="963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Translation Method of Chinese Architecture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14" y="1021712"/>
            <a:ext cx="1560711" cy="81083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71825" y="1134743"/>
            <a:ext cx="673535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Transliteration and free Translation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05125" y="2200275"/>
            <a:ext cx="60198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DD5EF"/>
                </a:solidFill>
              </a:rPr>
              <a:t>仁寿殿</a:t>
            </a:r>
            <a:r>
              <a:rPr lang="en-US" altLang="zh-CN" sz="2400" dirty="0">
                <a:solidFill>
                  <a:srgbClr val="FDD5EF"/>
                </a:solidFill>
              </a:rPr>
              <a:t>Hall of Benevolence and Longevity(Ren Shou Dian)</a:t>
            </a:r>
            <a:endParaRPr lang="en-US" altLang="zh-CN" sz="2400" dirty="0">
              <a:solidFill>
                <a:srgbClr val="FDD5EF"/>
              </a:solidFill>
            </a:endParaRPr>
          </a:p>
          <a:p>
            <a:r>
              <a:rPr lang="zh-CN" altLang="en-US" sz="2400" dirty="0">
                <a:solidFill>
                  <a:srgbClr val="FDD5EF"/>
                </a:solidFill>
              </a:rPr>
              <a:t>大戏楼 </a:t>
            </a:r>
            <a:r>
              <a:rPr lang="en-US" altLang="zh-CN" sz="2400" dirty="0">
                <a:solidFill>
                  <a:srgbClr val="FDD5EF"/>
                </a:solidFill>
              </a:rPr>
              <a:t>Grand Stage(</a:t>
            </a:r>
            <a:r>
              <a:rPr lang="en-US" altLang="zh-CN" sz="2400" dirty="0" err="1">
                <a:solidFill>
                  <a:srgbClr val="FDD5EF"/>
                </a:solidFill>
              </a:rPr>
              <a:t>Daxi</a:t>
            </a:r>
            <a:r>
              <a:rPr lang="en-US" altLang="zh-CN" sz="2400" dirty="0">
                <a:solidFill>
                  <a:srgbClr val="FDD5EF"/>
                </a:solidFill>
              </a:rPr>
              <a:t> Lou)</a:t>
            </a:r>
            <a:endParaRPr lang="en-US" altLang="zh-CN" sz="2400" dirty="0">
              <a:solidFill>
                <a:srgbClr val="FDD5EF"/>
              </a:solidFill>
            </a:endParaRPr>
          </a:p>
          <a:p>
            <a:r>
              <a:rPr lang="zh-CN" altLang="en-US" sz="2400" dirty="0">
                <a:solidFill>
                  <a:srgbClr val="FDD5EF"/>
                </a:solidFill>
              </a:rPr>
              <a:t>文昌阁 </a:t>
            </a:r>
            <a:r>
              <a:rPr lang="en-US" altLang="zh-CN" sz="2400" dirty="0">
                <a:solidFill>
                  <a:srgbClr val="FDD5EF"/>
                </a:solidFill>
              </a:rPr>
              <a:t>Wenchang Tower (Wenchang Ge)</a:t>
            </a:r>
            <a:endParaRPr lang="en-US" altLang="zh-CN" sz="2400" dirty="0">
              <a:solidFill>
                <a:srgbClr val="FDD5EF"/>
              </a:solidFill>
            </a:endParaRPr>
          </a:p>
          <a:p>
            <a:r>
              <a:rPr lang="zh-CN" altLang="en-US" sz="2400" dirty="0">
                <a:solidFill>
                  <a:srgbClr val="FDD5EF"/>
                </a:solidFill>
              </a:rPr>
              <a:t>永寿斋 </a:t>
            </a:r>
            <a:r>
              <a:rPr lang="en-US" altLang="zh-CN" sz="2400" dirty="0">
                <a:solidFill>
                  <a:srgbClr val="FDD5EF"/>
                </a:solidFill>
              </a:rPr>
              <a:t>Longevity Chamber(Yong Shou </a:t>
            </a:r>
            <a:r>
              <a:rPr lang="en-US" altLang="zh-CN" sz="2400" dirty="0" err="1">
                <a:solidFill>
                  <a:srgbClr val="FDD5EF"/>
                </a:solidFill>
              </a:rPr>
              <a:t>Zhai</a:t>
            </a:r>
            <a:r>
              <a:rPr lang="en-US" altLang="zh-CN" sz="2400" dirty="0">
                <a:solidFill>
                  <a:srgbClr val="FDD5EF"/>
                </a:solidFill>
              </a:rPr>
              <a:t>)</a:t>
            </a:r>
            <a:endParaRPr lang="en-US" altLang="zh-CN" sz="2400" dirty="0">
              <a:solidFill>
                <a:srgbClr val="FDD5EF"/>
              </a:solidFill>
            </a:endParaRPr>
          </a:p>
          <a:p>
            <a:r>
              <a:rPr lang="zh-CN" altLang="en-US" sz="2400" dirty="0">
                <a:solidFill>
                  <a:srgbClr val="FDD5EF"/>
                </a:solidFill>
              </a:rPr>
              <a:t>邀月台 </a:t>
            </a:r>
            <a:r>
              <a:rPr lang="en-US" altLang="zh-CN" sz="2400" dirty="0">
                <a:solidFill>
                  <a:srgbClr val="FDD5EF"/>
                </a:solidFill>
              </a:rPr>
              <a:t>Moon Appreciation Terrace (Yao Yue Tai)</a:t>
            </a:r>
            <a:endParaRPr lang="en-US" altLang="zh-CN" sz="2400" dirty="0">
              <a:solidFill>
                <a:srgbClr val="FDD5EF"/>
              </a:solidFill>
            </a:endParaRPr>
          </a:p>
          <a:p>
            <a:r>
              <a:rPr lang="zh-CN" altLang="en-US" sz="2400" dirty="0">
                <a:solidFill>
                  <a:srgbClr val="FDD5EF"/>
                </a:solidFill>
              </a:rPr>
              <a:t>神马殿 </a:t>
            </a:r>
            <a:r>
              <a:rPr lang="en-US" altLang="zh-CN" sz="2400" dirty="0">
                <a:solidFill>
                  <a:srgbClr val="FDD5EF"/>
                </a:solidFill>
              </a:rPr>
              <a:t>Divine Horse Stable (Sheng Ma Dian)</a:t>
            </a:r>
            <a:endParaRPr lang="en-US" altLang="zh-CN" sz="2400" dirty="0">
              <a:solidFill>
                <a:srgbClr val="FDD5EF"/>
              </a:solidFill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612528" y="2062460"/>
            <a:ext cx="51193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47825" y="1359247"/>
            <a:ext cx="8964204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one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two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27843" y="1359247"/>
            <a:ext cx="693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classification of ancient Chinese     architecture</a:t>
            </a:r>
            <a:endParaRPr lang="zh-CN" altLang="en-US" sz="3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427843" y="3260378"/>
            <a:ext cx="7040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translation method of Chinese architecture</a:t>
            </a:r>
            <a:endParaRPr lang="zh-CN" altLang="en-US" sz="3200" dirty="0"/>
          </a:p>
        </p:txBody>
      </p:sp>
    </p:spTree>
  </p:cSld>
  <p:clrMapOvr>
    <a:masterClrMapping/>
  </p:clrMapOvr>
  <p:transition spd="slow" advClick="0" advTm="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420177" y="2237139"/>
            <a:ext cx="1351645" cy="2357190"/>
            <a:chOff x="7584997" y="1936672"/>
            <a:chExt cx="2150642" cy="423140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480" y="2914135"/>
              <a:ext cx="2136159" cy="298465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997" y="1936672"/>
              <a:ext cx="2150642" cy="4231407"/>
            </a:xfrm>
            <a:prstGeom prst="rect">
              <a:avLst/>
            </a:prstGeom>
          </p:spPr>
        </p:pic>
      </p:grpSp>
      <p:pic>
        <p:nvPicPr>
          <p:cNvPr id="35" name="图片 34" descr="图片包含 建筑物&#10;&#10;已生成极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5892" r="27174" b="8216"/>
          <a:stretch>
            <a:fillRect/>
          </a:stretch>
        </p:blipFill>
        <p:spPr>
          <a:xfrm>
            <a:off x="2976399" y="184848"/>
            <a:ext cx="1511752" cy="146064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3332166" y="457264"/>
            <a:ext cx="800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D5C5B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壹</a:t>
            </a:r>
            <a:endParaRPr lang="zh-CN" altLang="en-US" sz="4800" dirty="0">
              <a:solidFill>
                <a:srgbClr val="D5C5B2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484987" y="141364"/>
            <a:ext cx="1569286" cy="1504125"/>
            <a:chOff x="9025151" y="1873966"/>
            <a:chExt cx="1569286" cy="1504125"/>
          </a:xfrm>
        </p:grpSpPr>
        <p:pic>
          <p:nvPicPr>
            <p:cNvPr id="37" name="图片 36" descr="图片包含 建筑物&#10;&#10;已生成极高可信度的说明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" t="5892" r="27174" b="8216"/>
            <a:stretch>
              <a:fillRect/>
            </a:stretch>
          </p:blipFill>
          <p:spPr>
            <a:xfrm>
              <a:off x="9025151" y="1873966"/>
              <a:ext cx="1569286" cy="1504125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9446628" y="2208974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solidFill>
                    <a:srgbClr val="D5C5B2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贰</a:t>
              </a:r>
              <a:endParaRPr lang="zh-CN" altLang="en-US" sz="4800" dirty="0">
                <a:solidFill>
                  <a:srgbClr val="D5C5B2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68" y="2924175"/>
            <a:ext cx="4074130" cy="271566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703855" y="5707373"/>
            <a:ext cx="2176755" cy="6254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the Great Wall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94889" y="1805513"/>
            <a:ext cx="2994688" cy="7184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Defensive Building</a:t>
            </a:r>
            <a:endParaRPr lang="zh-CN" altLang="en-US" sz="24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36090" y="1788525"/>
            <a:ext cx="3308386" cy="7184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Sacrificial Building</a:t>
            </a:r>
            <a:endParaRPr lang="zh-CN" altLang="en-US" sz="24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5672" r="8000" b="16223"/>
          <a:stretch>
            <a:fillRect/>
          </a:stretch>
        </p:blipFill>
        <p:spPr>
          <a:xfrm>
            <a:off x="6312616" y="2912970"/>
            <a:ext cx="3955334" cy="282194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435880" y="5756200"/>
            <a:ext cx="2176755" cy="6254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Temple of Heaven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6" grpId="0"/>
      <p:bldP spid="18" grpId="0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594920" y="-148450"/>
            <a:ext cx="1760120" cy="713627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311357" y="0"/>
            <a:ext cx="1569286" cy="1504125"/>
            <a:chOff x="3693747" y="773368"/>
            <a:chExt cx="1569286" cy="1504125"/>
          </a:xfrm>
        </p:grpSpPr>
        <p:pic>
          <p:nvPicPr>
            <p:cNvPr id="35" name="图片 34" descr="图片包含 建筑物&#10;&#10;已生成极高可信度的说明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" t="5892" r="27174" b="8216"/>
            <a:stretch>
              <a:fillRect/>
            </a:stretch>
          </p:blipFill>
          <p:spPr>
            <a:xfrm>
              <a:off x="3693747" y="773368"/>
              <a:ext cx="1569286" cy="1504125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4078280" y="1109931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solidFill>
                    <a:srgbClr val="D5C5B2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叁</a:t>
              </a:r>
              <a:endParaRPr lang="zh-CN" altLang="en-US" sz="4800" dirty="0">
                <a:solidFill>
                  <a:srgbClr val="D5C5B2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619022" y="1691112"/>
            <a:ext cx="2994688" cy="7184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Mausoleum Building</a:t>
            </a:r>
            <a:endParaRPr lang="zh-CN" altLang="en-US" sz="24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99209" y="5896009"/>
            <a:ext cx="2176755" cy="706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The Ming Tombs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81" y="2682943"/>
            <a:ext cx="4147694" cy="31107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18" y="2681280"/>
            <a:ext cx="4147693" cy="3148038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b="4689"/>
          <a:stretch>
            <a:fillRect/>
          </a:stretch>
        </p:blipFill>
        <p:spPr>
          <a:xfrm>
            <a:off x="2166042" y="1098641"/>
            <a:ext cx="7703602" cy="486809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88310" y="5820064"/>
            <a:ext cx="6639967" cy="9531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Forbidden City(Zijin Cheng</a:t>
            </a:r>
            <a:r>
              <a:rPr lang="zh-CN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88560" y="122885"/>
            <a:ext cx="683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Palace Building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07440" y="4563110"/>
            <a:ext cx="9027160" cy="1845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lnSpc>
                <a:spcPct val="100000"/>
              </a:lnSpc>
              <a:spcAft>
                <a:spcPts val="1800"/>
              </a:spcAft>
            </a:pP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Origin of Its Name:1. purple</a:t>
            </a:r>
            <a:r>
              <a:rPr lang="en-US" altLang="zh-CN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000" kern="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00000"/>
              </a:lnSpc>
              <a:spcAft>
                <a:spcPts val="1800"/>
              </a:spcAft>
            </a:pPr>
            <a:r>
              <a:rPr lang="en-US" altLang="zh-CN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2.forbidden</a:t>
            </a:r>
            <a:endParaRPr lang="en-US" altLang="zh-CN" sz="28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00000"/>
              </a:lnSpc>
              <a:spcAft>
                <a:spcPts val="1800"/>
              </a:spcAft>
            </a:pPr>
            <a:r>
              <a:rPr lang="en-US" altLang="zh-CN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3.city</a:t>
            </a:r>
            <a:endParaRPr lang="en-US" altLang="zh-CN" sz="28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61" y="417468"/>
            <a:ext cx="7532914" cy="3731259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10" y="-148450"/>
            <a:ext cx="1760119" cy="7162800"/>
          </a:xfrm>
          <a:prstGeom prst="rect">
            <a:avLst/>
          </a:prstGeom>
        </p:spPr>
      </p:pic>
      <p:pic>
        <p:nvPicPr>
          <p:cNvPr id="3" name="图片 2" descr="图片包含 建筑物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/>
          <a:stretch>
            <a:fillRect/>
          </a:stretch>
        </p:blipFill>
        <p:spPr>
          <a:xfrm>
            <a:off x="10612029" y="-152401"/>
            <a:ext cx="1760120" cy="71362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93661" y="0"/>
            <a:ext cx="9907714" cy="1938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Layout of the Forbidden City  </a:t>
            </a:r>
            <a:endParaRPr lang="zh-CN" altLang="zh-CN" sz="32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zh-CN" altLang="en-US" sz="2800" kern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>
            <a:fillRect/>
          </a:stretch>
        </p:blipFill>
        <p:spPr>
          <a:xfrm>
            <a:off x="2098011" y="1297864"/>
            <a:ext cx="3321982" cy="49029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56296" y="2357299"/>
            <a:ext cx="406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Inner Court</a:t>
            </a:r>
            <a:endParaRPr lang="zh-CN" alt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80096" y="4489083"/>
            <a:ext cx="352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Outer Court</a:t>
            </a:r>
            <a:endParaRPr lang="zh-CN" alt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17" y="4471959"/>
            <a:ext cx="3636504" cy="36517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26811" r="7907" b="5962"/>
          <a:stretch>
            <a:fillRect/>
          </a:stretch>
        </p:blipFill>
        <p:spPr>
          <a:xfrm>
            <a:off x="10518180" y="242247"/>
            <a:ext cx="1760119" cy="70072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749779" y="2818070"/>
            <a:ext cx="68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Enclosed space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84395" y="4471959"/>
            <a:ext cx="664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Surrounded by a river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85" y="942975"/>
            <a:ext cx="3726992" cy="480872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484395" y="1401157"/>
            <a:ext cx="328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Symmetrical space</a:t>
            </a:r>
            <a:endParaRPr lang="zh-CN" alt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43100" y="128499"/>
            <a:ext cx="9020175" cy="1076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Colors and Decorations of the Forbidden City</a:t>
            </a:r>
            <a:endParaRPr lang="zh-CN" altLang="en-US" sz="3200" kern="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424037"/>
            <a:ext cx="3619500" cy="4813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38874" y="2406650"/>
            <a:ext cx="4724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 an imperial color during the Tang dynasty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altLang="zh-C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happiness, good fortune and wealth.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大都市">
  <a:themeElements>
    <a:clrScheme name="大都市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大都市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大都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主要事件</Template>
  <TotalTime>0</TotalTime>
  <Words>1509</Words>
  <Application>WPS 演示</Application>
  <PresentationFormat>宽屏</PresentationFormat>
  <Paragraphs>101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华文新魏</vt:lpstr>
      <vt:lpstr>Times New Roman</vt:lpstr>
      <vt:lpstr>思源宋体 CN Heavy</vt:lpstr>
      <vt:lpstr>华文仿宋</vt:lpstr>
      <vt:lpstr>楷体</vt:lpstr>
      <vt:lpstr>仿宋</vt:lpstr>
      <vt:lpstr>Tahoma</vt:lpstr>
      <vt:lpstr>微软雅黑</vt:lpstr>
      <vt:lpstr>Arial Unicode MS</vt:lpstr>
      <vt:lpstr>Calibri Light</vt:lpstr>
      <vt:lpstr>等线</vt:lpstr>
      <vt:lpstr>大都市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peiwensey</cp:lastModifiedBy>
  <cp:revision>62</cp:revision>
  <dcterms:created xsi:type="dcterms:W3CDTF">2017-08-18T03:02:00Z</dcterms:created>
  <dcterms:modified xsi:type="dcterms:W3CDTF">2020-11-08T12:55:40Z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