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81" r:id="rId3"/>
    <p:sldId id="257" r:id="rId4"/>
    <p:sldId id="258" r:id="rId5"/>
    <p:sldId id="263" r:id="rId6"/>
    <p:sldId id="271" r:id="rId7"/>
    <p:sldId id="291" r:id="rId8"/>
    <p:sldId id="287" r:id="rId9"/>
    <p:sldId id="292" r:id="rId10"/>
    <p:sldId id="293" r:id="rId11"/>
    <p:sldId id="288" r:id="rId12"/>
    <p:sldId id="277" r:id="rId13"/>
    <p:sldId id="260" r:id="rId14"/>
    <p:sldId id="294" r:id="rId15"/>
    <p:sldId id="289" r:id="rId16"/>
    <p:sldId id="279" r:id="rId17"/>
    <p:sldId id="265" r:id="rId18"/>
    <p:sldId id="295" r:id="rId19"/>
    <p:sldId id="296" r:id="rId20"/>
    <p:sldId id="276" r:id="rId21"/>
    <p:sldId id="290"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AAB4C"/>
    <a:srgbClr val="2FA7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314" autoAdjust="0"/>
  </p:normalViewPr>
  <p:slideViewPr>
    <p:cSldViewPr snapToGrid="0">
      <p:cViewPr varScale="1">
        <p:scale>
          <a:sx n="79" d="100"/>
          <a:sy n="79" d="100"/>
        </p:scale>
        <p:origin x="802"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58BB45-3BC1-4704-B73F-5925157D23AB}" type="datetimeFigureOut">
              <a:rPr lang="zh-CN" altLang="en-US" smtClean="0"/>
              <a:t>2021/12/19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E8FCE7-9715-4ABB-8490-31CA648D33C8}" type="slidenum">
              <a:rPr lang="zh-CN" altLang="en-US" smtClean="0"/>
              <a:t>‹#›</a:t>
            </a:fld>
            <a:endParaRPr lang="zh-CN" altLang="en-US"/>
          </a:p>
        </p:txBody>
      </p:sp>
    </p:spTree>
    <p:extLst>
      <p:ext uri="{BB962C8B-B14F-4D97-AF65-F5344CB8AC3E}">
        <p14:creationId xmlns:p14="http://schemas.microsoft.com/office/powerpoint/2010/main" val="274968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05182762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31887177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1"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1"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0255014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609600" y="1600205"/>
            <a:ext cx="10972800" cy="4525963"/>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5"/>
            <a:ext cx="2844800" cy="365125"/>
          </a:xfrm>
          <a:prstGeom prst="rect">
            <a:avLst/>
          </a:prstGeom>
        </p:spPr>
        <p:txBody>
          <a:bodyPr/>
          <a:lstStyle/>
          <a:p>
            <a:fld id="{2E3AAC11-D570-4EA9-AFC0-30FB72BA45EB}" type="datetimeFigureOut">
              <a:rPr lang="zh-CN" altLang="en-US" smtClean="0">
                <a:solidFill>
                  <a:prstClr val="black"/>
                </a:solidFill>
              </a:rPr>
              <a:pPr/>
              <a:t>2021/12/19</a:t>
            </a:fld>
            <a:endParaRPr lang="zh-CN" altLang="en-US">
              <a:solidFill>
                <a:prstClr val="black"/>
              </a:solidFill>
            </a:endParaRPr>
          </a:p>
        </p:txBody>
      </p:sp>
      <p:sp>
        <p:nvSpPr>
          <p:cNvPr id="5" name="页脚占位符 4"/>
          <p:cNvSpPr>
            <a:spLocks noGrp="1"/>
          </p:cNvSpPr>
          <p:nvPr>
            <p:ph type="ftr" sz="quarter" idx="11"/>
          </p:nvPr>
        </p:nvSpPr>
        <p:spPr>
          <a:xfrm>
            <a:off x="4165600" y="6356355"/>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5"/>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3242075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43"/>
            <a:ext cx="2743200" cy="5851525"/>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43"/>
            <a:ext cx="8026400" cy="5851525"/>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609600" y="6356355"/>
            <a:ext cx="2844800" cy="365125"/>
          </a:xfrm>
          <a:prstGeom prst="rect">
            <a:avLst/>
          </a:prstGeom>
        </p:spPr>
        <p:txBody>
          <a:bodyPr/>
          <a:lstStyle/>
          <a:p>
            <a:fld id="{2E3AAC11-D570-4EA9-AFC0-30FB72BA45EB}" type="datetimeFigureOut">
              <a:rPr lang="zh-CN" altLang="en-US" smtClean="0">
                <a:solidFill>
                  <a:prstClr val="black"/>
                </a:solidFill>
              </a:rPr>
              <a:pPr/>
              <a:t>2021/12/19</a:t>
            </a:fld>
            <a:endParaRPr lang="zh-CN" altLang="en-US">
              <a:solidFill>
                <a:prstClr val="black"/>
              </a:solidFill>
            </a:endParaRPr>
          </a:p>
        </p:txBody>
      </p:sp>
      <p:sp>
        <p:nvSpPr>
          <p:cNvPr id="5" name="页脚占位符 4"/>
          <p:cNvSpPr>
            <a:spLocks noGrp="1"/>
          </p:cNvSpPr>
          <p:nvPr>
            <p:ph type="ftr" sz="quarter" idx="11"/>
          </p:nvPr>
        </p:nvSpPr>
        <p:spPr>
          <a:xfrm>
            <a:off x="4165600" y="6356355"/>
            <a:ext cx="3860800" cy="365125"/>
          </a:xfrm>
          <a:prstGeom prst="rect">
            <a:avLst/>
          </a:prstGeom>
        </p:spPr>
        <p:txBody>
          <a:bodyPr/>
          <a:lstStyle/>
          <a:p>
            <a:endParaRPr lang="zh-CN" altLang="en-US">
              <a:solidFill>
                <a:prstClr val="black"/>
              </a:solidFill>
            </a:endParaRPr>
          </a:p>
        </p:txBody>
      </p:sp>
      <p:sp>
        <p:nvSpPr>
          <p:cNvPr id="6" name="灯片编号占位符 5"/>
          <p:cNvSpPr>
            <a:spLocks noGrp="1"/>
          </p:cNvSpPr>
          <p:nvPr>
            <p:ph type="sldNum" sz="quarter" idx="12"/>
          </p:nvPr>
        </p:nvSpPr>
        <p:spPr>
          <a:xfrm>
            <a:off x="8737600" y="6356355"/>
            <a:ext cx="2844800" cy="365125"/>
          </a:xfrm>
          <a:prstGeom prst="rect">
            <a:avLst/>
          </a:prstGeom>
        </p:spPr>
        <p:txBody>
          <a:bodyPr/>
          <a:lstStyle/>
          <a:p>
            <a:fld id="{55ECCFAA-F4FB-487C-9F1E-C8836D0C3DC9}" type="slidenum">
              <a:rPr lang="zh-CN" altLang="en-US" smtClean="0">
                <a:solidFill>
                  <a:prstClr val="black"/>
                </a:solidFill>
              </a:rPr>
              <a:pPr/>
              <a:t>‹#›</a:t>
            </a:fld>
            <a:endParaRPr lang="zh-CN" altLang="en-US">
              <a:solidFill>
                <a:prstClr val="black"/>
              </a:solidFill>
            </a:endParaRPr>
          </a:p>
        </p:txBody>
      </p:sp>
    </p:spTree>
    <p:extLst>
      <p:ext uri="{BB962C8B-B14F-4D97-AF65-F5344CB8AC3E}">
        <p14:creationId xmlns:p14="http://schemas.microsoft.com/office/powerpoint/2010/main" val="2364367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935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5986539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1" y="1709740"/>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161218415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90582571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7"/>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9"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1"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t>‹#›</a:t>
            </a:fld>
            <a:endParaRPr lang="zh-CN" altLang="en-US"/>
          </a:p>
        </p:txBody>
      </p:sp>
      <p:sp>
        <p:nvSpPr>
          <p:cNvPr id="11" name="TextBox 10"/>
          <p:cNvSpPr txBox="1"/>
          <p:nvPr userDrawn="1"/>
        </p:nvSpPr>
        <p:spPr>
          <a:xfrm>
            <a:off x="1907705" y="6885899"/>
            <a:ext cx="1800200" cy="123111"/>
          </a:xfrm>
          <a:prstGeom prst="rect">
            <a:avLst/>
          </a:prstGeom>
          <a:noFill/>
        </p:spPr>
        <p:txBody>
          <a:bodyPr wrap="square" rtlCol="0">
            <a:spAutoFit/>
          </a:bodyPr>
          <a:lstStyle/>
          <a:p>
            <a:pPr marL="0" marR="0" lvl="0" indent="0" defTabSz="914400" eaLnBrk="1" fontAlgn="auto" latinLnBrk="0" hangingPunct="1">
              <a:lnSpc>
                <a:spcPct val="200000"/>
              </a:lnSpc>
              <a:spcBef>
                <a:spcPts val="0"/>
              </a:spcBef>
              <a:spcAft>
                <a:spcPts val="0"/>
              </a:spcAft>
              <a:buClrTx/>
              <a:buSzTx/>
              <a:buFontTx/>
              <a:buNone/>
              <a:tabLst/>
              <a:defRPr/>
            </a:pPr>
            <a:r>
              <a:rPr kumimoji="0" lang="en-US" altLang="zh-CN" sz="100" b="0" i="0" u="none" strike="noStrike" kern="0" cap="none" spc="0" normalizeH="0" baseline="0" noProof="0" dirty="0">
                <a:ln>
                  <a:noFill/>
                </a:ln>
                <a:solidFill>
                  <a:prstClr val="black"/>
                </a:solidFill>
                <a:effectLst/>
                <a:uLnTx/>
                <a:uFillTx/>
                <a:hlinkClick r:id="rId2"/>
              </a:rPr>
              <a:t>PPT</a:t>
            </a:r>
            <a:r>
              <a:rPr kumimoji="0" lang="zh-CN" altLang="en-US" sz="100" b="0" i="0" u="none" strike="noStrike" kern="0" cap="none" spc="0" normalizeH="0" baseline="0" noProof="0" dirty="0">
                <a:ln>
                  <a:noFill/>
                </a:ln>
                <a:solidFill>
                  <a:prstClr val="black"/>
                </a:solidFill>
                <a:effectLst/>
                <a:uLnTx/>
                <a:uFillTx/>
                <a:hlinkClick r:id="rId2"/>
              </a:rPr>
              <a:t>模板</a:t>
            </a:r>
            <a:r>
              <a:rPr kumimoji="0" lang="zh-CN" altLang="en-US" sz="100" b="0" i="0" u="none" strike="noStrike" kern="0" cap="none" spc="0" normalizeH="0" baseline="0" noProof="0" dirty="0">
                <a:ln>
                  <a:noFill/>
                </a:ln>
                <a:solidFill>
                  <a:prstClr val="black"/>
                </a:solidFill>
                <a:effectLst/>
                <a:uLnTx/>
                <a:uFillTx/>
              </a:rPr>
              <a:t> </a:t>
            </a:r>
            <a:r>
              <a:rPr kumimoji="0" lang="en-US" altLang="zh-CN" sz="100" b="0" i="0" u="none" strike="noStrike" kern="0" cap="none" spc="0" normalizeH="0" baseline="0" noProof="0" dirty="0">
                <a:ln>
                  <a:noFill/>
                </a:ln>
                <a:solidFill>
                  <a:prstClr val="black"/>
                </a:solidFill>
                <a:effectLst/>
                <a:uLnTx/>
                <a:uFillTx/>
              </a:rPr>
              <a:t>http://www.1ppt.com/moban/</a:t>
            </a:r>
            <a:r>
              <a:rPr kumimoji="0" lang="zh-CN" altLang="en-US" sz="100" b="0" i="0" u="none" strike="noStrike" kern="0" cap="none" spc="0" normalizeH="0" baseline="0" noProof="0" dirty="0">
                <a:ln>
                  <a:noFill/>
                </a:ln>
                <a:solidFill>
                  <a:prstClr val="black"/>
                </a:solidFill>
                <a:effectLst/>
                <a:uLnTx/>
                <a:uFillTx/>
              </a:rPr>
              <a:t> </a:t>
            </a:r>
            <a:endParaRPr kumimoji="0" lang="en-US" altLang="zh-CN" sz="1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16811704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6440602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7652300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6947583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D997B5FA-0921-464F-AAE1-844C04324D75}" type="datetimeFigureOut">
              <a:rPr lang="zh-CN" altLang="en-US" smtClean="0"/>
              <a:t>2021/12/19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47780565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t>2021/12/19</a:t>
            </a:fld>
            <a:endParaRPr lang="zh-CN" altLang="en-US"/>
          </a:p>
        </p:txBody>
      </p:sp>
      <p:sp>
        <p:nvSpPr>
          <p:cNvPr id="5" name="页脚占位符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t>‹#›</a:t>
            </a:fld>
            <a:endParaRPr lang="zh-CN" altLang="en-US"/>
          </a:p>
        </p:txBody>
      </p:sp>
    </p:spTree>
    <p:extLst>
      <p:ext uri="{BB962C8B-B14F-4D97-AF65-F5344CB8AC3E}">
        <p14:creationId xmlns:p14="http://schemas.microsoft.com/office/powerpoint/2010/main" val="20030940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0795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1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1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7.xml"/><Relationship Id="rId1" Type="http://schemas.openxmlformats.org/officeDocument/2006/relationships/tags" Target="../tags/tag14.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a:extLst>
              <a:ext uri="{FF2B5EF4-FFF2-40B4-BE49-F238E27FC236}">
                <a16:creationId xmlns:a16="http://schemas.microsoft.com/office/drawing/2014/main" id="{9A0B0023-3E26-46EA-B6F8-CA1B65B09F6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0" name="矩形: 圆角 39">
            <a:extLst>
              <a:ext uri="{FF2B5EF4-FFF2-40B4-BE49-F238E27FC236}">
                <a16:creationId xmlns:a16="http://schemas.microsoft.com/office/drawing/2014/main" id="{9D2E6FED-078B-44D0-9A2F-69A3A16FA363}"/>
              </a:ext>
            </a:extLst>
          </p:cNvPr>
          <p:cNvSpPr/>
          <p:nvPr/>
        </p:nvSpPr>
        <p:spPr>
          <a:xfrm rot="2634538">
            <a:off x="3478054" y="879585"/>
            <a:ext cx="5060906" cy="5098829"/>
          </a:xfrm>
          <a:prstGeom prst="roundRect">
            <a:avLst>
              <a:gd name="adj" fmla="val 11804"/>
            </a:avLst>
          </a:prstGeom>
          <a:solidFill>
            <a:schemeClr val="bg1"/>
          </a:solidFill>
          <a:ln>
            <a:noFill/>
          </a:ln>
          <a:effectLst>
            <a:outerShdw blurRad="419100" sx="101000" sy="101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2" name="文本框 31">
            <a:extLst>
              <a:ext uri="{FF2B5EF4-FFF2-40B4-BE49-F238E27FC236}">
                <a16:creationId xmlns:a16="http://schemas.microsoft.com/office/drawing/2014/main" id="{9F3B8B44-74BE-4FEF-9432-8944A26687F4}"/>
              </a:ext>
            </a:extLst>
          </p:cNvPr>
          <p:cNvSpPr txBox="1"/>
          <p:nvPr/>
        </p:nvSpPr>
        <p:spPr>
          <a:xfrm>
            <a:off x="2288417" y="2396070"/>
            <a:ext cx="7615165" cy="1323439"/>
          </a:xfrm>
          <a:prstGeom prst="rect">
            <a:avLst/>
          </a:prstGeom>
          <a:noFill/>
        </p:spPr>
        <p:txBody>
          <a:bodyPr wrap="square" rtlCol="0">
            <a:spAutoFit/>
          </a:bodyPr>
          <a:lstStyle/>
          <a:p>
            <a:pPr algn="ctr"/>
            <a:r>
              <a:rPr lang="en-US" altLang="zh-CN" sz="4000" b="1" dirty="0">
                <a:latin typeface="Times New Roman" panose="02020603050405020304" pitchFamily="18" charset="0"/>
                <a:cs typeface="Times New Roman" panose="02020603050405020304" pitchFamily="18" charset="0"/>
              </a:rPr>
              <a:t>Cultural Aspects of Translation Studies and “Cultural turn”</a:t>
            </a:r>
            <a:endParaRPr lang="zh-CN" altLang="en-US" sz="4000" spc="200" dirty="0">
              <a:solidFill>
                <a:schemeClr val="tx1">
                  <a:lumMod val="85000"/>
                  <a:lumOff val="15000"/>
                </a:schemeClr>
              </a:solidFill>
              <a:latin typeface="Times New Roman" panose="02020603050405020304" pitchFamily="18" charset="0"/>
              <a:ea typeface="方正正黑简体" panose="02000000000000000000" pitchFamily="2" charset="-122"/>
              <a:cs typeface="Times New Roman" panose="02020603050405020304" pitchFamily="18" charset="0"/>
              <a:sym typeface="+mn-lt"/>
            </a:endParaRPr>
          </a:p>
        </p:txBody>
      </p:sp>
      <p:cxnSp>
        <p:nvCxnSpPr>
          <p:cNvPr id="33" name="直接连接符 32">
            <a:extLst>
              <a:ext uri="{FF2B5EF4-FFF2-40B4-BE49-F238E27FC236}">
                <a16:creationId xmlns:a16="http://schemas.microsoft.com/office/drawing/2014/main" id="{0D7F0CBD-0366-467A-99E5-F1A67FB773E0}"/>
              </a:ext>
            </a:extLst>
          </p:cNvPr>
          <p:cNvCxnSpPr>
            <a:cxnSpLocks/>
          </p:cNvCxnSpPr>
          <p:nvPr/>
        </p:nvCxnSpPr>
        <p:spPr>
          <a:xfrm>
            <a:off x="5490306" y="3719509"/>
            <a:ext cx="106508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4" name="文本框 33">
            <a:extLst>
              <a:ext uri="{FF2B5EF4-FFF2-40B4-BE49-F238E27FC236}">
                <a16:creationId xmlns:a16="http://schemas.microsoft.com/office/drawing/2014/main" id="{6939C29D-C064-4A1E-A87B-CDD34856AAD1}"/>
              </a:ext>
            </a:extLst>
          </p:cNvPr>
          <p:cNvSpPr txBox="1"/>
          <p:nvPr/>
        </p:nvSpPr>
        <p:spPr>
          <a:xfrm>
            <a:off x="3792067" y="4280050"/>
            <a:ext cx="5189855"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Handout by Atta Ur Rahman / PPT by Zhang Yiran</a:t>
            </a:r>
            <a:endParaRPr lang="zh-CN" altLang="zh-CN" dirty="0">
              <a:latin typeface="Times New Roman" panose="02020603050405020304" pitchFamily="18" charset="0"/>
              <a:cs typeface="Times New Roman" panose="02020603050405020304" pitchFamily="18" charset="0"/>
            </a:endParaRPr>
          </a:p>
        </p:txBody>
      </p:sp>
      <p:sp>
        <p:nvSpPr>
          <p:cNvPr id="35" name="文本框 34">
            <a:extLst>
              <a:ext uri="{FF2B5EF4-FFF2-40B4-BE49-F238E27FC236}">
                <a16:creationId xmlns:a16="http://schemas.microsoft.com/office/drawing/2014/main" id="{9CB3FE4F-DCFB-4281-B0AC-48C3CE84AC46}"/>
              </a:ext>
            </a:extLst>
          </p:cNvPr>
          <p:cNvSpPr txBox="1"/>
          <p:nvPr/>
        </p:nvSpPr>
        <p:spPr>
          <a:xfrm>
            <a:off x="5329634" y="4938356"/>
            <a:ext cx="1706942" cy="338554"/>
          </a:xfrm>
          <a:prstGeom prst="rect">
            <a:avLst/>
          </a:prstGeom>
          <a:noFill/>
        </p:spPr>
        <p:txBody>
          <a:bodyPr wrap="square" rtlCol="0">
            <a:spAutoFit/>
          </a:bodyPr>
          <a:lstStyle/>
          <a:p>
            <a:pPr algn="ctr"/>
            <a:r>
              <a:rPr lang="en-US" altLang="zh-CN" sz="1600" spc="200" dirty="0">
                <a:solidFill>
                  <a:schemeClr val="tx1">
                    <a:lumMod val="85000"/>
                    <a:lumOff val="15000"/>
                  </a:schemeClr>
                </a:solidFill>
                <a:latin typeface="Times New Roman" panose="02020603050405020304" pitchFamily="18" charset="0"/>
                <a:cs typeface="Times New Roman" panose="02020603050405020304" pitchFamily="18" charset="0"/>
                <a:sym typeface="+mn-lt"/>
              </a:rPr>
              <a:t>2021.12.22</a:t>
            </a:r>
            <a:endParaRPr lang="zh-CN" altLang="en-US" sz="1600" spc="200" dirty="0">
              <a:solidFill>
                <a:schemeClr val="tx1">
                  <a:lumMod val="85000"/>
                  <a:lumOff val="15000"/>
                </a:schemeClr>
              </a:solidFill>
              <a:latin typeface="Times New Roman" panose="02020603050405020304" pitchFamily="18" charset="0"/>
              <a:cs typeface="Times New Roman" panose="02020603050405020304" pitchFamily="18" charset="0"/>
              <a:sym typeface="+mn-lt"/>
            </a:endParaRPr>
          </a:p>
        </p:txBody>
      </p:sp>
    </p:spTree>
    <p:extLst>
      <p:ext uri="{BB962C8B-B14F-4D97-AF65-F5344CB8AC3E}">
        <p14:creationId xmlns:p14="http://schemas.microsoft.com/office/powerpoint/2010/main" val="348574658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a14="http://schemas.microsoft.com/office/drawing/2010/main" xmlns:a16="http://schemas.microsoft.com/office/drawing/2014/main"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8BE5D68E-6EC3-4308-86F8-3B5F495368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grpSp>
        <p:nvGrpSpPr>
          <p:cNvPr id="6" name="组合 5">
            <a:extLst>
              <a:ext uri="{FF2B5EF4-FFF2-40B4-BE49-F238E27FC236}">
                <a16:creationId xmlns:a16="http://schemas.microsoft.com/office/drawing/2014/main" id="{2D9F96FB-BD3D-4B8D-9E38-5FFD6ED8B4FF}"/>
              </a:ext>
            </a:extLst>
          </p:cNvPr>
          <p:cNvGrpSpPr/>
          <p:nvPr/>
        </p:nvGrpSpPr>
        <p:grpSpPr>
          <a:xfrm>
            <a:off x="3694299" y="1504114"/>
            <a:ext cx="4803401" cy="3920123"/>
            <a:chOff x="3694298" y="1504112"/>
            <a:chExt cx="4803401" cy="3920123"/>
          </a:xfrm>
        </p:grpSpPr>
        <p:sp>
          <p:nvSpPr>
            <p:cNvPr id="12" name="矩形: 圆角 11">
              <a:extLst>
                <a:ext uri="{FF2B5EF4-FFF2-40B4-BE49-F238E27FC236}">
                  <a16:creationId xmlns:a16="http://schemas.microsoft.com/office/drawing/2014/main" id="{B99AAF8F-9F04-4BAC-8575-B28AAAE88452}"/>
                </a:ext>
              </a:extLst>
            </p:cNvPr>
            <p:cNvSpPr/>
            <p:nvPr/>
          </p:nvSpPr>
          <p:spPr>
            <a:xfrm rot="2634538">
              <a:off x="4135938" y="1504112"/>
              <a:ext cx="3920123" cy="3920123"/>
            </a:xfrm>
            <a:prstGeom prst="roundRect">
              <a:avLst>
                <a:gd name="adj" fmla="val 11804"/>
              </a:avLst>
            </a:prstGeom>
            <a:solidFill>
              <a:schemeClr val="bg1"/>
            </a:solidFill>
            <a:ln>
              <a:noFill/>
            </a:ln>
            <a:effectLst>
              <a:outerShdw blurRad="419100" sx="101000" sy="101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a:extLst>
                <a:ext uri="{FF2B5EF4-FFF2-40B4-BE49-F238E27FC236}">
                  <a16:creationId xmlns:a16="http://schemas.microsoft.com/office/drawing/2014/main" id="{593B714B-8407-487D-885B-E8E578E31E8B}"/>
                </a:ext>
              </a:extLst>
            </p:cNvPr>
            <p:cNvSpPr txBox="1"/>
            <p:nvPr/>
          </p:nvSpPr>
          <p:spPr>
            <a:xfrm>
              <a:off x="4682634" y="2278495"/>
              <a:ext cx="2540000" cy="1323439"/>
            </a:xfrm>
            <a:prstGeom prst="rect">
              <a:avLst/>
            </a:prstGeom>
            <a:noFill/>
          </p:spPr>
          <p:txBody>
            <a:bodyPr wrap="square" rtlCol="0">
              <a:spAutoFit/>
            </a:bodyPr>
            <a:lstStyle/>
            <a:p>
              <a:pPr algn="ctr"/>
              <a:r>
                <a:rPr lang="en-US" altLang="zh-CN" sz="8000" i="1" dirty="0">
                  <a:cs typeface="+mn-ea"/>
                  <a:sym typeface="+mn-lt"/>
                </a:rPr>
                <a:t>03</a:t>
              </a:r>
              <a:endParaRPr lang="zh-CN" altLang="en-US" sz="8000" i="1" dirty="0">
                <a:cs typeface="+mn-ea"/>
                <a:sym typeface="+mn-lt"/>
              </a:endParaRPr>
            </a:p>
          </p:txBody>
        </p:sp>
        <p:sp>
          <p:nvSpPr>
            <p:cNvPr id="7" name="文本框 6">
              <a:extLst>
                <a:ext uri="{FF2B5EF4-FFF2-40B4-BE49-F238E27FC236}">
                  <a16:creationId xmlns:a16="http://schemas.microsoft.com/office/drawing/2014/main" id="{7B3EF39E-9024-4E45-A9D5-5B7034E8660D}"/>
                </a:ext>
              </a:extLst>
            </p:cNvPr>
            <p:cNvSpPr txBox="1"/>
            <p:nvPr/>
          </p:nvSpPr>
          <p:spPr>
            <a:xfrm>
              <a:off x="3694298" y="3593404"/>
              <a:ext cx="4803401" cy="1077218"/>
            </a:xfrm>
            <a:prstGeom prst="rect">
              <a:avLst/>
            </a:prstGeom>
            <a:noFill/>
          </p:spPr>
          <p:txBody>
            <a:bodyPr wrap="square">
              <a:spAutoFit/>
            </a:bodyPr>
            <a:lstStyle/>
            <a:p>
              <a:pPr algn="ctr"/>
              <a:r>
                <a:rPr lang="en-US" altLang="zh-CN" sz="3200" b="1" dirty="0">
                  <a:solidFill>
                    <a:srgbClr val="000000"/>
                  </a:solidFill>
                  <a:effectLst/>
                  <a:latin typeface="Times New Roman" panose="02020603050405020304" pitchFamily="18" charset="0"/>
                  <a:ea typeface="Times New Roman" panose="02020603050405020304" pitchFamily="18" charset="0"/>
                </a:rPr>
                <a:t>A ‘Systemic</a:t>
              </a:r>
              <a:r>
                <a:rPr lang="en-US" altLang="zh-CN" sz="3200" b="1" dirty="0">
                  <a:solidFill>
                    <a:srgbClr val="000000"/>
                  </a:solidFill>
                  <a:latin typeface="Times New Roman" panose="02020603050405020304" pitchFamily="18" charset="0"/>
                  <a:ea typeface="Times New Roman" panose="02020603050405020304" pitchFamily="18" charset="0"/>
                </a:rPr>
                <a:t>’</a:t>
              </a:r>
              <a:r>
                <a:rPr lang="en-US" altLang="zh-CN" sz="3200" b="1" dirty="0">
                  <a:solidFill>
                    <a:srgbClr val="000000"/>
                  </a:solidFill>
                  <a:effectLst/>
                  <a:latin typeface="Times New Roman" panose="02020603050405020304" pitchFamily="18" charset="0"/>
                  <a:ea typeface="Times New Roman" panose="02020603050405020304" pitchFamily="18" charset="0"/>
                </a:rPr>
                <a:t> Approach to Translation </a:t>
              </a:r>
            </a:p>
          </p:txBody>
        </p:sp>
      </p:grpSp>
    </p:spTree>
    <p:custDataLst>
      <p:tags r:id="rId1"/>
    </p:custDataLst>
    <p:extLst>
      <p:ext uri="{BB962C8B-B14F-4D97-AF65-F5344CB8AC3E}">
        <p14:creationId xmlns:p14="http://schemas.microsoft.com/office/powerpoint/2010/main" val="1169394024"/>
      </p:ext>
    </p:extLst>
  </p:cSld>
  <p:clrMapOvr>
    <a:masterClrMapping/>
  </p:clrMapOvr>
  <mc:AlternateContent xmlns:mc="http://schemas.openxmlformats.org/markup-compatibility/2006" xmlns:p14="http://schemas.microsoft.com/office/powerpoint/2010/main">
    <mc:Choice Requires="p14">
      <p:transition spd="slow" p14:dur="1500" advTm="1342">
        <p:random/>
      </p:transition>
    </mc:Choice>
    <mc:Fallback xmlns:a14="http://schemas.microsoft.com/office/drawing/2010/main" xmlns:a16="http://schemas.microsoft.com/office/drawing/2014/main" xmlns="">
      <p:transition spd="slow" advTm="1342">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组合 15">
            <a:extLst>
              <a:ext uri="{FF2B5EF4-FFF2-40B4-BE49-F238E27FC236}">
                <a16:creationId xmlns:a16="http://schemas.microsoft.com/office/drawing/2014/main" id="{BE6F2CBB-BF04-481F-89EB-827E6A8321D0}"/>
              </a:ext>
            </a:extLst>
          </p:cNvPr>
          <p:cNvGrpSpPr/>
          <p:nvPr/>
        </p:nvGrpSpPr>
        <p:grpSpPr>
          <a:xfrm>
            <a:off x="757734" y="649635"/>
            <a:ext cx="11183632" cy="1289071"/>
            <a:chOff x="6790435" y="1341750"/>
            <a:chExt cx="11183629" cy="1289071"/>
          </a:xfrm>
        </p:grpSpPr>
        <p:pic>
          <p:nvPicPr>
            <p:cNvPr id="17" name="图片 16">
              <a:extLst>
                <a:ext uri="{FF2B5EF4-FFF2-40B4-BE49-F238E27FC236}">
                  <a16:creationId xmlns:a16="http://schemas.microsoft.com/office/drawing/2014/main" id="{7B77A9F6-2DF3-4EC5-8729-53EF506AC1D6}"/>
                </a:ext>
              </a:extLst>
            </p:cNvPr>
            <p:cNvPicPr>
              <a:picLocks noChangeAspect="1"/>
            </p:cNvPicPr>
            <p:nvPr/>
          </p:nvPicPr>
          <p:blipFill>
            <a:blip r:embed="rId3" cstate="screen">
              <a:biLevel thresh="75000"/>
              <a:extLst>
                <a:ext uri="{28A0092B-C50C-407E-A947-70E740481C1C}">
                  <a14:useLocalDpi xmlns:a14="http://schemas.microsoft.com/office/drawing/2010/main"/>
                </a:ext>
              </a:extLst>
            </a:blip>
            <a:stretch>
              <a:fillRect/>
            </a:stretch>
          </p:blipFill>
          <p:spPr>
            <a:xfrm>
              <a:off x="6790435" y="1504171"/>
              <a:ext cx="432764" cy="482115"/>
            </a:xfrm>
            <a:prstGeom prst="rect">
              <a:avLst/>
            </a:prstGeom>
          </p:spPr>
        </p:pic>
        <p:sp>
          <p:nvSpPr>
            <p:cNvPr id="20" name="文本框 19">
              <a:extLst>
                <a:ext uri="{FF2B5EF4-FFF2-40B4-BE49-F238E27FC236}">
                  <a16:creationId xmlns:a16="http://schemas.microsoft.com/office/drawing/2014/main" id="{545DAA38-9DDB-4004-800B-74FC96F1C63E}"/>
                </a:ext>
              </a:extLst>
            </p:cNvPr>
            <p:cNvSpPr txBox="1"/>
            <p:nvPr/>
          </p:nvSpPr>
          <p:spPr>
            <a:xfrm>
              <a:off x="7435924" y="1341750"/>
              <a:ext cx="10538140" cy="1289071"/>
            </a:xfrm>
            <a:prstGeom prst="rect">
              <a:avLst/>
            </a:prstGeom>
            <a:noFill/>
          </p:spPr>
          <p:txBody>
            <a:bodyPr wrap="square" rtlCol="0">
              <a:spAutoFit/>
            </a:bodyPr>
            <a:lstStyle/>
            <a:p>
              <a:pPr marL="6350" indent="-6350" algn="just">
                <a:lnSpc>
                  <a:spcPct val="150000"/>
                </a:lnSpc>
                <a:spcAft>
                  <a:spcPts val="1180"/>
                </a:spcAft>
              </a:pPr>
              <a:r>
                <a:rPr lang="en-US" altLang="zh-CN" sz="1800" b="1" dirty="0">
                  <a:solidFill>
                    <a:srgbClr val="000000"/>
                  </a:solidFill>
                  <a:effectLst/>
                  <a:latin typeface="Times New Roman" panose="02020603050405020304" pitchFamily="18" charset="0"/>
                  <a:ea typeface="Times New Roman" panose="02020603050405020304" pitchFamily="18" charset="0"/>
                </a:rPr>
                <a:t>The first issue we are going to discuss is the view of translation as a “system</a:t>
              </a:r>
              <a:r>
                <a:rPr lang="en-US" altLang="zh-CN" b="1" dirty="0">
                  <a:solidFill>
                    <a:srgbClr val="000000"/>
                  </a:solidFill>
                  <a:latin typeface="Times New Roman" panose="02020603050405020304" pitchFamily="18" charset="0"/>
                  <a:ea typeface="Times New Roman" panose="02020603050405020304" pitchFamily="18" charset="0"/>
                </a:rPr>
                <a:t>”</a:t>
              </a:r>
              <a:r>
                <a:rPr lang="en-US" altLang="zh-CN" sz="1800" b="1" dirty="0">
                  <a:solidFill>
                    <a:srgbClr val="000000"/>
                  </a:solidFill>
                  <a:effectLst/>
                  <a:latin typeface="Times New Roman" panose="02020603050405020304" pitchFamily="18" charset="0"/>
                  <a:ea typeface="Times New Roman" panose="02020603050405020304" pitchFamily="18" charset="0"/>
                </a:rPr>
                <a:t>. This implies that translations are not mere isolated texts appearing at random, “in a vacuum</a:t>
              </a:r>
              <a:r>
                <a:rPr lang="zh-CN" altLang="en-US" sz="1800" b="1" dirty="0">
                  <a:solidFill>
                    <a:srgbClr val="000000"/>
                  </a:solidFill>
                  <a:effectLst/>
                  <a:latin typeface="Times New Roman" panose="02020603050405020304" pitchFamily="18" charset="0"/>
                  <a:ea typeface="Times New Roman" panose="02020603050405020304" pitchFamily="18" charset="0"/>
                </a:rPr>
                <a:t>”</a:t>
              </a:r>
              <a:r>
                <a:rPr lang="en-US" altLang="zh-CN" sz="1800" b="1" dirty="0">
                  <a:solidFill>
                    <a:srgbClr val="000000"/>
                  </a:solidFill>
                  <a:effectLst/>
                  <a:latin typeface="Times New Roman" panose="02020603050405020304" pitchFamily="18" charset="0"/>
                  <a:ea typeface="Times New Roman" panose="02020603050405020304" pitchFamily="18" charset="0"/>
                </a:rPr>
                <a:t>. Translations have enough characteristics and properties to be considered as a </a:t>
              </a:r>
              <a:r>
                <a:rPr lang="zh-CN" altLang="en-US" sz="1800" b="1" dirty="0">
                  <a:solidFill>
                    <a:srgbClr val="000000"/>
                  </a:solidFill>
                  <a:effectLst/>
                  <a:latin typeface="Times New Roman" panose="02020603050405020304" pitchFamily="18" charset="0"/>
                  <a:ea typeface="Times New Roman" panose="02020603050405020304" pitchFamily="18" charset="0"/>
                </a:rPr>
                <a:t>“</a:t>
              </a:r>
              <a:r>
                <a:rPr lang="en-US" altLang="zh-CN" sz="1800" b="1" dirty="0">
                  <a:solidFill>
                    <a:srgbClr val="000000"/>
                  </a:solidFill>
                  <a:effectLst/>
                  <a:latin typeface="Times New Roman" panose="02020603050405020304" pitchFamily="18" charset="0"/>
                  <a:ea typeface="Times New Roman" panose="02020603050405020304" pitchFamily="18" charset="0"/>
                </a:rPr>
                <a:t>system</a:t>
              </a:r>
              <a:r>
                <a:rPr lang="zh-CN" altLang="en-US" b="1" dirty="0">
                  <a:solidFill>
                    <a:srgbClr val="000000"/>
                  </a:solidFill>
                  <a:latin typeface="Times New Roman" panose="02020603050405020304" pitchFamily="18" charset="0"/>
                  <a:ea typeface="Times New Roman" panose="02020603050405020304" pitchFamily="18" charset="0"/>
                </a:rPr>
                <a:t>”</a:t>
              </a:r>
              <a:r>
                <a:rPr lang="en-US" altLang="zh-CN" sz="1800" b="1" dirty="0">
                  <a:solidFill>
                    <a:srgbClr val="000000"/>
                  </a:solidFill>
                  <a:effectLst/>
                  <a:latin typeface="Times New Roman" panose="02020603050405020304" pitchFamily="18" charset="0"/>
                  <a:ea typeface="Times New Roman" panose="02020603050405020304" pitchFamily="18" charset="0"/>
                </a:rPr>
                <a:t>.  </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p:txBody>
        </p:sp>
      </p:grpSp>
      <p:sp>
        <p:nvSpPr>
          <p:cNvPr id="42" name="文本框 41">
            <a:extLst>
              <a:ext uri="{FF2B5EF4-FFF2-40B4-BE49-F238E27FC236}">
                <a16:creationId xmlns:a16="http://schemas.microsoft.com/office/drawing/2014/main" id="{FF1F96ED-5A4B-4B8B-9CCF-9A6D222F23BF}"/>
              </a:ext>
            </a:extLst>
          </p:cNvPr>
          <p:cNvSpPr txBox="1"/>
          <p:nvPr/>
        </p:nvSpPr>
        <p:spPr>
          <a:xfrm>
            <a:off x="1403223" y="2054707"/>
            <a:ext cx="10385617" cy="4325800"/>
          </a:xfrm>
          <a:prstGeom prst="rect">
            <a:avLst/>
          </a:prstGeom>
          <a:noFill/>
        </p:spPr>
        <p:txBody>
          <a:bodyPr wrap="square">
            <a:spAutoFit/>
          </a:bodyPr>
          <a:lstStyle/>
          <a:p>
            <a:pPr marL="6350" indent="-6350" algn="just">
              <a:lnSpc>
                <a:spcPct val="150000"/>
              </a:lnSpc>
              <a:spcAft>
                <a:spcPts val="400"/>
              </a:spcAft>
            </a:pPr>
            <a:r>
              <a:rPr lang="en-US" altLang="zh-CN" sz="1800" b="1" dirty="0">
                <a:solidFill>
                  <a:srgbClr val="000000"/>
                </a:solidFill>
                <a:effectLst/>
                <a:latin typeface="Times New Roman" panose="02020603050405020304" pitchFamily="18" charset="0"/>
                <a:ea typeface="Times New Roman" panose="02020603050405020304" pitchFamily="18" charset="0"/>
              </a:rPr>
              <a:t>The systemic view of translation has been Even-Zohar’s main contribution to the development of Translation Studies. It stemmed from his “Poly-system Theory”, </a:t>
            </a:r>
            <a:r>
              <a:rPr lang="en-US" altLang="zh-CN" sz="1800" dirty="0">
                <a:solidFill>
                  <a:srgbClr val="000000"/>
                </a:solidFill>
                <a:effectLst/>
                <a:latin typeface="Times New Roman" panose="02020603050405020304" pitchFamily="18" charset="0"/>
                <a:ea typeface="Times New Roman" panose="02020603050405020304" pitchFamily="18" charset="0"/>
              </a:rPr>
              <a:t>whose first formulation appeared during 1969 and 1970, in Hebrew, and was later revised and published in English in </a:t>
            </a:r>
            <a:r>
              <a:rPr lang="en-US" altLang="zh-CN" sz="1800" i="1" dirty="0">
                <a:solidFill>
                  <a:srgbClr val="000000"/>
                </a:solidFill>
                <a:effectLst/>
                <a:latin typeface="Times New Roman" panose="02020603050405020304" pitchFamily="18" charset="0"/>
                <a:ea typeface="Times New Roman" panose="02020603050405020304" pitchFamily="18" charset="0"/>
              </a:rPr>
              <a:t>Poetics Today</a:t>
            </a:r>
            <a:r>
              <a:rPr lang="en-US" altLang="zh-CN" sz="1800" dirty="0">
                <a:solidFill>
                  <a:srgbClr val="000000"/>
                </a:solidFill>
                <a:effectLst/>
                <a:latin typeface="Times New Roman" panose="02020603050405020304" pitchFamily="18" charset="0"/>
                <a:ea typeface="Times New Roman" panose="02020603050405020304" pitchFamily="18" charset="0"/>
              </a:rPr>
              <a:t> (see bibliography). The concept of a translation system, functioning within a wider literary/cultural (poly)system, provided the ideal framework to study translation as a cultural product, as a sociocultural practice.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a:p>
            <a:pPr marL="6350" indent="-6350" algn="just">
              <a:lnSpc>
                <a:spcPct val="150000"/>
              </a:lnSpc>
              <a:spcAft>
                <a:spcPts val="620"/>
              </a:spcAft>
            </a:pPr>
            <a:r>
              <a:rPr lang="en-US" altLang="zh-CN" sz="1800" b="1" dirty="0">
                <a:solidFill>
                  <a:srgbClr val="000000"/>
                </a:solidFill>
                <a:effectLst/>
                <a:latin typeface="Times New Roman" panose="02020603050405020304" pitchFamily="18" charset="0"/>
                <a:ea typeface="Times New Roman" panose="02020603050405020304" pitchFamily="18" charset="0"/>
              </a:rPr>
              <a:t>So, what were the main tenets of the Poly-system Theory? What was its relevance for translation?  </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a:p>
            <a:pPr marL="6350" indent="-6350" algn="just">
              <a:lnSpc>
                <a:spcPct val="150000"/>
              </a:lnSpc>
              <a:spcAft>
                <a:spcPts val="1505"/>
              </a:spcAft>
            </a:pPr>
            <a:r>
              <a:rPr lang="en-US" altLang="zh-CN" sz="1800" dirty="0">
                <a:solidFill>
                  <a:srgbClr val="000000"/>
                </a:solidFill>
                <a:effectLst/>
                <a:latin typeface="Times New Roman" panose="02020603050405020304" pitchFamily="18" charset="0"/>
                <a:ea typeface="Times New Roman" panose="02020603050405020304" pitchFamily="18" charset="0"/>
              </a:rPr>
              <a:t>Even-Zohar developed his “Poly-systems Theory” while working on Hebrew culture. Influenced by the Russian Formalism of the 1920s, </a:t>
            </a:r>
            <a:r>
              <a:rPr lang="en-US" altLang="zh-CN" sz="1800" b="1" dirty="0">
                <a:solidFill>
                  <a:srgbClr val="000000"/>
                </a:solidFill>
                <a:effectLst/>
                <a:latin typeface="Times New Roman" panose="02020603050405020304" pitchFamily="18" charset="0"/>
                <a:ea typeface="Times New Roman" panose="02020603050405020304" pitchFamily="18" charset="0"/>
              </a:rPr>
              <a:t>he provided a series of hypotheses which offered a conception of literature and culture as “systems</a:t>
            </a:r>
            <a:r>
              <a:rPr lang="en-US" altLang="zh-CN" b="1" dirty="0">
                <a:solidFill>
                  <a:srgbClr val="000000"/>
                </a:solidFill>
                <a:latin typeface="Times New Roman" panose="02020603050405020304" pitchFamily="18" charset="0"/>
                <a:ea typeface="Times New Roman" panose="02020603050405020304" pitchFamily="18" charset="0"/>
              </a:rPr>
              <a:t>”</a:t>
            </a:r>
            <a:r>
              <a:rPr lang="en-US" altLang="zh-CN" sz="1800" dirty="0">
                <a:solidFill>
                  <a:srgbClr val="000000"/>
                </a:solidFill>
                <a:effectLst/>
                <a:latin typeface="Times New Roman" panose="02020603050405020304" pitchFamily="18" charset="0"/>
                <a:ea typeface="Times New Roman" panose="02020603050405020304" pitchFamily="18" charset="0"/>
              </a:rPr>
              <a:t>. </a:t>
            </a:r>
            <a:r>
              <a:rPr lang="en-US" altLang="zh-CN" sz="1800" b="1" dirty="0">
                <a:solidFill>
                  <a:srgbClr val="000000"/>
                </a:solidFill>
                <a:effectLst/>
                <a:latin typeface="Times New Roman" panose="02020603050405020304" pitchFamily="18" charset="0"/>
                <a:ea typeface="Times New Roman" panose="02020603050405020304" pitchFamily="18" charset="0"/>
              </a:rPr>
              <a:t>His conception of “system</a:t>
            </a:r>
            <a:r>
              <a:rPr lang="en-US" altLang="zh-CN" b="1" dirty="0">
                <a:solidFill>
                  <a:srgbClr val="000000"/>
                </a:solidFill>
                <a:latin typeface="Times New Roman" panose="02020603050405020304" pitchFamily="18" charset="0"/>
                <a:ea typeface="Times New Roman" panose="02020603050405020304" pitchFamily="18" charset="0"/>
              </a:rPr>
              <a:t>”</a:t>
            </a:r>
            <a:r>
              <a:rPr lang="en-US" altLang="zh-CN" sz="1800" b="1" dirty="0">
                <a:solidFill>
                  <a:srgbClr val="000000"/>
                </a:solidFill>
                <a:effectLst/>
                <a:latin typeface="Times New Roman" panose="02020603050405020304" pitchFamily="18" charset="0"/>
                <a:ea typeface="Times New Roman" panose="02020603050405020304" pitchFamily="18" charset="0"/>
              </a:rPr>
              <a:t> contradicted the traditional Saussure’s view in various ways: </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p:txBody>
      </p:sp>
      <p:pic>
        <p:nvPicPr>
          <p:cNvPr id="43" name="图片 42">
            <a:extLst>
              <a:ext uri="{FF2B5EF4-FFF2-40B4-BE49-F238E27FC236}">
                <a16:creationId xmlns:a16="http://schemas.microsoft.com/office/drawing/2014/main" id="{F01FEE9A-8AA2-432D-AE20-5C4399E809FE}"/>
              </a:ext>
            </a:extLst>
          </p:cNvPr>
          <p:cNvPicPr>
            <a:picLocks noChangeAspect="1"/>
          </p:cNvPicPr>
          <p:nvPr/>
        </p:nvPicPr>
        <p:blipFill>
          <a:blip r:embed="rId3" cstate="screen">
            <a:biLevel thresh="75000"/>
            <a:extLst>
              <a:ext uri="{28A0092B-C50C-407E-A947-70E740481C1C}">
                <a14:useLocalDpi xmlns:a14="http://schemas.microsoft.com/office/drawing/2010/main"/>
              </a:ext>
            </a:extLst>
          </a:blip>
          <a:stretch>
            <a:fillRect/>
          </a:stretch>
        </p:blipFill>
        <p:spPr>
          <a:xfrm>
            <a:off x="751028" y="2122801"/>
            <a:ext cx="432764" cy="482115"/>
          </a:xfrm>
          <a:prstGeom prst="rect">
            <a:avLst/>
          </a:prstGeom>
        </p:spPr>
      </p:pic>
    </p:spTree>
    <p:custDataLst>
      <p:tags r:id="rId1"/>
    </p:custDataLst>
    <p:extLst>
      <p:ext uri="{BB962C8B-B14F-4D97-AF65-F5344CB8AC3E}">
        <p14:creationId xmlns:p14="http://schemas.microsoft.com/office/powerpoint/2010/main" val="3781012217"/>
      </p:ext>
    </p:extLst>
  </p:cSld>
  <p:clrMapOvr>
    <a:masterClrMapping/>
  </p:clrMapOvr>
  <mc:AlternateContent xmlns:mc="http://schemas.openxmlformats.org/markup-compatibility/2006" xmlns:p14="http://schemas.microsoft.com/office/powerpoint/2010/main">
    <mc:Choice Requires="p14">
      <p:transition spd="slow" p14:dur="1500" advTm="2783">
        <p:random/>
      </p:transition>
    </mc:Choice>
    <mc:Fallback xmlns:a14="http://schemas.microsoft.com/office/drawing/2010/main" xmlns:a16="http://schemas.microsoft.com/office/drawing/2014/main" xmlns="">
      <p:transition spd="slow" advTm="2783">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a:extLst>
              <a:ext uri="{FF2B5EF4-FFF2-40B4-BE49-F238E27FC236}">
                <a16:creationId xmlns:a16="http://schemas.microsoft.com/office/drawing/2014/main" id="{3FE81ACA-2EC0-4B14-8CC0-29C7767E9A6C}"/>
              </a:ext>
            </a:extLst>
          </p:cNvPr>
          <p:cNvGrpSpPr/>
          <p:nvPr/>
        </p:nvGrpSpPr>
        <p:grpSpPr>
          <a:xfrm>
            <a:off x="702397" y="387679"/>
            <a:ext cx="10283761" cy="3285944"/>
            <a:chOff x="6064248" y="2646524"/>
            <a:chExt cx="10100720" cy="3180010"/>
          </a:xfrm>
        </p:grpSpPr>
        <p:sp>
          <p:nvSpPr>
            <p:cNvPr id="20" name="矩形 19">
              <a:extLst>
                <a:ext uri="{FF2B5EF4-FFF2-40B4-BE49-F238E27FC236}">
                  <a16:creationId xmlns:a16="http://schemas.microsoft.com/office/drawing/2014/main" id="{ABF58129-C6FA-4C38-BAF9-8A1D0EF6D636}"/>
                </a:ext>
              </a:extLst>
            </p:cNvPr>
            <p:cNvSpPr/>
            <p:nvPr/>
          </p:nvSpPr>
          <p:spPr>
            <a:xfrm>
              <a:off x="6064248" y="2646524"/>
              <a:ext cx="10100720" cy="1525018"/>
            </a:xfrm>
            <a:prstGeom prst="rect">
              <a:avLst/>
            </a:prstGeom>
            <a:noFill/>
            <a:ln w="34925">
              <a:solidFill>
                <a:srgbClr val="2121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26" name="文本框 25">
              <a:extLst>
                <a:ext uri="{FF2B5EF4-FFF2-40B4-BE49-F238E27FC236}">
                  <a16:creationId xmlns:a16="http://schemas.microsoft.com/office/drawing/2014/main" id="{98A8EEFE-357F-4912-8794-A93CA7ECA401}"/>
                </a:ext>
              </a:extLst>
            </p:cNvPr>
            <p:cNvSpPr txBox="1"/>
            <p:nvPr/>
          </p:nvSpPr>
          <p:spPr>
            <a:xfrm>
              <a:off x="7120930" y="4539002"/>
              <a:ext cx="9021940" cy="1287532"/>
            </a:xfrm>
            <a:prstGeom prst="rect">
              <a:avLst/>
            </a:prstGeom>
            <a:noFill/>
          </p:spPr>
          <p:txBody>
            <a:bodyPr wrap="square" rtlCol="0">
              <a:spAutoFit/>
            </a:bodyPr>
            <a:lstStyle/>
            <a:p>
              <a:pPr lvl="0" algn="just" fontAlgn="base">
                <a:lnSpc>
                  <a:spcPct val="150000"/>
                </a:lnSpc>
                <a:spcAft>
                  <a:spcPts val="15"/>
                </a:spcAft>
                <a:buClr>
                  <a:srgbClr val="000000"/>
                </a:buClr>
                <a:buSzPts val="1200"/>
              </a:pP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He also includes the diachronic aspect, which had been previously excluded by Saussure. This is because the aim is to account for “how a system operates </a:t>
              </a:r>
              <a:r>
                <a:rPr lang="zh-CN" altLang="en-US"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in principle</a:t>
              </a:r>
              <a:r>
                <a:rPr lang="zh-CN" altLang="en-US"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and </a:t>
              </a:r>
              <a:r>
                <a:rPr lang="zh-CN" altLang="en-US"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in time</a:t>
              </a:r>
              <a:r>
                <a:rPr lang="en-US" altLang="zh-CN" b="1" dirty="0">
                  <a:solidFill>
                    <a:srgbClr val="000000"/>
                  </a:solidFill>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zh-CN" altLang="en-US"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a:t>
              </a:r>
              <a:r>
                <a:rPr lang="en-US" altLang="zh-CN" sz="1800"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(Even-Zohar, 1990: 10-11).  </a:t>
              </a:r>
              <a:endParaRPr lang="zh-CN" altLang="zh-CN" sz="1800"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p:txBody>
        </p:sp>
        <p:sp>
          <p:nvSpPr>
            <p:cNvPr id="23" name="椭圆 22">
              <a:extLst>
                <a:ext uri="{FF2B5EF4-FFF2-40B4-BE49-F238E27FC236}">
                  <a16:creationId xmlns:a16="http://schemas.microsoft.com/office/drawing/2014/main" id="{6AE00111-5CEA-4A3D-A4EB-D40A6A553D1F}"/>
                </a:ext>
              </a:extLst>
            </p:cNvPr>
            <p:cNvSpPr/>
            <p:nvPr/>
          </p:nvSpPr>
          <p:spPr>
            <a:xfrm>
              <a:off x="6336844" y="3044300"/>
              <a:ext cx="729466" cy="729466"/>
            </a:xfrm>
            <a:prstGeom prst="ellipse">
              <a:avLst/>
            </a:pr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grpSp>
      <p:sp>
        <p:nvSpPr>
          <p:cNvPr id="35" name="文本框 34">
            <a:extLst>
              <a:ext uri="{FF2B5EF4-FFF2-40B4-BE49-F238E27FC236}">
                <a16:creationId xmlns:a16="http://schemas.microsoft.com/office/drawing/2014/main" id="{09FE36A2-6CA8-42D7-BF65-6E7354DA4264}"/>
              </a:ext>
            </a:extLst>
          </p:cNvPr>
          <p:cNvSpPr txBox="1"/>
          <p:nvPr/>
        </p:nvSpPr>
        <p:spPr>
          <a:xfrm>
            <a:off x="1818193" y="586588"/>
            <a:ext cx="8482461" cy="1289071"/>
          </a:xfrm>
          <a:prstGeom prst="rect">
            <a:avLst/>
          </a:prstGeom>
          <a:noFill/>
        </p:spPr>
        <p:txBody>
          <a:bodyPr wrap="square">
            <a:spAutoFit/>
          </a:bodyPr>
          <a:lstStyle/>
          <a:p>
            <a:pPr lvl="0" algn="just" fontAlgn="base">
              <a:lnSpc>
                <a:spcPct val="150000"/>
              </a:lnSpc>
              <a:spcAft>
                <a:spcPts val="15"/>
              </a:spcAft>
              <a:buClr>
                <a:srgbClr val="000000"/>
              </a:buClr>
              <a:buSzPts val="1200"/>
            </a:pP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Even-Zohar, conceives a </a:t>
            </a:r>
            <a:r>
              <a:rPr lang="zh-CN" altLang="en-US"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system</a:t>
            </a:r>
            <a:r>
              <a:rPr lang="zh-CN" altLang="en-US" b="1" dirty="0">
                <a:solidFill>
                  <a:srgbClr val="000000"/>
                </a:solidFill>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sz="1800"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as dynamic, rather than static, a feature which allows him to explain the presence of changes and variations within (cultural, </a:t>
            </a:r>
            <a:r>
              <a:rPr lang="en-US" altLang="zh-CN"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literary) systems.  </a:t>
            </a:r>
            <a:endParaRPr lang="zh-CN" altLang="zh-CN" sz="1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grpSp>
        <p:nvGrpSpPr>
          <p:cNvPr id="36" name="组合 35">
            <a:extLst>
              <a:ext uri="{FF2B5EF4-FFF2-40B4-BE49-F238E27FC236}">
                <a16:creationId xmlns:a16="http://schemas.microsoft.com/office/drawing/2014/main" id="{760BD741-B8F7-44C3-9478-1E477217D7E4}"/>
              </a:ext>
            </a:extLst>
          </p:cNvPr>
          <p:cNvGrpSpPr/>
          <p:nvPr/>
        </p:nvGrpSpPr>
        <p:grpSpPr>
          <a:xfrm>
            <a:off x="723544" y="2236445"/>
            <a:ext cx="10301228" cy="1525018"/>
            <a:chOff x="6064248" y="2646524"/>
            <a:chExt cx="10100720" cy="1525018"/>
          </a:xfrm>
        </p:grpSpPr>
        <p:sp>
          <p:nvSpPr>
            <p:cNvPr id="37" name="矩形 36">
              <a:extLst>
                <a:ext uri="{FF2B5EF4-FFF2-40B4-BE49-F238E27FC236}">
                  <a16:creationId xmlns:a16="http://schemas.microsoft.com/office/drawing/2014/main" id="{3AB63037-4D9A-47F9-ABBB-9DEC8CD1AA0E}"/>
                </a:ext>
              </a:extLst>
            </p:cNvPr>
            <p:cNvSpPr/>
            <p:nvPr/>
          </p:nvSpPr>
          <p:spPr>
            <a:xfrm>
              <a:off x="6064248" y="2646524"/>
              <a:ext cx="10100720" cy="1525018"/>
            </a:xfrm>
            <a:prstGeom prst="rect">
              <a:avLst/>
            </a:prstGeom>
            <a:noFill/>
            <a:ln w="34925">
              <a:solidFill>
                <a:srgbClr val="2121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39" name="椭圆 38">
              <a:extLst>
                <a:ext uri="{FF2B5EF4-FFF2-40B4-BE49-F238E27FC236}">
                  <a16:creationId xmlns:a16="http://schemas.microsoft.com/office/drawing/2014/main" id="{182178B8-A636-4E49-998B-28A2B911B295}"/>
                </a:ext>
              </a:extLst>
            </p:cNvPr>
            <p:cNvSpPr/>
            <p:nvPr/>
          </p:nvSpPr>
          <p:spPr>
            <a:xfrm>
              <a:off x="6336844" y="3044300"/>
              <a:ext cx="729466" cy="729466"/>
            </a:xfrm>
            <a:prstGeom prst="ellipse">
              <a:avLst/>
            </a:pr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grpSp>
      <p:pic>
        <p:nvPicPr>
          <p:cNvPr id="40" name="图片 39">
            <a:extLst>
              <a:ext uri="{FF2B5EF4-FFF2-40B4-BE49-F238E27FC236}">
                <a16:creationId xmlns:a16="http://schemas.microsoft.com/office/drawing/2014/main" id="{63A84F7C-4F19-42D3-AA1B-7D0CF6E92985}"/>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205842" y="2800749"/>
            <a:ext cx="368095" cy="396410"/>
          </a:xfrm>
          <a:prstGeom prst="rect">
            <a:avLst/>
          </a:prstGeom>
        </p:spPr>
      </p:pic>
      <p:sp>
        <p:nvSpPr>
          <p:cNvPr id="42" name="矩形 41">
            <a:extLst>
              <a:ext uri="{FF2B5EF4-FFF2-40B4-BE49-F238E27FC236}">
                <a16:creationId xmlns:a16="http://schemas.microsoft.com/office/drawing/2014/main" id="{BA3F2405-F934-47C7-AF1C-9F4D85FEA081}"/>
              </a:ext>
            </a:extLst>
          </p:cNvPr>
          <p:cNvSpPr/>
          <p:nvPr/>
        </p:nvSpPr>
        <p:spPr>
          <a:xfrm>
            <a:off x="723544" y="4019682"/>
            <a:ext cx="10301228" cy="2495581"/>
          </a:xfrm>
          <a:prstGeom prst="rect">
            <a:avLst/>
          </a:prstGeom>
          <a:noFill/>
          <a:ln w="34925">
            <a:solidFill>
              <a:srgbClr val="2121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45" name="文本框 44">
            <a:extLst>
              <a:ext uri="{FF2B5EF4-FFF2-40B4-BE49-F238E27FC236}">
                <a16:creationId xmlns:a16="http://schemas.microsoft.com/office/drawing/2014/main" id="{E591E223-88F1-4E6C-BEB3-91DBEE736B30}"/>
              </a:ext>
            </a:extLst>
          </p:cNvPr>
          <p:cNvSpPr txBox="1"/>
          <p:nvPr/>
        </p:nvSpPr>
        <p:spPr>
          <a:xfrm>
            <a:off x="1818193" y="4034409"/>
            <a:ext cx="9167965" cy="2120068"/>
          </a:xfrm>
          <a:prstGeom prst="rect">
            <a:avLst/>
          </a:prstGeom>
          <a:noFill/>
        </p:spPr>
        <p:txBody>
          <a:bodyPr wrap="square">
            <a:spAutoFit/>
          </a:bodyPr>
          <a:lstStyle/>
          <a:p>
            <a:pPr marL="6350" indent="-6350" algn="just">
              <a:lnSpc>
                <a:spcPct val="150000"/>
              </a:lnSpc>
              <a:spcAft>
                <a:spcPts val="620"/>
              </a:spcAft>
            </a:pPr>
            <a:r>
              <a:rPr lang="en-US" altLang="zh-CN" dirty="0">
                <a:solidFill>
                  <a:srgbClr val="000000"/>
                </a:solidFill>
                <a:effectLst/>
                <a:latin typeface="Times New Roman" panose="02020603050405020304" pitchFamily="18" charset="0"/>
                <a:ea typeface="Times New Roman" panose="02020603050405020304" pitchFamily="18" charset="0"/>
              </a:rPr>
              <a:t>As a result, Even-Zohar challenges the correspondence between structure and homogeneity. According to him, a system is very rarely a unity but: necessarily, a poly-system a multiple system, a system of various systems which intersect with each other and partly overlap, using concurrently different options, yet functioning as one structured whole, whose members are interdependent. (Even-Zohar, 1990: 11) </a:t>
            </a:r>
            <a:endParaRPr lang="zh-CN" altLang="zh-CN" dirty="0">
              <a:solidFill>
                <a:srgbClr val="000000"/>
              </a:solidFill>
              <a:effectLst/>
              <a:latin typeface="Times New Roman" panose="02020603050405020304" pitchFamily="18" charset="0"/>
              <a:ea typeface="Times New Roman" panose="02020603050405020304" pitchFamily="18" charset="0"/>
            </a:endParaRPr>
          </a:p>
        </p:txBody>
      </p:sp>
      <p:sp>
        <p:nvSpPr>
          <p:cNvPr id="46" name="椭圆 45">
            <a:extLst>
              <a:ext uri="{FF2B5EF4-FFF2-40B4-BE49-F238E27FC236}">
                <a16:creationId xmlns:a16="http://schemas.microsoft.com/office/drawing/2014/main" id="{2AB75430-2E33-455F-9FB6-C59200DAE353}"/>
              </a:ext>
            </a:extLst>
          </p:cNvPr>
          <p:cNvSpPr/>
          <p:nvPr/>
        </p:nvSpPr>
        <p:spPr>
          <a:xfrm>
            <a:off x="978671" y="4729710"/>
            <a:ext cx="743947" cy="729466"/>
          </a:xfrm>
          <a:prstGeom prst="ellipse">
            <a:avLst/>
          </a:pr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pic>
        <p:nvPicPr>
          <p:cNvPr id="47" name="图片 46">
            <a:extLst>
              <a:ext uri="{FF2B5EF4-FFF2-40B4-BE49-F238E27FC236}">
                <a16:creationId xmlns:a16="http://schemas.microsoft.com/office/drawing/2014/main" id="{C31E1B84-CFE3-4ABC-A479-8F5A10CB382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89476" y="999652"/>
            <a:ext cx="368095" cy="396410"/>
          </a:xfrm>
          <a:prstGeom prst="rect">
            <a:avLst/>
          </a:prstGeom>
        </p:spPr>
      </p:pic>
      <p:pic>
        <p:nvPicPr>
          <p:cNvPr id="48" name="图片 47">
            <a:extLst>
              <a:ext uri="{FF2B5EF4-FFF2-40B4-BE49-F238E27FC236}">
                <a16:creationId xmlns:a16="http://schemas.microsoft.com/office/drawing/2014/main" id="{0D0F3DC3-66AD-443F-944E-AD86B4228B8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189475" y="4896238"/>
            <a:ext cx="368095" cy="396410"/>
          </a:xfrm>
          <a:prstGeom prst="rect">
            <a:avLst/>
          </a:prstGeom>
        </p:spPr>
      </p:pic>
    </p:spTree>
    <p:custDataLst>
      <p:tags r:id="rId1"/>
    </p:custDataLst>
    <p:extLst>
      <p:ext uri="{BB962C8B-B14F-4D97-AF65-F5344CB8AC3E}">
        <p14:creationId xmlns:p14="http://schemas.microsoft.com/office/powerpoint/2010/main" val="3591244749"/>
      </p:ext>
    </p:extLst>
  </p:cSld>
  <p:clrMapOvr>
    <a:masterClrMapping/>
  </p:clrMapOvr>
  <mc:AlternateContent xmlns:mc="http://schemas.openxmlformats.org/markup-compatibility/2006" xmlns:p14="http://schemas.microsoft.com/office/powerpoint/2010/main">
    <mc:Choice Requires="p14">
      <p:transition spd="slow" p14:dur="1500" advTm="4481">
        <p:random/>
      </p:transition>
    </mc:Choice>
    <mc:Fallback xmlns:a14="http://schemas.microsoft.com/office/drawing/2010/main" xmlns:a16="http://schemas.microsoft.com/office/drawing/2014/main" xmlns="">
      <p:transition spd="slow" advTm="4481">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a:extLst>
              <a:ext uri="{FF2B5EF4-FFF2-40B4-BE49-F238E27FC236}">
                <a16:creationId xmlns:a16="http://schemas.microsoft.com/office/drawing/2014/main" id="{B2371116-581A-4020-8BC0-16FAF5B51F08}"/>
              </a:ext>
            </a:extLst>
          </p:cNvPr>
          <p:cNvGrpSpPr/>
          <p:nvPr/>
        </p:nvGrpSpPr>
        <p:grpSpPr>
          <a:xfrm rot="10800000">
            <a:off x="-2947384" y="781804"/>
            <a:ext cx="5894768" cy="5410200"/>
            <a:chOff x="9046149" y="849447"/>
            <a:chExt cx="5894768" cy="5410200"/>
          </a:xfrm>
        </p:grpSpPr>
        <p:grpSp>
          <p:nvGrpSpPr>
            <p:cNvPr id="18" name="组合 17">
              <a:extLst>
                <a:ext uri="{FF2B5EF4-FFF2-40B4-BE49-F238E27FC236}">
                  <a16:creationId xmlns:a16="http://schemas.microsoft.com/office/drawing/2014/main" id="{15B7717A-1500-495C-968C-8448EB8EDBBC}"/>
                </a:ext>
              </a:extLst>
            </p:cNvPr>
            <p:cNvGrpSpPr/>
            <p:nvPr/>
          </p:nvGrpSpPr>
          <p:grpSpPr>
            <a:xfrm>
              <a:off x="9046149" y="849447"/>
              <a:ext cx="5894768" cy="5410200"/>
              <a:chOff x="9617649" y="835418"/>
              <a:chExt cx="5894768" cy="5410200"/>
            </a:xfrm>
          </p:grpSpPr>
          <p:sp>
            <p:nvSpPr>
              <p:cNvPr id="11" name="椭圆 10">
                <a:extLst>
                  <a:ext uri="{FF2B5EF4-FFF2-40B4-BE49-F238E27FC236}">
                    <a16:creationId xmlns:a16="http://schemas.microsoft.com/office/drawing/2014/main" id="{1E3FDDE3-8ED3-450F-BC57-BA3DA26CC4B4}"/>
                  </a:ext>
                </a:extLst>
              </p:cNvPr>
              <p:cNvSpPr/>
              <p:nvPr/>
            </p:nvSpPr>
            <p:spPr>
              <a:xfrm>
                <a:off x="9617649" y="1096917"/>
                <a:ext cx="5148701" cy="5148701"/>
              </a:xfrm>
              <a:prstGeom prst="ellipse">
                <a:avLst/>
              </a:prstGeom>
              <a:pattFill prst="wdUpDiag">
                <a:fgClr>
                  <a:schemeClr val="tx1">
                    <a:lumMod val="85000"/>
                    <a:lumOff val="1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13" name="椭圆 12">
                <a:extLst>
                  <a:ext uri="{FF2B5EF4-FFF2-40B4-BE49-F238E27FC236}">
                    <a16:creationId xmlns:a16="http://schemas.microsoft.com/office/drawing/2014/main" id="{B8B8CD88-10FC-4701-9C70-57FC5A845BD9}"/>
                  </a:ext>
                </a:extLst>
              </p:cNvPr>
              <p:cNvSpPr/>
              <p:nvPr/>
            </p:nvSpPr>
            <p:spPr>
              <a:xfrm>
                <a:off x="10102217" y="835418"/>
                <a:ext cx="5410200" cy="5410200"/>
              </a:xfrm>
              <a:prstGeom prst="ellipse">
                <a:avLst/>
              </a:prstGeom>
              <a:solidFill>
                <a:schemeClr val="bg1"/>
              </a:solid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17" name="图片 16">
              <a:extLst>
                <a:ext uri="{FF2B5EF4-FFF2-40B4-BE49-F238E27FC236}">
                  <a16:creationId xmlns:a16="http://schemas.microsoft.com/office/drawing/2014/main" id="{47EBDC18-E049-40B2-B500-B1AFD0AE8349}"/>
                </a:ext>
              </a:extLst>
            </p:cNvPr>
            <p:cNvPicPr>
              <a:picLocks noChangeAspect="1"/>
            </p:cNvPicPr>
            <p:nvPr/>
          </p:nvPicPr>
          <p:blipFill>
            <a:blip r:embed="rId3"/>
            <a:stretch>
              <a:fillRect/>
            </a:stretch>
          </p:blipFill>
          <p:spPr>
            <a:xfrm>
              <a:off x="10345461" y="1838757"/>
              <a:ext cx="3693077" cy="3693077"/>
            </a:xfrm>
            <a:prstGeom prst="rect">
              <a:avLst/>
            </a:prstGeom>
          </p:spPr>
        </p:pic>
      </p:grpSp>
      <p:sp>
        <p:nvSpPr>
          <p:cNvPr id="9" name="文本框 8">
            <a:extLst>
              <a:ext uri="{FF2B5EF4-FFF2-40B4-BE49-F238E27FC236}">
                <a16:creationId xmlns:a16="http://schemas.microsoft.com/office/drawing/2014/main" id="{CBF719E8-F004-4A54-AE64-C787B9D12181}"/>
              </a:ext>
            </a:extLst>
          </p:cNvPr>
          <p:cNvSpPr txBox="1"/>
          <p:nvPr/>
        </p:nvSpPr>
        <p:spPr>
          <a:xfrm>
            <a:off x="3225568" y="1490007"/>
            <a:ext cx="8402266" cy="4191981"/>
          </a:xfrm>
          <a:prstGeom prst="rect">
            <a:avLst/>
          </a:prstGeom>
          <a:noFill/>
        </p:spPr>
        <p:txBody>
          <a:bodyPr wrap="square">
            <a:spAutoFit/>
          </a:bodyPr>
          <a:lstStyle/>
          <a:p>
            <a:pPr algn="just">
              <a:lnSpc>
                <a:spcPct val="150000"/>
              </a:lnSpc>
            </a:pPr>
            <a:r>
              <a:rPr lang="en-US" altLang="zh-CN" sz="2000" dirty="0">
                <a:latin typeface="Times New Roman" panose="02020603050405020304" pitchFamily="18" charset="0"/>
                <a:cs typeface="Times New Roman" panose="02020603050405020304" pitchFamily="18" charset="0"/>
              </a:rPr>
              <a:t>       </a:t>
            </a:r>
            <a:r>
              <a:rPr lang="en-US" altLang="zh-CN" sz="2000" b="1" dirty="0">
                <a:latin typeface="Times New Roman" panose="02020603050405020304" pitchFamily="18" charset="0"/>
                <a:cs typeface="Times New Roman" panose="02020603050405020304" pitchFamily="18" charset="0"/>
              </a:rPr>
              <a:t>Multiplicity, heterogeneity, complexity, struggle are therefore, inherent characteristics of any semiotic phenomena and therefore should be taken into account when studying them. It is in this respect that the Poly-system Theory contributed to the development of Translation Studies. For the first time, the study of translation phenomena was included within the study of literary and cultural systems. </a:t>
            </a:r>
            <a:r>
              <a:rPr lang="en-US" altLang="zh-CN" sz="2000" dirty="0">
                <a:latin typeface="Times New Roman" panose="02020603050405020304" pitchFamily="18" charset="0"/>
                <a:cs typeface="Times New Roman" panose="02020603050405020304" pitchFamily="18" charset="0"/>
              </a:rPr>
              <a:t>Both children’s literature and translated literature, which had been traditionally considered as marginal, became as worthy an object of study as ‘original’ literature and, above all, they did not seem to be disconnected from this type of literature. </a:t>
            </a:r>
            <a:endParaRPr lang="en-US" altLang="zh-CN"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261994746"/>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8BE5D68E-6EC3-4308-86F8-3B5F495368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grpSp>
        <p:nvGrpSpPr>
          <p:cNvPr id="6" name="组合 5">
            <a:extLst>
              <a:ext uri="{FF2B5EF4-FFF2-40B4-BE49-F238E27FC236}">
                <a16:creationId xmlns:a16="http://schemas.microsoft.com/office/drawing/2014/main" id="{2D9F96FB-BD3D-4B8D-9E38-5FFD6ED8B4FF}"/>
              </a:ext>
            </a:extLst>
          </p:cNvPr>
          <p:cNvGrpSpPr/>
          <p:nvPr/>
        </p:nvGrpSpPr>
        <p:grpSpPr>
          <a:xfrm>
            <a:off x="3043850" y="1504114"/>
            <a:ext cx="6250979" cy="3920123"/>
            <a:chOff x="3043849" y="1504112"/>
            <a:chExt cx="6250979" cy="3920123"/>
          </a:xfrm>
        </p:grpSpPr>
        <p:sp>
          <p:nvSpPr>
            <p:cNvPr id="12" name="矩形: 圆角 11">
              <a:extLst>
                <a:ext uri="{FF2B5EF4-FFF2-40B4-BE49-F238E27FC236}">
                  <a16:creationId xmlns:a16="http://schemas.microsoft.com/office/drawing/2014/main" id="{B99AAF8F-9F04-4BAC-8575-B28AAAE88452}"/>
                </a:ext>
              </a:extLst>
            </p:cNvPr>
            <p:cNvSpPr/>
            <p:nvPr/>
          </p:nvSpPr>
          <p:spPr>
            <a:xfrm rot="2634538">
              <a:off x="4135938" y="1504112"/>
              <a:ext cx="3920123" cy="3920123"/>
            </a:xfrm>
            <a:prstGeom prst="roundRect">
              <a:avLst>
                <a:gd name="adj" fmla="val 11804"/>
              </a:avLst>
            </a:prstGeom>
            <a:solidFill>
              <a:schemeClr val="bg1"/>
            </a:solidFill>
            <a:ln>
              <a:noFill/>
            </a:ln>
            <a:effectLst>
              <a:outerShdw blurRad="419100" sx="101000" sy="101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a:extLst>
                <a:ext uri="{FF2B5EF4-FFF2-40B4-BE49-F238E27FC236}">
                  <a16:creationId xmlns:a16="http://schemas.microsoft.com/office/drawing/2014/main" id="{593B714B-8407-487D-885B-E8E578E31E8B}"/>
                </a:ext>
              </a:extLst>
            </p:cNvPr>
            <p:cNvSpPr txBox="1"/>
            <p:nvPr/>
          </p:nvSpPr>
          <p:spPr>
            <a:xfrm>
              <a:off x="4635500" y="2297348"/>
              <a:ext cx="2540000" cy="1323439"/>
            </a:xfrm>
            <a:prstGeom prst="rect">
              <a:avLst/>
            </a:prstGeom>
            <a:noFill/>
          </p:spPr>
          <p:txBody>
            <a:bodyPr wrap="square" rtlCol="0">
              <a:spAutoFit/>
            </a:bodyPr>
            <a:lstStyle/>
            <a:p>
              <a:pPr algn="ctr"/>
              <a:r>
                <a:rPr lang="en-US" altLang="zh-CN" sz="8000" i="1" dirty="0">
                  <a:cs typeface="+mn-ea"/>
                  <a:sym typeface="+mn-lt"/>
                </a:rPr>
                <a:t>04</a:t>
              </a:r>
              <a:endParaRPr lang="zh-CN" altLang="en-US" sz="8000" i="1" dirty="0">
                <a:cs typeface="+mn-ea"/>
                <a:sym typeface="+mn-lt"/>
              </a:endParaRPr>
            </a:p>
          </p:txBody>
        </p:sp>
        <p:sp>
          <p:nvSpPr>
            <p:cNvPr id="7" name="文本框 6">
              <a:extLst>
                <a:ext uri="{FF2B5EF4-FFF2-40B4-BE49-F238E27FC236}">
                  <a16:creationId xmlns:a16="http://schemas.microsoft.com/office/drawing/2014/main" id="{7B3EF39E-9024-4E45-A9D5-5B7034E8660D}"/>
                </a:ext>
              </a:extLst>
            </p:cNvPr>
            <p:cNvSpPr txBox="1"/>
            <p:nvPr/>
          </p:nvSpPr>
          <p:spPr>
            <a:xfrm>
              <a:off x="3043849" y="3402398"/>
              <a:ext cx="6250979" cy="1516377"/>
            </a:xfrm>
            <a:prstGeom prst="rect">
              <a:avLst/>
            </a:prstGeom>
            <a:noFill/>
          </p:spPr>
          <p:txBody>
            <a:bodyPr wrap="square">
              <a:spAutoFit/>
            </a:bodyPr>
            <a:lstStyle/>
            <a:p>
              <a:pPr marL="6350" indent="-6350" algn="ctr">
                <a:lnSpc>
                  <a:spcPct val="150000"/>
                </a:lnSpc>
                <a:spcBef>
                  <a:spcPts val="200"/>
                </a:spcBef>
              </a:pPr>
              <a:r>
                <a:rPr lang="en-US" altLang="zh-CN" sz="3200" b="1" dirty="0">
                  <a:effectLst/>
                  <a:latin typeface="Times New Roman" panose="02020603050405020304" pitchFamily="18" charset="0"/>
                  <a:ea typeface="宋体" panose="02010600030101010101" pitchFamily="2" charset="-122"/>
                  <a:cs typeface="Times New Roman" panose="02020603050405020304" pitchFamily="18" charset="0"/>
                </a:rPr>
                <a:t>A Target-Oriented Approach </a:t>
              </a:r>
            </a:p>
            <a:p>
              <a:pPr marL="6350" indent="-6350" algn="ctr">
                <a:lnSpc>
                  <a:spcPct val="150000"/>
                </a:lnSpc>
                <a:spcBef>
                  <a:spcPts val="200"/>
                </a:spcBef>
              </a:pPr>
              <a:r>
                <a:rPr lang="en-US" altLang="zh-CN" sz="3200" b="1" dirty="0">
                  <a:effectLst/>
                  <a:latin typeface="Times New Roman" panose="02020603050405020304" pitchFamily="18" charset="0"/>
                  <a:ea typeface="宋体" panose="02010600030101010101" pitchFamily="2" charset="-122"/>
                  <a:cs typeface="Times New Roman" panose="02020603050405020304" pitchFamily="18" charset="0"/>
                </a:rPr>
                <a:t>to Translation </a:t>
              </a:r>
              <a:endParaRPr lang="zh-CN" altLang="zh-CN" sz="3200" b="1" dirty="0">
                <a:effectLst/>
                <a:latin typeface="Calibri Light" panose="020F0302020204030204" pitchFamily="34" charset="0"/>
                <a:ea typeface="宋体" panose="02010600030101010101" pitchFamily="2" charset="-122"/>
                <a:cs typeface="Times New Roman" panose="02020603050405020304" pitchFamily="18" charset="0"/>
              </a:endParaRPr>
            </a:p>
          </p:txBody>
        </p:sp>
      </p:grpSp>
    </p:spTree>
    <p:custDataLst>
      <p:tags r:id="rId1"/>
    </p:custDataLst>
    <p:extLst>
      <p:ext uri="{BB962C8B-B14F-4D97-AF65-F5344CB8AC3E}">
        <p14:creationId xmlns:p14="http://schemas.microsoft.com/office/powerpoint/2010/main" val="1755915372"/>
      </p:ext>
    </p:extLst>
  </p:cSld>
  <p:clrMapOvr>
    <a:masterClrMapping/>
  </p:clrMapOvr>
  <mc:AlternateContent xmlns:mc="http://schemas.openxmlformats.org/markup-compatibility/2006" xmlns:p14="http://schemas.microsoft.com/office/powerpoint/2010/main">
    <mc:Choice Requires="p14">
      <p:transition spd="slow" p14:dur="1500" advTm="1342">
        <p:random/>
      </p:transition>
    </mc:Choice>
    <mc:Fallback xmlns:a14="http://schemas.microsoft.com/office/drawing/2010/main" xmlns:a16="http://schemas.microsoft.com/office/drawing/2014/main" xmlns="">
      <p:transition spd="slow" advTm="1342">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图文框 9">
            <a:extLst>
              <a:ext uri="{FF2B5EF4-FFF2-40B4-BE49-F238E27FC236}">
                <a16:creationId xmlns:a16="http://schemas.microsoft.com/office/drawing/2014/main" id="{7CDFE48E-0347-43EA-97EF-6EFB42ABA59A}"/>
              </a:ext>
            </a:extLst>
          </p:cNvPr>
          <p:cNvSpPr/>
          <p:nvPr/>
        </p:nvSpPr>
        <p:spPr>
          <a:xfrm>
            <a:off x="368292" y="2245522"/>
            <a:ext cx="4670960" cy="3290362"/>
          </a:xfrm>
          <a:prstGeom prst="frame">
            <a:avLst>
              <a:gd name="adj1" fmla="val 5552"/>
            </a:avLst>
          </a:prstGeom>
          <a:pattFill prst="wdUpDiag">
            <a:fgClr>
              <a:srgbClr val="2D303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cs typeface="+mn-ea"/>
              <a:sym typeface="+mn-lt"/>
            </a:endParaRPr>
          </a:p>
        </p:txBody>
      </p:sp>
      <p:pic>
        <p:nvPicPr>
          <p:cNvPr id="11" name="图片 10">
            <a:extLst>
              <a:ext uri="{FF2B5EF4-FFF2-40B4-BE49-F238E27FC236}">
                <a16:creationId xmlns:a16="http://schemas.microsoft.com/office/drawing/2014/main" id="{27EAC958-8A5A-41EC-A042-D1ACE37927F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303003" y="1863322"/>
            <a:ext cx="2733773" cy="3283497"/>
          </a:xfrm>
          <a:prstGeom prst="rect">
            <a:avLst/>
          </a:prstGeom>
          <a:effectLst>
            <a:outerShdw blurRad="63500" algn="ctr" rotWithShape="0">
              <a:prstClr val="black">
                <a:alpha val="40000"/>
              </a:prstClr>
            </a:outerShdw>
          </a:effectLst>
        </p:spPr>
      </p:pic>
      <p:sp>
        <p:nvSpPr>
          <p:cNvPr id="12" name="文本框 11">
            <a:extLst>
              <a:ext uri="{FF2B5EF4-FFF2-40B4-BE49-F238E27FC236}">
                <a16:creationId xmlns:a16="http://schemas.microsoft.com/office/drawing/2014/main" id="{BFFF75B9-EFF2-4860-9B8A-4C76D8E8D976}"/>
              </a:ext>
            </a:extLst>
          </p:cNvPr>
          <p:cNvSpPr txBox="1"/>
          <p:nvPr/>
        </p:nvSpPr>
        <p:spPr>
          <a:xfrm>
            <a:off x="4971487" y="823147"/>
            <a:ext cx="7103673" cy="1705210"/>
          </a:xfrm>
          <a:prstGeom prst="rect">
            <a:avLst/>
          </a:prstGeom>
          <a:noFill/>
        </p:spPr>
        <p:txBody>
          <a:bodyPr wrap="square" rtlCol="0">
            <a:spAutoFit/>
          </a:bodyPr>
          <a:lstStyle/>
          <a:p>
            <a:pPr marL="285750" indent="-285750" algn="just">
              <a:lnSpc>
                <a:spcPct val="150000"/>
              </a:lnSpc>
              <a:buFont typeface="Wingdings" panose="05000000000000000000" pitchFamily="2" charset="2"/>
              <a:buChar char="u"/>
            </a:pPr>
            <a:r>
              <a:rPr lang="en-US" altLang="zh-CN" sz="1800" b="1" dirty="0">
                <a:solidFill>
                  <a:srgbClr val="000000"/>
                </a:solidFill>
                <a:effectLst/>
                <a:latin typeface="Times New Roman" panose="02020603050405020304" pitchFamily="18" charset="0"/>
                <a:ea typeface="Times New Roman" panose="02020603050405020304" pitchFamily="18" charset="0"/>
              </a:rPr>
              <a:t>This approach is associated with Gideon </a:t>
            </a:r>
            <a:r>
              <a:rPr lang="en-US" altLang="zh-CN" sz="1800" b="1" dirty="0" err="1">
                <a:solidFill>
                  <a:srgbClr val="000000"/>
                </a:solidFill>
                <a:effectLst/>
                <a:latin typeface="Times New Roman" panose="02020603050405020304" pitchFamily="18" charset="0"/>
                <a:ea typeface="Times New Roman" panose="02020603050405020304" pitchFamily="18" charset="0"/>
              </a:rPr>
              <a:t>Toury</a:t>
            </a:r>
            <a:r>
              <a:rPr lang="en-US" altLang="zh-CN" sz="1800" b="1" dirty="0">
                <a:solidFill>
                  <a:srgbClr val="000000"/>
                </a:solidFill>
                <a:effectLst/>
                <a:latin typeface="Times New Roman" panose="02020603050405020304" pitchFamily="18" charset="0"/>
                <a:ea typeface="Times New Roman" panose="02020603050405020304" pitchFamily="18" charset="0"/>
              </a:rPr>
              <a:t>, also an Israeli scholar working at Tel Aviv University</a:t>
            </a:r>
            <a:r>
              <a:rPr lang="en-US" altLang="zh-CN" sz="1800" dirty="0">
                <a:solidFill>
                  <a:srgbClr val="000000"/>
                </a:solidFill>
                <a:effectLst/>
                <a:latin typeface="Times New Roman" panose="02020603050405020304" pitchFamily="18" charset="0"/>
                <a:ea typeface="Times New Roman" panose="02020603050405020304" pitchFamily="18" charset="0"/>
              </a:rPr>
              <a:t>. His ideas on translation were considered as innovative, even radical at the time of the Leuven conference. </a:t>
            </a:r>
            <a:endParaRPr lang="zh-CN" altLang="en-US" sz="1400" spc="400" dirty="0">
              <a:solidFill>
                <a:schemeClr val="tx1">
                  <a:lumMod val="75000"/>
                  <a:lumOff val="25000"/>
                </a:schemeClr>
              </a:solidFill>
              <a:cs typeface="+mn-ea"/>
              <a:sym typeface="+mn-lt"/>
            </a:endParaRPr>
          </a:p>
        </p:txBody>
      </p:sp>
      <p:sp>
        <p:nvSpPr>
          <p:cNvPr id="15" name="直角三角形 14">
            <a:extLst>
              <a:ext uri="{FF2B5EF4-FFF2-40B4-BE49-F238E27FC236}">
                <a16:creationId xmlns:a16="http://schemas.microsoft.com/office/drawing/2014/main" id="{44F7B2D8-D37C-40AA-BA30-B59CEEE89D27}"/>
              </a:ext>
            </a:extLst>
          </p:cNvPr>
          <p:cNvSpPr/>
          <p:nvPr/>
        </p:nvSpPr>
        <p:spPr>
          <a:xfrm rot="16200000">
            <a:off x="8588995" y="3254994"/>
            <a:ext cx="1587502" cy="5618509"/>
          </a:xfrm>
          <a:prstGeom prst="rtTriangle">
            <a:avLst/>
          </a:prstGeom>
          <a:pattFill prst="ltUpDiag">
            <a:fgClr>
              <a:srgbClr val="2D303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8" name="文本框 7">
            <a:extLst>
              <a:ext uri="{FF2B5EF4-FFF2-40B4-BE49-F238E27FC236}">
                <a16:creationId xmlns:a16="http://schemas.microsoft.com/office/drawing/2014/main" id="{991CBA12-6DD7-45AD-83FF-3B717FCE3D39}"/>
              </a:ext>
            </a:extLst>
          </p:cNvPr>
          <p:cNvSpPr txBox="1"/>
          <p:nvPr/>
        </p:nvSpPr>
        <p:spPr>
          <a:xfrm>
            <a:off x="5221067" y="2402426"/>
            <a:ext cx="6808374" cy="1987724"/>
          </a:xfrm>
          <a:prstGeom prst="rect">
            <a:avLst/>
          </a:prstGeom>
          <a:noFill/>
        </p:spPr>
        <p:txBody>
          <a:bodyPr wrap="square" rtlCol="0">
            <a:spAutoFit/>
          </a:bodyPr>
          <a:lstStyle/>
          <a:p>
            <a:pPr marL="6350" indent="-6350" algn="just">
              <a:lnSpc>
                <a:spcPct val="150000"/>
              </a:lnSpc>
              <a:spcAft>
                <a:spcPts val="985"/>
              </a:spcAft>
            </a:pPr>
            <a:r>
              <a:rPr lang="en-US" altLang="zh-CN" sz="1800" b="1" dirty="0" err="1">
                <a:solidFill>
                  <a:srgbClr val="000000"/>
                </a:solidFill>
                <a:effectLst/>
                <a:latin typeface="Times New Roman" panose="02020603050405020304" pitchFamily="18" charset="0"/>
                <a:ea typeface="Times New Roman" panose="02020603050405020304" pitchFamily="18" charset="0"/>
              </a:rPr>
              <a:t>Toury’s</a:t>
            </a:r>
            <a:r>
              <a:rPr lang="en-US" altLang="zh-CN" sz="1800" b="1" dirty="0">
                <a:solidFill>
                  <a:srgbClr val="000000"/>
                </a:solidFill>
                <a:effectLst/>
                <a:latin typeface="Times New Roman" panose="02020603050405020304" pitchFamily="18" charset="0"/>
                <a:ea typeface="Times New Roman" panose="02020603050405020304" pitchFamily="18" charset="0"/>
              </a:rPr>
              <a:t> conception of translations as “facts of a target culture” lies behind the label of “target-oriented”. </a:t>
            </a:r>
            <a:r>
              <a:rPr lang="en-US" altLang="zh-CN" sz="1800" dirty="0">
                <a:solidFill>
                  <a:srgbClr val="000000"/>
                </a:solidFill>
                <a:effectLst/>
                <a:latin typeface="Times New Roman" panose="02020603050405020304" pitchFamily="18" charset="0"/>
                <a:ea typeface="Times New Roman" panose="02020603050405020304" pitchFamily="18" charset="0"/>
              </a:rPr>
              <a:t>According to him: </a:t>
            </a:r>
            <a:r>
              <a:rPr lang="en-US" altLang="zh-CN" sz="1600" dirty="0">
                <a:solidFill>
                  <a:srgbClr val="000000"/>
                </a:solidFill>
                <a:effectLst/>
                <a:latin typeface="Times New Roman" panose="02020603050405020304" pitchFamily="18" charset="0"/>
                <a:ea typeface="Times New Roman" panose="02020603050405020304" pitchFamily="18" charset="0"/>
              </a:rPr>
              <a:t>“a text’s position (and function), including the position and function which go with a text being regarded as a translation, are determined first and foremost by considerations originating in the culture which hosts them.” (</a:t>
            </a:r>
            <a:r>
              <a:rPr lang="en-US" altLang="zh-CN" sz="1600" dirty="0" err="1">
                <a:solidFill>
                  <a:srgbClr val="000000"/>
                </a:solidFill>
                <a:effectLst/>
                <a:latin typeface="Times New Roman" panose="02020603050405020304" pitchFamily="18" charset="0"/>
                <a:ea typeface="Times New Roman" panose="02020603050405020304" pitchFamily="18" charset="0"/>
              </a:rPr>
              <a:t>Toury</a:t>
            </a:r>
            <a:r>
              <a:rPr lang="en-US" altLang="zh-CN" sz="1600" dirty="0">
                <a:solidFill>
                  <a:srgbClr val="000000"/>
                </a:solidFill>
                <a:effectLst/>
                <a:latin typeface="Times New Roman" panose="02020603050405020304" pitchFamily="18" charset="0"/>
                <a:ea typeface="Times New Roman" panose="02020603050405020304" pitchFamily="18" charset="0"/>
              </a:rPr>
              <a:t>, 1995: 26) </a:t>
            </a:r>
            <a:endParaRPr lang="zh-CN" altLang="en-US" sz="1600" spc="400" dirty="0">
              <a:solidFill>
                <a:schemeClr val="tx1">
                  <a:lumMod val="75000"/>
                  <a:lumOff val="25000"/>
                </a:schemeClr>
              </a:solidFill>
              <a:cs typeface="+mn-ea"/>
              <a:sym typeface="+mn-lt"/>
            </a:endParaRPr>
          </a:p>
        </p:txBody>
      </p:sp>
      <p:sp>
        <p:nvSpPr>
          <p:cNvPr id="17" name="文本框 16">
            <a:extLst>
              <a:ext uri="{FF2B5EF4-FFF2-40B4-BE49-F238E27FC236}">
                <a16:creationId xmlns:a16="http://schemas.microsoft.com/office/drawing/2014/main" id="{952F1648-D062-464A-96A0-F98429DD2FA2}"/>
              </a:ext>
            </a:extLst>
          </p:cNvPr>
          <p:cNvSpPr txBox="1"/>
          <p:nvPr/>
        </p:nvSpPr>
        <p:spPr>
          <a:xfrm>
            <a:off x="5175347" y="4547054"/>
            <a:ext cx="6899813" cy="1704569"/>
          </a:xfrm>
          <a:prstGeom prst="rect">
            <a:avLst/>
          </a:prstGeom>
          <a:noFill/>
        </p:spPr>
        <p:txBody>
          <a:bodyPr wrap="square">
            <a:spAutoFit/>
          </a:bodyPr>
          <a:lstStyle/>
          <a:p>
            <a:pPr marL="6350" indent="-6350" algn="just">
              <a:lnSpc>
                <a:spcPct val="150000"/>
              </a:lnSpc>
              <a:spcAft>
                <a:spcPts val="400"/>
              </a:spcAft>
            </a:pPr>
            <a:r>
              <a:rPr lang="en-US" altLang="zh-CN" sz="1800" b="1" dirty="0" err="1">
                <a:solidFill>
                  <a:srgbClr val="000000"/>
                </a:solidFill>
                <a:effectLst/>
                <a:latin typeface="Times New Roman" panose="02020603050405020304" pitchFamily="18" charset="0"/>
                <a:ea typeface="Times New Roman" panose="02020603050405020304" pitchFamily="18" charset="0"/>
              </a:rPr>
              <a:t>Toury</a:t>
            </a:r>
            <a:r>
              <a:rPr lang="en-US" altLang="zh-CN" sz="1800" b="1" dirty="0">
                <a:solidFill>
                  <a:srgbClr val="000000"/>
                </a:solidFill>
                <a:effectLst/>
                <a:latin typeface="Times New Roman" panose="02020603050405020304" pitchFamily="18" charset="0"/>
                <a:ea typeface="Times New Roman" panose="02020603050405020304" pitchFamily="18" charset="0"/>
              </a:rPr>
              <a:t> observes that cultures usually resort to translating in order to “balance a situation of ‘deficiency</a:t>
            </a:r>
            <a:r>
              <a:rPr lang="en-US" altLang="zh-CN" b="1" dirty="0">
                <a:solidFill>
                  <a:srgbClr val="000000"/>
                </a:solidFill>
                <a:latin typeface="Times New Roman" panose="02020603050405020304" pitchFamily="18" charset="0"/>
                <a:ea typeface="Times New Roman" panose="02020603050405020304" pitchFamily="18" charset="0"/>
              </a:rPr>
              <a:t>’</a:t>
            </a:r>
            <a:r>
              <a:rPr lang="en-US" altLang="zh-CN" sz="1800" b="1" dirty="0">
                <a:solidFill>
                  <a:srgbClr val="000000"/>
                </a:solidFill>
                <a:effectLst/>
                <a:latin typeface="Times New Roman" panose="02020603050405020304" pitchFamily="18" charset="0"/>
                <a:ea typeface="Times New Roman" panose="02020603050405020304" pitchFamily="18" charset="0"/>
              </a:rPr>
              <a:t> felt therein” (</a:t>
            </a:r>
            <a:r>
              <a:rPr lang="en-US" altLang="zh-CN" sz="1800" b="1" dirty="0" err="1">
                <a:solidFill>
                  <a:srgbClr val="000000"/>
                </a:solidFill>
                <a:effectLst/>
                <a:latin typeface="Times New Roman" panose="02020603050405020304" pitchFamily="18" charset="0"/>
                <a:ea typeface="Times New Roman" panose="02020603050405020304" pitchFamily="18" charset="0"/>
              </a:rPr>
              <a:t>Toury</a:t>
            </a:r>
            <a:r>
              <a:rPr lang="en-US" altLang="zh-CN" sz="1800" b="1" dirty="0">
                <a:solidFill>
                  <a:srgbClr val="000000"/>
                </a:solidFill>
                <a:effectLst/>
                <a:latin typeface="Times New Roman" panose="02020603050405020304" pitchFamily="18" charset="0"/>
                <a:ea typeface="Times New Roman" panose="02020603050405020304" pitchFamily="18" charset="0"/>
              </a:rPr>
              <a:t>, 1995: 27), sometimes due to a comparison with other cultures where that “gap” is absent.</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p:txBody>
      </p:sp>
    </p:spTree>
    <p:custDataLst>
      <p:tags r:id="rId1"/>
    </p:custDataLst>
    <p:extLst>
      <p:ext uri="{BB962C8B-B14F-4D97-AF65-F5344CB8AC3E}">
        <p14:creationId xmlns:p14="http://schemas.microsoft.com/office/powerpoint/2010/main" val="4094329989"/>
      </p:ext>
    </p:extLst>
  </p:cSld>
  <p:clrMapOvr>
    <a:masterClrMapping/>
  </p:clrMapOvr>
  <mc:AlternateContent xmlns:mc="http://schemas.openxmlformats.org/markup-compatibility/2006" xmlns:p14="http://schemas.microsoft.com/office/powerpoint/2010/main">
    <mc:Choice Requires="p14">
      <p:transition spd="slow" p14:dur="1500" advTm="2767">
        <p:random/>
      </p:transition>
    </mc:Choice>
    <mc:Fallback xmlns:a14="http://schemas.microsoft.com/office/drawing/2010/main" xmlns:a16="http://schemas.microsoft.com/office/drawing/2014/main" xmlns="">
      <p:transition spd="slow" advTm="2767">
        <p:random/>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文本框 13">
            <a:extLst>
              <a:ext uri="{FF2B5EF4-FFF2-40B4-BE49-F238E27FC236}">
                <a16:creationId xmlns:a16="http://schemas.microsoft.com/office/drawing/2014/main" id="{3817A1D9-92EF-46A2-B6EE-961EC0ED4142}"/>
              </a:ext>
            </a:extLst>
          </p:cNvPr>
          <p:cNvSpPr txBox="1"/>
          <p:nvPr/>
        </p:nvSpPr>
        <p:spPr>
          <a:xfrm>
            <a:off x="306420" y="151091"/>
            <a:ext cx="6106160" cy="579967"/>
          </a:xfrm>
          <a:prstGeom prst="rect">
            <a:avLst/>
          </a:prstGeom>
          <a:noFill/>
        </p:spPr>
        <p:txBody>
          <a:bodyPr wrap="square">
            <a:spAutoFit/>
          </a:bodyPr>
          <a:lstStyle/>
          <a:p>
            <a:pPr marL="6350" indent="-6350" algn="just">
              <a:lnSpc>
                <a:spcPct val="150000"/>
              </a:lnSpc>
              <a:spcAft>
                <a:spcPts val="400"/>
              </a:spcAft>
            </a:pPr>
            <a:r>
              <a:rPr lang="en-US" altLang="zh-CN" sz="1800" b="1" dirty="0">
                <a:solidFill>
                  <a:srgbClr val="000000"/>
                </a:solidFill>
                <a:effectLst/>
                <a:latin typeface="Times New Roman" panose="02020603050405020304" pitchFamily="18" charset="0"/>
                <a:ea typeface="Times New Roman" panose="02020603050405020304" pitchFamily="18" charset="0"/>
              </a:rPr>
              <a:t> </a:t>
            </a:r>
            <a:r>
              <a:rPr lang="en-US" altLang="zh-CN" sz="2400" b="1" dirty="0" err="1">
                <a:solidFill>
                  <a:srgbClr val="000000"/>
                </a:solidFill>
                <a:effectLst/>
                <a:latin typeface="Times New Roman" panose="02020603050405020304" pitchFamily="18" charset="0"/>
                <a:ea typeface="Times New Roman" panose="02020603050405020304" pitchFamily="18" charset="0"/>
              </a:rPr>
              <a:t>Toury's</a:t>
            </a:r>
            <a:r>
              <a:rPr lang="en-US" altLang="zh-CN" sz="2400" b="1" dirty="0">
                <a:solidFill>
                  <a:srgbClr val="000000"/>
                </a:solidFill>
                <a:effectLst/>
                <a:latin typeface="Times New Roman" panose="02020603050405020304" pitchFamily="18" charset="0"/>
                <a:ea typeface="Times New Roman" panose="02020603050405020304" pitchFamily="18" charset="0"/>
              </a:rPr>
              <a:t> concept of translational norms</a:t>
            </a:r>
            <a:endParaRPr lang="zh-CN" altLang="zh-CN" sz="2400" dirty="0">
              <a:solidFill>
                <a:srgbClr val="000000"/>
              </a:solidFill>
              <a:effectLst/>
              <a:latin typeface="Times New Roman" panose="02020603050405020304" pitchFamily="18" charset="0"/>
              <a:ea typeface="Times New Roman" panose="02020603050405020304" pitchFamily="18" charset="0"/>
            </a:endParaRPr>
          </a:p>
        </p:txBody>
      </p:sp>
      <p:sp>
        <p:nvSpPr>
          <p:cNvPr id="15" name="文本框 14">
            <a:extLst>
              <a:ext uri="{FF2B5EF4-FFF2-40B4-BE49-F238E27FC236}">
                <a16:creationId xmlns:a16="http://schemas.microsoft.com/office/drawing/2014/main" id="{36025901-3F2B-4C42-9E40-AD1AF7438AB6}"/>
              </a:ext>
            </a:extLst>
          </p:cNvPr>
          <p:cNvSpPr txBox="1"/>
          <p:nvPr/>
        </p:nvSpPr>
        <p:spPr>
          <a:xfrm>
            <a:off x="92250" y="203574"/>
            <a:ext cx="11885580" cy="1667123"/>
          </a:xfrm>
          <a:prstGeom prst="rect">
            <a:avLst/>
          </a:prstGeom>
          <a:noFill/>
        </p:spPr>
        <p:txBody>
          <a:bodyPr wrap="square">
            <a:spAutoFit/>
          </a:bodyPr>
          <a:lstStyle/>
          <a:p>
            <a:pPr marL="6350" indent="-6350" algn="just">
              <a:lnSpc>
                <a:spcPct val="150000"/>
              </a:lnSpc>
              <a:spcAft>
                <a:spcPts val="400"/>
              </a:spcAft>
            </a:pPr>
            <a:r>
              <a:rPr lang="en-US" altLang="zh-CN" sz="1800" dirty="0">
                <a:solidFill>
                  <a:srgbClr val="000000"/>
                </a:solidFill>
                <a:effectLst/>
                <a:latin typeface="Times New Roman" panose="02020603050405020304" pitchFamily="18" charset="0"/>
                <a:ea typeface="Times New Roman" panose="02020603050405020304" pitchFamily="18" charset="0"/>
              </a:rPr>
              <a:t>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a:p>
            <a:pPr algn="just"/>
            <a:r>
              <a:rPr lang="en-US" altLang="zh-CN" sz="1800" dirty="0">
                <a:solidFill>
                  <a:srgbClr val="000000"/>
                </a:solidFill>
                <a:effectLst/>
                <a:latin typeface="Times New Roman" panose="02020603050405020304" pitchFamily="18" charset="0"/>
                <a:ea typeface="Times New Roman" panose="02020603050405020304" pitchFamily="18" charset="0"/>
              </a:rPr>
              <a:t>      </a:t>
            </a:r>
            <a:r>
              <a:rPr lang="en-US" altLang="zh-CN" sz="1800" b="1" dirty="0" err="1">
                <a:solidFill>
                  <a:srgbClr val="000000"/>
                </a:solidFill>
                <a:effectLst/>
                <a:latin typeface="Times New Roman" panose="02020603050405020304" pitchFamily="18" charset="0"/>
                <a:ea typeface="Times New Roman" panose="02020603050405020304" pitchFamily="18" charset="0"/>
              </a:rPr>
              <a:t>Toury’s</a:t>
            </a:r>
            <a:r>
              <a:rPr lang="en-US" altLang="zh-CN" sz="1800" b="1" dirty="0">
                <a:solidFill>
                  <a:srgbClr val="000000"/>
                </a:solidFill>
                <a:effectLst/>
                <a:latin typeface="Times New Roman" panose="02020603050405020304" pitchFamily="18" charset="0"/>
                <a:ea typeface="Times New Roman" panose="02020603050405020304" pitchFamily="18" charset="0"/>
              </a:rPr>
              <a:t> concept of translational norms present the very epitome, in his own words, of the target-oriented approach. </a:t>
            </a:r>
            <a:r>
              <a:rPr lang="en-US" altLang="zh-CN" sz="1800" dirty="0">
                <a:solidFill>
                  <a:srgbClr val="000000"/>
                </a:solidFill>
                <a:effectLst/>
                <a:latin typeface="Times New Roman" panose="02020603050405020304" pitchFamily="18" charset="0"/>
                <a:ea typeface="Times New Roman" panose="02020603050405020304" pitchFamily="18" charset="0"/>
              </a:rPr>
              <a:t>In his view, being a translator is, first of all, to be able to “play a social role, i.e. to fulfil a function allotted by the community - to the activity, its practitioners and/or their products” (</a:t>
            </a:r>
            <a:r>
              <a:rPr lang="en-US" altLang="zh-CN" sz="1800" dirty="0" err="1">
                <a:solidFill>
                  <a:srgbClr val="000000"/>
                </a:solidFill>
                <a:effectLst/>
                <a:latin typeface="Times New Roman" panose="02020603050405020304" pitchFamily="18" charset="0"/>
                <a:ea typeface="Times New Roman" panose="02020603050405020304" pitchFamily="18" charset="0"/>
              </a:rPr>
              <a:t>Toury</a:t>
            </a:r>
            <a:r>
              <a:rPr lang="en-US" altLang="zh-CN" sz="1800" dirty="0">
                <a:solidFill>
                  <a:srgbClr val="000000"/>
                </a:solidFill>
                <a:effectLst/>
                <a:latin typeface="Times New Roman" panose="02020603050405020304" pitchFamily="18" charset="0"/>
                <a:ea typeface="Times New Roman" panose="02020603050405020304" pitchFamily="18" charset="0"/>
              </a:rPr>
              <a:t>, 1995: 53). Thus, being a translator is a regulated and controlled activity. </a:t>
            </a:r>
            <a:endParaRPr lang="zh-CN" altLang="en-US" dirty="0"/>
          </a:p>
        </p:txBody>
      </p:sp>
      <p:sp>
        <p:nvSpPr>
          <p:cNvPr id="17" name="文本框 16">
            <a:extLst>
              <a:ext uri="{FF2B5EF4-FFF2-40B4-BE49-F238E27FC236}">
                <a16:creationId xmlns:a16="http://schemas.microsoft.com/office/drawing/2014/main" id="{E34F354B-47AC-4847-98CB-198DD1E458C8}"/>
              </a:ext>
            </a:extLst>
          </p:cNvPr>
          <p:cNvSpPr txBox="1"/>
          <p:nvPr/>
        </p:nvSpPr>
        <p:spPr>
          <a:xfrm>
            <a:off x="92250" y="1756262"/>
            <a:ext cx="11793330" cy="923330"/>
          </a:xfrm>
          <a:prstGeom prst="rect">
            <a:avLst/>
          </a:prstGeom>
          <a:noFill/>
        </p:spPr>
        <p:txBody>
          <a:bodyPr wrap="square">
            <a:spAutoFit/>
          </a:bodyPr>
          <a:lstStyle/>
          <a:p>
            <a:pPr algn="just"/>
            <a:r>
              <a:rPr lang="en-US" altLang="zh-CN" sz="1800" b="1" dirty="0">
                <a:solidFill>
                  <a:srgbClr val="000000"/>
                </a:solidFill>
                <a:effectLst/>
                <a:latin typeface="Times New Roman" panose="02020603050405020304" pitchFamily="18" charset="0"/>
                <a:ea typeface="Times New Roman" panose="02020603050405020304" pitchFamily="18" charset="0"/>
              </a:rPr>
              <a:t>     According to </a:t>
            </a:r>
            <a:r>
              <a:rPr lang="en-US" altLang="zh-CN" sz="1800" b="1" dirty="0" err="1">
                <a:solidFill>
                  <a:srgbClr val="000000"/>
                </a:solidFill>
                <a:effectLst/>
                <a:latin typeface="Times New Roman" panose="02020603050405020304" pitchFamily="18" charset="0"/>
                <a:ea typeface="Times New Roman" panose="02020603050405020304" pitchFamily="18" charset="0"/>
              </a:rPr>
              <a:t>Toury</a:t>
            </a:r>
            <a:r>
              <a:rPr lang="en-US" altLang="zh-CN" sz="1800" b="1" dirty="0">
                <a:solidFill>
                  <a:srgbClr val="000000"/>
                </a:solidFill>
                <a:effectLst/>
                <a:latin typeface="Times New Roman" panose="02020603050405020304" pitchFamily="18" charset="0"/>
                <a:ea typeface="Times New Roman" panose="02020603050405020304" pitchFamily="18" charset="0"/>
              </a:rPr>
              <a:t>, constitute a category for descriptive analysis of translation phenomena. </a:t>
            </a:r>
            <a:r>
              <a:rPr lang="en-US" altLang="zh-CN" sz="1800" b="1" dirty="0" err="1">
                <a:solidFill>
                  <a:srgbClr val="000000"/>
                </a:solidFill>
                <a:effectLst/>
                <a:latin typeface="Times New Roman" panose="02020603050405020304" pitchFamily="18" charset="0"/>
                <a:ea typeface="Times New Roman" panose="02020603050405020304" pitchFamily="18" charset="0"/>
              </a:rPr>
              <a:t>Toury</a:t>
            </a:r>
            <a:r>
              <a:rPr lang="en-US" altLang="zh-CN" sz="1800" b="1" dirty="0">
                <a:solidFill>
                  <a:srgbClr val="000000"/>
                </a:solidFill>
                <a:effectLst/>
                <a:latin typeface="Times New Roman" panose="02020603050405020304" pitchFamily="18" charset="0"/>
                <a:ea typeface="Times New Roman" panose="02020603050405020304" pitchFamily="18" charset="0"/>
              </a:rPr>
              <a:t> distinguishes between “initial”, “preliminary” and “operational” norms.</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a:p>
            <a:endParaRPr lang="zh-CN" altLang="en-US" dirty="0"/>
          </a:p>
        </p:txBody>
      </p:sp>
      <p:grpSp>
        <p:nvGrpSpPr>
          <p:cNvPr id="18" name="组合 17">
            <a:extLst>
              <a:ext uri="{FF2B5EF4-FFF2-40B4-BE49-F238E27FC236}">
                <a16:creationId xmlns:a16="http://schemas.microsoft.com/office/drawing/2014/main" id="{C67020EB-E225-4090-A718-3218802CFAA6}"/>
              </a:ext>
            </a:extLst>
          </p:cNvPr>
          <p:cNvGrpSpPr/>
          <p:nvPr/>
        </p:nvGrpSpPr>
        <p:grpSpPr>
          <a:xfrm>
            <a:off x="391099" y="2693780"/>
            <a:ext cx="2258785" cy="866642"/>
            <a:chOff x="3837215" y="2307752"/>
            <a:chExt cx="2258785" cy="866642"/>
          </a:xfrm>
        </p:grpSpPr>
        <p:sp>
          <p:nvSpPr>
            <p:cNvPr id="20" name="箭头: 右 19">
              <a:extLst>
                <a:ext uri="{FF2B5EF4-FFF2-40B4-BE49-F238E27FC236}">
                  <a16:creationId xmlns:a16="http://schemas.microsoft.com/office/drawing/2014/main" id="{45AEE013-2D09-44B1-A029-BC4DABDDDF99}"/>
                </a:ext>
              </a:extLst>
            </p:cNvPr>
            <p:cNvSpPr/>
            <p:nvPr/>
          </p:nvSpPr>
          <p:spPr>
            <a:xfrm>
              <a:off x="3837215" y="2307752"/>
              <a:ext cx="2258785" cy="866642"/>
            </a:xfrm>
            <a:prstGeom prst="rightArrow">
              <a:avLst>
                <a:gd name="adj1" fmla="val 51425"/>
                <a:gd name="adj2" fmla="val 72185"/>
              </a:avLst>
            </a:prstGeom>
            <a:solidFill>
              <a:schemeClr val="bg1"/>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1" name="文本框 20">
              <a:extLst>
                <a:ext uri="{FF2B5EF4-FFF2-40B4-BE49-F238E27FC236}">
                  <a16:creationId xmlns:a16="http://schemas.microsoft.com/office/drawing/2014/main" id="{E856B020-A89E-4AF7-AB79-822FFC7CA2E3}"/>
                </a:ext>
              </a:extLst>
            </p:cNvPr>
            <p:cNvSpPr txBox="1"/>
            <p:nvPr/>
          </p:nvSpPr>
          <p:spPr>
            <a:xfrm>
              <a:off x="4099198" y="2510241"/>
              <a:ext cx="1734820" cy="461665"/>
            </a:xfrm>
            <a:prstGeom prst="rect">
              <a:avLst/>
            </a:prstGeom>
            <a:noFill/>
          </p:spPr>
          <p:txBody>
            <a:bodyPr wrap="square" rtlCol="0">
              <a:spAutoFit/>
            </a:bodyPr>
            <a:lstStyle/>
            <a:p>
              <a:pPr algn="ctr"/>
              <a:endParaRPr lang="zh-CN" altLang="en-US" sz="2400" dirty="0">
                <a:solidFill>
                  <a:schemeClr val="tx1">
                    <a:lumMod val="75000"/>
                    <a:lumOff val="25000"/>
                  </a:schemeClr>
                </a:solidFill>
                <a:cs typeface="+mn-ea"/>
                <a:sym typeface="+mn-lt"/>
              </a:endParaRPr>
            </a:p>
          </p:txBody>
        </p:sp>
      </p:grpSp>
      <p:sp>
        <p:nvSpPr>
          <p:cNvPr id="22" name="文本框 21">
            <a:extLst>
              <a:ext uri="{FF2B5EF4-FFF2-40B4-BE49-F238E27FC236}">
                <a16:creationId xmlns:a16="http://schemas.microsoft.com/office/drawing/2014/main" id="{937AC785-C183-4D3D-967D-F789831BA393}"/>
              </a:ext>
            </a:extLst>
          </p:cNvPr>
          <p:cNvSpPr txBox="1"/>
          <p:nvPr/>
        </p:nvSpPr>
        <p:spPr>
          <a:xfrm>
            <a:off x="2762101" y="2408961"/>
            <a:ext cx="9123479" cy="1704569"/>
          </a:xfrm>
          <a:prstGeom prst="rect">
            <a:avLst/>
          </a:prstGeom>
          <a:noFill/>
        </p:spPr>
        <p:txBody>
          <a:bodyPr wrap="square">
            <a:spAutoFit/>
          </a:bodyPr>
          <a:lstStyle/>
          <a:p>
            <a:pPr marL="6350" indent="-6350" algn="just">
              <a:lnSpc>
                <a:spcPct val="150000"/>
              </a:lnSpc>
              <a:spcAft>
                <a:spcPts val="400"/>
              </a:spcAft>
            </a:pPr>
            <a:r>
              <a:rPr lang="en-US" altLang="zh-CN" sz="1800" b="1" dirty="0">
                <a:solidFill>
                  <a:srgbClr val="000000"/>
                </a:solidFill>
                <a:effectLst/>
                <a:latin typeface="Times New Roman" panose="02020603050405020304" pitchFamily="18" charset="0"/>
                <a:ea typeface="Times New Roman" panose="02020603050405020304" pitchFamily="18" charset="0"/>
              </a:rPr>
              <a:t>The initial norm</a:t>
            </a:r>
            <a:r>
              <a:rPr lang="en-US" altLang="zh-CN" sz="1800" dirty="0">
                <a:solidFill>
                  <a:srgbClr val="000000"/>
                </a:solidFill>
                <a:effectLst/>
                <a:latin typeface="Times New Roman" panose="02020603050405020304" pitchFamily="18" charset="0"/>
                <a:ea typeface="Times New Roman" panose="02020603050405020304" pitchFamily="18" charset="0"/>
              </a:rPr>
              <a:t> refers to the first choice that the translator has to make before starting his/her work. That is, whether to subscribe to the norms of the source text, (a “source text-oriented approach”), or to those of the target culture (a “target-text-oriented approach”). Both strategies become manifested in different forms of translating behavior.</a:t>
            </a: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sp>
        <p:nvSpPr>
          <p:cNvPr id="24" name="文本框 23">
            <a:extLst>
              <a:ext uri="{FF2B5EF4-FFF2-40B4-BE49-F238E27FC236}">
                <a16:creationId xmlns:a16="http://schemas.microsoft.com/office/drawing/2014/main" id="{B1FC3051-FA97-4C50-8C98-B3805CBAB16F}"/>
              </a:ext>
            </a:extLst>
          </p:cNvPr>
          <p:cNvSpPr txBox="1"/>
          <p:nvPr/>
        </p:nvSpPr>
        <p:spPr>
          <a:xfrm>
            <a:off x="540865" y="2928247"/>
            <a:ext cx="2258785" cy="369332"/>
          </a:xfrm>
          <a:prstGeom prst="rect">
            <a:avLst/>
          </a:prstGeom>
          <a:noFill/>
        </p:spPr>
        <p:txBody>
          <a:bodyPr wrap="square">
            <a:spAutoFit/>
          </a:bodyPr>
          <a:lstStyle/>
          <a:p>
            <a:r>
              <a:rPr lang="en-US" altLang="zh-CN" sz="1800" b="1" dirty="0">
                <a:solidFill>
                  <a:srgbClr val="000000"/>
                </a:solidFill>
                <a:effectLst/>
                <a:latin typeface="Times New Roman" panose="02020603050405020304" pitchFamily="18" charset="0"/>
                <a:ea typeface="Times New Roman" panose="02020603050405020304" pitchFamily="18" charset="0"/>
              </a:rPr>
              <a:t>The initial norm</a:t>
            </a:r>
            <a:r>
              <a:rPr lang="en-US" altLang="zh-CN" sz="1800" dirty="0">
                <a:solidFill>
                  <a:srgbClr val="000000"/>
                </a:solidFill>
                <a:effectLst/>
                <a:latin typeface="Times New Roman" panose="02020603050405020304" pitchFamily="18" charset="0"/>
                <a:ea typeface="Times New Roman" panose="02020603050405020304" pitchFamily="18" charset="0"/>
              </a:rPr>
              <a:t> </a:t>
            </a:r>
            <a:endParaRPr lang="zh-CN" altLang="en-US" dirty="0"/>
          </a:p>
        </p:txBody>
      </p:sp>
      <p:sp>
        <p:nvSpPr>
          <p:cNvPr id="26" name="文本框 25">
            <a:extLst>
              <a:ext uri="{FF2B5EF4-FFF2-40B4-BE49-F238E27FC236}">
                <a16:creationId xmlns:a16="http://schemas.microsoft.com/office/drawing/2014/main" id="{6F48F7C6-4C14-42CB-BAED-FBB21F5D2BC1}"/>
              </a:ext>
            </a:extLst>
          </p:cNvPr>
          <p:cNvSpPr txBox="1"/>
          <p:nvPr/>
        </p:nvSpPr>
        <p:spPr>
          <a:xfrm>
            <a:off x="2762101" y="3949415"/>
            <a:ext cx="9123478" cy="1289071"/>
          </a:xfrm>
          <a:prstGeom prst="rect">
            <a:avLst/>
          </a:prstGeom>
          <a:noFill/>
        </p:spPr>
        <p:txBody>
          <a:bodyPr wrap="square">
            <a:spAutoFit/>
          </a:bodyPr>
          <a:lstStyle/>
          <a:p>
            <a:pPr marL="6350" indent="-6350" algn="just">
              <a:lnSpc>
                <a:spcPct val="150000"/>
              </a:lnSpc>
              <a:spcAft>
                <a:spcPts val="1205"/>
              </a:spcAft>
            </a:pPr>
            <a:r>
              <a:rPr lang="en-US" altLang="zh-CN" sz="1800" b="1" dirty="0">
                <a:solidFill>
                  <a:srgbClr val="000000"/>
                </a:solidFill>
                <a:effectLst/>
                <a:latin typeface="Times New Roman" panose="02020603050405020304" pitchFamily="18" charset="0"/>
                <a:ea typeface="Times New Roman" panose="02020603050405020304" pitchFamily="18" charset="0"/>
              </a:rPr>
              <a:t>Preliminary norms</a:t>
            </a:r>
            <a:r>
              <a:rPr lang="en-US" altLang="zh-CN" sz="1800" dirty="0">
                <a:solidFill>
                  <a:srgbClr val="000000"/>
                </a:solidFill>
                <a:effectLst/>
                <a:latin typeface="Times New Roman" panose="02020603050405020304" pitchFamily="18" charset="0"/>
                <a:ea typeface="Times New Roman" panose="02020603050405020304" pitchFamily="18" charset="0"/>
              </a:rPr>
              <a:t> have to do with two related phenomena: the existence of a translation policy (what gets translated, when, how, etc.) and the directness of translation (whether the translation is translated directly from the ST or via other mediating text)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grpSp>
        <p:nvGrpSpPr>
          <p:cNvPr id="27" name="组合 26">
            <a:extLst>
              <a:ext uri="{FF2B5EF4-FFF2-40B4-BE49-F238E27FC236}">
                <a16:creationId xmlns:a16="http://schemas.microsoft.com/office/drawing/2014/main" id="{31FF9BD4-7366-46CC-899D-7499A960DCB5}"/>
              </a:ext>
            </a:extLst>
          </p:cNvPr>
          <p:cNvGrpSpPr/>
          <p:nvPr/>
        </p:nvGrpSpPr>
        <p:grpSpPr>
          <a:xfrm>
            <a:off x="391099" y="4258420"/>
            <a:ext cx="2258785" cy="866642"/>
            <a:chOff x="3837215" y="2307752"/>
            <a:chExt cx="2258785" cy="866642"/>
          </a:xfrm>
        </p:grpSpPr>
        <p:sp>
          <p:nvSpPr>
            <p:cNvPr id="28" name="箭头: 右 27">
              <a:extLst>
                <a:ext uri="{FF2B5EF4-FFF2-40B4-BE49-F238E27FC236}">
                  <a16:creationId xmlns:a16="http://schemas.microsoft.com/office/drawing/2014/main" id="{3960EFCE-B80D-42A5-90A1-094CC7583775}"/>
                </a:ext>
              </a:extLst>
            </p:cNvPr>
            <p:cNvSpPr/>
            <p:nvPr/>
          </p:nvSpPr>
          <p:spPr>
            <a:xfrm>
              <a:off x="3837215" y="2307752"/>
              <a:ext cx="2258785" cy="866642"/>
            </a:xfrm>
            <a:prstGeom prst="rightArrow">
              <a:avLst>
                <a:gd name="adj1" fmla="val 51425"/>
                <a:gd name="adj2" fmla="val 72185"/>
              </a:avLst>
            </a:prstGeom>
            <a:solidFill>
              <a:schemeClr val="bg1"/>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0" name="文本框 29">
              <a:extLst>
                <a:ext uri="{FF2B5EF4-FFF2-40B4-BE49-F238E27FC236}">
                  <a16:creationId xmlns:a16="http://schemas.microsoft.com/office/drawing/2014/main" id="{0C609426-D976-4959-8D7E-95D327E3E34E}"/>
                </a:ext>
              </a:extLst>
            </p:cNvPr>
            <p:cNvSpPr txBox="1"/>
            <p:nvPr/>
          </p:nvSpPr>
          <p:spPr>
            <a:xfrm>
              <a:off x="4099198" y="2510241"/>
              <a:ext cx="1734820" cy="461665"/>
            </a:xfrm>
            <a:prstGeom prst="rect">
              <a:avLst/>
            </a:prstGeom>
            <a:noFill/>
          </p:spPr>
          <p:txBody>
            <a:bodyPr wrap="square" rtlCol="0">
              <a:spAutoFit/>
            </a:bodyPr>
            <a:lstStyle/>
            <a:p>
              <a:pPr algn="ctr"/>
              <a:endParaRPr lang="zh-CN" altLang="en-US" sz="2400" dirty="0">
                <a:solidFill>
                  <a:schemeClr val="tx1">
                    <a:lumMod val="75000"/>
                    <a:lumOff val="25000"/>
                  </a:schemeClr>
                </a:solidFill>
                <a:cs typeface="+mn-ea"/>
                <a:sym typeface="+mn-lt"/>
              </a:endParaRPr>
            </a:p>
          </p:txBody>
        </p:sp>
      </p:grpSp>
      <p:sp>
        <p:nvSpPr>
          <p:cNvPr id="32" name="文本框 31">
            <a:extLst>
              <a:ext uri="{FF2B5EF4-FFF2-40B4-BE49-F238E27FC236}">
                <a16:creationId xmlns:a16="http://schemas.microsoft.com/office/drawing/2014/main" id="{854E6411-8563-4021-8E5B-60943A9832D6}"/>
              </a:ext>
            </a:extLst>
          </p:cNvPr>
          <p:cNvSpPr txBox="1"/>
          <p:nvPr/>
        </p:nvSpPr>
        <p:spPr>
          <a:xfrm>
            <a:off x="391099" y="4469820"/>
            <a:ext cx="2646915" cy="369332"/>
          </a:xfrm>
          <a:prstGeom prst="rect">
            <a:avLst/>
          </a:prstGeom>
          <a:noFill/>
        </p:spPr>
        <p:txBody>
          <a:bodyPr wrap="square">
            <a:spAutoFit/>
          </a:bodyPr>
          <a:lstStyle/>
          <a:p>
            <a:r>
              <a:rPr lang="en-US" altLang="zh-CN" sz="1800" b="1" dirty="0">
                <a:solidFill>
                  <a:srgbClr val="000000"/>
                </a:solidFill>
                <a:effectLst/>
                <a:latin typeface="Times New Roman" panose="02020603050405020304" pitchFamily="18" charset="0"/>
                <a:ea typeface="Times New Roman" panose="02020603050405020304" pitchFamily="18" charset="0"/>
              </a:rPr>
              <a:t>Preliminary norms</a:t>
            </a:r>
            <a:r>
              <a:rPr lang="en-US" altLang="zh-CN" sz="1800" dirty="0">
                <a:solidFill>
                  <a:srgbClr val="000000"/>
                </a:solidFill>
                <a:effectLst/>
                <a:latin typeface="Times New Roman" panose="02020603050405020304" pitchFamily="18" charset="0"/>
                <a:ea typeface="Times New Roman" panose="02020603050405020304" pitchFamily="18" charset="0"/>
              </a:rPr>
              <a:t> </a:t>
            </a:r>
            <a:endParaRPr lang="zh-CN" altLang="en-US" dirty="0"/>
          </a:p>
        </p:txBody>
      </p:sp>
      <p:grpSp>
        <p:nvGrpSpPr>
          <p:cNvPr id="34" name="组合 33">
            <a:extLst>
              <a:ext uri="{FF2B5EF4-FFF2-40B4-BE49-F238E27FC236}">
                <a16:creationId xmlns:a16="http://schemas.microsoft.com/office/drawing/2014/main" id="{F60EEBBE-7FA9-42A8-BE0B-3147AF4139F1}"/>
              </a:ext>
            </a:extLst>
          </p:cNvPr>
          <p:cNvGrpSpPr/>
          <p:nvPr/>
        </p:nvGrpSpPr>
        <p:grpSpPr>
          <a:xfrm>
            <a:off x="391099" y="5578072"/>
            <a:ext cx="2258785" cy="866642"/>
            <a:chOff x="3837215" y="2307752"/>
            <a:chExt cx="2258785" cy="866642"/>
          </a:xfrm>
        </p:grpSpPr>
        <p:sp>
          <p:nvSpPr>
            <p:cNvPr id="35" name="箭头: 右 34">
              <a:extLst>
                <a:ext uri="{FF2B5EF4-FFF2-40B4-BE49-F238E27FC236}">
                  <a16:creationId xmlns:a16="http://schemas.microsoft.com/office/drawing/2014/main" id="{A93E0B44-BBFA-411A-BE29-5B98F188C298}"/>
                </a:ext>
              </a:extLst>
            </p:cNvPr>
            <p:cNvSpPr/>
            <p:nvPr/>
          </p:nvSpPr>
          <p:spPr>
            <a:xfrm>
              <a:off x="3837215" y="2307752"/>
              <a:ext cx="2258785" cy="866642"/>
            </a:xfrm>
            <a:prstGeom prst="rightArrow">
              <a:avLst>
                <a:gd name="adj1" fmla="val 51425"/>
                <a:gd name="adj2" fmla="val 72185"/>
              </a:avLst>
            </a:prstGeom>
            <a:solidFill>
              <a:schemeClr val="bg1"/>
            </a:solidFill>
            <a:ln>
              <a:no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6" name="文本框 35">
              <a:extLst>
                <a:ext uri="{FF2B5EF4-FFF2-40B4-BE49-F238E27FC236}">
                  <a16:creationId xmlns:a16="http://schemas.microsoft.com/office/drawing/2014/main" id="{3CAFC03A-1996-4739-BC95-18F881795CE2}"/>
                </a:ext>
              </a:extLst>
            </p:cNvPr>
            <p:cNvSpPr txBox="1"/>
            <p:nvPr/>
          </p:nvSpPr>
          <p:spPr>
            <a:xfrm>
              <a:off x="4099198" y="2510241"/>
              <a:ext cx="1734820" cy="461665"/>
            </a:xfrm>
            <a:prstGeom prst="rect">
              <a:avLst/>
            </a:prstGeom>
            <a:noFill/>
          </p:spPr>
          <p:txBody>
            <a:bodyPr wrap="square" rtlCol="0">
              <a:spAutoFit/>
            </a:bodyPr>
            <a:lstStyle/>
            <a:p>
              <a:pPr algn="ctr"/>
              <a:endParaRPr lang="zh-CN" altLang="en-US" sz="2400" dirty="0">
                <a:solidFill>
                  <a:schemeClr val="tx1">
                    <a:lumMod val="75000"/>
                    <a:lumOff val="25000"/>
                  </a:schemeClr>
                </a:solidFill>
                <a:cs typeface="+mn-ea"/>
                <a:sym typeface="+mn-lt"/>
              </a:endParaRPr>
            </a:p>
          </p:txBody>
        </p:sp>
      </p:grpSp>
      <p:sp>
        <p:nvSpPr>
          <p:cNvPr id="37" name="文本框 36">
            <a:extLst>
              <a:ext uri="{FF2B5EF4-FFF2-40B4-BE49-F238E27FC236}">
                <a16:creationId xmlns:a16="http://schemas.microsoft.com/office/drawing/2014/main" id="{1FDD6388-D026-45EF-8B52-7BF28AA82DCD}"/>
              </a:ext>
            </a:extLst>
          </p:cNvPr>
          <p:cNvSpPr txBox="1"/>
          <p:nvPr/>
        </p:nvSpPr>
        <p:spPr>
          <a:xfrm>
            <a:off x="2762101" y="5101739"/>
            <a:ext cx="9247457" cy="1704569"/>
          </a:xfrm>
          <a:prstGeom prst="rect">
            <a:avLst/>
          </a:prstGeom>
          <a:noFill/>
        </p:spPr>
        <p:txBody>
          <a:bodyPr wrap="square">
            <a:spAutoFit/>
          </a:bodyPr>
          <a:lstStyle/>
          <a:p>
            <a:pPr marL="6350" indent="-6350" algn="just">
              <a:lnSpc>
                <a:spcPct val="150000"/>
              </a:lnSpc>
              <a:spcAft>
                <a:spcPts val="400"/>
              </a:spcAft>
            </a:pPr>
            <a:r>
              <a:rPr lang="en-US" altLang="zh-CN" sz="1800" b="1" dirty="0">
                <a:solidFill>
                  <a:srgbClr val="000000"/>
                </a:solidFill>
                <a:effectLst/>
                <a:latin typeface="Times New Roman" panose="02020603050405020304" pitchFamily="18" charset="0"/>
                <a:ea typeface="Times New Roman" panose="02020603050405020304" pitchFamily="18" charset="0"/>
              </a:rPr>
              <a:t>Operational norms</a:t>
            </a:r>
            <a:r>
              <a:rPr lang="en-US" altLang="zh-CN" sz="1800" dirty="0">
                <a:solidFill>
                  <a:srgbClr val="000000"/>
                </a:solidFill>
                <a:effectLst/>
                <a:latin typeface="Times New Roman" panose="02020603050405020304" pitchFamily="18" charset="0"/>
                <a:ea typeface="Times New Roman" panose="02020603050405020304" pitchFamily="18" charset="0"/>
              </a:rPr>
              <a:t> affect the decisions made during the act of translation itself. These are further divided into “</a:t>
            </a:r>
            <a:r>
              <a:rPr lang="en-US" altLang="zh-CN" sz="1800" dirty="0" err="1">
                <a:solidFill>
                  <a:srgbClr val="000000"/>
                </a:solidFill>
                <a:effectLst/>
                <a:latin typeface="Times New Roman" panose="02020603050405020304" pitchFamily="18" charset="0"/>
                <a:ea typeface="Times New Roman" panose="02020603050405020304" pitchFamily="18" charset="0"/>
              </a:rPr>
              <a:t>matricial</a:t>
            </a:r>
            <a:r>
              <a:rPr lang="en-US" altLang="zh-CN" sz="1800" dirty="0">
                <a:solidFill>
                  <a:srgbClr val="000000"/>
                </a:solidFill>
                <a:effectLst/>
                <a:latin typeface="Times New Roman" panose="02020603050405020304" pitchFamily="18" charset="0"/>
                <a:ea typeface="Times New Roman" panose="02020603050405020304" pitchFamily="18" charset="0"/>
              </a:rPr>
              <a:t>” and “textual-linguistic” norms. The former govern textual existence and its organization and the latter affect the selection of material which will eventually constitute the target text.</a:t>
            </a: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sp>
        <p:nvSpPr>
          <p:cNvPr id="38" name="文本框 37">
            <a:extLst>
              <a:ext uri="{FF2B5EF4-FFF2-40B4-BE49-F238E27FC236}">
                <a16:creationId xmlns:a16="http://schemas.microsoft.com/office/drawing/2014/main" id="{29F78791-8B79-4FCB-A92A-46ABD2C4B852}"/>
              </a:ext>
            </a:extLst>
          </p:cNvPr>
          <p:cNvSpPr txBox="1"/>
          <p:nvPr/>
        </p:nvSpPr>
        <p:spPr>
          <a:xfrm>
            <a:off x="391099" y="5780561"/>
            <a:ext cx="2235167" cy="369332"/>
          </a:xfrm>
          <a:prstGeom prst="rect">
            <a:avLst/>
          </a:prstGeom>
          <a:noFill/>
        </p:spPr>
        <p:txBody>
          <a:bodyPr wrap="square">
            <a:spAutoFit/>
          </a:bodyPr>
          <a:lstStyle/>
          <a:p>
            <a:r>
              <a:rPr lang="en-US" altLang="zh-CN" sz="1800" b="1" dirty="0">
                <a:solidFill>
                  <a:srgbClr val="000000"/>
                </a:solidFill>
                <a:effectLst/>
                <a:latin typeface="Times New Roman" panose="02020603050405020304" pitchFamily="18" charset="0"/>
                <a:ea typeface="Times New Roman" panose="02020603050405020304" pitchFamily="18" charset="0"/>
              </a:rPr>
              <a:t>Operational norms</a:t>
            </a:r>
            <a:r>
              <a:rPr lang="en-US" altLang="zh-CN" sz="1800" dirty="0">
                <a:solidFill>
                  <a:srgbClr val="000000"/>
                </a:solidFill>
                <a:effectLst/>
                <a:latin typeface="Times New Roman" panose="02020603050405020304" pitchFamily="18" charset="0"/>
                <a:ea typeface="Times New Roman" panose="02020603050405020304" pitchFamily="18" charset="0"/>
              </a:rPr>
              <a:t> </a:t>
            </a:r>
            <a:endParaRPr lang="zh-CN" altLang="en-US" dirty="0"/>
          </a:p>
        </p:txBody>
      </p:sp>
    </p:spTree>
    <p:custDataLst>
      <p:tags r:id="rId1"/>
    </p:custDataLst>
    <p:extLst>
      <p:ext uri="{BB962C8B-B14F-4D97-AF65-F5344CB8AC3E}">
        <p14:creationId xmlns:p14="http://schemas.microsoft.com/office/powerpoint/2010/main" val="509329632"/>
      </p:ext>
    </p:extLst>
  </p:cSld>
  <p:clrMapOvr>
    <a:masterClrMapping/>
  </p:clrMapOvr>
  <mc:AlternateContent xmlns:mc="http://schemas.openxmlformats.org/markup-compatibility/2006" xmlns:p14="http://schemas.microsoft.com/office/powerpoint/2010/main">
    <mc:Choice Requires="p14">
      <p:transition spd="slow" p14:dur="1500" advTm="2374">
        <p:random/>
      </p:transition>
    </mc:Choice>
    <mc:Fallback xmlns:a16="http://schemas.microsoft.com/office/drawing/2014/main" xmlns="">
      <p:transition spd="slow" advTm="2374">
        <p:random/>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a:extLst>
              <a:ext uri="{FF2B5EF4-FFF2-40B4-BE49-F238E27FC236}">
                <a16:creationId xmlns:a16="http://schemas.microsoft.com/office/drawing/2014/main" id="{CBF719E8-F004-4A54-AE64-C787B9D12181}"/>
              </a:ext>
            </a:extLst>
          </p:cNvPr>
          <p:cNvSpPr txBox="1"/>
          <p:nvPr/>
        </p:nvSpPr>
        <p:spPr>
          <a:xfrm>
            <a:off x="284533" y="930958"/>
            <a:ext cx="11651305" cy="458074"/>
          </a:xfrm>
          <a:prstGeom prst="rect">
            <a:avLst/>
          </a:prstGeom>
          <a:noFill/>
        </p:spPr>
        <p:txBody>
          <a:bodyPr wrap="square">
            <a:spAutoFit/>
          </a:bodyPr>
          <a:lstStyle/>
          <a:p>
            <a:pPr marL="6350" indent="-6350" algn="just">
              <a:lnSpc>
                <a:spcPct val="150000"/>
              </a:lnSpc>
              <a:spcAft>
                <a:spcPts val="1180"/>
              </a:spcAft>
            </a:pPr>
            <a:r>
              <a:rPr lang="en-US" altLang="zh-CN" sz="1800" dirty="0">
                <a:solidFill>
                  <a:srgbClr val="000000"/>
                </a:solidFill>
                <a:effectLst/>
                <a:latin typeface="Times New Roman" panose="02020603050405020304" pitchFamily="18" charset="0"/>
                <a:ea typeface="Times New Roman" panose="02020603050405020304" pitchFamily="18" charset="0"/>
              </a:rPr>
              <a:t>Both the poly-system approach, and more specifically </a:t>
            </a:r>
            <a:r>
              <a:rPr lang="en-US" altLang="zh-CN" sz="1800" dirty="0" err="1">
                <a:solidFill>
                  <a:srgbClr val="000000"/>
                </a:solidFill>
                <a:effectLst/>
                <a:latin typeface="Times New Roman" panose="02020603050405020304" pitchFamily="18" charset="0"/>
                <a:ea typeface="Times New Roman" panose="02020603050405020304" pitchFamily="18" charset="0"/>
              </a:rPr>
              <a:t>Toury’s</a:t>
            </a:r>
            <a:r>
              <a:rPr lang="en-US" altLang="zh-CN" sz="1800" dirty="0">
                <a:solidFill>
                  <a:srgbClr val="000000"/>
                </a:solidFill>
                <a:effectLst/>
                <a:latin typeface="Times New Roman" panose="02020603050405020304" pitchFamily="18" charset="0"/>
                <a:ea typeface="Times New Roman" panose="02020603050405020304" pitchFamily="18" charset="0"/>
              </a:rPr>
              <a:t> concern with norms, have received various types of criticism.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sp>
        <p:nvSpPr>
          <p:cNvPr id="10" name="文本框 9">
            <a:extLst>
              <a:ext uri="{FF2B5EF4-FFF2-40B4-BE49-F238E27FC236}">
                <a16:creationId xmlns:a16="http://schemas.microsoft.com/office/drawing/2014/main" id="{D423BCFA-CB72-49C9-99AB-990B5671178E}"/>
              </a:ext>
            </a:extLst>
          </p:cNvPr>
          <p:cNvSpPr txBox="1"/>
          <p:nvPr/>
        </p:nvSpPr>
        <p:spPr>
          <a:xfrm>
            <a:off x="330914" y="334891"/>
            <a:ext cx="7572982" cy="461665"/>
          </a:xfrm>
          <a:prstGeom prst="rect">
            <a:avLst/>
          </a:prstGeom>
          <a:noFill/>
        </p:spPr>
        <p:txBody>
          <a:bodyPr wrap="square">
            <a:spAutoFit/>
          </a:bodyPr>
          <a:lstStyle/>
          <a:p>
            <a:r>
              <a:rPr lang="en-US" altLang="zh-CN" sz="2400" b="1" dirty="0">
                <a:solidFill>
                  <a:srgbClr val="000000"/>
                </a:solidFill>
                <a:effectLst/>
                <a:latin typeface="Times New Roman" panose="02020603050405020304" pitchFamily="18" charset="0"/>
                <a:ea typeface="Arial" panose="020B0604020202020204" pitchFamily="34" charset="0"/>
              </a:rPr>
              <a:t>Critical Views</a:t>
            </a:r>
            <a:endParaRPr lang="zh-CN" altLang="en-US" sz="2400" dirty="0"/>
          </a:p>
        </p:txBody>
      </p:sp>
      <p:sp>
        <p:nvSpPr>
          <p:cNvPr id="12" name="文本框 11">
            <a:extLst>
              <a:ext uri="{FF2B5EF4-FFF2-40B4-BE49-F238E27FC236}">
                <a16:creationId xmlns:a16="http://schemas.microsoft.com/office/drawing/2014/main" id="{39D0B425-78BC-45FE-83B9-078649CDBA69}"/>
              </a:ext>
            </a:extLst>
          </p:cNvPr>
          <p:cNvSpPr txBox="1"/>
          <p:nvPr/>
        </p:nvSpPr>
        <p:spPr>
          <a:xfrm>
            <a:off x="330914" y="1523434"/>
            <a:ext cx="11461266" cy="4351448"/>
          </a:xfrm>
          <a:prstGeom prst="rect">
            <a:avLst/>
          </a:prstGeom>
          <a:noFill/>
        </p:spPr>
        <p:txBody>
          <a:bodyPr wrap="square">
            <a:spAutoFit/>
          </a:bodyPr>
          <a:lstStyle/>
          <a:p>
            <a:pPr marL="6350" indent="-6350" algn="just">
              <a:lnSpc>
                <a:spcPct val="150000"/>
              </a:lnSpc>
              <a:spcAft>
                <a:spcPts val="400"/>
              </a:spcAft>
            </a:pPr>
            <a:r>
              <a:rPr lang="en-US" altLang="zh-CN" sz="1800" dirty="0" err="1">
                <a:solidFill>
                  <a:srgbClr val="000000"/>
                </a:solidFill>
                <a:effectLst/>
                <a:latin typeface="Times New Roman" panose="02020603050405020304" pitchFamily="18" charset="0"/>
                <a:ea typeface="Times New Roman" panose="02020603050405020304" pitchFamily="18" charset="0"/>
              </a:rPr>
              <a:t>Toury’s</a:t>
            </a:r>
            <a:r>
              <a:rPr lang="en-US" altLang="zh-CN" sz="1800" dirty="0">
                <a:solidFill>
                  <a:srgbClr val="000000"/>
                </a:solidFill>
                <a:effectLst/>
                <a:latin typeface="Times New Roman" panose="02020603050405020304" pitchFamily="18" charset="0"/>
                <a:ea typeface="Times New Roman" panose="02020603050405020304" pitchFamily="18" charset="0"/>
              </a:rPr>
              <a:t> concept of norm has been criticized by </a:t>
            </a:r>
            <a:r>
              <a:rPr lang="en-US" altLang="zh-CN" sz="1800" dirty="0" err="1">
                <a:solidFill>
                  <a:srgbClr val="000000"/>
                </a:solidFill>
                <a:effectLst/>
                <a:latin typeface="Times New Roman" panose="02020603050405020304" pitchFamily="18" charset="0"/>
                <a:ea typeface="Times New Roman" panose="02020603050405020304" pitchFamily="18" charset="0"/>
              </a:rPr>
              <a:t>Hermans</a:t>
            </a:r>
            <a:r>
              <a:rPr lang="en-US" altLang="zh-CN" sz="1800" dirty="0">
                <a:solidFill>
                  <a:srgbClr val="000000"/>
                </a:solidFill>
                <a:effectLst/>
                <a:latin typeface="Times New Roman" panose="02020603050405020304" pitchFamily="18" charset="0"/>
                <a:ea typeface="Times New Roman" panose="02020603050405020304" pitchFamily="18" charset="0"/>
              </a:rPr>
              <a:t> (1996), because of what he considers an excessive concern with empiricism (finding universal laws of translation), which leads </a:t>
            </a:r>
            <a:r>
              <a:rPr lang="en-US" altLang="zh-CN" sz="1800" dirty="0" err="1">
                <a:solidFill>
                  <a:srgbClr val="000000"/>
                </a:solidFill>
                <a:effectLst/>
                <a:latin typeface="Times New Roman" panose="02020603050405020304" pitchFamily="18" charset="0"/>
                <a:ea typeface="Times New Roman" panose="02020603050405020304" pitchFamily="18" charset="0"/>
              </a:rPr>
              <a:t>Toury</a:t>
            </a:r>
            <a:r>
              <a:rPr lang="en-US" altLang="zh-CN" sz="1800" dirty="0">
                <a:solidFill>
                  <a:srgbClr val="000000"/>
                </a:solidFill>
                <a:effectLst/>
                <a:latin typeface="Times New Roman" panose="02020603050405020304" pitchFamily="18" charset="0"/>
                <a:ea typeface="Times New Roman" panose="02020603050405020304" pitchFamily="18" charset="0"/>
              </a:rPr>
              <a:t> away from the socio-cultural context in which both norms and translation are ultimately immersed.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a:p>
            <a:pPr marL="6350" indent="-6350" algn="just">
              <a:lnSpc>
                <a:spcPct val="150000"/>
              </a:lnSpc>
              <a:spcAft>
                <a:spcPts val="400"/>
              </a:spcAft>
            </a:pPr>
            <a:r>
              <a:rPr lang="en-US" altLang="zh-CN" sz="1800" dirty="0" err="1">
                <a:solidFill>
                  <a:srgbClr val="000000"/>
                </a:solidFill>
                <a:effectLst/>
                <a:latin typeface="Times New Roman" panose="02020603050405020304" pitchFamily="18" charset="0"/>
                <a:ea typeface="Times New Roman" panose="02020603050405020304" pitchFamily="18" charset="0"/>
              </a:rPr>
              <a:t>Toury’s</a:t>
            </a:r>
            <a:r>
              <a:rPr lang="en-US" altLang="zh-CN" sz="1800" dirty="0">
                <a:solidFill>
                  <a:srgbClr val="000000"/>
                </a:solidFill>
                <a:effectLst/>
                <a:latin typeface="Times New Roman" panose="02020603050405020304" pitchFamily="18" charset="0"/>
                <a:ea typeface="Times New Roman" panose="02020603050405020304" pitchFamily="18" charset="0"/>
              </a:rPr>
              <a:t> descriptivism has also been criticized because it avoids the question of quality in translation (House, 1981; Snell Hornby, 1988). According to </a:t>
            </a:r>
            <a:r>
              <a:rPr lang="en-US" altLang="zh-CN" sz="1800" dirty="0" err="1">
                <a:solidFill>
                  <a:srgbClr val="000000"/>
                </a:solidFill>
                <a:effectLst/>
                <a:latin typeface="Times New Roman" panose="02020603050405020304" pitchFamily="18" charset="0"/>
                <a:ea typeface="Times New Roman" panose="02020603050405020304" pitchFamily="18" charset="0"/>
              </a:rPr>
              <a:t>Toury’s</a:t>
            </a:r>
            <a:r>
              <a:rPr lang="en-US" altLang="zh-CN" sz="1800" dirty="0">
                <a:solidFill>
                  <a:srgbClr val="000000"/>
                </a:solidFill>
                <a:effectLst/>
                <a:latin typeface="Times New Roman" panose="02020603050405020304" pitchFamily="18" charset="0"/>
                <a:ea typeface="Times New Roman" panose="02020603050405020304" pitchFamily="18" charset="0"/>
              </a:rPr>
              <a:t> functional concept of translation, all texts presented as translations must be considered as such, and are all worthy of study. The type of descriptive approach suggested by </a:t>
            </a:r>
            <a:r>
              <a:rPr lang="en-US" altLang="zh-CN" sz="1800" dirty="0" err="1">
                <a:solidFill>
                  <a:srgbClr val="000000"/>
                </a:solidFill>
                <a:effectLst/>
                <a:latin typeface="Times New Roman" panose="02020603050405020304" pitchFamily="18" charset="0"/>
                <a:ea typeface="Times New Roman" panose="02020603050405020304" pitchFamily="18" charset="0"/>
              </a:rPr>
              <a:t>Toury</a:t>
            </a:r>
            <a:r>
              <a:rPr lang="en-US" altLang="zh-CN" sz="1800" dirty="0">
                <a:solidFill>
                  <a:srgbClr val="000000"/>
                </a:solidFill>
                <a:effectLst/>
                <a:latin typeface="Times New Roman" panose="02020603050405020304" pitchFamily="18" charset="0"/>
                <a:ea typeface="Times New Roman" panose="02020603050405020304" pitchFamily="18" charset="0"/>
              </a:rPr>
              <a:t> also means that no value judgment should be used. The question of quality in translation is therefore raised. There is a fact that “good</a:t>
            </a:r>
            <a:r>
              <a:rPr lang="en-US" altLang="zh-CN" dirty="0">
                <a:solidFill>
                  <a:srgbClr val="000000"/>
                </a:solidFill>
                <a:latin typeface="Times New Roman" panose="02020603050405020304" pitchFamily="18" charset="0"/>
                <a:ea typeface="Times New Roman" panose="02020603050405020304" pitchFamily="18" charset="0"/>
              </a:rPr>
              <a:t>”</a:t>
            </a:r>
            <a:r>
              <a:rPr lang="en-US" altLang="zh-CN" sz="1800" dirty="0">
                <a:solidFill>
                  <a:srgbClr val="000000"/>
                </a:solidFill>
                <a:effectLst/>
                <a:latin typeface="Times New Roman" panose="02020603050405020304" pitchFamily="18" charset="0"/>
                <a:ea typeface="Times New Roman" panose="02020603050405020304" pitchFamily="18" charset="0"/>
              </a:rPr>
              <a:t> and “bad</a:t>
            </a:r>
            <a:r>
              <a:rPr lang="en-US" altLang="zh-CN" dirty="0">
                <a:solidFill>
                  <a:srgbClr val="000000"/>
                </a:solidFill>
                <a:latin typeface="Times New Roman" panose="02020603050405020304" pitchFamily="18" charset="0"/>
                <a:ea typeface="Times New Roman" panose="02020603050405020304" pitchFamily="18" charset="0"/>
              </a:rPr>
              <a:t>”</a:t>
            </a:r>
            <a:r>
              <a:rPr lang="en-US" altLang="zh-CN" sz="1800" dirty="0">
                <a:solidFill>
                  <a:srgbClr val="000000"/>
                </a:solidFill>
                <a:effectLst/>
                <a:latin typeface="Times New Roman" panose="02020603050405020304" pitchFamily="18" charset="0"/>
                <a:ea typeface="Times New Roman" panose="02020603050405020304" pitchFamily="18" charset="0"/>
              </a:rPr>
              <a:t> translations are produced. </a:t>
            </a:r>
          </a:p>
          <a:p>
            <a:pPr marL="6350" indent="-6350" algn="just">
              <a:lnSpc>
                <a:spcPct val="150000"/>
              </a:lnSpc>
              <a:spcAft>
                <a:spcPts val="400"/>
              </a:spcAft>
            </a:pPr>
            <a:r>
              <a:rPr lang="en-US" altLang="zh-CN" sz="1800" dirty="0">
                <a:solidFill>
                  <a:srgbClr val="000000"/>
                </a:solidFill>
                <a:effectLst/>
                <a:latin typeface="Times New Roman" panose="02020603050405020304" pitchFamily="18" charset="0"/>
                <a:ea typeface="Times New Roman" panose="02020603050405020304" pitchFamily="18" charset="0"/>
              </a:rPr>
              <a:t>However, there does not seem to be a space to discuss quality issues.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a:p>
            <a:pPr marL="6350" indent="-6350" algn="just">
              <a:lnSpc>
                <a:spcPct val="150000"/>
              </a:lnSpc>
              <a:spcAft>
                <a:spcPts val="400"/>
              </a:spcAft>
            </a:pP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sp>
        <p:nvSpPr>
          <p:cNvPr id="14" name="直角三角形 13">
            <a:extLst>
              <a:ext uri="{FF2B5EF4-FFF2-40B4-BE49-F238E27FC236}">
                <a16:creationId xmlns:a16="http://schemas.microsoft.com/office/drawing/2014/main" id="{20C6980A-EA98-4F36-B9D9-D80E3132FB7B}"/>
              </a:ext>
            </a:extLst>
          </p:cNvPr>
          <p:cNvSpPr/>
          <p:nvPr/>
        </p:nvSpPr>
        <p:spPr>
          <a:xfrm rot="16200000">
            <a:off x="8588995" y="3254994"/>
            <a:ext cx="1587502" cy="5618509"/>
          </a:xfrm>
          <a:prstGeom prst="rtTriangle">
            <a:avLst/>
          </a:prstGeom>
          <a:pattFill prst="ltUpDiag">
            <a:fgClr>
              <a:srgbClr val="2D303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15" name="文本框 14">
            <a:extLst>
              <a:ext uri="{FF2B5EF4-FFF2-40B4-BE49-F238E27FC236}">
                <a16:creationId xmlns:a16="http://schemas.microsoft.com/office/drawing/2014/main" id="{F103A76B-047A-45FA-B777-72303D2DAD0C}"/>
              </a:ext>
            </a:extLst>
          </p:cNvPr>
          <p:cNvSpPr txBox="1"/>
          <p:nvPr/>
        </p:nvSpPr>
        <p:spPr>
          <a:xfrm>
            <a:off x="284533" y="5490256"/>
            <a:ext cx="11554029" cy="873572"/>
          </a:xfrm>
          <a:prstGeom prst="rect">
            <a:avLst/>
          </a:prstGeom>
          <a:noFill/>
        </p:spPr>
        <p:txBody>
          <a:bodyPr wrap="square">
            <a:spAutoFit/>
          </a:bodyPr>
          <a:lstStyle/>
          <a:p>
            <a:pPr marL="6350" indent="-6350" algn="just">
              <a:lnSpc>
                <a:spcPct val="150000"/>
              </a:lnSpc>
              <a:spcAft>
                <a:spcPts val="1180"/>
              </a:spcAft>
            </a:pPr>
            <a:r>
              <a:rPr lang="en-US" altLang="zh-CN" sz="1800" dirty="0">
                <a:solidFill>
                  <a:srgbClr val="000000"/>
                </a:solidFill>
                <a:effectLst/>
                <a:latin typeface="Times New Roman" panose="02020603050405020304" pitchFamily="18" charset="0"/>
                <a:ea typeface="Times New Roman" panose="02020603050405020304" pitchFamily="18" charset="0"/>
              </a:rPr>
              <a:t>The concept of norms is also considered as a negation of the translator’s individuality and authorial presence. In this respect, from literary perspectives, in particular, </a:t>
            </a:r>
            <a:r>
              <a:rPr lang="en-US" altLang="zh-CN" sz="1800" dirty="0" err="1">
                <a:solidFill>
                  <a:srgbClr val="000000"/>
                </a:solidFill>
                <a:effectLst/>
                <a:latin typeface="Times New Roman" panose="02020603050405020304" pitchFamily="18" charset="0"/>
                <a:ea typeface="Times New Roman" panose="02020603050405020304" pitchFamily="18" charset="0"/>
              </a:rPr>
              <a:t>Toury’s</a:t>
            </a:r>
            <a:r>
              <a:rPr lang="en-US" altLang="zh-CN" sz="1800" dirty="0">
                <a:solidFill>
                  <a:srgbClr val="000000"/>
                </a:solidFill>
                <a:effectLst/>
                <a:latin typeface="Times New Roman" panose="02020603050405020304" pitchFamily="18" charset="0"/>
                <a:ea typeface="Times New Roman" panose="02020603050405020304" pitchFamily="18" charset="0"/>
              </a:rPr>
              <a:t> concept of norm has also been criticized.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spTree>
    <p:custDataLst>
      <p:tags r:id="rId1"/>
    </p:custDataLst>
    <p:extLst>
      <p:ext uri="{BB962C8B-B14F-4D97-AF65-F5344CB8AC3E}">
        <p14:creationId xmlns:p14="http://schemas.microsoft.com/office/powerpoint/2010/main" val="3854759483"/>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文本框 9">
            <a:extLst>
              <a:ext uri="{FF2B5EF4-FFF2-40B4-BE49-F238E27FC236}">
                <a16:creationId xmlns:a16="http://schemas.microsoft.com/office/drawing/2014/main" id="{D423BCFA-CB72-49C9-99AB-990B5671178E}"/>
              </a:ext>
            </a:extLst>
          </p:cNvPr>
          <p:cNvSpPr txBox="1"/>
          <p:nvPr/>
        </p:nvSpPr>
        <p:spPr>
          <a:xfrm>
            <a:off x="443038" y="470005"/>
            <a:ext cx="7572982" cy="461665"/>
          </a:xfrm>
          <a:prstGeom prst="rect">
            <a:avLst/>
          </a:prstGeom>
          <a:noFill/>
        </p:spPr>
        <p:txBody>
          <a:bodyPr wrap="square">
            <a:spAutoFit/>
          </a:bodyPr>
          <a:lstStyle/>
          <a:p>
            <a:r>
              <a:rPr lang="en-US" altLang="zh-CN" sz="2400" b="1" dirty="0">
                <a:solidFill>
                  <a:srgbClr val="000000"/>
                </a:solidFill>
                <a:effectLst/>
                <a:latin typeface="Times New Roman" panose="02020603050405020304" pitchFamily="18" charset="0"/>
                <a:ea typeface="Arial" panose="020B0604020202020204" pitchFamily="34" charset="0"/>
              </a:rPr>
              <a:t>Critical Views</a:t>
            </a:r>
            <a:endParaRPr lang="zh-CN" altLang="en-US" sz="2400" dirty="0"/>
          </a:p>
        </p:txBody>
      </p:sp>
      <p:sp>
        <p:nvSpPr>
          <p:cNvPr id="12" name="文本框 11">
            <a:extLst>
              <a:ext uri="{FF2B5EF4-FFF2-40B4-BE49-F238E27FC236}">
                <a16:creationId xmlns:a16="http://schemas.microsoft.com/office/drawing/2014/main" id="{39D0B425-78BC-45FE-83B9-078649CDBA69}"/>
              </a:ext>
            </a:extLst>
          </p:cNvPr>
          <p:cNvSpPr txBox="1"/>
          <p:nvPr/>
        </p:nvSpPr>
        <p:spPr>
          <a:xfrm>
            <a:off x="443038" y="1548146"/>
            <a:ext cx="11456752" cy="2951064"/>
          </a:xfrm>
          <a:prstGeom prst="rect">
            <a:avLst/>
          </a:prstGeom>
          <a:noFill/>
        </p:spPr>
        <p:txBody>
          <a:bodyPr wrap="square">
            <a:spAutoFit/>
          </a:bodyPr>
          <a:lstStyle/>
          <a:p>
            <a:pPr marL="6350" indent="-6350" algn="just">
              <a:lnSpc>
                <a:spcPct val="150000"/>
              </a:lnSpc>
              <a:spcAft>
                <a:spcPts val="400"/>
              </a:spcAft>
            </a:pPr>
            <a:r>
              <a:rPr lang="en-US" altLang="zh-CN" sz="1800" dirty="0">
                <a:solidFill>
                  <a:srgbClr val="000000"/>
                </a:solidFill>
                <a:effectLst/>
                <a:latin typeface="Times New Roman" panose="02020603050405020304" pitchFamily="18" charset="0"/>
                <a:ea typeface="Times New Roman" panose="02020603050405020304" pitchFamily="18" charset="0"/>
              </a:rPr>
              <a:t>The major criticism addressed to the systemic and normative approach to translation, as suggested by </a:t>
            </a:r>
            <a:r>
              <a:rPr lang="en-US" altLang="zh-CN" sz="1800" dirty="0" err="1">
                <a:solidFill>
                  <a:srgbClr val="000000"/>
                </a:solidFill>
                <a:effectLst/>
                <a:latin typeface="Times New Roman" panose="02020603050405020304" pitchFamily="18" charset="0"/>
                <a:ea typeface="Times New Roman" panose="02020603050405020304" pitchFamily="18" charset="0"/>
              </a:rPr>
              <a:t>Toury</a:t>
            </a:r>
            <a:r>
              <a:rPr lang="en-US" altLang="zh-CN" sz="1800" dirty="0">
                <a:solidFill>
                  <a:srgbClr val="000000"/>
                </a:solidFill>
                <a:effectLst/>
                <a:latin typeface="Times New Roman" panose="02020603050405020304" pitchFamily="18" charset="0"/>
                <a:ea typeface="Times New Roman" panose="02020603050405020304" pitchFamily="18" charset="0"/>
              </a:rPr>
              <a:t> and Even-Zohar, is its treatment of texts in themselves, isolated from their context, and the absence of ideological considerations in their analyses. In this respect, there was a sector within the “cultural turn” which focused precisely on the ideological aspect of translation. This is the case of scholars such as </a:t>
            </a:r>
            <a:r>
              <a:rPr lang="en-US" altLang="zh-CN" sz="1800" dirty="0" err="1">
                <a:solidFill>
                  <a:srgbClr val="000000"/>
                </a:solidFill>
                <a:effectLst/>
                <a:latin typeface="Times New Roman" panose="02020603050405020304" pitchFamily="18" charset="0"/>
                <a:ea typeface="Times New Roman" panose="02020603050405020304" pitchFamily="18" charset="0"/>
              </a:rPr>
              <a:t>Bassnett</a:t>
            </a:r>
            <a:r>
              <a:rPr lang="en-US" altLang="zh-CN" sz="1800" dirty="0">
                <a:solidFill>
                  <a:srgbClr val="000000"/>
                </a:solidFill>
                <a:effectLst/>
                <a:latin typeface="Times New Roman" panose="02020603050405020304" pitchFamily="18" charset="0"/>
                <a:ea typeface="Times New Roman" panose="02020603050405020304" pitchFamily="18" charset="0"/>
              </a:rPr>
              <a:t>, </a:t>
            </a:r>
            <a:r>
              <a:rPr lang="en-US" altLang="zh-CN" sz="1800" dirty="0" err="1">
                <a:solidFill>
                  <a:srgbClr val="000000"/>
                </a:solidFill>
                <a:effectLst/>
                <a:latin typeface="Times New Roman" panose="02020603050405020304" pitchFamily="18" charset="0"/>
                <a:ea typeface="Times New Roman" panose="02020603050405020304" pitchFamily="18" charset="0"/>
              </a:rPr>
              <a:t>Lefevere</a:t>
            </a:r>
            <a:r>
              <a:rPr lang="en-US" altLang="zh-CN" sz="1800" dirty="0">
                <a:solidFill>
                  <a:srgbClr val="000000"/>
                </a:solidFill>
                <a:effectLst/>
                <a:latin typeface="Times New Roman" panose="02020603050405020304" pitchFamily="18" charset="0"/>
                <a:ea typeface="Times New Roman" panose="02020603050405020304" pitchFamily="18" charset="0"/>
              </a:rPr>
              <a:t>, and Venuti, amongst others. Their focus is mainly on literary translation with strong emphasis on interdisciplinarity and history. Following the same (target, functional) view on translation as a cultural product of the target system, this new approach aims at revealing translation as an activity carried out “in the service of power”, and therefore inevitably linked to ideology.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p:txBody>
      </p:sp>
      <p:sp>
        <p:nvSpPr>
          <p:cNvPr id="5" name="直角三角形 4">
            <a:extLst>
              <a:ext uri="{FF2B5EF4-FFF2-40B4-BE49-F238E27FC236}">
                <a16:creationId xmlns:a16="http://schemas.microsoft.com/office/drawing/2014/main" id="{688F9DE0-BCE3-427E-8DDD-EA836FDDFB21}"/>
              </a:ext>
            </a:extLst>
          </p:cNvPr>
          <p:cNvSpPr/>
          <p:nvPr/>
        </p:nvSpPr>
        <p:spPr>
          <a:xfrm rot="16200000">
            <a:off x="8588995" y="3254994"/>
            <a:ext cx="1587502" cy="5618509"/>
          </a:xfrm>
          <a:prstGeom prst="rtTriangle">
            <a:avLst/>
          </a:prstGeom>
          <a:pattFill prst="ltUpDiag">
            <a:fgClr>
              <a:srgbClr val="2D303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Tree>
    <p:custDataLst>
      <p:tags r:id="rId1"/>
    </p:custDataLst>
    <p:extLst>
      <p:ext uri="{BB962C8B-B14F-4D97-AF65-F5344CB8AC3E}">
        <p14:creationId xmlns:p14="http://schemas.microsoft.com/office/powerpoint/2010/main" val="59800741"/>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文本框 35">
            <a:extLst>
              <a:ext uri="{FF2B5EF4-FFF2-40B4-BE49-F238E27FC236}">
                <a16:creationId xmlns:a16="http://schemas.microsoft.com/office/drawing/2014/main" id="{106BE63E-36F8-47C7-B4C4-25CDC7D9E1C3}"/>
              </a:ext>
            </a:extLst>
          </p:cNvPr>
          <p:cNvSpPr txBox="1"/>
          <p:nvPr/>
        </p:nvSpPr>
        <p:spPr>
          <a:xfrm>
            <a:off x="650240" y="246590"/>
            <a:ext cx="10505440" cy="6364819"/>
          </a:xfrm>
          <a:prstGeom prst="rect">
            <a:avLst/>
          </a:prstGeom>
          <a:noFill/>
        </p:spPr>
        <p:txBody>
          <a:bodyPr wrap="square">
            <a:spAutoFit/>
          </a:bodyPr>
          <a:lstStyle/>
          <a:p>
            <a:pPr marL="6350" indent="-6350" algn="ctr">
              <a:spcAft>
                <a:spcPts val="400"/>
              </a:spcAft>
            </a:pPr>
            <a:r>
              <a:rPr lang="en-US" altLang="zh-CN" sz="2400" b="1" dirty="0">
                <a:solidFill>
                  <a:srgbClr val="000000"/>
                </a:solidFill>
                <a:effectLst/>
                <a:latin typeface="Times New Roman" panose="02020603050405020304" pitchFamily="18" charset="0"/>
                <a:ea typeface="Times New Roman" panose="02020603050405020304" pitchFamily="18" charset="0"/>
              </a:rPr>
              <a:t>References</a:t>
            </a:r>
            <a:endParaRPr lang="zh-CN" altLang="zh-CN" sz="2400" dirty="0">
              <a:solidFill>
                <a:srgbClr val="000000"/>
              </a:solidFill>
              <a:effectLst/>
              <a:latin typeface="Times New Roman" panose="02020603050405020304" pitchFamily="18" charset="0"/>
              <a:ea typeface="Times New Roman" panose="02020603050405020304" pitchFamily="18" charset="0"/>
            </a:endParaRPr>
          </a:p>
          <a:p>
            <a:pPr marL="342900" lvl="0" indent="-342900" algn="just" fontAlgn="base">
              <a:lnSpc>
                <a:spcPct val="150000"/>
              </a:lnSpc>
              <a:spcAft>
                <a:spcPts val="1860"/>
              </a:spcAft>
              <a:buClr>
                <a:srgbClr val="000000"/>
              </a:buClr>
              <a:buSzPts val="1400"/>
              <a:buFont typeface="Arial" panose="020B0604020202020204" pitchFamily="34" charset="0"/>
              <a:buChar char="•"/>
            </a:pPr>
            <a:r>
              <a:rPr lang="en-US" altLang="zh-CN"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Bassnett</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S. (1991/1980)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Translation Studies</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London and New York: Routledge.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[Electronic Text available via the University of Birmingham </a:t>
            </a:r>
            <a:r>
              <a:rPr lang="en-US" altLang="zh-CN" i="1"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elibrary</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u="none" strike="noStrike" dirty="0">
                <a:solidFill>
                  <a:srgbClr val="000000"/>
                </a:solidFill>
                <a:effectLst/>
                <a:uFill>
                  <a:solidFill>
                    <a:srgbClr val="000000"/>
                  </a:solidFill>
                </a:uFill>
                <a:latin typeface="Times New Roman" panose="02020603050405020304" pitchFamily="18" charset="0"/>
                <a:ea typeface="Arial Unicode MS"/>
                <a:cs typeface="Times New Roman" panose="02020603050405020304" pitchFamily="18" charset="0"/>
              </a:rPr>
              <a:t> </a:t>
            </a:r>
            <a:endParaRPr lang="zh-CN"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just" fontAlgn="base">
              <a:lnSpc>
                <a:spcPct val="150000"/>
              </a:lnSpc>
              <a:spcAft>
                <a:spcPts val="875"/>
              </a:spcAft>
              <a:buClr>
                <a:srgbClr val="000000"/>
              </a:buClr>
              <a:buSzPts val="1400"/>
              <a:buFont typeface="Arial" panose="020B0604020202020204" pitchFamily="34" charset="0"/>
              <a:buChar char="•"/>
            </a:pP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Even-Zohar, I. „The Position of the Translated Literature within the Literary </a:t>
            </a:r>
            <a:r>
              <a:rPr lang="en-US" altLang="zh-CN"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Polysystem</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In Venuti, L. (1999)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Translation Studies Reader</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London and New York: Routledge. 192-197. </a:t>
            </a:r>
            <a:r>
              <a:rPr lang="en-US" altLang="zh-CN"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(SET BOOK,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Electronic Text available via the University of Birmingham </a:t>
            </a:r>
            <a:r>
              <a:rPr lang="en-US" altLang="zh-CN" i="1"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elibrary</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u="none" strike="noStrike" dirty="0">
                <a:solidFill>
                  <a:srgbClr val="000000"/>
                </a:solidFill>
                <a:effectLst/>
                <a:uFill>
                  <a:solidFill>
                    <a:srgbClr val="000000"/>
                  </a:solidFill>
                </a:uFill>
                <a:latin typeface="Times New Roman" panose="02020603050405020304" pitchFamily="18" charset="0"/>
                <a:ea typeface="Arial Unicode MS"/>
                <a:cs typeface="Times New Roman" panose="02020603050405020304" pitchFamily="18" charset="0"/>
              </a:rPr>
              <a:t> </a:t>
            </a:r>
            <a:endParaRPr lang="zh-CN"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just" fontAlgn="base">
              <a:lnSpc>
                <a:spcPct val="150000"/>
              </a:lnSpc>
              <a:spcAft>
                <a:spcPts val="15"/>
              </a:spcAft>
              <a:buClr>
                <a:srgbClr val="000000"/>
              </a:buClr>
              <a:buSzPts val="1400"/>
              <a:buFont typeface="Arial" panose="020B0604020202020204" pitchFamily="34" charset="0"/>
              <a:buChar char="•"/>
            </a:pPr>
            <a:r>
              <a:rPr lang="en-US" altLang="zh-CN"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Lefevere</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A. (1999) „Mother </a:t>
            </a:r>
            <a:r>
              <a:rPr lang="en-US" altLang="zh-CN"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Courage‟s</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Cucumbers: Text, System and Refraction in a Theory of Literature‟. In Venuti, L. (1999)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Translation Studies Reader</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London and New York: Routledge. 233-249. </a:t>
            </a:r>
            <a:r>
              <a:rPr lang="en-US" altLang="zh-CN"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(SET BOOK,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[Electronic Text </a:t>
            </a:r>
            <a:r>
              <a:rPr lang="en-US" altLang="zh-CN"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available via the University of Birmingham </a:t>
            </a:r>
            <a:r>
              <a:rPr lang="en-US" altLang="zh-CN"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elibrary</a:t>
            </a:r>
            <a:r>
              <a:rPr lang="en-US" altLang="zh-CN"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altLang="zh-CN" dirty="0">
                <a:solidFill>
                  <a:srgbClr val="000000"/>
                </a:solidFill>
                <a:effectLst/>
                <a:latin typeface="Times New Roman" panose="02020603050405020304" pitchFamily="18" charset="0"/>
                <a:ea typeface="Arial Unicode MS"/>
                <a:cs typeface="Times New Roman" panose="02020603050405020304" pitchFamily="18" charset="0"/>
              </a:rPr>
              <a:t> </a:t>
            </a:r>
            <a:r>
              <a:rPr lang="en-US" altLang="zh-C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altLang="zh-C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fontAlgn="base">
              <a:lnSpc>
                <a:spcPct val="150000"/>
              </a:lnSpc>
              <a:spcAft>
                <a:spcPts val="870"/>
              </a:spcAft>
              <a:buClr>
                <a:srgbClr val="000000"/>
              </a:buClr>
              <a:buSzPts val="1400"/>
              <a:buFont typeface="Arial" panose="020B0604020202020204" pitchFamily="34" charset="0"/>
              <a:buChar char="•"/>
            </a:pPr>
            <a:r>
              <a:rPr lang="en-US" altLang="zh-CN"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Toury</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G. „The Nature and Role of Norms in Translation‟. In Venuti, L. (1999)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Translation Studies Reader</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London and New York: Routledge. 198-211. </a:t>
            </a:r>
            <a:r>
              <a:rPr lang="en-US" altLang="zh-CN" b="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(SET BOOK,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[Electronic Text available via the University of Birmingham </a:t>
            </a:r>
            <a:r>
              <a:rPr lang="en-US" altLang="zh-CN" i="1" u="none" strike="noStrike" dirty="0" err="1">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elibrary</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a:t>
            </a:r>
            <a:r>
              <a:rPr lang="en-US" altLang="zh-CN" u="none" strike="noStrike" dirty="0">
                <a:solidFill>
                  <a:srgbClr val="000000"/>
                </a:solidFill>
                <a:effectLst/>
                <a:uFill>
                  <a:solidFill>
                    <a:srgbClr val="000000"/>
                  </a:solidFill>
                </a:uFill>
                <a:latin typeface="Times New Roman" panose="02020603050405020304" pitchFamily="18" charset="0"/>
                <a:ea typeface="Arial Unicode MS"/>
                <a:cs typeface="Times New Roman" panose="02020603050405020304" pitchFamily="18" charset="0"/>
              </a:rPr>
              <a:t> </a:t>
            </a:r>
            <a:endParaRPr lang="zh-CN"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342900" lvl="0" indent="-342900" algn="just" fontAlgn="base">
              <a:lnSpc>
                <a:spcPct val="150000"/>
              </a:lnSpc>
              <a:spcAft>
                <a:spcPts val="190"/>
              </a:spcAft>
              <a:buClr>
                <a:srgbClr val="000000"/>
              </a:buClr>
              <a:buSzPts val="1400"/>
              <a:buFont typeface="Arial" panose="020B0604020202020204" pitchFamily="34" charset="0"/>
              <a:buChar char="•"/>
            </a:pP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Venuti, L. (1998) </a:t>
            </a:r>
            <a:r>
              <a:rPr lang="en-US" altLang="zh-CN" i="1"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The Scandals of Translation</a:t>
            </a:r>
            <a:r>
              <a:rPr lang="en-US"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rPr>
              <a:t>. London and New York: </a:t>
            </a:r>
            <a:endParaRPr lang="zh-CN" altLang="zh-CN" u="none" strike="noStrike" dirty="0">
              <a:solidFill>
                <a:srgbClr val="000000"/>
              </a:solidFill>
              <a:effectLst/>
              <a:uFill>
                <a:solidFill>
                  <a:srgbClr val="000000"/>
                </a:solidFill>
              </a:uFill>
              <a:latin typeface="Times New Roman" panose="02020603050405020304" pitchFamily="18" charset="0"/>
              <a:ea typeface="Arial" panose="020B0604020202020204" pitchFamily="34" charset="0"/>
              <a:cs typeface="Times New Roman" panose="02020603050405020304" pitchFamily="18" charset="0"/>
            </a:endParaRPr>
          </a:p>
          <a:p>
            <a:pPr marL="692150" indent="-6350" algn="just">
              <a:lnSpc>
                <a:spcPct val="150000"/>
              </a:lnSpc>
              <a:spcAft>
                <a:spcPts val="1820"/>
              </a:spcAft>
            </a:pPr>
            <a:r>
              <a:rPr lang="en-US" altLang="zh-C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Routledge. </a:t>
            </a:r>
            <a:r>
              <a:rPr lang="en-US" altLang="zh-CN"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(SET BOOK)</a:t>
            </a:r>
            <a:r>
              <a:rPr lang="en-US" altLang="zh-C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zh-CN" altLang="zh-CN"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718489669"/>
      </p:ext>
    </p:extLst>
  </p:cSld>
  <p:clrMapOvr>
    <a:masterClrMapping/>
  </p:clrMapOvr>
  <mc:AlternateContent xmlns:mc="http://schemas.openxmlformats.org/markup-compatibility/2006" xmlns:p14="http://schemas.microsoft.com/office/powerpoint/2010/main">
    <mc:Choice Requires="p14">
      <p:transition spd="slow" p14:dur="1500" advTm="1704">
        <p:random/>
      </p:transition>
    </mc:Choice>
    <mc:Fallback xmlns:a14="http://schemas.microsoft.com/office/drawing/2010/main" xmlns:a16="http://schemas.microsoft.com/office/drawing/2014/main" xmlns="">
      <p:transition spd="slow" advTm="1704">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图片 38">
            <a:extLst>
              <a:ext uri="{FF2B5EF4-FFF2-40B4-BE49-F238E27FC236}">
                <a16:creationId xmlns:a16="http://schemas.microsoft.com/office/drawing/2014/main" id="{CA790DCC-C080-4183-811A-FBE11877A31A}"/>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24001"/>
            <a:ext cx="12192000" cy="6858000"/>
          </a:xfrm>
          <a:prstGeom prst="rect">
            <a:avLst/>
          </a:prstGeom>
        </p:spPr>
      </p:pic>
      <p:grpSp>
        <p:nvGrpSpPr>
          <p:cNvPr id="8" name="组合 7">
            <a:extLst>
              <a:ext uri="{FF2B5EF4-FFF2-40B4-BE49-F238E27FC236}">
                <a16:creationId xmlns:a16="http://schemas.microsoft.com/office/drawing/2014/main" id="{E9FA00B3-0186-447A-8C84-1411887AA093}"/>
              </a:ext>
            </a:extLst>
          </p:cNvPr>
          <p:cNvGrpSpPr/>
          <p:nvPr/>
        </p:nvGrpSpPr>
        <p:grpSpPr>
          <a:xfrm>
            <a:off x="1187071" y="1701570"/>
            <a:ext cx="3715912" cy="3584163"/>
            <a:chOff x="956059" y="1636918"/>
            <a:chExt cx="3715912" cy="3584163"/>
          </a:xfrm>
        </p:grpSpPr>
        <p:grpSp>
          <p:nvGrpSpPr>
            <p:cNvPr id="2" name="组合 1">
              <a:extLst>
                <a:ext uri="{FF2B5EF4-FFF2-40B4-BE49-F238E27FC236}">
                  <a16:creationId xmlns:a16="http://schemas.microsoft.com/office/drawing/2014/main" id="{7C867036-5D8F-4CF8-A059-8D9B1810A92F}"/>
                </a:ext>
              </a:extLst>
            </p:cNvPr>
            <p:cNvGrpSpPr/>
            <p:nvPr/>
          </p:nvGrpSpPr>
          <p:grpSpPr>
            <a:xfrm>
              <a:off x="956059" y="1636918"/>
              <a:ext cx="3679441" cy="3584163"/>
              <a:chOff x="3497766" y="445168"/>
              <a:chExt cx="5730455" cy="5582066"/>
            </a:xfrm>
          </p:grpSpPr>
          <p:sp>
            <p:nvSpPr>
              <p:cNvPr id="3" name="椭圆 2">
                <a:extLst>
                  <a:ext uri="{FF2B5EF4-FFF2-40B4-BE49-F238E27FC236}">
                    <a16:creationId xmlns:a16="http://schemas.microsoft.com/office/drawing/2014/main" id="{EBDEEEAF-948A-4DF0-A464-B781076E8DEF}"/>
                  </a:ext>
                </a:extLst>
              </p:cNvPr>
              <p:cNvSpPr/>
              <p:nvPr/>
            </p:nvSpPr>
            <p:spPr>
              <a:xfrm>
                <a:off x="3497766" y="830766"/>
                <a:ext cx="5196468" cy="5196468"/>
              </a:xfrm>
              <a:prstGeom prst="ellipse">
                <a:avLst/>
              </a:prstGeom>
              <a:pattFill prst="wdUpDiag">
                <a:fgClr>
                  <a:schemeClr val="tx1">
                    <a:lumMod val="50000"/>
                    <a:lumOff val="50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4" name="椭圆 3">
                <a:extLst>
                  <a:ext uri="{FF2B5EF4-FFF2-40B4-BE49-F238E27FC236}">
                    <a16:creationId xmlns:a16="http://schemas.microsoft.com/office/drawing/2014/main" id="{38BCD078-616A-45B2-A563-57077B0B8FDA}"/>
                  </a:ext>
                </a:extLst>
              </p:cNvPr>
              <p:cNvSpPr/>
              <p:nvPr/>
            </p:nvSpPr>
            <p:spPr>
              <a:xfrm>
                <a:off x="3922294" y="445168"/>
                <a:ext cx="5305927" cy="5305927"/>
              </a:xfrm>
              <a:prstGeom prst="ellipse">
                <a:avLst/>
              </a:prstGeom>
              <a:solidFill>
                <a:schemeClr val="bg1"/>
              </a:solidFill>
              <a:ln w="1905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sp>
          <p:nvSpPr>
            <p:cNvPr id="5" name="文本框 4">
              <a:extLst>
                <a:ext uri="{FF2B5EF4-FFF2-40B4-BE49-F238E27FC236}">
                  <a16:creationId xmlns:a16="http://schemas.microsoft.com/office/drawing/2014/main" id="{8403890C-A67C-4A54-84D8-4AAB050E7B75}"/>
                </a:ext>
              </a:extLst>
            </p:cNvPr>
            <p:cNvSpPr txBox="1"/>
            <p:nvPr/>
          </p:nvSpPr>
          <p:spPr>
            <a:xfrm>
              <a:off x="1192171" y="3105832"/>
              <a:ext cx="3479800" cy="646331"/>
            </a:xfrm>
            <a:prstGeom prst="rect">
              <a:avLst/>
            </a:prstGeom>
            <a:noFill/>
          </p:spPr>
          <p:txBody>
            <a:bodyPr wrap="square" rtlCol="0">
              <a:spAutoFit/>
            </a:bodyPr>
            <a:lstStyle/>
            <a:p>
              <a:pPr algn="ctr"/>
              <a:r>
                <a:rPr lang="en-US" altLang="zh-CN" sz="3600" b="1" dirty="0">
                  <a:latin typeface="Times New Roman" panose="02020603050405020304" pitchFamily="18" charset="0"/>
                  <a:cs typeface="Times New Roman" panose="02020603050405020304" pitchFamily="18" charset="0"/>
                  <a:sym typeface="+mn-lt"/>
                </a:rPr>
                <a:t>CONTENTS</a:t>
              </a:r>
              <a:endParaRPr lang="zh-CN" altLang="en-US" sz="3600" b="1" dirty="0">
                <a:latin typeface="Times New Roman" panose="02020603050405020304" pitchFamily="18" charset="0"/>
                <a:cs typeface="Times New Roman" panose="02020603050405020304" pitchFamily="18" charset="0"/>
                <a:sym typeface="+mn-lt"/>
              </a:endParaRPr>
            </a:p>
          </p:txBody>
        </p:sp>
      </p:grpSp>
      <p:grpSp>
        <p:nvGrpSpPr>
          <p:cNvPr id="9" name="组合 8">
            <a:extLst>
              <a:ext uri="{FF2B5EF4-FFF2-40B4-BE49-F238E27FC236}">
                <a16:creationId xmlns:a16="http://schemas.microsoft.com/office/drawing/2014/main" id="{EEB2B621-999D-49F0-B7FE-CDAD29BC8595}"/>
              </a:ext>
            </a:extLst>
          </p:cNvPr>
          <p:cNvGrpSpPr/>
          <p:nvPr/>
        </p:nvGrpSpPr>
        <p:grpSpPr>
          <a:xfrm>
            <a:off x="5479408" y="1498810"/>
            <a:ext cx="4589350" cy="707886"/>
            <a:chOff x="6288505" y="1542289"/>
            <a:chExt cx="4589350" cy="707886"/>
          </a:xfrm>
        </p:grpSpPr>
        <p:sp>
          <p:nvSpPr>
            <p:cNvPr id="10" name="文本框 9">
              <a:extLst>
                <a:ext uri="{FF2B5EF4-FFF2-40B4-BE49-F238E27FC236}">
                  <a16:creationId xmlns:a16="http://schemas.microsoft.com/office/drawing/2014/main" id="{E6B20ADF-B3E0-4279-8C35-A65047FAE412}"/>
                </a:ext>
              </a:extLst>
            </p:cNvPr>
            <p:cNvSpPr txBox="1"/>
            <p:nvPr/>
          </p:nvSpPr>
          <p:spPr>
            <a:xfrm>
              <a:off x="6288505" y="1542289"/>
              <a:ext cx="823495" cy="707886"/>
            </a:xfrm>
            <a:prstGeom prst="rect">
              <a:avLst/>
            </a:prstGeom>
            <a:noFill/>
          </p:spPr>
          <p:txBody>
            <a:bodyPr wrap="square" rtlCol="0">
              <a:spAutoFit/>
            </a:bodyPr>
            <a:lstStyle/>
            <a:p>
              <a:r>
                <a:rPr lang="en-US" altLang="zh-CN" sz="4000" i="1" dirty="0">
                  <a:cs typeface="+mn-ea"/>
                  <a:sym typeface="+mn-lt"/>
                </a:rPr>
                <a:t>01.</a:t>
              </a:r>
              <a:endParaRPr lang="zh-CN" altLang="en-US" sz="4000" i="1" dirty="0">
                <a:cs typeface="+mn-ea"/>
                <a:sym typeface="+mn-lt"/>
              </a:endParaRPr>
            </a:p>
          </p:txBody>
        </p:sp>
        <p:sp>
          <p:nvSpPr>
            <p:cNvPr id="14" name="文本框 13">
              <a:extLst>
                <a:ext uri="{FF2B5EF4-FFF2-40B4-BE49-F238E27FC236}">
                  <a16:creationId xmlns:a16="http://schemas.microsoft.com/office/drawing/2014/main" id="{C70DCEDB-FA3B-45F7-B8C2-EAB8E959B1A0}"/>
                </a:ext>
              </a:extLst>
            </p:cNvPr>
            <p:cNvSpPr txBox="1"/>
            <p:nvPr/>
          </p:nvSpPr>
          <p:spPr>
            <a:xfrm>
              <a:off x="7088689" y="1745056"/>
              <a:ext cx="3789166" cy="461665"/>
            </a:xfrm>
            <a:prstGeom prst="rect">
              <a:avLst/>
            </a:prstGeom>
            <a:noFill/>
          </p:spPr>
          <p:txBody>
            <a:bodyPr wrap="square" rtlCol="0">
              <a:spAutoFit/>
            </a:bodyPr>
            <a:lstStyle/>
            <a:p>
              <a:r>
                <a:rPr lang="en-US" altLang="zh-CN" sz="1800" b="1" dirty="0">
                  <a:solidFill>
                    <a:srgbClr val="000000"/>
                  </a:solidFill>
                  <a:effectLst/>
                  <a:latin typeface="Times New Roman" panose="02020603050405020304" pitchFamily="18" charset="0"/>
                  <a:ea typeface="Times New Roman" panose="02020603050405020304" pitchFamily="18" charset="0"/>
                </a:rPr>
                <a:t> </a:t>
              </a:r>
              <a:r>
                <a:rPr lang="en-US" altLang="zh-CN" sz="2400" b="1" dirty="0">
                  <a:solidFill>
                    <a:srgbClr val="000000"/>
                  </a:solidFill>
                  <a:effectLst/>
                  <a:latin typeface="Times New Roman" panose="02020603050405020304" pitchFamily="18" charset="0"/>
                  <a:ea typeface="Times New Roman" panose="02020603050405020304" pitchFamily="18" charset="0"/>
                </a:rPr>
                <a:t>Translation and Culture</a:t>
              </a:r>
              <a:endParaRPr lang="zh-CN" altLang="en-US" sz="2400" spc="400" dirty="0">
                <a:solidFill>
                  <a:schemeClr val="tx1">
                    <a:lumMod val="85000"/>
                    <a:lumOff val="15000"/>
                  </a:schemeClr>
                </a:solidFill>
                <a:cs typeface="+mn-ea"/>
                <a:sym typeface="+mn-lt"/>
              </a:endParaRPr>
            </a:p>
          </p:txBody>
        </p:sp>
      </p:grpSp>
      <p:grpSp>
        <p:nvGrpSpPr>
          <p:cNvPr id="16" name="组合 15">
            <a:extLst>
              <a:ext uri="{FF2B5EF4-FFF2-40B4-BE49-F238E27FC236}">
                <a16:creationId xmlns:a16="http://schemas.microsoft.com/office/drawing/2014/main" id="{1BD7D90B-2D40-4C87-8F7B-48CD88D0DF99}"/>
              </a:ext>
            </a:extLst>
          </p:cNvPr>
          <p:cNvGrpSpPr/>
          <p:nvPr/>
        </p:nvGrpSpPr>
        <p:grpSpPr>
          <a:xfrm>
            <a:off x="5479408" y="2565033"/>
            <a:ext cx="4301420" cy="713790"/>
            <a:chOff x="6288505" y="1536385"/>
            <a:chExt cx="4301420" cy="713790"/>
          </a:xfrm>
        </p:grpSpPr>
        <p:sp>
          <p:nvSpPr>
            <p:cNvPr id="17" name="文本框 16">
              <a:extLst>
                <a:ext uri="{FF2B5EF4-FFF2-40B4-BE49-F238E27FC236}">
                  <a16:creationId xmlns:a16="http://schemas.microsoft.com/office/drawing/2014/main" id="{0075FC0B-79EB-433F-8D29-F682B50DF308}"/>
                </a:ext>
              </a:extLst>
            </p:cNvPr>
            <p:cNvSpPr txBox="1"/>
            <p:nvPr/>
          </p:nvSpPr>
          <p:spPr>
            <a:xfrm>
              <a:off x="6288505" y="1542289"/>
              <a:ext cx="823495" cy="707886"/>
            </a:xfrm>
            <a:prstGeom prst="rect">
              <a:avLst/>
            </a:prstGeom>
            <a:noFill/>
          </p:spPr>
          <p:txBody>
            <a:bodyPr wrap="square" rtlCol="0">
              <a:spAutoFit/>
            </a:bodyPr>
            <a:lstStyle/>
            <a:p>
              <a:r>
                <a:rPr lang="en-US" altLang="zh-CN" sz="4000" i="1" dirty="0">
                  <a:cs typeface="+mn-ea"/>
                  <a:sym typeface="+mn-lt"/>
                </a:rPr>
                <a:t>02.</a:t>
              </a:r>
              <a:endParaRPr lang="zh-CN" altLang="en-US" sz="4000" i="1" dirty="0">
                <a:cs typeface="+mn-ea"/>
                <a:sym typeface="+mn-lt"/>
              </a:endParaRPr>
            </a:p>
          </p:txBody>
        </p:sp>
        <p:sp>
          <p:nvSpPr>
            <p:cNvPr id="21" name="文本框 20">
              <a:extLst>
                <a:ext uri="{FF2B5EF4-FFF2-40B4-BE49-F238E27FC236}">
                  <a16:creationId xmlns:a16="http://schemas.microsoft.com/office/drawing/2014/main" id="{C92A558C-49F1-48A2-A624-0035677B6737}"/>
                </a:ext>
              </a:extLst>
            </p:cNvPr>
            <p:cNvSpPr txBox="1"/>
            <p:nvPr/>
          </p:nvSpPr>
          <p:spPr>
            <a:xfrm>
              <a:off x="7222255" y="1536385"/>
              <a:ext cx="3367670" cy="579967"/>
            </a:xfrm>
            <a:prstGeom prst="rect">
              <a:avLst/>
            </a:prstGeom>
            <a:noFill/>
          </p:spPr>
          <p:txBody>
            <a:bodyPr wrap="square" rtlCol="0">
              <a:spAutoFit/>
            </a:bodyPr>
            <a:lstStyle/>
            <a:p>
              <a:pPr marL="6350" indent="-6350" algn="just">
                <a:lnSpc>
                  <a:spcPct val="150000"/>
                </a:lnSpc>
                <a:spcAft>
                  <a:spcPts val="400"/>
                </a:spcAft>
              </a:pPr>
              <a:r>
                <a:rPr lang="en-US" altLang="zh-CN" sz="2400" b="1" dirty="0">
                  <a:solidFill>
                    <a:srgbClr val="000000"/>
                  </a:solidFill>
                  <a:effectLst/>
                  <a:latin typeface="Times New Roman" panose="02020603050405020304" pitchFamily="18" charset="0"/>
                  <a:ea typeface="Arial" panose="020B0604020202020204" pitchFamily="34" charset="0"/>
                </a:rPr>
                <a:t>The ‘Cultural Turn’</a:t>
              </a:r>
              <a:endParaRPr lang="zh-CN" altLang="zh-CN" sz="2400" dirty="0">
                <a:solidFill>
                  <a:srgbClr val="000000"/>
                </a:solidFill>
                <a:effectLst/>
                <a:latin typeface="Times New Roman" panose="02020603050405020304" pitchFamily="18" charset="0"/>
                <a:ea typeface="Times New Roman" panose="02020603050405020304" pitchFamily="18" charset="0"/>
              </a:endParaRPr>
            </a:p>
          </p:txBody>
        </p:sp>
      </p:grpSp>
      <p:grpSp>
        <p:nvGrpSpPr>
          <p:cNvPr id="23" name="组合 22">
            <a:extLst>
              <a:ext uri="{FF2B5EF4-FFF2-40B4-BE49-F238E27FC236}">
                <a16:creationId xmlns:a16="http://schemas.microsoft.com/office/drawing/2014/main" id="{39C394BF-FF97-46C1-90A3-70FE737766B2}"/>
              </a:ext>
            </a:extLst>
          </p:cNvPr>
          <p:cNvGrpSpPr/>
          <p:nvPr/>
        </p:nvGrpSpPr>
        <p:grpSpPr>
          <a:xfrm>
            <a:off x="5456199" y="3619864"/>
            <a:ext cx="5987436" cy="707886"/>
            <a:chOff x="6288505" y="1542289"/>
            <a:chExt cx="5987436" cy="707886"/>
          </a:xfrm>
        </p:grpSpPr>
        <p:sp>
          <p:nvSpPr>
            <p:cNvPr id="24" name="文本框 23">
              <a:extLst>
                <a:ext uri="{FF2B5EF4-FFF2-40B4-BE49-F238E27FC236}">
                  <a16:creationId xmlns:a16="http://schemas.microsoft.com/office/drawing/2014/main" id="{8599796A-8DD5-4B6E-B5F3-545B0A14F96D}"/>
                </a:ext>
              </a:extLst>
            </p:cNvPr>
            <p:cNvSpPr txBox="1"/>
            <p:nvPr/>
          </p:nvSpPr>
          <p:spPr>
            <a:xfrm>
              <a:off x="6288505" y="1542289"/>
              <a:ext cx="823495" cy="707886"/>
            </a:xfrm>
            <a:prstGeom prst="rect">
              <a:avLst/>
            </a:prstGeom>
            <a:noFill/>
          </p:spPr>
          <p:txBody>
            <a:bodyPr wrap="square" rtlCol="0">
              <a:spAutoFit/>
            </a:bodyPr>
            <a:lstStyle/>
            <a:p>
              <a:r>
                <a:rPr lang="en-US" altLang="zh-CN" sz="4000" i="1" dirty="0">
                  <a:cs typeface="+mn-ea"/>
                  <a:sym typeface="+mn-lt"/>
                </a:rPr>
                <a:t>03.</a:t>
              </a:r>
              <a:endParaRPr lang="zh-CN" altLang="en-US" sz="4000" i="1" dirty="0">
                <a:cs typeface="+mn-ea"/>
                <a:sym typeface="+mn-lt"/>
              </a:endParaRPr>
            </a:p>
          </p:txBody>
        </p:sp>
        <p:sp>
          <p:nvSpPr>
            <p:cNvPr id="28" name="文本框 27">
              <a:extLst>
                <a:ext uri="{FF2B5EF4-FFF2-40B4-BE49-F238E27FC236}">
                  <a16:creationId xmlns:a16="http://schemas.microsoft.com/office/drawing/2014/main" id="{CC931240-53F7-4A7F-BE5F-8D4C4854575F}"/>
                </a:ext>
              </a:extLst>
            </p:cNvPr>
            <p:cNvSpPr txBox="1"/>
            <p:nvPr/>
          </p:nvSpPr>
          <p:spPr>
            <a:xfrm>
              <a:off x="7222255" y="1542289"/>
              <a:ext cx="5053686" cy="566502"/>
            </a:xfrm>
            <a:prstGeom prst="rect">
              <a:avLst/>
            </a:prstGeom>
            <a:noFill/>
          </p:spPr>
          <p:txBody>
            <a:bodyPr wrap="square" rtlCol="0">
              <a:spAutoFit/>
            </a:bodyPr>
            <a:lstStyle/>
            <a:p>
              <a:pPr marL="6350" indent="-6350" algn="just">
                <a:lnSpc>
                  <a:spcPct val="150000"/>
                </a:lnSpc>
                <a:spcBef>
                  <a:spcPts val="200"/>
                </a:spcBef>
              </a:pPr>
              <a:r>
                <a:rPr lang="en-US" altLang="zh-CN" sz="2300" b="1" dirty="0">
                  <a:effectLst/>
                  <a:latin typeface="Times New Roman" panose="02020603050405020304" pitchFamily="18" charset="0"/>
                  <a:ea typeface="宋体" panose="02010600030101010101" pitchFamily="2" charset="-122"/>
                  <a:cs typeface="Times New Roman" panose="02020603050405020304" pitchFamily="18" charset="0"/>
                </a:rPr>
                <a:t>A ‘Systemic</a:t>
              </a:r>
              <a:r>
                <a:rPr lang="en-US" altLang="zh-CN" sz="2300" b="1" dirty="0">
                  <a:latin typeface="Times New Roman" panose="02020603050405020304" pitchFamily="18" charset="0"/>
                  <a:ea typeface="宋体" panose="02010600030101010101" pitchFamily="2" charset="-122"/>
                  <a:cs typeface="Times New Roman" panose="02020603050405020304" pitchFamily="18" charset="0"/>
                </a:rPr>
                <a:t>’</a:t>
              </a:r>
              <a:r>
                <a:rPr lang="en-US" altLang="zh-CN" sz="2300" b="1" dirty="0">
                  <a:effectLst/>
                  <a:latin typeface="Times New Roman" panose="02020603050405020304" pitchFamily="18" charset="0"/>
                  <a:ea typeface="宋体" panose="02010600030101010101" pitchFamily="2" charset="-122"/>
                  <a:cs typeface="Times New Roman" panose="02020603050405020304" pitchFamily="18" charset="0"/>
                </a:rPr>
                <a:t> Approach to Translation </a:t>
              </a:r>
              <a:endParaRPr lang="zh-CN" altLang="zh-CN" sz="2300" b="1" dirty="0">
                <a:effectLst/>
                <a:latin typeface="Calibri Light" panose="020F0302020204030204" pitchFamily="34" charset="0"/>
                <a:ea typeface="宋体" panose="02010600030101010101" pitchFamily="2" charset="-122"/>
                <a:cs typeface="Times New Roman" panose="02020603050405020304" pitchFamily="18" charset="0"/>
              </a:endParaRPr>
            </a:p>
          </p:txBody>
        </p:sp>
      </p:grpSp>
      <p:grpSp>
        <p:nvGrpSpPr>
          <p:cNvPr id="30" name="组合 29">
            <a:extLst>
              <a:ext uri="{FF2B5EF4-FFF2-40B4-BE49-F238E27FC236}">
                <a16:creationId xmlns:a16="http://schemas.microsoft.com/office/drawing/2014/main" id="{F07D1E52-4482-4D28-A5BD-2E852C13C490}"/>
              </a:ext>
            </a:extLst>
          </p:cNvPr>
          <p:cNvGrpSpPr/>
          <p:nvPr/>
        </p:nvGrpSpPr>
        <p:grpSpPr>
          <a:xfrm>
            <a:off x="5456199" y="4698585"/>
            <a:ext cx="6996010" cy="587148"/>
            <a:chOff x="6288505" y="1542289"/>
            <a:chExt cx="3883317" cy="2155893"/>
          </a:xfrm>
        </p:grpSpPr>
        <p:sp>
          <p:nvSpPr>
            <p:cNvPr id="31" name="文本框 30">
              <a:extLst>
                <a:ext uri="{FF2B5EF4-FFF2-40B4-BE49-F238E27FC236}">
                  <a16:creationId xmlns:a16="http://schemas.microsoft.com/office/drawing/2014/main" id="{945DD998-A634-447D-83FC-461D58945FDA}"/>
                </a:ext>
              </a:extLst>
            </p:cNvPr>
            <p:cNvSpPr txBox="1"/>
            <p:nvPr/>
          </p:nvSpPr>
          <p:spPr>
            <a:xfrm>
              <a:off x="6288505" y="1542289"/>
              <a:ext cx="823495" cy="707886"/>
            </a:xfrm>
            <a:prstGeom prst="rect">
              <a:avLst/>
            </a:prstGeom>
            <a:noFill/>
          </p:spPr>
          <p:txBody>
            <a:bodyPr wrap="square" rtlCol="0">
              <a:spAutoFit/>
            </a:bodyPr>
            <a:lstStyle/>
            <a:p>
              <a:r>
                <a:rPr lang="en-US" altLang="zh-CN" sz="4000" i="1" dirty="0">
                  <a:cs typeface="+mn-ea"/>
                  <a:sym typeface="+mn-lt"/>
                </a:rPr>
                <a:t>04.</a:t>
              </a:r>
              <a:endParaRPr lang="zh-CN" altLang="en-US" sz="4000" i="1" dirty="0">
                <a:cs typeface="+mn-ea"/>
                <a:sym typeface="+mn-lt"/>
              </a:endParaRPr>
            </a:p>
          </p:txBody>
        </p:sp>
        <p:sp>
          <p:nvSpPr>
            <p:cNvPr id="35" name="文本框 34">
              <a:extLst>
                <a:ext uri="{FF2B5EF4-FFF2-40B4-BE49-F238E27FC236}">
                  <a16:creationId xmlns:a16="http://schemas.microsoft.com/office/drawing/2014/main" id="{D4837032-9682-4A17-9704-7ECBFF5BD0F8}"/>
                </a:ext>
              </a:extLst>
            </p:cNvPr>
            <p:cNvSpPr txBox="1"/>
            <p:nvPr/>
          </p:nvSpPr>
          <p:spPr>
            <a:xfrm>
              <a:off x="6804152" y="1542289"/>
              <a:ext cx="3367670" cy="2155893"/>
            </a:xfrm>
            <a:prstGeom prst="rect">
              <a:avLst/>
            </a:prstGeom>
            <a:noFill/>
          </p:spPr>
          <p:txBody>
            <a:bodyPr wrap="square" rtlCol="0">
              <a:spAutoFit/>
            </a:bodyPr>
            <a:lstStyle/>
            <a:p>
              <a:pPr marL="6350" indent="-6350" algn="just">
                <a:lnSpc>
                  <a:spcPct val="150000"/>
                </a:lnSpc>
                <a:spcBef>
                  <a:spcPts val="200"/>
                </a:spcBef>
              </a:pPr>
              <a:r>
                <a:rPr lang="en-US" altLang="zh-CN" sz="2400" b="1" dirty="0">
                  <a:effectLst/>
                  <a:latin typeface="Times New Roman" panose="02020603050405020304" pitchFamily="18" charset="0"/>
                  <a:ea typeface="宋体" panose="02010600030101010101" pitchFamily="2" charset="-122"/>
                  <a:cs typeface="Times New Roman" panose="02020603050405020304" pitchFamily="18" charset="0"/>
                </a:rPr>
                <a:t>A Target-Oriented Approach to Translation </a:t>
              </a:r>
              <a:endParaRPr lang="zh-CN" altLang="zh-CN" sz="2400" b="1" dirty="0">
                <a:effectLst/>
                <a:latin typeface="Calibri Light" panose="020F0302020204030204" pitchFamily="34" charset="0"/>
                <a:ea typeface="宋体" panose="02010600030101010101" pitchFamily="2" charset="-122"/>
                <a:cs typeface="Times New Roman" panose="02020603050405020304" pitchFamily="18" charset="0"/>
              </a:endParaRPr>
            </a:p>
          </p:txBody>
        </p:sp>
      </p:grpSp>
    </p:spTree>
    <p:custDataLst>
      <p:tags r:id="rId1"/>
    </p:custDataLst>
    <p:extLst>
      <p:ext uri="{BB962C8B-B14F-4D97-AF65-F5344CB8AC3E}">
        <p14:creationId xmlns:p14="http://schemas.microsoft.com/office/powerpoint/2010/main" val="844460206"/>
      </p:ext>
    </p:extLst>
  </p:cSld>
  <p:clrMapOvr>
    <a:masterClrMapping/>
  </p:clrMapOvr>
  <mc:AlternateContent xmlns:mc="http://schemas.openxmlformats.org/markup-compatibility/2006" xmlns:p14="http://schemas.microsoft.com/office/powerpoint/2010/main">
    <mc:Choice Requires="p14">
      <p:transition spd="slow" p14:dur="1500" advTm="2969">
        <p:random/>
      </p:transition>
    </mc:Choice>
    <mc:Fallback xmlns:a14="http://schemas.microsoft.com/office/drawing/2010/main" xmlns:a16="http://schemas.microsoft.com/office/drawing/2014/main" xmlns="">
      <p:transition spd="slow" advTm="2969">
        <p:random/>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图片 29">
            <a:extLst>
              <a:ext uri="{FF2B5EF4-FFF2-40B4-BE49-F238E27FC236}">
                <a16:creationId xmlns:a16="http://schemas.microsoft.com/office/drawing/2014/main" id="{9A0B0023-3E26-46EA-B6F8-CA1B65B09F6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0" name="矩形: 圆角 39">
            <a:extLst>
              <a:ext uri="{FF2B5EF4-FFF2-40B4-BE49-F238E27FC236}">
                <a16:creationId xmlns:a16="http://schemas.microsoft.com/office/drawing/2014/main" id="{9D2E6FED-078B-44D0-9A2F-69A3A16FA363}"/>
              </a:ext>
            </a:extLst>
          </p:cNvPr>
          <p:cNvSpPr/>
          <p:nvPr/>
        </p:nvSpPr>
        <p:spPr>
          <a:xfrm rot="2634538">
            <a:off x="3565547" y="879584"/>
            <a:ext cx="5060906" cy="5098829"/>
          </a:xfrm>
          <a:prstGeom prst="roundRect">
            <a:avLst>
              <a:gd name="adj" fmla="val 11804"/>
            </a:avLst>
          </a:prstGeom>
          <a:solidFill>
            <a:schemeClr val="bg1"/>
          </a:solidFill>
          <a:ln>
            <a:noFill/>
          </a:ln>
          <a:effectLst>
            <a:outerShdw blurRad="419100" sx="101000" sy="101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32" name="文本框 31">
            <a:extLst>
              <a:ext uri="{FF2B5EF4-FFF2-40B4-BE49-F238E27FC236}">
                <a16:creationId xmlns:a16="http://schemas.microsoft.com/office/drawing/2014/main" id="{9F3B8B44-74BE-4FEF-9432-8944A26687F4}"/>
              </a:ext>
            </a:extLst>
          </p:cNvPr>
          <p:cNvSpPr txBox="1"/>
          <p:nvPr/>
        </p:nvSpPr>
        <p:spPr>
          <a:xfrm>
            <a:off x="2375522" y="2633566"/>
            <a:ext cx="7615165" cy="923330"/>
          </a:xfrm>
          <a:prstGeom prst="rect">
            <a:avLst/>
          </a:prstGeom>
          <a:noFill/>
        </p:spPr>
        <p:txBody>
          <a:bodyPr wrap="square" rtlCol="0">
            <a:spAutoFit/>
          </a:bodyPr>
          <a:lstStyle/>
          <a:p>
            <a:pPr algn="ctr"/>
            <a:r>
              <a:rPr lang="en-US" altLang="zh-CN" sz="5400" b="1" dirty="0">
                <a:latin typeface="Times New Roman" panose="02020603050405020304" pitchFamily="18" charset="0"/>
                <a:cs typeface="Times New Roman" panose="02020603050405020304" pitchFamily="18" charset="0"/>
              </a:rPr>
              <a:t>Thanks for listening</a:t>
            </a:r>
            <a:endParaRPr lang="zh-CN" altLang="en-US" sz="5400" spc="200" dirty="0">
              <a:solidFill>
                <a:schemeClr val="tx1">
                  <a:lumMod val="85000"/>
                  <a:lumOff val="15000"/>
                </a:schemeClr>
              </a:solidFill>
              <a:latin typeface="Times New Roman" panose="02020603050405020304" pitchFamily="18" charset="0"/>
              <a:ea typeface="方正正黑简体" panose="02000000000000000000" pitchFamily="2" charset="-122"/>
              <a:cs typeface="Times New Roman" panose="02020603050405020304" pitchFamily="18" charset="0"/>
              <a:sym typeface="+mn-lt"/>
            </a:endParaRPr>
          </a:p>
        </p:txBody>
      </p:sp>
      <p:cxnSp>
        <p:nvCxnSpPr>
          <p:cNvPr id="33" name="直接连接符 32">
            <a:extLst>
              <a:ext uri="{FF2B5EF4-FFF2-40B4-BE49-F238E27FC236}">
                <a16:creationId xmlns:a16="http://schemas.microsoft.com/office/drawing/2014/main" id="{0D7F0CBD-0366-467A-99E5-F1A67FB773E0}"/>
              </a:ext>
            </a:extLst>
          </p:cNvPr>
          <p:cNvCxnSpPr>
            <a:cxnSpLocks/>
          </p:cNvCxnSpPr>
          <p:nvPr/>
        </p:nvCxnSpPr>
        <p:spPr>
          <a:xfrm>
            <a:off x="5490306" y="3719509"/>
            <a:ext cx="1065088"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4" name="文本框 33">
            <a:extLst>
              <a:ext uri="{FF2B5EF4-FFF2-40B4-BE49-F238E27FC236}">
                <a16:creationId xmlns:a16="http://schemas.microsoft.com/office/drawing/2014/main" id="{6939C29D-C064-4A1E-A87B-CDD34856AAD1}"/>
              </a:ext>
            </a:extLst>
          </p:cNvPr>
          <p:cNvSpPr txBox="1"/>
          <p:nvPr/>
        </p:nvSpPr>
        <p:spPr>
          <a:xfrm>
            <a:off x="3792067" y="4280050"/>
            <a:ext cx="5189855" cy="369332"/>
          </a:xfrm>
          <a:prstGeom prst="rect">
            <a:avLst/>
          </a:prstGeom>
          <a:noFill/>
        </p:spPr>
        <p:txBody>
          <a:bodyPr wrap="square" rtlCol="0">
            <a:spAutoFit/>
          </a:bodyPr>
          <a:lstStyle/>
          <a:p>
            <a:r>
              <a:rPr lang="en-US" altLang="zh-CN" dirty="0">
                <a:latin typeface="Times New Roman" panose="02020603050405020304" pitchFamily="18" charset="0"/>
                <a:cs typeface="Times New Roman" panose="02020603050405020304" pitchFamily="18" charset="0"/>
              </a:rPr>
              <a:t>Handout by Atta Ur Rahman / PPT by Zhang Yiran</a:t>
            </a:r>
            <a:endParaRPr lang="zh-CN" altLang="zh-CN" dirty="0">
              <a:latin typeface="Times New Roman" panose="02020603050405020304" pitchFamily="18" charset="0"/>
              <a:cs typeface="Times New Roman" panose="02020603050405020304" pitchFamily="18" charset="0"/>
            </a:endParaRPr>
          </a:p>
        </p:txBody>
      </p:sp>
      <p:sp>
        <p:nvSpPr>
          <p:cNvPr id="35" name="文本框 34">
            <a:extLst>
              <a:ext uri="{FF2B5EF4-FFF2-40B4-BE49-F238E27FC236}">
                <a16:creationId xmlns:a16="http://schemas.microsoft.com/office/drawing/2014/main" id="{9CB3FE4F-DCFB-4281-B0AC-48C3CE84AC46}"/>
              </a:ext>
            </a:extLst>
          </p:cNvPr>
          <p:cNvSpPr txBox="1"/>
          <p:nvPr/>
        </p:nvSpPr>
        <p:spPr>
          <a:xfrm>
            <a:off x="5329634" y="4938356"/>
            <a:ext cx="1706942" cy="338554"/>
          </a:xfrm>
          <a:prstGeom prst="rect">
            <a:avLst/>
          </a:prstGeom>
          <a:noFill/>
        </p:spPr>
        <p:txBody>
          <a:bodyPr wrap="square" rtlCol="0">
            <a:spAutoFit/>
          </a:bodyPr>
          <a:lstStyle/>
          <a:p>
            <a:pPr algn="ctr"/>
            <a:r>
              <a:rPr lang="en-US" altLang="zh-CN" sz="1600" spc="200" dirty="0">
                <a:solidFill>
                  <a:schemeClr val="tx1">
                    <a:lumMod val="85000"/>
                    <a:lumOff val="15000"/>
                  </a:schemeClr>
                </a:solidFill>
                <a:latin typeface="Times New Roman" panose="02020603050405020304" pitchFamily="18" charset="0"/>
                <a:cs typeface="Times New Roman" panose="02020603050405020304" pitchFamily="18" charset="0"/>
                <a:sym typeface="+mn-lt"/>
              </a:rPr>
              <a:t>2021.12.22</a:t>
            </a:r>
            <a:endParaRPr lang="zh-CN" altLang="en-US" sz="1600" spc="200" dirty="0">
              <a:solidFill>
                <a:schemeClr val="tx1">
                  <a:lumMod val="85000"/>
                  <a:lumOff val="15000"/>
                </a:schemeClr>
              </a:solidFill>
              <a:latin typeface="Times New Roman" panose="02020603050405020304" pitchFamily="18" charset="0"/>
              <a:cs typeface="Times New Roman" panose="02020603050405020304" pitchFamily="18" charset="0"/>
              <a:sym typeface="+mn-lt"/>
            </a:endParaRPr>
          </a:p>
        </p:txBody>
      </p:sp>
    </p:spTree>
    <p:extLst>
      <p:ext uri="{BB962C8B-B14F-4D97-AF65-F5344CB8AC3E}">
        <p14:creationId xmlns:p14="http://schemas.microsoft.com/office/powerpoint/2010/main" val="183842170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a14="http://schemas.microsoft.com/office/drawing/2010/main" xmlns:a16="http://schemas.microsoft.com/office/drawing/2014/main"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8BE5D68E-6EC3-4308-86F8-3B5F495368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grpSp>
        <p:nvGrpSpPr>
          <p:cNvPr id="6" name="组合 5">
            <a:extLst>
              <a:ext uri="{FF2B5EF4-FFF2-40B4-BE49-F238E27FC236}">
                <a16:creationId xmlns:a16="http://schemas.microsoft.com/office/drawing/2014/main" id="{2D9F96FB-BD3D-4B8D-9E38-5FFD6ED8B4FF}"/>
              </a:ext>
            </a:extLst>
          </p:cNvPr>
          <p:cNvGrpSpPr/>
          <p:nvPr/>
        </p:nvGrpSpPr>
        <p:grpSpPr>
          <a:xfrm>
            <a:off x="3694299" y="1504114"/>
            <a:ext cx="4803401" cy="3920123"/>
            <a:chOff x="3694298" y="1504112"/>
            <a:chExt cx="4803401" cy="3920123"/>
          </a:xfrm>
        </p:grpSpPr>
        <p:sp>
          <p:nvSpPr>
            <p:cNvPr id="12" name="矩形: 圆角 11">
              <a:extLst>
                <a:ext uri="{FF2B5EF4-FFF2-40B4-BE49-F238E27FC236}">
                  <a16:creationId xmlns:a16="http://schemas.microsoft.com/office/drawing/2014/main" id="{B99AAF8F-9F04-4BAC-8575-B28AAAE88452}"/>
                </a:ext>
              </a:extLst>
            </p:cNvPr>
            <p:cNvSpPr/>
            <p:nvPr/>
          </p:nvSpPr>
          <p:spPr>
            <a:xfrm rot="2634538">
              <a:off x="4135938" y="1504112"/>
              <a:ext cx="3920123" cy="3920123"/>
            </a:xfrm>
            <a:prstGeom prst="roundRect">
              <a:avLst>
                <a:gd name="adj" fmla="val 11804"/>
              </a:avLst>
            </a:prstGeom>
            <a:solidFill>
              <a:schemeClr val="bg1"/>
            </a:solidFill>
            <a:ln>
              <a:noFill/>
            </a:ln>
            <a:effectLst>
              <a:outerShdw blurRad="419100" sx="101000" sy="101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a:extLst>
                <a:ext uri="{FF2B5EF4-FFF2-40B4-BE49-F238E27FC236}">
                  <a16:creationId xmlns:a16="http://schemas.microsoft.com/office/drawing/2014/main" id="{593B714B-8407-487D-885B-E8E578E31E8B}"/>
                </a:ext>
              </a:extLst>
            </p:cNvPr>
            <p:cNvSpPr txBox="1"/>
            <p:nvPr/>
          </p:nvSpPr>
          <p:spPr>
            <a:xfrm>
              <a:off x="4682634" y="2278495"/>
              <a:ext cx="2540000" cy="1323439"/>
            </a:xfrm>
            <a:prstGeom prst="rect">
              <a:avLst/>
            </a:prstGeom>
            <a:noFill/>
          </p:spPr>
          <p:txBody>
            <a:bodyPr wrap="square" rtlCol="0">
              <a:spAutoFit/>
            </a:bodyPr>
            <a:lstStyle/>
            <a:p>
              <a:pPr algn="ctr"/>
              <a:r>
                <a:rPr lang="en-US" altLang="zh-CN" sz="8000" i="1" dirty="0">
                  <a:cs typeface="+mn-ea"/>
                  <a:sym typeface="+mn-lt"/>
                </a:rPr>
                <a:t>01</a:t>
              </a:r>
              <a:endParaRPr lang="zh-CN" altLang="en-US" sz="8000" i="1" dirty="0">
                <a:cs typeface="+mn-ea"/>
                <a:sym typeface="+mn-lt"/>
              </a:endParaRPr>
            </a:p>
          </p:txBody>
        </p:sp>
        <p:sp>
          <p:nvSpPr>
            <p:cNvPr id="7" name="文本框 6">
              <a:extLst>
                <a:ext uri="{FF2B5EF4-FFF2-40B4-BE49-F238E27FC236}">
                  <a16:creationId xmlns:a16="http://schemas.microsoft.com/office/drawing/2014/main" id="{7B3EF39E-9024-4E45-A9D5-5B7034E8660D}"/>
                </a:ext>
              </a:extLst>
            </p:cNvPr>
            <p:cNvSpPr txBox="1"/>
            <p:nvPr/>
          </p:nvSpPr>
          <p:spPr>
            <a:xfrm>
              <a:off x="3694298" y="3601934"/>
              <a:ext cx="4803401" cy="584775"/>
            </a:xfrm>
            <a:prstGeom prst="rect">
              <a:avLst/>
            </a:prstGeom>
            <a:noFill/>
          </p:spPr>
          <p:txBody>
            <a:bodyPr wrap="square">
              <a:spAutoFit/>
            </a:bodyPr>
            <a:lstStyle/>
            <a:p>
              <a:pPr algn="ctr"/>
              <a:r>
                <a:rPr lang="en-US" altLang="zh-CN" sz="3200" b="1" dirty="0">
                  <a:solidFill>
                    <a:srgbClr val="000000"/>
                  </a:solidFill>
                  <a:effectLst/>
                  <a:latin typeface="Times New Roman" panose="02020603050405020304" pitchFamily="18" charset="0"/>
                  <a:ea typeface="Times New Roman" panose="02020603050405020304" pitchFamily="18" charset="0"/>
                </a:rPr>
                <a:t>Translation and Culture</a:t>
              </a:r>
              <a:endParaRPr lang="zh-CN" altLang="en-US" sz="3200" spc="400" dirty="0">
                <a:solidFill>
                  <a:schemeClr val="tx1">
                    <a:lumMod val="85000"/>
                    <a:lumOff val="15000"/>
                  </a:schemeClr>
                </a:solidFill>
                <a:cs typeface="+mn-ea"/>
                <a:sym typeface="+mn-lt"/>
              </a:endParaRPr>
            </a:p>
          </p:txBody>
        </p:sp>
      </p:grpSp>
    </p:spTree>
    <p:custDataLst>
      <p:tags r:id="rId1"/>
    </p:custDataLst>
    <p:extLst>
      <p:ext uri="{BB962C8B-B14F-4D97-AF65-F5344CB8AC3E}">
        <p14:creationId xmlns:p14="http://schemas.microsoft.com/office/powerpoint/2010/main" val="3679987046"/>
      </p:ext>
    </p:extLst>
  </p:cSld>
  <p:clrMapOvr>
    <a:masterClrMapping/>
  </p:clrMapOvr>
  <mc:AlternateContent xmlns:mc="http://schemas.openxmlformats.org/markup-compatibility/2006" xmlns:p14="http://schemas.microsoft.com/office/powerpoint/2010/main">
    <mc:Choice Requires="p14">
      <p:transition spd="slow" p14:dur="1500" advTm="1342">
        <p:random/>
      </p:transition>
    </mc:Choice>
    <mc:Fallback xmlns:a14="http://schemas.microsoft.com/office/drawing/2010/main" xmlns:a16="http://schemas.microsoft.com/office/drawing/2014/main" xmlns="">
      <p:transition spd="slow" advTm="1342">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a:extLst>
              <a:ext uri="{FF2B5EF4-FFF2-40B4-BE49-F238E27FC236}">
                <a16:creationId xmlns:a16="http://schemas.microsoft.com/office/drawing/2014/main" id="{B2371116-581A-4020-8BC0-16FAF5B51F08}"/>
              </a:ext>
            </a:extLst>
          </p:cNvPr>
          <p:cNvGrpSpPr/>
          <p:nvPr/>
        </p:nvGrpSpPr>
        <p:grpSpPr>
          <a:xfrm>
            <a:off x="9244616" y="1062304"/>
            <a:ext cx="5894768" cy="5410200"/>
            <a:chOff x="9046149" y="849447"/>
            <a:chExt cx="5894768" cy="5410200"/>
          </a:xfrm>
        </p:grpSpPr>
        <p:grpSp>
          <p:nvGrpSpPr>
            <p:cNvPr id="18" name="组合 17">
              <a:extLst>
                <a:ext uri="{FF2B5EF4-FFF2-40B4-BE49-F238E27FC236}">
                  <a16:creationId xmlns:a16="http://schemas.microsoft.com/office/drawing/2014/main" id="{15B7717A-1500-495C-968C-8448EB8EDBBC}"/>
                </a:ext>
              </a:extLst>
            </p:cNvPr>
            <p:cNvGrpSpPr/>
            <p:nvPr/>
          </p:nvGrpSpPr>
          <p:grpSpPr>
            <a:xfrm>
              <a:off x="9046149" y="849447"/>
              <a:ext cx="5894768" cy="5410200"/>
              <a:chOff x="9617649" y="835418"/>
              <a:chExt cx="5894768" cy="5410200"/>
            </a:xfrm>
          </p:grpSpPr>
          <p:sp>
            <p:nvSpPr>
              <p:cNvPr id="11" name="椭圆 10">
                <a:extLst>
                  <a:ext uri="{FF2B5EF4-FFF2-40B4-BE49-F238E27FC236}">
                    <a16:creationId xmlns:a16="http://schemas.microsoft.com/office/drawing/2014/main" id="{1E3FDDE3-8ED3-450F-BC57-BA3DA26CC4B4}"/>
                  </a:ext>
                </a:extLst>
              </p:cNvPr>
              <p:cNvSpPr/>
              <p:nvPr/>
            </p:nvSpPr>
            <p:spPr>
              <a:xfrm>
                <a:off x="9617649" y="1096917"/>
                <a:ext cx="5148701" cy="5148701"/>
              </a:xfrm>
              <a:prstGeom prst="ellipse">
                <a:avLst/>
              </a:prstGeom>
              <a:pattFill prst="wdUpDiag">
                <a:fgClr>
                  <a:schemeClr val="tx1">
                    <a:lumMod val="85000"/>
                    <a:lumOff val="1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13" name="椭圆 12">
                <a:extLst>
                  <a:ext uri="{FF2B5EF4-FFF2-40B4-BE49-F238E27FC236}">
                    <a16:creationId xmlns:a16="http://schemas.microsoft.com/office/drawing/2014/main" id="{B8B8CD88-10FC-4701-9C70-57FC5A845BD9}"/>
                  </a:ext>
                </a:extLst>
              </p:cNvPr>
              <p:cNvSpPr/>
              <p:nvPr/>
            </p:nvSpPr>
            <p:spPr>
              <a:xfrm>
                <a:off x="10102217" y="835418"/>
                <a:ext cx="5410200" cy="5410200"/>
              </a:xfrm>
              <a:prstGeom prst="ellipse">
                <a:avLst/>
              </a:prstGeom>
              <a:solidFill>
                <a:schemeClr val="bg1"/>
              </a:solid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17" name="图片 16">
              <a:extLst>
                <a:ext uri="{FF2B5EF4-FFF2-40B4-BE49-F238E27FC236}">
                  <a16:creationId xmlns:a16="http://schemas.microsoft.com/office/drawing/2014/main" id="{47EBDC18-E049-40B2-B500-B1AFD0AE8349}"/>
                </a:ext>
              </a:extLst>
            </p:cNvPr>
            <p:cNvPicPr>
              <a:picLocks noChangeAspect="1"/>
            </p:cNvPicPr>
            <p:nvPr/>
          </p:nvPicPr>
          <p:blipFill>
            <a:blip r:embed="rId3"/>
            <a:stretch>
              <a:fillRect/>
            </a:stretch>
          </p:blipFill>
          <p:spPr>
            <a:xfrm>
              <a:off x="10345461" y="1838757"/>
              <a:ext cx="3693077" cy="3693077"/>
            </a:xfrm>
            <a:prstGeom prst="rect">
              <a:avLst/>
            </a:prstGeom>
          </p:spPr>
        </p:pic>
      </p:grpSp>
      <p:sp>
        <p:nvSpPr>
          <p:cNvPr id="33" name="文本框 32">
            <a:extLst>
              <a:ext uri="{FF2B5EF4-FFF2-40B4-BE49-F238E27FC236}">
                <a16:creationId xmlns:a16="http://schemas.microsoft.com/office/drawing/2014/main" id="{FE682434-4654-40F0-87AE-AFE3599C6924}"/>
              </a:ext>
            </a:extLst>
          </p:cNvPr>
          <p:cNvSpPr txBox="1"/>
          <p:nvPr/>
        </p:nvSpPr>
        <p:spPr>
          <a:xfrm>
            <a:off x="343517" y="651230"/>
            <a:ext cx="9056451" cy="2800767"/>
          </a:xfrm>
          <a:prstGeom prst="rect">
            <a:avLst/>
          </a:prstGeom>
          <a:noFill/>
        </p:spPr>
        <p:txBody>
          <a:bodyPr wrap="square" rtlCol="0">
            <a:spAutoFit/>
          </a:bodyPr>
          <a:lstStyle/>
          <a:p>
            <a:pPr algn="just">
              <a:lnSpc>
                <a:spcPct val="150000"/>
              </a:lnSpc>
            </a:pPr>
            <a:r>
              <a:rPr lang="en-US" altLang="zh-CN" b="1" dirty="0">
                <a:latin typeface="Times New Roman" panose="02020603050405020304" pitchFamily="18" charset="0"/>
                <a:cs typeface="Times New Roman" panose="02020603050405020304" pitchFamily="18" charset="0"/>
              </a:rPr>
              <a:t>      Culture and translation are intimately connected, for understanding the culture translation plays a crucial role. </a:t>
            </a:r>
            <a:r>
              <a:rPr lang="en-US" altLang="zh-CN" dirty="0">
                <a:latin typeface="Times New Roman" panose="02020603050405020304" pitchFamily="18" charset="0"/>
                <a:cs typeface="Times New Roman" panose="02020603050405020304" pitchFamily="18" charset="0"/>
              </a:rPr>
              <a:t>In every nation, there are multiple cultures which reflect how people behave, socially, traditionally and politically and also practice their specific languages</a:t>
            </a:r>
            <a:r>
              <a:rPr lang="en-US" altLang="zh-CN" b="1" dirty="0">
                <a:latin typeface="Times New Roman" panose="02020603050405020304" pitchFamily="18" charset="0"/>
                <a:cs typeface="Times New Roman" panose="02020603050405020304" pitchFamily="18" charset="0"/>
              </a:rPr>
              <a:t>.</a:t>
            </a:r>
            <a:r>
              <a:rPr lang="en-US" altLang="zh-CN" b="1" dirty="0"/>
              <a:t> </a:t>
            </a:r>
            <a:r>
              <a:rPr lang="en-US" altLang="zh-CN" b="1" dirty="0">
                <a:latin typeface="Times New Roman" panose="02020603050405020304" pitchFamily="18" charset="0"/>
                <a:cs typeface="Times New Roman" panose="02020603050405020304" pitchFamily="18" charset="0"/>
              </a:rPr>
              <a:t>For understanding the language they need to translate it as one might not understand the particular language. </a:t>
            </a:r>
            <a:r>
              <a:rPr lang="en-US" altLang="zh-CN" dirty="0">
                <a:latin typeface="Times New Roman" panose="02020603050405020304" pitchFamily="18" charset="0"/>
                <a:cs typeface="Times New Roman" panose="02020603050405020304" pitchFamily="18" charset="0"/>
              </a:rPr>
              <a:t>Thus, translation fills the gap created by languages that is a very important aspect of translation.  </a:t>
            </a:r>
            <a:endParaRPr lang="zh-CN" altLang="zh-CN" dirty="0">
              <a:latin typeface="Times New Roman" panose="02020603050405020304" pitchFamily="18" charset="0"/>
              <a:cs typeface="Times New Roman" panose="02020603050405020304" pitchFamily="18" charset="0"/>
            </a:endParaRPr>
          </a:p>
          <a:p>
            <a:pPr algn="just"/>
            <a:endParaRPr lang="zh-CN" altLang="en-US" sz="1400" spc="300" dirty="0">
              <a:solidFill>
                <a:schemeClr val="tx1">
                  <a:lumMod val="95000"/>
                  <a:lumOff val="5000"/>
                </a:schemeClr>
              </a:solidFill>
              <a:latin typeface="Times New Roman" panose="02020603050405020304" pitchFamily="18" charset="0"/>
              <a:cs typeface="Times New Roman" panose="02020603050405020304" pitchFamily="18" charset="0"/>
              <a:sym typeface="+mn-lt"/>
            </a:endParaRPr>
          </a:p>
        </p:txBody>
      </p:sp>
      <p:sp>
        <p:nvSpPr>
          <p:cNvPr id="36" name="文本框 35">
            <a:extLst>
              <a:ext uri="{FF2B5EF4-FFF2-40B4-BE49-F238E27FC236}">
                <a16:creationId xmlns:a16="http://schemas.microsoft.com/office/drawing/2014/main" id="{FF01C3FA-F10F-4D32-9710-FDAE43C17683}"/>
              </a:ext>
            </a:extLst>
          </p:cNvPr>
          <p:cNvSpPr txBox="1"/>
          <p:nvPr/>
        </p:nvSpPr>
        <p:spPr>
          <a:xfrm>
            <a:off x="265362" y="3386221"/>
            <a:ext cx="9056450" cy="3129062"/>
          </a:xfrm>
          <a:prstGeom prst="rect">
            <a:avLst/>
          </a:prstGeom>
          <a:noFill/>
        </p:spPr>
        <p:txBody>
          <a:bodyPr wrap="square" rtlCol="0">
            <a:spAutoFit/>
          </a:bodyPr>
          <a:lstStyle/>
          <a:p>
            <a:pPr algn="just">
              <a:lnSpc>
                <a:spcPts val="2160"/>
              </a:lnSpc>
            </a:pPr>
            <a:r>
              <a:rPr lang="en-US" altLang="zh-CN" dirty="0">
                <a:latin typeface="Times New Roman" panose="02020603050405020304" pitchFamily="18" charset="0"/>
                <a:cs typeface="Times New Roman" panose="02020603050405020304" pitchFamily="18" charset="0"/>
              </a:rPr>
              <a:t>      </a:t>
            </a:r>
            <a:r>
              <a:rPr lang="en-US" altLang="zh-CN" b="1" dirty="0">
                <a:latin typeface="Times New Roman" panose="02020603050405020304" pitchFamily="18" charset="0"/>
                <a:cs typeface="Times New Roman" panose="02020603050405020304" pitchFamily="18" charset="0"/>
              </a:rPr>
              <a:t>Translators play a vital role in culture and mediates between cultures, dedicated to linking the gap that repeatedly hinders effective communication between communities. According to Peter Newmark, “translators have been entrusted the elegant and highly-demanding task of representing cultures for decades” </a:t>
            </a:r>
            <a:r>
              <a:rPr lang="en-US" altLang="zh-CN" dirty="0">
                <a:latin typeface="Times New Roman" panose="02020603050405020304" pitchFamily="18" charset="0"/>
                <a:cs typeface="Times New Roman" panose="02020603050405020304" pitchFamily="18" charset="0"/>
              </a:rPr>
              <a:t>(Newmark 1988, 7). Newmark established connections concerning the relationship between culture and translating. In his book, he regards translation as a process of “representing the meaning of a text into another language in the way that the author planned the text” (Newmark 1988, 5). According to him, although this process has been supposed to be simple, in reality, translators have been facing the complex task of translating and conveying culture for decades, ever since countries began establishing relationships between one and another. (Newmark 1988, 7).  </a:t>
            </a:r>
            <a:endParaRPr lang="zh-CN" altLang="zh-CN" dirty="0">
              <a:latin typeface="Times New Roman" panose="02020603050405020304" pitchFamily="18" charset="0"/>
              <a:cs typeface="Times New Roman" panose="02020603050405020304" pitchFamily="18" charset="0"/>
            </a:endParaRPr>
          </a:p>
          <a:p>
            <a:pPr algn="just"/>
            <a:endParaRPr lang="zh-CN" altLang="en-US" sz="1400" spc="300" dirty="0">
              <a:solidFill>
                <a:schemeClr val="tx1">
                  <a:lumMod val="95000"/>
                  <a:lumOff val="5000"/>
                </a:schemeClr>
              </a:solidFill>
              <a:latin typeface="Times New Roman" panose="02020603050405020304" pitchFamily="18" charset="0"/>
              <a:cs typeface="Times New Roman" panose="02020603050405020304" pitchFamily="18" charset="0"/>
              <a:sym typeface="+mn-lt"/>
            </a:endParaRPr>
          </a:p>
        </p:txBody>
      </p:sp>
    </p:spTree>
    <p:custDataLst>
      <p:tags r:id="rId1"/>
    </p:custDataLst>
    <p:extLst>
      <p:ext uri="{BB962C8B-B14F-4D97-AF65-F5344CB8AC3E}">
        <p14:creationId xmlns:p14="http://schemas.microsoft.com/office/powerpoint/2010/main" val="3830485041"/>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a:extLst>
              <a:ext uri="{FF2B5EF4-FFF2-40B4-BE49-F238E27FC236}">
                <a16:creationId xmlns:a16="http://schemas.microsoft.com/office/drawing/2014/main" id="{3D2BCC04-1C82-4383-8F8A-B011480B5C96}"/>
              </a:ext>
            </a:extLst>
          </p:cNvPr>
          <p:cNvSpPr txBox="1"/>
          <p:nvPr/>
        </p:nvSpPr>
        <p:spPr>
          <a:xfrm>
            <a:off x="946876" y="5585399"/>
            <a:ext cx="10455562" cy="830997"/>
          </a:xfrm>
          <a:prstGeom prst="rect">
            <a:avLst/>
          </a:prstGeom>
          <a:noFill/>
        </p:spPr>
        <p:txBody>
          <a:bodyPr wrap="square">
            <a:spAutoFit/>
          </a:bodyPr>
          <a:lstStyle/>
          <a:p>
            <a:pPr algn="ctr"/>
            <a:r>
              <a:rPr lang="en-US" altLang="zh-CN" sz="2400" b="1" dirty="0">
                <a:latin typeface="Times New Roman" panose="02020603050405020304" pitchFamily="18" charset="0"/>
                <a:cs typeface="Times New Roman" panose="02020603050405020304" pitchFamily="18" charset="0"/>
              </a:rPr>
              <a:t>In the history of translation studies, translation has been discussed through multiple routes which based on practicality and some theoretical aspects. </a:t>
            </a:r>
            <a:endParaRPr lang="zh-CN" altLang="en-US" sz="2400" b="1" spc="300" dirty="0">
              <a:solidFill>
                <a:schemeClr val="tx1">
                  <a:lumMod val="95000"/>
                  <a:lumOff val="5000"/>
                </a:schemeClr>
              </a:solidFill>
              <a:latin typeface="Times New Roman" panose="02020603050405020304" pitchFamily="18" charset="0"/>
              <a:cs typeface="Times New Roman" panose="02020603050405020304" pitchFamily="18" charset="0"/>
              <a:sym typeface="+mn-lt"/>
            </a:endParaRPr>
          </a:p>
        </p:txBody>
      </p:sp>
      <p:sp>
        <p:nvSpPr>
          <p:cNvPr id="10" name="立方体 9">
            <a:extLst>
              <a:ext uri="{FF2B5EF4-FFF2-40B4-BE49-F238E27FC236}">
                <a16:creationId xmlns:a16="http://schemas.microsoft.com/office/drawing/2014/main" id="{75C1FB63-A31C-47AC-BCF3-9BBEBBFE4169}"/>
              </a:ext>
            </a:extLst>
          </p:cNvPr>
          <p:cNvSpPr/>
          <p:nvPr/>
        </p:nvSpPr>
        <p:spPr>
          <a:xfrm>
            <a:off x="789562" y="3116216"/>
            <a:ext cx="10612876" cy="506896"/>
          </a:xfrm>
          <a:prstGeom prst="cube">
            <a:avLst/>
          </a:prstGeom>
          <a:pattFill prst="wdUpDiag">
            <a:fgClr>
              <a:schemeClr val="tx1">
                <a:lumMod val="85000"/>
                <a:lumOff val="1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cxnSp>
        <p:nvCxnSpPr>
          <p:cNvPr id="11" name="直接箭头连接符 10">
            <a:extLst>
              <a:ext uri="{FF2B5EF4-FFF2-40B4-BE49-F238E27FC236}">
                <a16:creationId xmlns:a16="http://schemas.microsoft.com/office/drawing/2014/main" id="{7A16B300-F7C6-47EB-BA94-BEDEC0DED7C1}"/>
              </a:ext>
            </a:extLst>
          </p:cNvPr>
          <p:cNvCxnSpPr/>
          <p:nvPr/>
        </p:nvCxnSpPr>
        <p:spPr>
          <a:xfrm flipV="1">
            <a:off x="1182429" y="1347363"/>
            <a:ext cx="0" cy="1485900"/>
          </a:xfrm>
          <a:prstGeom prst="straightConnector1">
            <a:avLst/>
          </a:prstGeom>
          <a:ln w="12700">
            <a:solidFill>
              <a:schemeClr val="tx1">
                <a:lumMod val="75000"/>
                <a:lumOff val="2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3" name="文本框 12">
            <a:extLst>
              <a:ext uri="{FF2B5EF4-FFF2-40B4-BE49-F238E27FC236}">
                <a16:creationId xmlns:a16="http://schemas.microsoft.com/office/drawing/2014/main" id="{BA94FEDC-288E-4A34-BDA1-AC8E2C5088FC}"/>
              </a:ext>
            </a:extLst>
          </p:cNvPr>
          <p:cNvSpPr txBox="1"/>
          <p:nvPr/>
        </p:nvSpPr>
        <p:spPr>
          <a:xfrm>
            <a:off x="1376873" y="1436246"/>
            <a:ext cx="2946345" cy="1323439"/>
          </a:xfrm>
          <a:prstGeom prst="rect">
            <a:avLst/>
          </a:prstGeom>
          <a:noFill/>
        </p:spPr>
        <p:txBody>
          <a:bodyPr wrap="square" rtlCol="0">
            <a:spAutoFit/>
          </a:bodyPr>
          <a:lstStyle/>
          <a:p>
            <a:pPr algn="just"/>
            <a:r>
              <a:rPr lang="en-US" altLang="zh-CN" sz="1600" b="1" dirty="0">
                <a:solidFill>
                  <a:srgbClr val="000000"/>
                </a:solidFill>
                <a:effectLst/>
                <a:latin typeface="Times New Roman" panose="02020603050405020304" pitchFamily="18" charset="0"/>
                <a:ea typeface="Times New Roman" panose="02020603050405020304" pitchFamily="18" charset="0"/>
              </a:rPr>
              <a:t>Catford (1965) </a:t>
            </a:r>
            <a:r>
              <a:rPr lang="en-US" altLang="zh-CN" sz="1600" dirty="0">
                <a:solidFill>
                  <a:srgbClr val="000000"/>
                </a:solidFill>
                <a:effectLst/>
                <a:latin typeface="Times New Roman" panose="02020603050405020304" pitchFamily="18" charset="0"/>
                <a:ea typeface="Times New Roman" panose="02020603050405020304" pitchFamily="18" charset="0"/>
              </a:rPr>
              <a:t>defined it as "the replacement of textual material in one language by equivalent textual material in another language” (Catford 1965, 20). </a:t>
            </a:r>
            <a:endParaRPr lang="zh-CN" altLang="en-US" sz="1600" spc="300" dirty="0">
              <a:solidFill>
                <a:schemeClr val="tx1">
                  <a:lumMod val="95000"/>
                  <a:lumOff val="5000"/>
                </a:schemeClr>
              </a:solidFill>
              <a:cs typeface="+mn-ea"/>
              <a:sym typeface="+mn-lt"/>
            </a:endParaRPr>
          </a:p>
        </p:txBody>
      </p:sp>
      <p:cxnSp>
        <p:nvCxnSpPr>
          <p:cNvPr id="15" name="直接箭头连接符 14">
            <a:extLst>
              <a:ext uri="{FF2B5EF4-FFF2-40B4-BE49-F238E27FC236}">
                <a16:creationId xmlns:a16="http://schemas.microsoft.com/office/drawing/2014/main" id="{A469BC2F-E252-4AA7-8198-2B8AB8257E39}"/>
              </a:ext>
            </a:extLst>
          </p:cNvPr>
          <p:cNvCxnSpPr/>
          <p:nvPr/>
        </p:nvCxnSpPr>
        <p:spPr>
          <a:xfrm flipV="1">
            <a:off x="4464709" y="1347363"/>
            <a:ext cx="0" cy="1485900"/>
          </a:xfrm>
          <a:prstGeom prst="straightConnector1">
            <a:avLst/>
          </a:prstGeom>
          <a:ln w="12700">
            <a:solidFill>
              <a:schemeClr val="tx1">
                <a:lumMod val="75000"/>
                <a:lumOff val="2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7" name="文本框 16">
            <a:extLst>
              <a:ext uri="{FF2B5EF4-FFF2-40B4-BE49-F238E27FC236}">
                <a16:creationId xmlns:a16="http://schemas.microsoft.com/office/drawing/2014/main" id="{AC2A552A-D8F6-4A6C-8EDA-519F7716F225}"/>
              </a:ext>
            </a:extLst>
          </p:cNvPr>
          <p:cNvSpPr txBox="1"/>
          <p:nvPr/>
        </p:nvSpPr>
        <p:spPr>
          <a:xfrm>
            <a:off x="4599249" y="1320515"/>
            <a:ext cx="3259088" cy="1569660"/>
          </a:xfrm>
          <a:prstGeom prst="rect">
            <a:avLst/>
          </a:prstGeom>
          <a:noFill/>
        </p:spPr>
        <p:txBody>
          <a:bodyPr wrap="square" rtlCol="0">
            <a:spAutoFit/>
          </a:bodyPr>
          <a:lstStyle/>
          <a:p>
            <a:pPr algn="just"/>
            <a:r>
              <a:rPr lang="en-US" altLang="zh-CN" sz="1600" dirty="0">
                <a:solidFill>
                  <a:srgbClr val="000000"/>
                </a:solidFill>
                <a:effectLst/>
                <a:latin typeface="Times New Roman" panose="02020603050405020304" pitchFamily="18" charset="0"/>
                <a:ea typeface="Times New Roman" panose="02020603050405020304" pitchFamily="18" charset="0"/>
              </a:rPr>
              <a:t>According to </a:t>
            </a:r>
            <a:r>
              <a:rPr lang="en-US" altLang="zh-CN" sz="1600" b="1" dirty="0">
                <a:solidFill>
                  <a:srgbClr val="000000"/>
                </a:solidFill>
                <a:effectLst/>
                <a:latin typeface="Times New Roman" panose="02020603050405020304" pitchFamily="18" charset="0"/>
                <a:ea typeface="Times New Roman" panose="02020603050405020304" pitchFamily="18" charset="0"/>
              </a:rPr>
              <a:t>Venuti’s</a:t>
            </a:r>
            <a:r>
              <a:rPr lang="en-US" altLang="zh-CN" sz="1600" dirty="0">
                <a:solidFill>
                  <a:srgbClr val="000000"/>
                </a:solidFill>
                <a:effectLst/>
                <a:latin typeface="Times New Roman" panose="02020603050405020304" pitchFamily="18" charset="0"/>
                <a:ea typeface="Times New Roman" panose="02020603050405020304" pitchFamily="18" charset="0"/>
              </a:rPr>
              <a:t> translation is "the forcible replacement of the linguistic and cultural difference of the foreign text with a text that will be understandable to the target language reader” (Venuti 1995, 18). </a:t>
            </a:r>
            <a:endParaRPr lang="zh-CN" altLang="en-US" sz="1600" spc="300" dirty="0">
              <a:solidFill>
                <a:schemeClr val="tx1">
                  <a:lumMod val="95000"/>
                  <a:lumOff val="5000"/>
                </a:schemeClr>
              </a:solidFill>
              <a:cs typeface="+mn-ea"/>
              <a:sym typeface="+mn-lt"/>
            </a:endParaRPr>
          </a:p>
        </p:txBody>
      </p:sp>
      <p:sp>
        <p:nvSpPr>
          <p:cNvPr id="20" name="文本框 19">
            <a:extLst>
              <a:ext uri="{FF2B5EF4-FFF2-40B4-BE49-F238E27FC236}">
                <a16:creationId xmlns:a16="http://schemas.microsoft.com/office/drawing/2014/main" id="{17011841-6CC6-4A62-9C66-CD4A45040CA1}"/>
              </a:ext>
            </a:extLst>
          </p:cNvPr>
          <p:cNvSpPr txBox="1"/>
          <p:nvPr/>
        </p:nvSpPr>
        <p:spPr>
          <a:xfrm>
            <a:off x="8181297" y="1397181"/>
            <a:ext cx="3093859" cy="1477328"/>
          </a:xfrm>
          <a:prstGeom prst="rect">
            <a:avLst/>
          </a:prstGeom>
          <a:noFill/>
        </p:spPr>
        <p:txBody>
          <a:bodyPr wrap="square" rtlCol="0">
            <a:spAutoFit/>
          </a:bodyPr>
          <a:lstStyle/>
          <a:p>
            <a:pPr algn="just"/>
            <a:r>
              <a:rPr lang="en-US" altLang="zh-CN" sz="1800" b="1" dirty="0" err="1">
                <a:solidFill>
                  <a:srgbClr val="000000"/>
                </a:solidFill>
                <a:effectLst/>
                <a:latin typeface="Times New Roman" panose="02020603050405020304" pitchFamily="18" charset="0"/>
                <a:ea typeface="Times New Roman" panose="02020603050405020304" pitchFamily="18" charset="0"/>
              </a:rPr>
              <a:t>Schjoldager</a:t>
            </a:r>
            <a:r>
              <a:rPr lang="en-US" altLang="zh-CN" sz="1800" b="1" dirty="0">
                <a:solidFill>
                  <a:srgbClr val="000000"/>
                </a:solidFill>
                <a:effectLst/>
                <a:latin typeface="Times New Roman" panose="02020603050405020304" pitchFamily="18" charset="0"/>
                <a:ea typeface="Times New Roman" panose="02020603050405020304" pitchFamily="18" charset="0"/>
              </a:rPr>
              <a:t> </a:t>
            </a:r>
            <a:r>
              <a:rPr lang="en-US" altLang="zh-CN" sz="1800" dirty="0">
                <a:solidFill>
                  <a:srgbClr val="000000"/>
                </a:solidFill>
                <a:effectLst/>
                <a:latin typeface="Times New Roman" panose="02020603050405020304" pitchFamily="18" charset="0"/>
                <a:ea typeface="Times New Roman" panose="02020603050405020304" pitchFamily="18" charset="0"/>
              </a:rPr>
              <a:t>stated that “a translation is a text that expresses what another text has expressed in another language” (</a:t>
            </a:r>
            <a:r>
              <a:rPr lang="en-US" altLang="zh-CN" sz="1800" dirty="0" err="1">
                <a:solidFill>
                  <a:srgbClr val="000000"/>
                </a:solidFill>
                <a:effectLst/>
                <a:latin typeface="Times New Roman" panose="02020603050405020304" pitchFamily="18" charset="0"/>
                <a:ea typeface="Times New Roman" panose="02020603050405020304" pitchFamily="18" charset="0"/>
              </a:rPr>
              <a:t>Schjoldager</a:t>
            </a:r>
            <a:r>
              <a:rPr lang="en-US" altLang="zh-CN" sz="1800" dirty="0">
                <a:solidFill>
                  <a:srgbClr val="000000"/>
                </a:solidFill>
                <a:effectLst/>
                <a:latin typeface="Times New Roman" panose="02020603050405020304" pitchFamily="18" charset="0"/>
                <a:ea typeface="Times New Roman" panose="02020603050405020304" pitchFamily="18" charset="0"/>
              </a:rPr>
              <a:t> 2008, 19). </a:t>
            </a:r>
            <a:endParaRPr lang="zh-CN" altLang="en-US" sz="1400" spc="300" dirty="0">
              <a:solidFill>
                <a:schemeClr val="tx1">
                  <a:lumMod val="95000"/>
                  <a:lumOff val="5000"/>
                </a:schemeClr>
              </a:solidFill>
              <a:cs typeface="+mn-ea"/>
              <a:sym typeface="+mn-lt"/>
            </a:endParaRPr>
          </a:p>
        </p:txBody>
      </p:sp>
      <p:cxnSp>
        <p:nvCxnSpPr>
          <p:cNvPr id="22" name="直接箭头连接符 21">
            <a:extLst>
              <a:ext uri="{FF2B5EF4-FFF2-40B4-BE49-F238E27FC236}">
                <a16:creationId xmlns:a16="http://schemas.microsoft.com/office/drawing/2014/main" id="{17316384-B24D-4D40-BDA8-EDA5B69CC7F4}"/>
              </a:ext>
            </a:extLst>
          </p:cNvPr>
          <p:cNvCxnSpPr/>
          <p:nvPr/>
        </p:nvCxnSpPr>
        <p:spPr>
          <a:xfrm flipV="1">
            <a:off x="8058286" y="1329001"/>
            <a:ext cx="0" cy="1485900"/>
          </a:xfrm>
          <a:prstGeom prst="straightConnector1">
            <a:avLst/>
          </a:prstGeom>
          <a:ln w="12700">
            <a:solidFill>
              <a:schemeClr val="tx1">
                <a:lumMod val="75000"/>
                <a:lumOff val="2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3" name="直接箭头连接符 22">
            <a:extLst>
              <a:ext uri="{FF2B5EF4-FFF2-40B4-BE49-F238E27FC236}">
                <a16:creationId xmlns:a16="http://schemas.microsoft.com/office/drawing/2014/main" id="{BA3BCCBF-640C-4D66-96AD-482B8501ECDD}"/>
              </a:ext>
            </a:extLst>
          </p:cNvPr>
          <p:cNvCxnSpPr>
            <a:cxnSpLocks/>
          </p:cNvCxnSpPr>
          <p:nvPr/>
        </p:nvCxnSpPr>
        <p:spPr>
          <a:xfrm>
            <a:off x="2513098" y="3715688"/>
            <a:ext cx="0" cy="1585291"/>
          </a:xfrm>
          <a:prstGeom prst="straightConnector1">
            <a:avLst/>
          </a:prstGeom>
          <a:ln w="12700">
            <a:solidFill>
              <a:schemeClr val="tx1">
                <a:lumMod val="75000"/>
                <a:lumOff val="2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5" name="文本框 24">
            <a:extLst>
              <a:ext uri="{FF2B5EF4-FFF2-40B4-BE49-F238E27FC236}">
                <a16:creationId xmlns:a16="http://schemas.microsoft.com/office/drawing/2014/main" id="{5AB1BF06-6DC2-40F6-82BD-FBA7D9C71610}"/>
              </a:ext>
            </a:extLst>
          </p:cNvPr>
          <p:cNvSpPr txBox="1"/>
          <p:nvPr/>
        </p:nvSpPr>
        <p:spPr>
          <a:xfrm>
            <a:off x="2763580" y="3718498"/>
            <a:ext cx="3389741" cy="1477328"/>
          </a:xfrm>
          <a:prstGeom prst="rect">
            <a:avLst/>
          </a:prstGeom>
          <a:noFill/>
        </p:spPr>
        <p:txBody>
          <a:bodyPr wrap="square" rtlCol="0">
            <a:spAutoFit/>
          </a:bodyPr>
          <a:lstStyle/>
          <a:p>
            <a:pPr algn="just"/>
            <a:r>
              <a:rPr lang="en-US" altLang="zh-CN" sz="1800" b="1" dirty="0">
                <a:solidFill>
                  <a:srgbClr val="000000"/>
                </a:solidFill>
                <a:effectLst/>
                <a:latin typeface="Times New Roman" panose="02020603050405020304" pitchFamily="18" charset="0"/>
                <a:ea typeface="Times New Roman" panose="02020603050405020304" pitchFamily="18" charset="0"/>
              </a:rPr>
              <a:t>Hassan </a:t>
            </a:r>
            <a:r>
              <a:rPr lang="en-US" altLang="zh-CN" sz="1800" dirty="0">
                <a:solidFill>
                  <a:srgbClr val="000000"/>
                </a:solidFill>
                <a:effectLst/>
                <a:latin typeface="Times New Roman" panose="02020603050405020304" pitchFamily="18" charset="0"/>
                <a:ea typeface="Times New Roman" panose="02020603050405020304" pitchFamily="18" charset="0"/>
              </a:rPr>
              <a:t>(2014), claimed that a good translation “is one that carries all the ideas of the original as well as its structural and cultural features” (Hassan 2014, 2).</a:t>
            </a:r>
            <a:endParaRPr lang="zh-CN" altLang="en-US" sz="1400" spc="300" dirty="0">
              <a:solidFill>
                <a:schemeClr val="tx1">
                  <a:lumMod val="95000"/>
                  <a:lumOff val="5000"/>
                </a:schemeClr>
              </a:solidFill>
              <a:cs typeface="+mn-ea"/>
              <a:sym typeface="+mn-lt"/>
            </a:endParaRPr>
          </a:p>
        </p:txBody>
      </p:sp>
      <p:cxnSp>
        <p:nvCxnSpPr>
          <p:cNvPr id="27" name="直接箭头连接符 26">
            <a:extLst>
              <a:ext uri="{FF2B5EF4-FFF2-40B4-BE49-F238E27FC236}">
                <a16:creationId xmlns:a16="http://schemas.microsoft.com/office/drawing/2014/main" id="{DE3B7C5E-2817-448E-A5A2-6C14656D882A}"/>
              </a:ext>
            </a:extLst>
          </p:cNvPr>
          <p:cNvCxnSpPr>
            <a:cxnSpLocks/>
          </p:cNvCxnSpPr>
          <p:nvPr/>
        </p:nvCxnSpPr>
        <p:spPr>
          <a:xfrm>
            <a:off x="6429516" y="3811610"/>
            <a:ext cx="0" cy="1585291"/>
          </a:xfrm>
          <a:prstGeom prst="straightConnector1">
            <a:avLst/>
          </a:prstGeom>
          <a:ln w="12700">
            <a:solidFill>
              <a:schemeClr val="tx1">
                <a:lumMod val="75000"/>
                <a:lumOff val="2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9" name="文本框 28">
            <a:extLst>
              <a:ext uri="{FF2B5EF4-FFF2-40B4-BE49-F238E27FC236}">
                <a16:creationId xmlns:a16="http://schemas.microsoft.com/office/drawing/2014/main" id="{85C0819D-DF17-4535-899D-18374ABC022D}"/>
              </a:ext>
            </a:extLst>
          </p:cNvPr>
          <p:cNvSpPr txBox="1"/>
          <p:nvPr/>
        </p:nvSpPr>
        <p:spPr>
          <a:xfrm>
            <a:off x="6705712" y="3662277"/>
            <a:ext cx="3490836" cy="1754326"/>
          </a:xfrm>
          <a:prstGeom prst="rect">
            <a:avLst/>
          </a:prstGeom>
          <a:noFill/>
        </p:spPr>
        <p:txBody>
          <a:bodyPr wrap="square" rtlCol="0">
            <a:spAutoFit/>
          </a:bodyPr>
          <a:lstStyle/>
          <a:p>
            <a:pPr algn="just"/>
            <a:r>
              <a:rPr lang="en-US" altLang="zh-CN" sz="1800" b="1" dirty="0" err="1">
                <a:solidFill>
                  <a:srgbClr val="000000"/>
                </a:solidFill>
                <a:effectLst/>
                <a:latin typeface="Times New Roman" panose="02020603050405020304" pitchFamily="18" charset="0"/>
                <a:ea typeface="Times New Roman" panose="02020603050405020304" pitchFamily="18" charset="0"/>
              </a:rPr>
              <a:t>Hermanns</a:t>
            </a:r>
            <a:r>
              <a:rPr lang="en-US" altLang="zh-CN" sz="1800" b="1" dirty="0">
                <a:solidFill>
                  <a:srgbClr val="000000"/>
                </a:solidFill>
                <a:effectLst/>
                <a:latin typeface="Times New Roman" panose="02020603050405020304" pitchFamily="18" charset="0"/>
                <a:ea typeface="Times New Roman" panose="02020603050405020304" pitchFamily="18" charset="0"/>
              </a:rPr>
              <a:t> </a:t>
            </a:r>
            <a:r>
              <a:rPr lang="en-US" altLang="zh-CN" sz="1800" dirty="0">
                <a:solidFill>
                  <a:srgbClr val="000000"/>
                </a:solidFill>
                <a:effectLst/>
                <a:latin typeface="Times New Roman" panose="02020603050405020304" pitchFamily="18" charset="0"/>
                <a:ea typeface="Times New Roman" panose="02020603050405020304" pitchFamily="18" charset="0"/>
              </a:rPr>
              <a:t>(1999) contributed that translation should be recognized as a cultural act. It is a kind of linguistic-cultural activity that involves at least two languages and two cultural traditions.</a:t>
            </a:r>
            <a:endParaRPr lang="zh-CN" altLang="en-US" sz="1400" spc="300" dirty="0">
              <a:solidFill>
                <a:schemeClr val="tx1">
                  <a:lumMod val="95000"/>
                  <a:lumOff val="5000"/>
                </a:schemeClr>
              </a:solidFill>
              <a:cs typeface="+mn-ea"/>
              <a:sym typeface="+mn-lt"/>
            </a:endParaRPr>
          </a:p>
        </p:txBody>
      </p:sp>
    </p:spTree>
    <p:custDataLst>
      <p:tags r:id="rId1"/>
    </p:custDataLst>
    <p:extLst>
      <p:ext uri="{BB962C8B-B14F-4D97-AF65-F5344CB8AC3E}">
        <p14:creationId xmlns:p14="http://schemas.microsoft.com/office/powerpoint/2010/main" val="3593158633"/>
      </p:ext>
    </p:extLst>
  </p:cSld>
  <p:clrMapOvr>
    <a:masterClrMapping/>
  </p:clrMapOvr>
  <mc:AlternateContent xmlns:mc="http://schemas.openxmlformats.org/markup-compatibility/2006" xmlns:p14="http://schemas.microsoft.com/office/powerpoint/2010/main">
    <mc:Choice Requires="p14">
      <p:transition spd="slow" p14:dur="1500" advTm="2280">
        <p:random/>
      </p:transition>
    </mc:Choice>
    <mc:Fallback xmlns:a16="http://schemas.microsoft.com/office/drawing/2014/main" xmlns="">
      <p:transition spd="slow" advTm="2280">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a:extLst>
              <a:ext uri="{FF2B5EF4-FFF2-40B4-BE49-F238E27FC236}">
                <a16:creationId xmlns:a16="http://schemas.microsoft.com/office/drawing/2014/main" id="{B2371116-581A-4020-8BC0-16FAF5B51F08}"/>
              </a:ext>
            </a:extLst>
          </p:cNvPr>
          <p:cNvGrpSpPr/>
          <p:nvPr/>
        </p:nvGrpSpPr>
        <p:grpSpPr>
          <a:xfrm rot="10800000">
            <a:off x="-2947384" y="781804"/>
            <a:ext cx="5894768" cy="5410200"/>
            <a:chOff x="9046149" y="849447"/>
            <a:chExt cx="5894768" cy="5410200"/>
          </a:xfrm>
        </p:grpSpPr>
        <p:grpSp>
          <p:nvGrpSpPr>
            <p:cNvPr id="18" name="组合 17">
              <a:extLst>
                <a:ext uri="{FF2B5EF4-FFF2-40B4-BE49-F238E27FC236}">
                  <a16:creationId xmlns:a16="http://schemas.microsoft.com/office/drawing/2014/main" id="{15B7717A-1500-495C-968C-8448EB8EDBBC}"/>
                </a:ext>
              </a:extLst>
            </p:cNvPr>
            <p:cNvGrpSpPr/>
            <p:nvPr/>
          </p:nvGrpSpPr>
          <p:grpSpPr>
            <a:xfrm>
              <a:off x="9046149" y="849447"/>
              <a:ext cx="5894768" cy="5410200"/>
              <a:chOff x="9617649" y="835418"/>
              <a:chExt cx="5894768" cy="5410200"/>
            </a:xfrm>
          </p:grpSpPr>
          <p:sp>
            <p:nvSpPr>
              <p:cNvPr id="11" name="椭圆 10">
                <a:extLst>
                  <a:ext uri="{FF2B5EF4-FFF2-40B4-BE49-F238E27FC236}">
                    <a16:creationId xmlns:a16="http://schemas.microsoft.com/office/drawing/2014/main" id="{1E3FDDE3-8ED3-450F-BC57-BA3DA26CC4B4}"/>
                  </a:ext>
                </a:extLst>
              </p:cNvPr>
              <p:cNvSpPr/>
              <p:nvPr/>
            </p:nvSpPr>
            <p:spPr>
              <a:xfrm>
                <a:off x="9617649" y="1096917"/>
                <a:ext cx="5148701" cy="5148701"/>
              </a:xfrm>
              <a:prstGeom prst="ellipse">
                <a:avLst/>
              </a:prstGeom>
              <a:pattFill prst="wdUpDiag">
                <a:fgClr>
                  <a:schemeClr val="tx1">
                    <a:lumMod val="85000"/>
                    <a:lumOff val="1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13" name="椭圆 12">
                <a:extLst>
                  <a:ext uri="{FF2B5EF4-FFF2-40B4-BE49-F238E27FC236}">
                    <a16:creationId xmlns:a16="http://schemas.microsoft.com/office/drawing/2014/main" id="{B8B8CD88-10FC-4701-9C70-57FC5A845BD9}"/>
                  </a:ext>
                </a:extLst>
              </p:cNvPr>
              <p:cNvSpPr/>
              <p:nvPr/>
            </p:nvSpPr>
            <p:spPr>
              <a:xfrm>
                <a:off x="10102217" y="835418"/>
                <a:ext cx="5410200" cy="5410200"/>
              </a:xfrm>
              <a:prstGeom prst="ellipse">
                <a:avLst/>
              </a:prstGeom>
              <a:solidFill>
                <a:schemeClr val="bg1"/>
              </a:solid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17" name="图片 16">
              <a:extLst>
                <a:ext uri="{FF2B5EF4-FFF2-40B4-BE49-F238E27FC236}">
                  <a16:creationId xmlns:a16="http://schemas.microsoft.com/office/drawing/2014/main" id="{47EBDC18-E049-40B2-B500-B1AFD0AE8349}"/>
                </a:ext>
              </a:extLst>
            </p:cNvPr>
            <p:cNvPicPr>
              <a:picLocks noChangeAspect="1"/>
            </p:cNvPicPr>
            <p:nvPr/>
          </p:nvPicPr>
          <p:blipFill>
            <a:blip r:embed="rId3"/>
            <a:stretch>
              <a:fillRect/>
            </a:stretch>
          </p:blipFill>
          <p:spPr>
            <a:xfrm>
              <a:off x="10345461" y="1838757"/>
              <a:ext cx="3693077" cy="3693077"/>
            </a:xfrm>
            <a:prstGeom prst="rect">
              <a:avLst/>
            </a:prstGeom>
          </p:spPr>
        </p:pic>
      </p:grpSp>
      <p:sp>
        <p:nvSpPr>
          <p:cNvPr id="36" name="文本框 35">
            <a:extLst>
              <a:ext uri="{FF2B5EF4-FFF2-40B4-BE49-F238E27FC236}">
                <a16:creationId xmlns:a16="http://schemas.microsoft.com/office/drawing/2014/main" id="{FF01C3FA-F10F-4D32-9710-FDAE43C17683}"/>
              </a:ext>
            </a:extLst>
          </p:cNvPr>
          <p:cNvSpPr txBox="1"/>
          <p:nvPr/>
        </p:nvSpPr>
        <p:spPr>
          <a:xfrm>
            <a:off x="3626372" y="2057049"/>
            <a:ext cx="7579892" cy="3216265"/>
          </a:xfrm>
          <a:prstGeom prst="rect">
            <a:avLst/>
          </a:prstGeom>
          <a:noFill/>
        </p:spPr>
        <p:txBody>
          <a:bodyPr wrap="square" rtlCol="0">
            <a:spAutoFit/>
          </a:bodyPr>
          <a:lstStyle/>
          <a:p>
            <a:pPr algn="just">
              <a:lnSpc>
                <a:spcPct val="150000"/>
              </a:lnSpc>
            </a:pPr>
            <a:r>
              <a:rPr lang="en-US" altLang="zh-CN" dirty="0">
                <a:latin typeface="Times New Roman" panose="02020603050405020304" pitchFamily="18" charset="0"/>
                <a:cs typeface="Times New Roman" panose="02020603050405020304" pitchFamily="18" charset="0"/>
              </a:rPr>
              <a:t>      </a:t>
            </a:r>
            <a:r>
              <a:rPr lang="en-US" altLang="zh-CN" b="1" dirty="0">
                <a:latin typeface="Times New Roman" panose="02020603050405020304" pitchFamily="18" charset="0"/>
                <a:cs typeface="Times New Roman" panose="02020603050405020304" pitchFamily="18" charset="0"/>
              </a:rPr>
              <a:t>Bearing in mind the general alliance among researchers regarding the importance of culture in translation, the translation activity is a question of transferring the correct meaning and that the translator has a productive role in transferring not only the linguistic system of the source text but also the cultural one. </a:t>
            </a:r>
            <a:r>
              <a:rPr lang="en-US" altLang="zh-CN" dirty="0">
                <a:latin typeface="Times New Roman" panose="02020603050405020304" pitchFamily="18" charset="0"/>
                <a:cs typeface="Times New Roman" panose="02020603050405020304" pitchFamily="18" charset="0"/>
              </a:rPr>
              <a:t>As such, it is extremely difficult to draw a borderline between translation and culture as they are inextricably overlaid and this connection leads to creative translation</a:t>
            </a:r>
            <a:endParaRPr lang="zh-CN" altLang="zh-CN" dirty="0">
              <a:latin typeface="Times New Roman" panose="02020603050405020304" pitchFamily="18" charset="0"/>
              <a:cs typeface="Times New Roman" panose="02020603050405020304" pitchFamily="18" charset="0"/>
            </a:endParaRPr>
          </a:p>
          <a:p>
            <a:pPr algn="just"/>
            <a:endParaRPr lang="zh-CN" altLang="en-US" sz="1400" spc="300" dirty="0">
              <a:solidFill>
                <a:schemeClr val="tx1">
                  <a:lumMod val="95000"/>
                  <a:lumOff val="5000"/>
                </a:schemeClr>
              </a:solidFill>
              <a:latin typeface="Times New Roman" panose="02020603050405020304" pitchFamily="18" charset="0"/>
              <a:cs typeface="Times New Roman" panose="02020603050405020304" pitchFamily="18" charset="0"/>
              <a:sym typeface="+mn-lt"/>
            </a:endParaRPr>
          </a:p>
        </p:txBody>
      </p:sp>
    </p:spTree>
    <p:custDataLst>
      <p:tags r:id="rId1"/>
    </p:custDataLst>
    <p:extLst>
      <p:ext uri="{BB962C8B-B14F-4D97-AF65-F5344CB8AC3E}">
        <p14:creationId xmlns:p14="http://schemas.microsoft.com/office/powerpoint/2010/main" val="826270969"/>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图片 10">
            <a:extLst>
              <a:ext uri="{FF2B5EF4-FFF2-40B4-BE49-F238E27FC236}">
                <a16:creationId xmlns:a16="http://schemas.microsoft.com/office/drawing/2014/main" id="{8BE5D68E-6EC3-4308-86F8-3B5F495368F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grpSp>
        <p:nvGrpSpPr>
          <p:cNvPr id="6" name="组合 5">
            <a:extLst>
              <a:ext uri="{FF2B5EF4-FFF2-40B4-BE49-F238E27FC236}">
                <a16:creationId xmlns:a16="http://schemas.microsoft.com/office/drawing/2014/main" id="{2D9F96FB-BD3D-4B8D-9E38-5FFD6ED8B4FF}"/>
              </a:ext>
            </a:extLst>
          </p:cNvPr>
          <p:cNvGrpSpPr/>
          <p:nvPr/>
        </p:nvGrpSpPr>
        <p:grpSpPr>
          <a:xfrm>
            <a:off x="4135939" y="1504114"/>
            <a:ext cx="5059345" cy="3920123"/>
            <a:chOff x="4135938" y="1504112"/>
            <a:chExt cx="5059345" cy="3920123"/>
          </a:xfrm>
        </p:grpSpPr>
        <p:sp>
          <p:nvSpPr>
            <p:cNvPr id="12" name="矩形: 圆角 11">
              <a:extLst>
                <a:ext uri="{FF2B5EF4-FFF2-40B4-BE49-F238E27FC236}">
                  <a16:creationId xmlns:a16="http://schemas.microsoft.com/office/drawing/2014/main" id="{B99AAF8F-9F04-4BAC-8575-B28AAAE88452}"/>
                </a:ext>
              </a:extLst>
            </p:cNvPr>
            <p:cNvSpPr/>
            <p:nvPr/>
          </p:nvSpPr>
          <p:spPr>
            <a:xfrm rot="2634538">
              <a:off x="4135938" y="1504112"/>
              <a:ext cx="3920123" cy="3920123"/>
            </a:xfrm>
            <a:prstGeom prst="roundRect">
              <a:avLst>
                <a:gd name="adj" fmla="val 11804"/>
              </a:avLst>
            </a:prstGeom>
            <a:solidFill>
              <a:schemeClr val="bg1"/>
            </a:solidFill>
            <a:ln>
              <a:noFill/>
            </a:ln>
            <a:effectLst>
              <a:outerShdw blurRad="419100" sx="101000" sy="101000" algn="ctr" rotWithShape="0">
                <a:prstClr val="black">
                  <a:alpha val="2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文本框 4">
              <a:extLst>
                <a:ext uri="{FF2B5EF4-FFF2-40B4-BE49-F238E27FC236}">
                  <a16:creationId xmlns:a16="http://schemas.microsoft.com/office/drawing/2014/main" id="{593B714B-8407-487D-885B-E8E578E31E8B}"/>
                </a:ext>
              </a:extLst>
            </p:cNvPr>
            <p:cNvSpPr txBox="1"/>
            <p:nvPr/>
          </p:nvSpPr>
          <p:spPr>
            <a:xfrm>
              <a:off x="4682634" y="2278495"/>
              <a:ext cx="2540000" cy="1323439"/>
            </a:xfrm>
            <a:prstGeom prst="rect">
              <a:avLst/>
            </a:prstGeom>
            <a:noFill/>
          </p:spPr>
          <p:txBody>
            <a:bodyPr wrap="square" rtlCol="0">
              <a:spAutoFit/>
            </a:bodyPr>
            <a:lstStyle/>
            <a:p>
              <a:pPr algn="ctr"/>
              <a:r>
                <a:rPr lang="en-US" altLang="zh-CN" sz="8000" i="1" dirty="0">
                  <a:cs typeface="+mn-ea"/>
                  <a:sym typeface="+mn-lt"/>
                </a:rPr>
                <a:t>02</a:t>
              </a:r>
              <a:endParaRPr lang="zh-CN" altLang="en-US" sz="8000" i="1" dirty="0">
                <a:cs typeface="+mn-ea"/>
                <a:sym typeface="+mn-lt"/>
              </a:endParaRPr>
            </a:p>
          </p:txBody>
        </p:sp>
        <p:sp>
          <p:nvSpPr>
            <p:cNvPr id="7" name="文本框 6">
              <a:extLst>
                <a:ext uri="{FF2B5EF4-FFF2-40B4-BE49-F238E27FC236}">
                  <a16:creationId xmlns:a16="http://schemas.microsoft.com/office/drawing/2014/main" id="{7B3EF39E-9024-4E45-A9D5-5B7034E8660D}"/>
                </a:ext>
              </a:extLst>
            </p:cNvPr>
            <p:cNvSpPr txBox="1"/>
            <p:nvPr/>
          </p:nvSpPr>
          <p:spPr>
            <a:xfrm>
              <a:off x="4391882" y="3337984"/>
              <a:ext cx="4803401" cy="742511"/>
            </a:xfrm>
            <a:prstGeom prst="rect">
              <a:avLst/>
            </a:prstGeom>
            <a:noFill/>
          </p:spPr>
          <p:txBody>
            <a:bodyPr wrap="square">
              <a:spAutoFit/>
            </a:bodyPr>
            <a:lstStyle/>
            <a:p>
              <a:pPr marL="6350" indent="-6350" algn="just">
                <a:lnSpc>
                  <a:spcPct val="150000"/>
                </a:lnSpc>
                <a:spcAft>
                  <a:spcPts val="400"/>
                </a:spcAft>
              </a:pPr>
              <a:r>
                <a:rPr lang="en-US" altLang="zh-CN" sz="3200" b="1" dirty="0">
                  <a:solidFill>
                    <a:srgbClr val="000000"/>
                  </a:solidFill>
                  <a:effectLst/>
                  <a:latin typeface="Times New Roman" panose="02020603050405020304" pitchFamily="18" charset="0"/>
                  <a:ea typeface="Arial" panose="020B0604020202020204" pitchFamily="34" charset="0"/>
                </a:rPr>
                <a:t>The ‘Cultural Turn’</a:t>
              </a:r>
              <a:endParaRPr lang="zh-CN" altLang="zh-CN" sz="3200" dirty="0">
                <a:solidFill>
                  <a:srgbClr val="000000"/>
                </a:solidFill>
                <a:effectLst/>
                <a:latin typeface="Times New Roman" panose="02020603050405020304" pitchFamily="18" charset="0"/>
                <a:ea typeface="Times New Roman" panose="02020603050405020304" pitchFamily="18" charset="0"/>
              </a:endParaRPr>
            </a:p>
          </p:txBody>
        </p:sp>
      </p:grpSp>
    </p:spTree>
    <p:custDataLst>
      <p:tags r:id="rId1"/>
    </p:custDataLst>
    <p:extLst>
      <p:ext uri="{BB962C8B-B14F-4D97-AF65-F5344CB8AC3E}">
        <p14:creationId xmlns:p14="http://schemas.microsoft.com/office/powerpoint/2010/main" val="2957836065"/>
      </p:ext>
    </p:extLst>
  </p:cSld>
  <p:clrMapOvr>
    <a:masterClrMapping/>
  </p:clrMapOvr>
  <mc:AlternateContent xmlns:mc="http://schemas.openxmlformats.org/markup-compatibility/2006" xmlns:p14="http://schemas.microsoft.com/office/powerpoint/2010/main">
    <mc:Choice Requires="p14">
      <p:transition spd="slow" p14:dur="1500" advTm="1342">
        <p:random/>
      </p:transition>
    </mc:Choice>
    <mc:Fallback xmlns:a14="http://schemas.microsoft.com/office/drawing/2010/main" xmlns:a16="http://schemas.microsoft.com/office/drawing/2014/main" xmlns="">
      <p:transition spd="slow" advTm="1342">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a:extLst>
              <a:ext uri="{FF2B5EF4-FFF2-40B4-BE49-F238E27FC236}">
                <a16:creationId xmlns:a16="http://schemas.microsoft.com/office/drawing/2014/main" id="{B2371116-581A-4020-8BC0-16FAF5B51F08}"/>
              </a:ext>
            </a:extLst>
          </p:cNvPr>
          <p:cNvGrpSpPr/>
          <p:nvPr/>
        </p:nvGrpSpPr>
        <p:grpSpPr>
          <a:xfrm>
            <a:off x="9244616" y="1062304"/>
            <a:ext cx="5894768" cy="5410200"/>
            <a:chOff x="9046149" y="849447"/>
            <a:chExt cx="5894768" cy="5410200"/>
          </a:xfrm>
        </p:grpSpPr>
        <p:grpSp>
          <p:nvGrpSpPr>
            <p:cNvPr id="18" name="组合 17">
              <a:extLst>
                <a:ext uri="{FF2B5EF4-FFF2-40B4-BE49-F238E27FC236}">
                  <a16:creationId xmlns:a16="http://schemas.microsoft.com/office/drawing/2014/main" id="{15B7717A-1500-495C-968C-8448EB8EDBBC}"/>
                </a:ext>
              </a:extLst>
            </p:cNvPr>
            <p:cNvGrpSpPr/>
            <p:nvPr/>
          </p:nvGrpSpPr>
          <p:grpSpPr>
            <a:xfrm>
              <a:off x="9046149" y="849447"/>
              <a:ext cx="5894768" cy="5410200"/>
              <a:chOff x="9617649" y="835418"/>
              <a:chExt cx="5894768" cy="5410200"/>
            </a:xfrm>
          </p:grpSpPr>
          <p:sp>
            <p:nvSpPr>
              <p:cNvPr id="11" name="椭圆 10">
                <a:extLst>
                  <a:ext uri="{FF2B5EF4-FFF2-40B4-BE49-F238E27FC236}">
                    <a16:creationId xmlns:a16="http://schemas.microsoft.com/office/drawing/2014/main" id="{1E3FDDE3-8ED3-450F-BC57-BA3DA26CC4B4}"/>
                  </a:ext>
                </a:extLst>
              </p:cNvPr>
              <p:cNvSpPr/>
              <p:nvPr/>
            </p:nvSpPr>
            <p:spPr>
              <a:xfrm>
                <a:off x="9617649" y="1096917"/>
                <a:ext cx="5148701" cy="5148701"/>
              </a:xfrm>
              <a:prstGeom prst="ellipse">
                <a:avLst/>
              </a:prstGeom>
              <a:pattFill prst="wdUpDiag">
                <a:fgClr>
                  <a:schemeClr val="tx1">
                    <a:lumMod val="85000"/>
                    <a:lumOff val="1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13" name="椭圆 12">
                <a:extLst>
                  <a:ext uri="{FF2B5EF4-FFF2-40B4-BE49-F238E27FC236}">
                    <a16:creationId xmlns:a16="http://schemas.microsoft.com/office/drawing/2014/main" id="{B8B8CD88-10FC-4701-9C70-57FC5A845BD9}"/>
                  </a:ext>
                </a:extLst>
              </p:cNvPr>
              <p:cNvSpPr/>
              <p:nvPr/>
            </p:nvSpPr>
            <p:spPr>
              <a:xfrm>
                <a:off x="10102217" y="835418"/>
                <a:ext cx="5410200" cy="5410200"/>
              </a:xfrm>
              <a:prstGeom prst="ellipse">
                <a:avLst/>
              </a:prstGeom>
              <a:solidFill>
                <a:schemeClr val="bg1"/>
              </a:solid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17" name="图片 16">
              <a:extLst>
                <a:ext uri="{FF2B5EF4-FFF2-40B4-BE49-F238E27FC236}">
                  <a16:creationId xmlns:a16="http://schemas.microsoft.com/office/drawing/2014/main" id="{47EBDC18-E049-40B2-B500-B1AFD0AE8349}"/>
                </a:ext>
              </a:extLst>
            </p:cNvPr>
            <p:cNvPicPr>
              <a:picLocks noChangeAspect="1"/>
            </p:cNvPicPr>
            <p:nvPr/>
          </p:nvPicPr>
          <p:blipFill>
            <a:blip r:embed="rId3"/>
            <a:stretch>
              <a:fillRect/>
            </a:stretch>
          </p:blipFill>
          <p:spPr>
            <a:xfrm>
              <a:off x="10345461" y="1838757"/>
              <a:ext cx="3693077" cy="3693077"/>
            </a:xfrm>
            <a:prstGeom prst="rect">
              <a:avLst/>
            </a:prstGeom>
          </p:spPr>
        </p:pic>
      </p:grpSp>
      <p:sp>
        <p:nvSpPr>
          <p:cNvPr id="33" name="文本框 32">
            <a:extLst>
              <a:ext uri="{FF2B5EF4-FFF2-40B4-BE49-F238E27FC236}">
                <a16:creationId xmlns:a16="http://schemas.microsoft.com/office/drawing/2014/main" id="{FE682434-4654-40F0-87AE-AFE3599C6924}"/>
              </a:ext>
            </a:extLst>
          </p:cNvPr>
          <p:cNvSpPr txBox="1"/>
          <p:nvPr/>
        </p:nvSpPr>
        <p:spPr>
          <a:xfrm>
            <a:off x="422013" y="208224"/>
            <a:ext cx="10121915" cy="1292662"/>
          </a:xfrm>
          <a:prstGeom prst="rect">
            <a:avLst/>
          </a:prstGeom>
          <a:noFill/>
        </p:spPr>
        <p:txBody>
          <a:bodyPr wrap="square" rtlCol="0">
            <a:spAutoFit/>
          </a:bodyPr>
          <a:lstStyle/>
          <a:p>
            <a:pPr marL="6350" indent="-6350" algn="just">
              <a:lnSpc>
                <a:spcPct val="150000"/>
              </a:lnSpc>
              <a:spcAft>
                <a:spcPts val="1180"/>
              </a:spcAft>
            </a:pPr>
            <a:r>
              <a:rPr lang="en-US" altLang="zh-CN" sz="1800" dirty="0">
                <a:solidFill>
                  <a:srgbClr val="000000"/>
                </a:solidFill>
                <a:effectLst/>
                <a:latin typeface="Times New Roman" panose="02020603050405020304" pitchFamily="18" charset="0"/>
                <a:ea typeface="Times New Roman" panose="02020603050405020304" pitchFamily="18" charset="0"/>
              </a:rPr>
              <a:t>Until the 1970s, the practice and study of translation had remained marginalized within the academic world. Translations were produced and circulated but they were not considered worthy of academic attention.  </a:t>
            </a:r>
            <a:endParaRPr lang="zh-CN" altLang="zh-CN" sz="1800" dirty="0">
              <a:solidFill>
                <a:srgbClr val="000000"/>
              </a:solidFill>
              <a:effectLst/>
              <a:latin typeface="Times New Roman" panose="02020603050405020304" pitchFamily="18" charset="0"/>
              <a:ea typeface="Times New Roman" panose="02020603050405020304" pitchFamily="18" charset="0"/>
            </a:endParaRPr>
          </a:p>
          <a:p>
            <a:pPr algn="just"/>
            <a:endParaRPr lang="zh-CN" altLang="en-US" sz="1400" spc="300" dirty="0">
              <a:solidFill>
                <a:schemeClr val="tx1">
                  <a:lumMod val="95000"/>
                  <a:lumOff val="5000"/>
                </a:schemeClr>
              </a:solidFill>
              <a:latin typeface="Times New Roman" panose="02020603050405020304" pitchFamily="18" charset="0"/>
              <a:cs typeface="Times New Roman" panose="02020603050405020304" pitchFamily="18" charset="0"/>
              <a:sym typeface="+mn-lt"/>
            </a:endParaRPr>
          </a:p>
        </p:txBody>
      </p:sp>
      <p:sp>
        <p:nvSpPr>
          <p:cNvPr id="36" name="文本框 35">
            <a:extLst>
              <a:ext uri="{FF2B5EF4-FFF2-40B4-BE49-F238E27FC236}">
                <a16:creationId xmlns:a16="http://schemas.microsoft.com/office/drawing/2014/main" id="{FF01C3FA-F10F-4D32-9710-FDAE43C17683}"/>
              </a:ext>
            </a:extLst>
          </p:cNvPr>
          <p:cNvSpPr txBox="1"/>
          <p:nvPr/>
        </p:nvSpPr>
        <p:spPr>
          <a:xfrm>
            <a:off x="288193" y="1951672"/>
            <a:ext cx="8956423" cy="1200329"/>
          </a:xfrm>
          <a:prstGeom prst="rect">
            <a:avLst/>
          </a:prstGeom>
          <a:noFill/>
        </p:spPr>
        <p:txBody>
          <a:bodyPr wrap="square" rtlCol="0">
            <a:spAutoFit/>
          </a:bodyPr>
          <a:lstStyle/>
          <a:p>
            <a:pPr algn="just"/>
            <a:r>
              <a:rPr lang="en-US" altLang="zh-CN" dirty="0">
                <a:latin typeface="Times New Roman" panose="02020603050405020304" pitchFamily="18" charset="0"/>
                <a:cs typeface="Times New Roman" panose="02020603050405020304" pitchFamily="18" charset="0"/>
              </a:rPr>
              <a:t>      </a:t>
            </a:r>
            <a:r>
              <a:rPr lang="en-US" altLang="zh-CN" sz="1800" dirty="0">
                <a:solidFill>
                  <a:srgbClr val="000000"/>
                </a:solidFill>
                <a:effectLst/>
                <a:latin typeface="Times New Roman" panose="02020603050405020304" pitchFamily="18" charset="0"/>
                <a:ea typeface="Times New Roman" panose="02020603050405020304" pitchFamily="18" charset="0"/>
              </a:rPr>
              <a:t> New disciplines appeared which emphasized the context and the social relevance of the objects of study, such as Semiotics, Sociolinguistics, Psycholinguistics, Cultural Studies, Women’s Studies, etc. The new climate and the new perspectives were bound to have an impact on the way translation was conceived and considered. </a:t>
            </a:r>
            <a:endParaRPr lang="zh-CN" altLang="en-US" sz="1400" spc="300" dirty="0">
              <a:solidFill>
                <a:schemeClr val="tx1">
                  <a:lumMod val="95000"/>
                  <a:lumOff val="5000"/>
                </a:schemeClr>
              </a:solidFill>
              <a:latin typeface="Times New Roman" panose="02020603050405020304" pitchFamily="18" charset="0"/>
              <a:cs typeface="Times New Roman" panose="02020603050405020304" pitchFamily="18" charset="0"/>
              <a:sym typeface="+mn-lt"/>
            </a:endParaRPr>
          </a:p>
        </p:txBody>
      </p:sp>
      <p:sp>
        <p:nvSpPr>
          <p:cNvPr id="26" name="文本框 25">
            <a:extLst>
              <a:ext uri="{FF2B5EF4-FFF2-40B4-BE49-F238E27FC236}">
                <a16:creationId xmlns:a16="http://schemas.microsoft.com/office/drawing/2014/main" id="{1A5891B7-08B3-448C-8AF4-E3EDE3F764CB}"/>
              </a:ext>
            </a:extLst>
          </p:cNvPr>
          <p:cNvSpPr txBox="1"/>
          <p:nvPr/>
        </p:nvSpPr>
        <p:spPr>
          <a:xfrm>
            <a:off x="422013" y="1268205"/>
            <a:ext cx="6273538" cy="458074"/>
          </a:xfrm>
          <a:prstGeom prst="rect">
            <a:avLst/>
          </a:prstGeom>
          <a:noFill/>
        </p:spPr>
        <p:txBody>
          <a:bodyPr wrap="square">
            <a:spAutoFit/>
          </a:bodyPr>
          <a:lstStyle/>
          <a:p>
            <a:pPr marL="6350" indent="-6350" algn="just">
              <a:lnSpc>
                <a:spcPct val="150000"/>
              </a:lnSpc>
              <a:spcAft>
                <a:spcPts val="1825"/>
              </a:spcAft>
            </a:pPr>
            <a:r>
              <a:rPr lang="en-US" altLang="zh-CN" sz="1800" b="1" dirty="0">
                <a:solidFill>
                  <a:srgbClr val="000000"/>
                </a:solidFill>
                <a:effectLst/>
                <a:latin typeface="Times New Roman" panose="02020603050405020304" pitchFamily="18" charset="0"/>
                <a:ea typeface="Times New Roman" panose="02020603050405020304" pitchFamily="18" charset="0"/>
              </a:rPr>
              <a:t>What happened, then, during this period?  </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p:txBody>
      </p:sp>
      <p:sp>
        <p:nvSpPr>
          <p:cNvPr id="27" name="文本框 26">
            <a:extLst>
              <a:ext uri="{FF2B5EF4-FFF2-40B4-BE49-F238E27FC236}">
                <a16:creationId xmlns:a16="http://schemas.microsoft.com/office/drawing/2014/main" id="{9854106A-123F-4264-AA55-F9B9B13A3BC4}"/>
              </a:ext>
            </a:extLst>
          </p:cNvPr>
          <p:cNvSpPr txBox="1"/>
          <p:nvPr/>
        </p:nvSpPr>
        <p:spPr>
          <a:xfrm>
            <a:off x="288193" y="3132785"/>
            <a:ext cx="8847515" cy="1477328"/>
          </a:xfrm>
          <a:prstGeom prst="rect">
            <a:avLst/>
          </a:prstGeom>
          <a:noFill/>
        </p:spPr>
        <p:txBody>
          <a:bodyPr wrap="square">
            <a:spAutoFit/>
          </a:bodyPr>
          <a:lstStyle/>
          <a:p>
            <a:pPr marL="6350" indent="-6350" algn="just">
              <a:spcAft>
                <a:spcPts val="1180"/>
              </a:spcAft>
            </a:pPr>
            <a:r>
              <a:rPr lang="en-US" altLang="zh-CN" sz="1800" dirty="0">
                <a:solidFill>
                  <a:srgbClr val="000000"/>
                </a:solidFill>
                <a:effectLst/>
                <a:latin typeface="Times New Roman" panose="02020603050405020304" pitchFamily="18" charset="0"/>
                <a:ea typeface="Times New Roman" panose="02020603050405020304" pitchFamily="18" charset="0"/>
              </a:rPr>
              <a:t>       </a:t>
            </a:r>
            <a:r>
              <a:rPr lang="en-US" altLang="zh-CN" sz="1800" b="1" dirty="0">
                <a:solidFill>
                  <a:srgbClr val="000000"/>
                </a:solidFill>
                <a:effectLst/>
                <a:latin typeface="Times New Roman" panose="02020603050405020304" pitchFamily="18" charset="0"/>
                <a:ea typeface="Times New Roman" panose="02020603050405020304" pitchFamily="18" charset="0"/>
              </a:rPr>
              <a:t>The name of the movement, the so-called “Cultural Turn”, already explains what the whole change was about. Overall, this  “turn” meant a complete change in the way translation was viewed, studied and considered. It implied, in general terms, a process whereby translation started to be viewed as a “cultural” product, that is, an activity (a process or a product) immersed in a particular socio-cultural context.  </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p:txBody>
      </p:sp>
      <p:sp>
        <p:nvSpPr>
          <p:cNvPr id="28" name="文本框 27">
            <a:extLst>
              <a:ext uri="{FF2B5EF4-FFF2-40B4-BE49-F238E27FC236}">
                <a16:creationId xmlns:a16="http://schemas.microsoft.com/office/drawing/2014/main" id="{49BAEED4-78C6-4D12-BC63-668DC41A97C5}"/>
              </a:ext>
            </a:extLst>
          </p:cNvPr>
          <p:cNvSpPr txBox="1"/>
          <p:nvPr/>
        </p:nvSpPr>
        <p:spPr>
          <a:xfrm>
            <a:off x="288194" y="4610113"/>
            <a:ext cx="8956422" cy="1477328"/>
          </a:xfrm>
          <a:prstGeom prst="rect">
            <a:avLst/>
          </a:prstGeom>
          <a:noFill/>
        </p:spPr>
        <p:txBody>
          <a:bodyPr wrap="square">
            <a:spAutoFit/>
          </a:bodyPr>
          <a:lstStyle/>
          <a:p>
            <a:pPr marL="6350" indent="-6350" algn="just">
              <a:spcAft>
                <a:spcPts val="400"/>
              </a:spcAft>
            </a:pPr>
            <a:r>
              <a:rPr lang="en-US" altLang="zh-CN" sz="1800" dirty="0">
                <a:solidFill>
                  <a:srgbClr val="000000"/>
                </a:solidFill>
                <a:effectLst/>
                <a:latin typeface="Times New Roman" panose="02020603050405020304" pitchFamily="18" charset="0"/>
                <a:ea typeface="Times New Roman" panose="02020603050405020304" pitchFamily="18" charset="0"/>
              </a:rPr>
              <a:t>       This change of perspective had a direct effect on the way translation was studied. Scholars would no longer be asking questions such as “is this a good translation? </a:t>
            </a:r>
            <a:r>
              <a:rPr lang="en-US" altLang="zh-CN" dirty="0">
                <a:solidFill>
                  <a:srgbClr val="000000"/>
                </a:solidFill>
                <a:latin typeface="Times New Roman" panose="02020603050405020304" pitchFamily="18" charset="0"/>
                <a:ea typeface="Times New Roman" panose="02020603050405020304" pitchFamily="18" charset="0"/>
              </a:rPr>
              <a:t>”, “</a:t>
            </a:r>
            <a:r>
              <a:rPr lang="en-US" altLang="zh-CN" sz="1800" dirty="0">
                <a:solidFill>
                  <a:srgbClr val="000000"/>
                </a:solidFill>
                <a:effectLst/>
                <a:latin typeface="Times New Roman" panose="02020603050405020304" pitchFamily="18" charset="0"/>
                <a:ea typeface="Times New Roman" panose="02020603050405020304" pitchFamily="18" charset="0"/>
              </a:rPr>
              <a:t>Is it faithful to the original?”, questions which did not focus on the translated text but on the ST. </a:t>
            </a:r>
            <a:r>
              <a:rPr lang="en-US" altLang="zh-CN" sz="1800" b="1" dirty="0">
                <a:solidFill>
                  <a:srgbClr val="000000"/>
                </a:solidFill>
                <a:effectLst/>
                <a:latin typeface="Times New Roman" panose="02020603050405020304" pitchFamily="18" charset="0"/>
                <a:ea typeface="Times New Roman" panose="02020603050405020304" pitchFamily="18" charset="0"/>
              </a:rPr>
              <a:t>The new aim would be to find out about translation processes, about the characteristics of translated texts. So, the following questions would be asked instead:  </a:t>
            </a:r>
            <a:endParaRPr lang="zh-CN" altLang="zh-CN" sz="1800" b="1" dirty="0">
              <a:solidFill>
                <a:srgbClr val="000000"/>
              </a:solidFill>
              <a:effectLst/>
              <a:latin typeface="Times New Roman" panose="02020603050405020304" pitchFamily="18" charset="0"/>
              <a:ea typeface="Times New Roman" panose="02020603050405020304" pitchFamily="18" charset="0"/>
            </a:endParaRPr>
          </a:p>
        </p:txBody>
      </p:sp>
    </p:spTree>
    <p:custDataLst>
      <p:tags r:id="rId1"/>
    </p:custDataLst>
    <p:extLst>
      <p:ext uri="{BB962C8B-B14F-4D97-AF65-F5344CB8AC3E}">
        <p14:creationId xmlns:p14="http://schemas.microsoft.com/office/powerpoint/2010/main" val="4288615251"/>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a:extLst>
              <a:ext uri="{FF2B5EF4-FFF2-40B4-BE49-F238E27FC236}">
                <a16:creationId xmlns:a16="http://schemas.microsoft.com/office/drawing/2014/main" id="{B2371116-581A-4020-8BC0-16FAF5B51F08}"/>
              </a:ext>
            </a:extLst>
          </p:cNvPr>
          <p:cNvGrpSpPr/>
          <p:nvPr/>
        </p:nvGrpSpPr>
        <p:grpSpPr>
          <a:xfrm rot="10800000">
            <a:off x="-2947384" y="781804"/>
            <a:ext cx="5894768" cy="5410200"/>
            <a:chOff x="9046149" y="849447"/>
            <a:chExt cx="5894768" cy="5410200"/>
          </a:xfrm>
        </p:grpSpPr>
        <p:grpSp>
          <p:nvGrpSpPr>
            <p:cNvPr id="18" name="组合 17">
              <a:extLst>
                <a:ext uri="{FF2B5EF4-FFF2-40B4-BE49-F238E27FC236}">
                  <a16:creationId xmlns:a16="http://schemas.microsoft.com/office/drawing/2014/main" id="{15B7717A-1500-495C-968C-8448EB8EDBBC}"/>
                </a:ext>
              </a:extLst>
            </p:cNvPr>
            <p:cNvGrpSpPr/>
            <p:nvPr/>
          </p:nvGrpSpPr>
          <p:grpSpPr>
            <a:xfrm>
              <a:off x="9046149" y="849447"/>
              <a:ext cx="5894768" cy="5410200"/>
              <a:chOff x="9617649" y="835418"/>
              <a:chExt cx="5894768" cy="5410200"/>
            </a:xfrm>
          </p:grpSpPr>
          <p:sp>
            <p:nvSpPr>
              <p:cNvPr id="11" name="椭圆 10">
                <a:extLst>
                  <a:ext uri="{FF2B5EF4-FFF2-40B4-BE49-F238E27FC236}">
                    <a16:creationId xmlns:a16="http://schemas.microsoft.com/office/drawing/2014/main" id="{1E3FDDE3-8ED3-450F-BC57-BA3DA26CC4B4}"/>
                  </a:ext>
                </a:extLst>
              </p:cNvPr>
              <p:cNvSpPr/>
              <p:nvPr/>
            </p:nvSpPr>
            <p:spPr>
              <a:xfrm>
                <a:off x="9617649" y="1096917"/>
                <a:ext cx="5148701" cy="5148701"/>
              </a:xfrm>
              <a:prstGeom prst="ellipse">
                <a:avLst/>
              </a:prstGeom>
              <a:pattFill prst="wdUpDiag">
                <a:fgClr>
                  <a:schemeClr val="tx1">
                    <a:lumMod val="85000"/>
                    <a:lumOff val="1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cs typeface="+mn-ea"/>
                  <a:sym typeface="+mn-lt"/>
                </a:endParaRPr>
              </a:p>
            </p:txBody>
          </p:sp>
          <p:sp>
            <p:nvSpPr>
              <p:cNvPr id="13" name="椭圆 12">
                <a:extLst>
                  <a:ext uri="{FF2B5EF4-FFF2-40B4-BE49-F238E27FC236}">
                    <a16:creationId xmlns:a16="http://schemas.microsoft.com/office/drawing/2014/main" id="{B8B8CD88-10FC-4701-9C70-57FC5A845BD9}"/>
                  </a:ext>
                </a:extLst>
              </p:cNvPr>
              <p:cNvSpPr/>
              <p:nvPr/>
            </p:nvSpPr>
            <p:spPr>
              <a:xfrm>
                <a:off x="10102217" y="835418"/>
                <a:ext cx="5410200" cy="5410200"/>
              </a:xfrm>
              <a:prstGeom prst="ellipse">
                <a:avLst/>
              </a:prstGeom>
              <a:solidFill>
                <a:schemeClr val="bg1"/>
              </a:solidFill>
              <a:ln w="15875">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grpSp>
        <p:pic>
          <p:nvPicPr>
            <p:cNvPr id="17" name="图片 16">
              <a:extLst>
                <a:ext uri="{FF2B5EF4-FFF2-40B4-BE49-F238E27FC236}">
                  <a16:creationId xmlns:a16="http://schemas.microsoft.com/office/drawing/2014/main" id="{47EBDC18-E049-40B2-B500-B1AFD0AE8349}"/>
                </a:ext>
              </a:extLst>
            </p:cNvPr>
            <p:cNvPicPr>
              <a:picLocks noChangeAspect="1"/>
            </p:cNvPicPr>
            <p:nvPr/>
          </p:nvPicPr>
          <p:blipFill>
            <a:blip r:embed="rId3"/>
            <a:stretch>
              <a:fillRect/>
            </a:stretch>
          </p:blipFill>
          <p:spPr>
            <a:xfrm>
              <a:off x="10345461" y="1838757"/>
              <a:ext cx="3693077" cy="3693077"/>
            </a:xfrm>
            <a:prstGeom prst="rect">
              <a:avLst/>
            </a:prstGeom>
          </p:spPr>
        </p:pic>
      </p:grpSp>
      <p:sp>
        <p:nvSpPr>
          <p:cNvPr id="9" name="文本框 8">
            <a:extLst>
              <a:ext uri="{FF2B5EF4-FFF2-40B4-BE49-F238E27FC236}">
                <a16:creationId xmlns:a16="http://schemas.microsoft.com/office/drawing/2014/main" id="{CBF719E8-F004-4A54-AE64-C787B9D12181}"/>
              </a:ext>
            </a:extLst>
          </p:cNvPr>
          <p:cNvSpPr txBox="1"/>
          <p:nvPr/>
        </p:nvSpPr>
        <p:spPr>
          <a:xfrm>
            <a:off x="3208884" y="1252190"/>
            <a:ext cx="8402266" cy="4939814"/>
          </a:xfrm>
          <a:prstGeom prst="rect">
            <a:avLst/>
          </a:prstGeom>
          <a:noFill/>
        </p:spPr>
        <p:txBody>
          <a:bodyPr wrap="square">
            <a:spAutoFit/>
          </a:bodyPr>
          <a:lstStyle/>
          <a:p>
            <a:pPr algn="just">
              <a:lnSpc>
                <a:spcPct val="150000"/>
              </a:lnSpc>
            </a:pPr>
            <a:r>
              <a:rPr lang="en-US" altLang="zh-CN" sz="2000" dirty="0">
                <a:latin typeface="Times New Roman" panose="02020603050405020304" pitchFamily="18" charset="0"/>
                <a:cs typeface="Times New Roman" panose="02020603050405020304" pitchFamily="18" charset="0"/>
              </a:rPr>
              <a:t>•Who is the translator?  Who commissioned the translation?  Why?  For what </a:t>
            </a:r>
          </a:p>
          <a:p>
            <a:pPr algn="just">
              <a:lnSpc>
                <a:spcPct val="150000"/>
              </a:lnSpc>
            </a:pPr>
            <a:r>
              <a:rPr lang="en-US" altLang="zh-CN" sz="2000" dirty="0">
                <a:latin typeface="Times New Roman" panose="02020603050405020304" pitchFamily="18" charset="0"/>
                <a:cs typeface="Times New Roman" panose="02020603050405020304" pitchFamily="18" charset="0"/>
              </a:rPr>
              <a:t>purposes?  </a:t>
            </a:r>
          </a:p>
          <a:p>
            <a:pPr algn="just">
              <a:lnSpc>
                <a:spcPct val="150000"/>
              </a:lnSpc>
            </a:pPr>
            <a:r>
              <a:rPr lang="en-US" altLang="zh-CN" sz="2000" dirty="0">
                <a:latin typeface="Times New Roman" panose="02020603050405020304" pitchFamily="18" charset="0"/>
                <a:cs typeface="Times New Roman" panose="02020603050405020304" pitchFamily="18" charset="0"/>
              </a:rPr>
              <a:t>•When was it translated? </a:t>
            </a:r>
          </a:p>
          <a:p>
            <a:pPr algn="just">
              <a:lnSpc>
                <a:spcPct val="150000"/>
              </a:lnSpc>
            </a:pPr>
            <a:r>
              <a:rPr lang="en-US" altLang="zh-CN" sz="2000" dirty="0">
                <a:latin typeface="Times New Roman" panose="02020603050405020304" pitchFamily="18" charset="0"/>
                <a:cs typeface="Times New Roman" panose="02020603050405020304" pitchFamily="18" charset="0"/>
              </a:rPr>
              <a:t>•How was this done? (directly?, indirectly?, which strategies were used?) </a:t>
            </a:r>
          </a:p>
          <a:p>
            <a:pPr algn="just">
              <a:lnSpc>
                <a:spcPct val="150000"/>
              </a:lnSpc>
            </a:pPr>
            <a:r>
              <a:rPr lang="en-US" altLang="zh-CN" sz="2000" dirty="0">
                <a:latin typeface="Times New Roman" panose="02020603050405020304" pitchFamily="18" charset="0"/>
                <a:cs typeface="Times New Roman" panose="02020603050405020304" pitchFamily="18" charset="0"/>
              </a:rPr>
              <a:t>•What is the role of this particular translation in its own context?  </a:t>
            </a:r>
          </a:p>
          <a:p>
            <a:pPr algn="just">
              <a:lnSpc>
                <a:spcPct val="150000"/>
              </a:lnSpc>
            </a:pPr>
            <a:r>
              <a:rPr lang="en-US" altLang="zh-CN" sz="2000" dirty="0">
                <a:latin typeface="Times New Roman" panose="02020603050405020304" pitchFamily="18" charset="0"/>
                <a:cs typeface="Times New Roman" panose="02020603050405020304" pitchFamily="18" charset="0"/>
              </a:rPr>
              <a:t>•What type of relationship does exist between ST and TT?  </a:t>
            </a:r>
          </a:p>
          <a:p>
            <a:pPr algn="just">
              <a:lnSpc>
                <a:spcPct val="150000"/>
              </a:lnSpc>
            </a:pPr>
            <a:endParaRPr lang="en-US" altLang="zh-CN" dirty="0">
              <a:latin typeface="Times New Roman" panose="02020603050405020304" pitchFamily="18" charset="0"/>
              <a:cs typeface="Times New Roman" panose="02020603050405020304" pitchFamily="18" charset="0"/>
            </a:endParaRPr>
          </a:p>
          <a:p>
            <a:pPr algn="just"/>
            <a:endParaRPr lang="en-US" altLang="zh-CN" dirty="0">
              <a:latin typeface="Times New Roman" panose="02020603050405020304" pitchFamily="18" charset="0"/>
              <a:cs typeface="Times New Roman" panose="02020603050405020304" pitchFamily="18" charset="0"/>
            </a:endParaRPr>
          </a:p>
          <a:p>
            <a:pPr algn="just"/>
            <a:endParaRPr lang="en-US" altLang="zh-CN" dirty="0">
              <a:latin typeface="Times New Roman" panose="02020603050405020304" pitchFamily="18" charset="0"/>
              <a:cs typeface="Times New Roman" panose="02020603050405020304" pitchFamily="18" charset="0"/>
            </a:endParaRPr>
          </a:p>
          <a:p>
            <a:pPr algn="just"/>
            <a:r>
              <a:rPr lang="en-US" altLang="zh-CN" b="1" dirty="0">
                <a:latin typeface="Times New Roman" panose="02020603050405020304" pitchFamily="18" charset="0"/>
                <a:cs typeface="Times New Roman" panose="02020603050405020304" pitchFamily="18" charset="0"/>
              </a:rPr>
              <a:t>The translated text became therefore the </a:t>
            </a:r>
            <a:r>
              <a:rPr lang="en-US" altLang="zh-CN" b="1" dirty="0" err="1">
                <a:latin typeface="Times New Roman" panose="02020603050405020304" pitchFamily="18" charset="0"/>
                <a:cs typeface="Times New Roman" panose="02020603050405020304" pitchFamily="18" charset="0"/>
              </a:rPr>
              <a:t>centre</a:t>
            </a:r>
            <a:r>
              <a:rPr lang="en-US" altLang="zh-CN" b="1" dirty="0">
                <a:latin typeface="Times New Roman" panose="02020603050405020304" pitchFamily="18" charset="0"/>
                <a:cs typeface="Times New Roman" panose="02020603050405020304" pitchFamily="18" charset="0"/>
              </a:rPr>
              <a:t> of attention, the main object of study. The whole change of perspective was the result of a process of “self-acceptance”, which made scholars realize that translation is a worthy object of study and that very little about the product and process of translation was known. </a:t>
            </a:r>
          </a:p>
        </p:txBody>
      </p:sp>
    </p:spTree>
    <p:custDataLst>
      <p:tags r:id="rId1"/>
    </p:custDataLst>
    <p:extLst>
      <p:ext uri="{BB962C8B-B14F-4D97-AF65-F5344CB8AC3E}">
        <p14:creationId xmlns:p14="http://schemas.microsoft.com/office/powerpoint/2010/main" val="2112872800"/>
      </p:ext>
    </p:extLst>
  </p:cSld>
  <p:clrMapOvr>
    <a:masterClrMapping/>
  </p:clrMapOvr>
  <mc:AlternateContent xmlns:mc="http://schemas.openxmlformats.org/markup-compatibility/2006" xmlns:p14="http://schemas.microsoft.com/office/powerpoint/2010/main">
    <mc:Choice Requires="p14">
      <p:transition spd="slow" p14:dur="1500" advTm="5219">
        <p:random/>
      </p:transition>
    </mc:Choice>
    <mc:Fallback xmlns:a16="http://schemas.microsoft.com/office/drawing/2014/main" xmlns="">
      <p:transition spd="slow" advTm="5219">
        <p:random/>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0.6|0.7"/>
</p:tagLst>
</file>

<file path=ppt/tags/tag10.xml><?xml version="1.0" encoding="utf-8"?>
<p:tagLst xmlns:a="http://schemas.openxmlformats.org/drawingml/2006/main" xmlns:r="http://schemas.openxmlformats.org/officeDocument/2006/relationships" xmlns:p="http://schemas.openxmlformats.org/presentationml/2006/main">
  <p:tag name="TIMING" val="|0.4|0.3|0.2|0.3|0.3|0.4"/>
</p:tagLst>
</file>

<file path=ppt/tags/tag11.xml><?xml version="1.0" encoding="utf-8"?>
<p:tagLst xmlns:a="http://schemas.openxmlformats.org/drawingml/2006/main" xmlns:r="http://schemas.openxmlformats.org/officeDocument/2006/relationships" xmlns:p="http://schemas.openxmlformats.org/presentationml/2006/main">
  <p:tag name="TIMING" val="|0.5|0.4|0.5|0.5|0.5|0.6|0.7"/>
</p:tagLst>
</file>

<file path=ppt/tags/tag12.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13.xml><?xml version="1.0" encoding="utf-8"?>
<p:tagLst xmlns:a="http://schemas.openxmlformats.org/drawingml/2006/main" xmlns:r="http://schemas.openxmlformats.org/officeDocument/2006/relationships" xmlns:p="http://schemas.openxmlformats.org/presentationml/2006/main">
  <p:tag name="TIMING" val="|0.6"/>
</p:tagLst>
</file>

<file path=ppt/tags/tag14.xml><?xml version="1.0" encoding="utf-8"?>
<p:tagLst xmlns:a="http://schemas.openxmlformats.org/drawingml/2006/main" xmlns:r="http://schemas.openxmlformats.org/officeDocument/2006/relationships" xmlns:p="http://schemas.openxmlformats.org/presentationml/2006/main">
  <p:tag name="TIMING" val="|0.3|0.4|0.3|0.3|0.3"/>
</p:tagLst>
</file>

<file path=ppt/tags/tag15.xml><?xml version="1.0" encoding="utf-8"?>
<p:tagLst xmlns:a="http://schemas.openxmlformats.org/drawingml/2006/main" xmlns:r="http://schemas.openxmlformats.org/officeDocument/2006/relationships" xmlns:p="http://schemas.openxmlformats.org/presentationml/2006/main">
  <p:tag name="TIMING" val="|0.4|0.4|0.4|0.3"/>
</p:tagLst>
</file>

<file path=ppt/tags/tag16.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17.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18.xml><?xml version="1.0" encoding="utf-8"?>
<p:tagLst xmlns:a="http://schemas.openxmlformats.org/drawingml/2006/main" xmlns:r="http://schemas.openxmlformats.org/officeDocument/2006/relationships" xmlns:p="http://schemas.openxmlformats.org/presentationml/2006/main">
  <p:tag name="TIMING" val="|0.5|0.4"/>
</p:tagLst>
</file>

<file path=ppt/tags/tag2.xml><?xml version="1.0" encoding="utf-8"?>
<p:tagLst xmlns:a="http://schemas.openxmlformats.org/drawingml/2006/main" xmlns:r="http://schemas.openxmlformats.org/officeDocument/2006/relationships" xmlns:p="http://schemas.openxmlformats.org/presentationml/2006/main">
  <p:tag name="TIMING" val="|0.6"/>
</p:tagLst>
</file>

<file path=ppt/tags/tag3.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4.xml><?xml version="1.0" encoding="utf-8"?>
<p:tagLst xmlns:a="http://schemas.openxmlformats.org/drawingml/2006/main" xmlns:r="http://schemas.openxmlformats.org/officeDocument/2006/relationships" xmlns:p="http://schemas.openxmlformats.org/presentationml/2006/main">
  <p:tag name="TIMING" val="|0.3|0.2|0.3|0.2|0.2"/>
</p:tagLst>
</file>

<file path=ppt/tags/tag5.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6.xml><?xml version="1.0" encoding="utf-8"?>
<p:tagLst xmlns:a="http://schemas.openxmlformats.org/drawingml/2006/main" xmlns:r="http://schemas.openxmlformats.org/officeDocument/2006/relationships" xmlns:p="http://schemas.openxmlformats.org/presentationml/2006/main">
  <p:tag name="TIMING" val="|0.6"/>
</p:tagLst>
</file>

<file path=ppt/tags/tag7.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8.xml><?xml version="1.0" encoding="utf-8"?>
<p:tagLst xmlns:a="http://schemas.openxmlformats.org/drawingml/2006/main" xmlns:r="http://schemas.openxmlformats.org/officeDocument/2006/relationships" xmlns:p="http://schemas.openxmlformats.org/presentationml/2006/main">
  <p:tag name="TIMING" val="|0.4|0.6|0.4|0.5|0.5|0.4|0.4|0.4|0.5"/>
</p:tagLst>
</file>

<file path=ppt/tags/tag9.xml><?xml version="1.0" encoding="utf-8"?>
<p:tagLst xmlns:a="http://schemas.openxmlformats.org/drawingml/2006/main" xmlns:r="http://schemas.openxmlformats.org/officeDocument/2006/relationships" xmlns:p="http://schemas.openxmlformats.org/presentationml/2006/main">
  <p:tag name="TIMING" val="|0.6"/>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d0imfaub">
      <a:majorFont>
        <a:latin typeface="微软雅黑"/>
        <a:ea typeface="微软雅黑"/>
        <a:cs typeface=""/>
      </a:majorFont>
      <a:minorFont>
        <a:latin typeface="微软雅黑"/>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2184</TotalTime>
  <Words>2482</Words>
  <Application>Microsoft Office PowerPoint</Application>
  <PresentationFormat>宽屏</PresentationFormat>
  <Paragraphs>84</Paragraphs>
  <Slides>20</Slides>
  <Notes>0</Notes>
  <HiddenSlides>0</HiddenSlides>
  <MMClips>0</MMClips>
  <ScaleCrop>false</ScaleCrop>
  <HeadingPairs>
    <vt:vector size="6" baseType="variant">
      <vt:variant>
        <vt:lpstr>已用的字体</vt:lpstr>
      </vt:variant>
      <vt:variant>
        <vt:i4>6</vt:i4>
      </vt:variant>
      <vt:variant>
        <vt:lpstr>主题</vt:lpstr>
      </vt:variant>
      <vt:variant>
        <vt:i4>2</vt:i4>
      </vt:variant>
      <vt:variant>
        <vt:lpstr>幻灯片标题</vt:lpstr>
      </vt:variant>
      <vt:variant>
        <vt:i4>20</vt:i4>
      </vt:variant>
    </vt:vector>
  </HeadingPairs>
  <TitlesOfParts>
    <vt:vector size="28" baseType="lpstr">
      <vt:lpstr>微软雅黑</vt:lpstr>
      <vt:lpstr>Arial</vt:lpstr>
      <vt:lpstr>Calibri</vt:lpstr>
      <vt:lpstr>Calibri Light</vt:lpstr>
      <vt:lpstr>Times New Roman</vt:lpstr>
      <vt:lpstr>Wingdings</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https://www.ypppt.com/</dc:title>
  <dc:subject>https://www.ypppt.com/</dc:subject>
  <dc:creator>优品PPT</dc:creator>
  <cp:keywords/>
  <dc:description/>
  <cp:lastModifiedBy>zhang yiran</cp:lastModifiedBy>
  <cp:revision>140</cp:revision>
  <dcterms:created xsi:type="dcterms:W3CDTF">2021-01-27T07:47:40Z</dcterms:created>
  <dcterms:modified xsi:type="dcterms:W3CDTF">2021-12-19T15:07:38Z</dcterms:modified>
</cp:coreProperties>
</file>