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61"/>
  </p:notesMasterIdLst>
  <p:sldIdLst>
    <p:sldId id="256" r:id="rId2"/>
    <p:sldId id="548" r:id="rId3"/>
    <p:sldId id="551" r:id="rId4"/>
    <p:sldId id="554" r:id="rId5"/>
    <p:sldId id="553" r:id="rId6"/>
    <p:sldId id="456" r:id="rId7"/>
    <p:sldId id="468" r:id="rId8"/>
    <p:sldId id="470" r:id="rId9"/>
    <p:sldId id="471" r:id="rId10"/>
    <p:sldId id="466" r:id="rId11"/>
    <p:sldId id="440" r:id="rId12"/>
    <p:sldId id="469" r:id="rId13"/>
    <p:sldId id="490" r:id="rId14"/>
    <p:sldId id="555" r:id="rId15"/>
    <p:sldId id="556" r:id="rId16"/>
    <p:sldId id="546" r:id="rId17"/>
    <p:sldId id="557" r:id="rId18"/>
    <p:sldId id="550" r:id="rId19"/>
    <p:sldId id="506" r:id="rId20"/>
    <p:sldId id="507" r:id="rId21"/>
    <p:sldId id="508" r:id="rId22"/>
    <p:sldId id="509" r:id="rId23"/>
    <p:sldId id="510" r:id="rId24"/>
    <p:sldId id="511" r:id="rId25"/>
    <p:sldId id="512" r:id="rId26"/>
    <p:sldId id="513" r:id="rId27"/>
    <p:sldId id="514" r:id="rId28"/>
    <p:sldId id="515" r:id="rId29"/>
    <p:sldId id="547" r:id="rId30"/>
    <p:sldId id="267" r:id="rId31"/>
    <p:sldId id="516" r:id="rId32"/>
    <p:sldId id="517" r:id="rId33"/>
    <p:sldId id="518" r:id="rId34"/>
    <p:sldId id="519" r:id="rId35"/>
    <p:sldId id="520" r:id="rId36"/>
    <p:sldId id="521" r:id="rId37"/>
    <p:sldId id="274" r:id="rId38"/>
    <p:sldId id="275" r:id="rId39"/>
    <p:sldId id="522" r:id="rId40"/>
    <p:sldId id="523" r:id="rId41"/>
    <p:sldId id="524" r:id="rId42"/>
    <p:sldId id="525" r:id="rId43"/>
    <p:sldId id="526" r:id="rId44"/>
    <p:sldId id="527" r:id="rId45"/>
    <p:sldId id="528" r:id="rId46"/>
    <p:sldId id="529" r:id="rId47"/>
    <p:sldId id="530" r:id="rId48"/>
    <p:sldId id="531" r:id="rId49"/>
    <p:sldId id="532" r:id="rId50"/>
    <p:sldId id="533" r:id="rId51"/>
    <p:sldId id="534" r:id="rId52"/>
    <p:sldId id="535" r:id="rId53"/>
    <p:sldId id="536" r:id="rId54"/>
    <p:sldId id="537" r:id="rId55"/>
    <p:sldId id="538" r:id="rId56"/>
    <p:sldId id="539" r:id="rId57"/>
    <p:sldId id="540" r:id="rId58"/>
    <p:sldId id="443" r:id="rId59"/>
    <p:sldId id="403" r:id="rId6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0642" autoAdjust="0"/>
  </p:normalViewPr>
  <p:slideViewPr>
    <p:cSldViewPr>
      <p:cViewPr varScale="1">
        <p:scale>
          <a:sx n="83" d="100"/>
          <a:sy n="83" d="100"/>
        </p:scale>
        <p:origin x="145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22.02.2024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59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22.02.2024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22.02.2024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22.02.2024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22.02.2024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22.02.2024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22.02.2024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22.02.2024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22.02.2024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22.02.2024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22.02.2024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22.02.2024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22.02.2024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mailto:martin@woesler.d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8800" dirty="0"/>
              <a:t>翻译理论与</a:t>
            </a:r>
            <a:br>
              <a:rPr lang="zh-CN" altLang="de-DE" dirty="0"/>
            </a:br>
            <a:r>
              <a:rPr lang="en-US" sz="3200" b="1" dirty="0"/>
              <a:t>Translation </a:t>
            </a:r>
            <a:r>
              <a:rPr lang="de-DE" altLang="zh-CN" sz="3200" b="1" dirty="0"/>
              <a:t>Theory and </a:t>
            </a:r>
            <a:r>
              <a:rPr lang="de-DE" altLang="zh-CN" sz="3200" b="1" dirty="0" err="1"/>
              <a:t>Practise</a:t>
            </a:r>
            <a:endParaRPr lang="de-DE" sz="16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de-DE" altLang="zh-CN" sz="2400" b="1" dirty="0">
                <a:solidFill>
                  <a:schemeClr val="tx1"/>
                </a:solidFill>
                <a:latin typeface="+mj-lt"/>
              </a:rPr>
              <a:t>2024 </a:t>
            </a:r>
            <a:r>
              <a:rPr lang="zh-CN" altLang="de-DE" sz="2400" dirty="0">
                <a:solidFill>
                  <a:schemeClr val="tx1"/>
                </a:solidFill>
                <a:latin typeface="+mj-lt"/>
              </a:rPr>
              <a:t>年</a:t>
            </a:r>
            <a:r>
              <a:rPr lang="de-DE" altLang="zh-CN" sz="2400" b="1" dirty="0">
                <a:solidFill>
                  <a:schemeClr val="tx1"/>
                </a:solidFill>
                <a:latin typeface="+mj-lt"/>
              </a:rPr>
              <a:t>2 </a:t>
            </a:r>
            <a:r>
              <a:rPr lang="zh-CN" altLang="de-DE" sz="2400" dirty="0">
                <a:solidFill>
                  <a:schemeClr val="tx1"/>
                </a:solidFill>
                <a:latin typeface="+mj-lt"/>
              </a:rPr>
              <a:t>月</a:t>
            </a:r>
            <a:r>
              <a:rPr lang="de-DE" altLang="zh-CN" sz="2400" dirty="0">
                <a:solidFill>
                  <a:schemeClr val="tx1"/>
                </a:solidFill>
                <a:latin typeface="+mj-lt"/>
              </a:rPr>
              <a:t>——</a:t>
            </a:r>
            <a:r>
              <a:rPr lang="de-DE" altLang="zh-CN" sz="2400" b="1" dirty="0">
                <a:solidFill>
                  <a:schemeClr val="tx1"/>
                </a:solidFill>
                <a:latin typeface="+mj-lt"/>
              </a:rPr>
              <a:t>2024 </a:t>
            </a:r>
            <a:r>
              <a:rPr lang="zh-CN" altLang="de-DE" sz="2400" dirty="0">
                <a:solidFill>
                  <a:schemeClr val="tx1"/>
                </a:solidFill>
                <a:latin typeface="+mj-lt"/>
              </a:rPr>
              <a:t>年</a:t>
            </a:r>
            <a:r>
              <a:rPr lang="de-DE" altLang="zh-CN" sz="2400" b="1" dirty="0">
                <a:solidFill>
                  <a:schemeClr val="tx1"/>
                </a:solidFill>
                <a:latin typeface="+mj-lt"/>
              </a:rPr>
              <a:t>6 </a:t>
            </a:r>
            <a:r>
              <a:rPr lang="zh-CN" altLang="de-DE" sz="2400" dirty="0">
                <a:solidFill>
                  <a:schemeClr val="tx1"/>
                </a:solidFill>
                <a:latin typeface="+mj-lt"/>
              </a:rPr>
              <a:t>月</a:t>
            </a:r>
            <a:endParaRPr lang="de-DE" altLang="zh-CN" sz="2400" dirty="0">
              <a:solidFill>
                <a:schemeClr val="tx1"/>
              </a:solidFill>
              <a:latin typeface="+mj-lt"/>
            </a:endParaRPr>
          </a:p>
          <a:p>
            <a:r>
              <a:rPr lang="zh-CN" altLang="de-DE" sz="2400" dirty="0">
                <a:solidFill>
                  <a:schemeClr val="tx1"/>
                </a:solidFill>
              </a:rPr>
              <a:t>助教</a:t>
            </a:r>
            <a:r>
              <a:rPr lang="de-DE" altLang="zh-CN" sz="2400" dirty="0">
                <a:solidFill>
                  <a:schemeClr val="tx1"/>
                </a:solidFill>
              </a:rPr>
              <a:t>TA</a:t>
            </a:r>
            <a:r>
              <a:rPr lang="zh-CN" altLang="de-DE" sz="2400" dirty="0">
                <a:solidFill>
                  <a:schemeClr val="tx1"/>
                </a:solidFill>
              </a:rPr>
              <a:t>：</a:t>
            </a:r>
            <a:r>
              <a:rPr lang="de-DE" altLang="zh-CN" sz="2400" dirty="0">
                <a:solidFill>
                  <a:schemeClr val="tx1"/>
                </a:solidFill>
              </a:rPr>
              <a:t>Zhou Li </a:t>
            </a:r>
            <a:r>
              <a:rPr lang="zh-CN" altLang="de-DE" sz="2400" dirty="0">
                <a:solidFill>
                  <a:schemeClr val="tx1"/>
                </a:solidFill>
              </a:rPr>
              <a:t>翻译一班，</a:t>
            </a:r>
            <a:r>
              <a:rPr lang="de-DE" altLang="zh-CN" sz="2400" dirty="0" err="1">
                <a:solidFill>
                  <a:schemeClr val="tx1"/>
                </a:solidFill>
              </a:rPr>
              <a:t>Yu</a:t>
            </a:r>
            <a:r>
              <a:rPr lang="de-DE" altLang="zh-CN" sz="2400" dirty="0">
                <a:solidFill>
                  <a:schemeClr val="tx1"/>
                </a:solidFill>
              </a:rPr>
              <a:t> </a:t>
            </a:r>
            <a:r>
              <a:rPr lang="de-DE" altLang="zh-CN" sz="2400" dirty="0" err="1">
                <a:solidFill>
                  <a:schemeClr val="tx1"/>
                </a:solidFill>
              </a:rPr>
              <a:t>Xinzhong</a:t>
            </a:r>
            <a:r>
              <a:rPr lang="de-DE" altLang="zh-CN" sz="2400" dirty="0">
                <a:solidFill>
                  <a:schemeClr val="tx1"/>
                </a:solidFill>
              </a:rPr>
              <a:t> </a:t>
            </a:r>
            <a:r>
              <a:rPr lang="zh-CN" altLang="de-DE" sz="2400" dirty="0">
                <a:solidFill>
                  <a:schemeClr val="tx1"/>
                </a:solidFill>
              </a:rPr>
              <a:t>翻译二班</a:t>
            </a:r>
            <a:endParaRPr lang="de-DE" altLang="zh-CN" sz="2400" dirty="0">
              <a:solidFill>
                <a:schemeClr val="tx1"/>
              </a:solidFill>
              <a:latin typeface="楷体" panose="02010609060101010101" pitchFamily="49" charset="-122"/>
              <a:ea typeface="楷体" panose="02010609060101010101" pitchFamily="49" charset="-122"/>
            </a:endParaRPr>
          </a:p>
          <a:p>
            <a:endParaRPr lang="de-DE"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Professor Dr. Ole Döring</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Woesler</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kumimoji="1" lang="de-DE" altLang="zh-CN" dirty="0"/>
              <a:t>Über Benotung</a:t>
            </a:r>
            <a:r>
              <a:rPr kumimoji="1" altLang="zh-CN" dirty="0"/>
              <a:t> </a:t>
            </a:r>
            <a:r>
              <a:rPr kumimoji="1" lang="zh-CN" dirty="0"/>
              <a:t>关于成绩</a:t>
            </a:r>
          </a:p>
        </p:txBody>
      </p:sp>
      <p:sp>
        <p:nvSpPr>
          <p:cNvPr id="12291" name="内容占位符 2"/>
          <p:cNvSpPr>
            <a:spLocks noGrp="1"/>
          </p:cNvSpPr>
          <p:nvPr>
            <p:ph idx="1"/>
          </p:nvPr>
        </p:nvSpPr>
        <p:spPr>
          <a:xfrm>
            <a:off x="800100" y="2516189"/>
            <a:ext cx="7543800" cy="3932237"/>
          </a:xfrm>
        </p:spPr>
        <p:txBody>
          <a:bodyPr/>
          <a:lstStyle/>
          <a:p>
            <a:pPr eaLnBrk="1" hangingPunct="1">
              <a:buFont typeface="Garamond" panose="02020404030301010803" pitchFamily="18" charset="0"/>
              <a:buNone/>
            </a:pPr>
            <a:r>
              <a:rPr lang="en-US" altLang="zh-CN" sz="2400" b="1" dirty="0" err="1">
                <a:latin typeface="Arial" panose="020B0604020202020204" pitchFamily="34" charset="0"/>
                <a:cs typeface="Arial" panose="020B0604020202020204" pitchFamily="34" charset="0"/>
              </a:rPr>
              <a:t>Erwartungen</a:t>
            </a:r>
            <a:r>
              <a:rPr lang="en-US" altLang="zh-CN" sz="2400" b="1" dirty="0">
                <a:latin typeface="Arial" panose="020B0604020202020204" pitchFamily="34" charset="0"/>
                <a:cs typeface="Arial" panose="020B0604020202020204" pitchFamily="34" charset="0"/>
              </a:rPr>
              <a:t> </a:t>
            </a:r>
            <a:r>
              <a:rPr lang="en-US" altLang="zh-CN" sz="2400" b="1" dirty="0" err="1">
                <a:latin typeface="Arial" panose="020B0604020202020204" pitchFamily="34" charset="0"/>
                <a:cs typeface="Arial" panose="020B0604020202020204" pitchFamily="34" charset="0"/>
              </a:rPr>
              <a:t>bezüglich</a:t>
            </a:r>
            <a:r>
              <a:rPr lang="en-US" altLang="zh-CN" sz="2400" b="1" dirty="0">
                <a:latin typeface="Arial" panose="020B0604020202020204" pitchFamily="34" charset="0"/>
                <a:cs typeface="Arial" panose="020B0604020202020204" pitchFamily="34" charset="0"/>
              </a:rPr>
              <a:t> der Noten </a:t>
            </a:r>
            <a:r>
              <a:rPr lang="zh-CN" altLang="en-US" sz="2400" b="1" dirty="0">
                <a:latin typeface="Arial" panose="020B0604020202020204" pitchFamily="34" charset="0"/>
                <a:cs typeface="Arial" panose="020B0604020202020204" pitchFamily="34" charset="0"/>
                <a:sym typeface="+mn-ea"/>
              </a:rPr>
              <a:t>对成绩的期许</a:t>
            </a:r>
            <a:endParaRPr lang="en-US" altLang="zh-CN" sz="2400" b="1" dirty="0">
              <a:latin typeface="Arial" panose="020B0604020202020204" pitchFamily="34" charset="0"/>
              <a:cs typeface="Arial" panose="020B0604020202020204" pitchFamily="34" charset="0"/>
            </a:endParaRPr>
          </a:p>
          <a:p>
            <a:pPr algn="ctr" eaLnBrk="1" hangingPunct="1">
              <a:buFont typeface="Garamond" panose="02020404030301010803" pitchFamily="18" charset="0"/>
              <a:buNone/>
            </a:pPr>
            <a:r>
              <a:rPr lang="en-US" altLang="zh-CN" sz="12500" b="1" dirty="0">
                <a:latin typeface="Arial" panose="020B0604020202020204" pitchFamily="34" charset="0"/>
                <a:cs typeface="Arial" panose="020B0604020202020204" pitchFamily="34" charset="0"/>
              </a:rPr>
              <a:t>=</a:t>
            </a:r>
          </a:p>
          <a:p>
            <a:pPr algn="r" eaLnBrk="1" hangingPunct="1">
              <a:buFont typeface="Garamond" panose="02020404030301010803" pitchFamily="18" charset="0"/>
              <a:buNone/>
            </a:pPr>
            <a:r>
              <a:rPr lang="en-US" altLang="zh-CN" sz="2400" b="1" dirty="0" err="1">
                <a:latin typeface="Arial" panose="020B0604020202020204" pitchFamily="34" charset="0"/>
                <a:cs typeface="Arial" panose="020B0604020202020204" pitchFamily="34" charset="0"/>
              </a:rPr>
              <a:t>Anfordernungen</a:t>
            </a:r>
            <a:r>
              <a:rPr lang="en-US" altLang="zh-CN" sz="2400" b="1" dirty="0">
                <a:latin typeface="Arial" panose="020B0604020202020204" pitchFamily="34" charset="0"/>
                <a:cs typeface="Arial" panose="020B0604020202020204" pitchFamily="34" charset="0"/>
              </a:rPr>
              <a:t> des Curriculums </a:t>
            </a:r>
            <a:r>
              <a:rPr lang="zh-CN" altLang="en-US" sz="2400" b="1" dirty="0">
                <a:latin typeface="Arial" panose="020B0604020202020204" pitchFamily="34" charset="0"/>
                <a:cs typeface="Arial" panose="020B0604020202020204" pitchFamily="34" charset="0"/>
                <a:sym typeface="+mn-ea"/>
              </a:rPr>
              <a:t>课程要求</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endParaRPr kumimoji="1" lang="zh-CN" altLang="en-US" dirty="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kumimoji="1" lang="de-DE" altLang="zh-CN" dirty="0"/>
              <a:t>Zur Benotung</a:t>
            </a:r>
            <a:endParaRPr kumimoji="1" lang="zh-CN" altLang="en-US" dirty="0"/>
          </a:p>
        </p:txBody>
      </p:sp>
      <p:graphicFrame>
        <p:nvGraphicFramePr>
          <p:cNvPr id="13315" name="Diagramm 4"/>
          <p:cNvGraphicFramePr/>
          <p:nvPr>
            <p:extLst>
              <p:ext uri="{D42A27DB-BD31-4B8C-83A1-F6EECF244321}">
                <p14:modId xmlns:p14="http://schemas.microsoft.com/office/powerpoint/2010/main" val="3521359003"/>
              </p:ext>
            </p:extLst>
          </p:nvPr>
        </p:nvGraphicFramePr>
        <p:xfrm>
          <a:off x="457200" y="1666875"/>
          <a:ext cx="8363272" cy="7029450"/>
        </p:xfrm>
        <a:graphic>
          <a:graphicData uri="http://schemas.openxmlformats.org/presentationml/2006/ole">
            <mc:AlternateContent xmlns:mc="http://schemas.openxmlformats.org/markup-compatibility/2006">
              <mc:Choice xmlns:v="urn:schemas-microsoft-com:vml" Requires="v">
                <p:oleObj name="Worksheet" r:id="rId2" imgW="8439145" imgH="5629310" progId="Excel.Sheet.8">
                  <p:embed/>
                </p:oleObj>
              </mc:Choice>
              <mc:Fallback>
                <p:oleObj name="Worksheet" r:id="rId2" imgW="8439145" imgH="5629310" progId="Excel.Sheet.8">
                  <p:embed/>
                  <p:pic>
                    <p:nvPicPr>
                      <p:cNvPr id="0" name="图片 1030"/>
                      <p:cNvPicPr>
                        <a:picLocks noChangeArrowheads="1"/>
                      </p:cNvPicPr>
                      <p:nvPr/>
                    </p:nvPicPr>
                    <p:blipFill>
                      <a:blip r:embed="rId3"/>
                      <a:srcRect/>
                      <a:stretch>
                        <a:fillRect/>
                      </a:stretch>
                    </p:blipFill>
                    <p:spPr bwMode="auto">
                      <a:xfrm>
                        <a:off x="457200" y="1666875"/>
                        <a:ext cx="8363272" cy="7029450"/>
                      </a:xfrm>
                      <a:prstGeom prst="rect">
                        <a:avLst/>
                      </a:prstGeom>
                      <a:noFill/>
                      <a:ln>
                        <a:noFill/>
                      </a:ln>
                    </p:spPr>
                  </p:pic>
                </p:oleObj>
              </mc:Fallback>
            </mc:AlternateContent>
          </a:graphicData>
        </a:graphic>
      </p:graphicFrame>
      <p:sp>
        <p:nvSpPr>
          <p:cNvPr id="2" name="Textfeld 1">
            <a:extLst>
              <a:ext uri="{FF2B5EF4-FFF2-40B4-BE49-F238E27FC236}">
                <a16:creationId xmlns:a16="http://schemas.microsoft.com/office/drawing/2014/main" id="{59A55136-30E9-44B2-92D8-776295813523}"/>
              </a:ext>
            </a:extLst>
          </p:cNvPr>
          <p:cNvSpPr txBox="1"/>
          <p:nvPr/>
        </p:nvSpPr>
        <p:spPr>
          <a:xfrm>
            <a:off x="899591" y="2060848"/>
            <a:ext cx="7667403" cy="1200329"/>
          </a:xfrm>
          <a:prstGeom prst="rect">
            <a:avLst/>
          </a:prstGeom>
          <a:noFill/>
        </p:spPr>
        <p:txBody>
          <a:bodyPr wrap="square" rtlCol="0">
            <a:spAutoFit/>
          </a:bodyPr>
          <a:lstStyle/>
          <a:p>
            <a:r>
              <a:rPr lang="zh-CN" altLang="de-DE" sz="3600" dirty="0"/>
              <a:t>学期论文（结合学期所学，撰写一篇</a:t>
            </a:r>
            <a:br>
              <a:rPr lang="de-DE" sz="3600" dirty="0"/>
            </a:br>
            <a:r>
              <a:rPr lang="zh-CN" altLang="de-DE" sz="3600" dirty="0"/>
              <a:t>以上汉字或单词的论文）成绩占</a:t>
            </a:r>
            <a:r>
              <a:rPr lang="de-DE" sz="3600" dirty="0"/>
              <a:t>70%</a:t>
            </a:r>
            <a:r>
              <a:rPr lang="zh-CN" altLang="de-DE" sz="3600" dirty="0"/>
              <a:t>。</a:t>
            </a:r>
            <a:endParaRPr lang="de-DE"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normAutofit fontScale="90000"/>
          </a:bodyPr>
          <a:lstStyle/>
          <a:p>
            <a:pPr eaLnBrk="1" hangingPunct="1"/>
            <a:r>
              <a:rPr kumimoji="1" lang="de-DE" altLang="zh-CN" dirty="0"/>
              <a:t>Wie Sie wiss. Material finden</a:t>
            </a:r>
            <a:br>
              <a:rPr kumimoji="1" lang="de-DE" altLang="zh-CN" dirty="0"/>
            </a:br>
            <a:r>
              <a:rPr kumimoji="1" lang="zh-CN" altLang="de-DE" dirty="0"/>
              <a:t>怎麽能找到參考資料</a:t>
            </a:r>
            <a:endParaRPr kumimoji="1" lang="zh-CN" dirty="0"/>
          </a:p>
        </p:txBody>
      </p:sp>
      <p:sp>
        <p:nvSpPr>
          <p:cNvPr id="12291" name="内容占位符 2"/>
          <p:cNvSpPr>
            <a:spLocks noGrp="1"/>
          </p:cNvSpPr>
          <p:nvPr>
            <p:ph idx="1"/>
          </p:nvPr>
        </p:nvSpPr>
        <p:spPr>
          <a:xfrm>
            <a:off x="800100" y="1988841"/>
            <a:ext cx="7543800" cy="4459586"/>
          </a:xfrm>
        </p:spPr>
        <p:txBody>
          <a:bodyPr>
            <a:normAutofit lnSpcReduction="10000"/>
          </a:bodyPr>
          <a:lstStyle/>
          <a:p>
            <a:r>
              <a:rPr kumimoji="1" lang="zh-CN" altLang="de-DE" dirty="0">
                <a:cs typeface="Arial" panose="020B0604020202020204" pitchFamily="34" charset="0"/>
              </a:rPr>
              <a:t>百科百度（起點，要看文章用的參考資料）</a:t>
            </a:r>
            <a:endParaRPr kumimoji="1" lang="de-DE" altLang="zh-CN" dirty="0">
              <a:cs typeface="Arial" panose="020B0604020202020204" pitchFamily="34" charset="0"/>
            </a:endParaRPr>
          </a:p>
          <a:p>
            <a:r>
              <a:rPr lang="de-DE" dirty="0"/>
              <a:t>https://www.gugexueshu.com</a:t>
            </a:r>
            <a:r>
              <a:rPr lang="de-DE"/>
              <a:t>/ </a:t>
            </a:r>
            <a:br>
              <a:rPr lang="de-DE"/>
            </a:br>
            <a:r>
              <a:rPr lang="en-US"/>
              <a:t>(</a:t>
            </a:r>
            <a:r>
              <a:rPr lang="de-DE" altLang="zh-CN" dirty="0"/>
              <a:t>MLA</a:t>
            </a:r>
            <a:r>
              <a:rPr lang="zh-CN" altLang="de-DE" dirty="0"/>
              <a:t>標準</a:t>
            </a:r>
            <a:r>
              <a:rPr lang="en-US" dirty="0"/>
              <a:t>)</a:t>
            </a:r>
          </a:p>
          <a:p>
            <a:r>
              <a:rPr lang="de-DE" altLang="zh-CN" dirty="0"/>
              <a:t>CNKI</a:t>
            </a:r>
          </a:p>
          <a:p>
            <a:r>
              <a:rPr lang="zh-CN" altLang="de-DE" dirty="0"/>
              <a:t>圖書館</a:t>
            </a:r>
            <a:endParaRPr lang="de-DE" altLang="zh-CN" dirty="0"/>
          </a:p>
          <a:p>
            <a:r>
              <a:rPr lang="de-DE" altLang="zh-CN" dirty="0"/>
              <a:t>tupian.baidu.com</a:t>
            </a:r>
            <a:r>
              <a:rPr lang="zh-CN" altLang="de-DE" dirty="0"/>
              <a:t>、</a:t>
            </a:r>
            <a:r>
              <a:rPr lang="de-DE" altLang="zh-CN" dirty="0" err="1"/>
              <a:t>ppt</a:t>
            </a:r>
            <a:r>
              <a:rPr lang="de-DE" altLang="zh-CN" dirty="0"/>
              <a:t> on </a:t>
            </a:r>
            <a:r>
              <a:rPr lang="de-DE" altLang="zh-CN" dirty="0" err="1"/>
              <a:t>baidu</a:t>
            </a:r>
            <a:endParaRPr lang="de-DE" altLang="zh-CN" dirty="0"/>
          </a:p>
          <a:p>
            <a:r>
              <a:rPr lang="de-DE" dirty="0" err="1"/>
              <a:t>Ishare</a:t>
            </a:r>
            <a:r>
              <a:rPr lang="de-DE" dirty="0"/>
              <a:t>? </a:t>
            </a:r>
            <a:r>
              <a:rPr lang="de-DE" dirty="0" err="1"/>
              <a:t>Douban</a:t>
            </a:r>
            <a:r>
              <a:rPr lang="de-DE" dirty="0"/>
              <a:t>? books.google.de?</a:t>
            </a:r>
          </a:p>
          <a:p>
            <a:endParaRPr kumimoji="1" lang="zh-CN" altLang="en-US" dirty="0">
              <a:cs typeface="Arial" panose="020B0604020202020204" pitchFamily="34" charset="0"/>
            </a:endParaRPr>
          </a:p>
        </p:txBody>
      </p:sp>
    </p:spTree>
    <p:extLst>
      <p:ext uri="{BB962C8B-B14F-4D97-AF65-F5344CB8AC3E}">
        <p14:creationId xmlns:p14="http://schemas.microsoft.com/office/powerpoint/2010/main" val="128872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9A351-1DE2-4A88-A664-DFA0FB1C21ED}"/>
              </a:ext>
            </a:extLst>
          </p:cNvPr>
          <p:cNvSpPr>
            <a:spLocks noGrp="1"/>
          </p:cNvSpPr>
          <p:nvPr>
            <p:ph type="title"/>
          </p:nvPr>
        </p:nvSpPr>
        <p:spPr/>
        <p:txBody>
          <a:bodyPr>
            <a:normAutofit fontScale="90000"/>
          </a:bodyPr>
          <a:lstStyle/>
          <a:p>
            <a:r>
              <a:rPr lang="de-DE" dirty="0"/>
              <a:t>Warum braucht man </a:t>
            </a:r>
            <a:br>
              <a:rPr lang="de-DE" dirty="0"/>
            </a:br>
            <a:r>
              <a:rPr lang="de-DE" dirty="0"/>
              <a:t>Übersetzungs-Theorien?</a:t>
            </a:r>
          </a:p>
        </p:txBody>
      </p:sp>
      <p:sp>
        <p:nvSpPr>
          <p:cNvPr id="3" name="Inhaltsplatzhalter 2">
            <a:extLst>
              <a:ext uri="{FF2B5EF4-FFF2-40B4-BE49-F238E27FC236}">
                <a16:creationId xmlns:a16="http://schemas.microsoft.com/office/drawing/2014/main" id="{7C061342-F07A-4E76-B66E-EE47FC7CEDC7}"/>
              </a:ext>
            </a:extLst>
          </p:cNvPr>
          <p:cNvSpPr>
            <a:spLocks noGrp="1"/>
          </p:cNvSpPr>
          <p:nvPr>
            <p:ph idx="1"/>
          </p:nvPr>
        </p:nvSpPr>
        <p:spPr>
          <a:xfrm>
            <a:off x="714400" y="1988840"/>
            <a:ext cx="7715200" cy="4453955"/>
          </a:xfrm>
        </p:spPr>
        <p:txBody>
          <a:bodyPr>
            <a:normAutofit fontScale="70000" lnSpcReduction="20000"/>
          </a:bodyPr>
          <a:lstStyle/>
          <a:p>
            <a:pPr marL="0" indent="0">
              <a:buNone/>
            </a:pPr>
            <a:r>
              <a:rPr lang="de-DE" sz="4800" dirty="0"/>
              <a:t>Interpretieren Sie das Gedicht:</a:t>
            </a:r>
          </a:p>
          <a:p>
            <a:pPr marL="0" indent="0">
              <a:buNone/>
            </a:pPr>
            <a:r>
              <a:rPr lang="de-DE" sz="4800" dirty="0"/>
              <a:t>Den Kopf schüttelte sie</a:t>
            </a:r>
          </a:p>
          <a:p>
            <a:pPr marL="0" indent="0">
              <a:buNone/>
            </a:pPr>
            <a:r>
              <a:rPr lang="de-DE" sz="4800" dirty="0"/>
              <a:t>Die Tränen wischte sie weg</a:t>
            </a:r>
          </a:p>
          <a:p>
            <a:pPr marL="0" indent="0">
              <a:buNone/>
            </a:pPr>
            <a:r>
              <a:rPr lang="de-DE" sz="4800" dirty="0"/>
              <a:t>Mit dem Ärmel ihrer weißen Kleidung</a:t>
            </a:r>
          </a:p>
          <a:p>
            <a:pPr marL="0" indent="0">
              <a:buNone/>
            </a:pPr>
            <a:r>
              <a:rPr lang="de-DE" altLang="zh-CN" sz="4800" dirty="0"/>
              <a:t>1. Versuch:</a:t>
            </a:r>
          </a:p>
          <a:p>
            <a:pPr marL="0" indent="0">
              <a:buNone/>
            </a:pPr>
            <a:r>
              <a:rPr lang="zh-CN" altLang="de-DE" sz="4800" dirty="0"/>
              <a:t>她摇了摇头</a:t>
            </a:r>
            <a:endParaRPr lang="de-DE" altLang="zh-CN" sz="4800" dirty="0"/>
          </a:p>
          <a:p>
            <a:pPr marL="0" indent="0">
              <a:buNone/>
            </a:pPr>
            <a:r>
              <a:rPr lang="zh-CN" altLang="de-DE" sz="4800" dirty="0"/>
              <a:t>她拭去泪水</a:t>
            </a:r>
            <a:endParaRPr lang="de-DE" altLang="zh-CN" sz="4800" dirty="0"/>
          </a:p>
          <a:p>
            <a:pPr marL="0" indent="0">
              <a:buNone/>
            </a:pPr>
            <a:r>
              <a:rPr lang="zh-CN" altLang="de-DE" sz="4800" dirty="0"/>
              <a:t>用她的白衣袖</a:t>
            </a:r>
            <a:endParaRPr lang="de-DE" sz="4800" dirty="0"/>
          </a:p>
        </p:txBody>
      </p:sp>
    </p:spTree>
    <p:extLst>
      <p:ext uri="{BB962C8B-B14F-4D97-AF65-F5344CB8AC3E}">
        <p14:creationId xmlns:p14="http://schemas.microsoft.com/office/powerpoint/2010/main" val="422587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70D1F-EE20-1DA0-11DA-92E3BB00E2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E9A4DE-B960-4ED7-5873-C9E86AB739A4}"/>
              </a:ext>
            </a:extLst>
          </p:cNvPr>
          <p:cNvSpPr>
            <a:spLocks noGrp="1"/>
          </p:cNvSpPr>
          <p:nvPr>
            <p:ph type="title"/>
          </p:nvPr>
        </p:nvSpPr>
        <p:spPr/>
        <p:txBody>
          <a:bodyPr>
            <a:normAutofit fontScale="90000"/>
          </a:bodyPr>
          <a:lstStyle/>
          <a:p>
            <a:r>
              <a:rPr lang="de-DE" dirty="0"/>
              <a:t>Warum braucht man </a:t>
            </a:r>
            <a:br>
              <a:rPr lang="de-DE" dirty="0"/>
            </a:br>
            <a:r>
              <a:rPr lang="de-DE" dirty="0"/>
              <a:t>Übersetzungs-Theorien?</a:t>
            </a:r>
          </a:p>
        </p:txBody>
      </p:sp>
      <p:sp>
        <p:nvSpPr>
          <p:cNvPr id="3" name="Inhaltsplatzhalter 2">
            <a:extLst>
              <a:ext uri="{FF2B5EF4-FFF2-40B4-BE49-F238E27FC236}">
                <a16:creationId xmlns:a16="http://schemas.microsoft.com/office/drawing/2014/main" id="{8825A68F-0354-81A9-F480-224B5A75FC7F}"/>
              </a:ext>
            </a:extLst>
          </p:cNvPr>
          <p:cNvSpPr>
            <a:spLocks noGrp="1"/>
          </p:cNvSpPr>
          <p:nvPr>
            <p:ph idx="1"/>
          </p:nvPr>
        </p:nvSpPr>
        <p:spPr>
          <a:xfrm>
            <a:off x="714400" y="1772816"/>
            <a:ext cx="7715200" cy="4669979"/>
          </a:xfrm>
        </p:spPr>
        <p:txBody>
          <a:bodyPr>
            <a:normAutofit fontScale="85000" lnSpcReduction="10000"/>
          </a:bodyPr>
          <a:lstStyle/>
          <a:p>
            <a:pPr marL="0" indent="0">
              <a:buNone/>
            </a:pPr>
            <a:r>
              <a:rPr lang="de-DE" sz="2000" dirty="0"/>
              <a:t>Zunächst einmal müssen Sie den Kontext kennen. Es könnte in Indien spielen und das Kopfschütteln könnte Bejahung bedeuten. Da sie weiße Kleidung trägt könnte sie der westlichen Hochzeitsmode folgend gerade heiraten und mit dem Kopfschütteln ihr „Ja“ begleiten. </a:t>
            </a:r>
          </a:p>
          <a:p>
            <a:pPr marL="0" indent="0">
              <a:buNone/>
            </a:pPr>
            <a:r>
              <a:rPr lang="de-DE" sz="2000" dirty="0"/>
              <a:t>Die Übersetzung (ins Chinesische oder Deutsche) könnte also lauten: </a:t>
            </a:r>
          </a:p>
          <a:p>
            <a:pPr marL="0" indent="0">
              <a:buNone/>
            </a:pPr>
            <a:endParaRPr lang="de-DE" sz="2000" dirty="0"/>
          </a:p>
          <a:p>
            <a:pPr marL="0" indent="0">
              <a:buNone/>
            </a:pPr>
            <a:r>
              <a:rPr lang="de-DE" sz="2000" dirty="0"/>
              <a:t>Sie nickte </a:t>
            </a:r>
            <a:r>
              <a:rPr lang="zh-CN" altLang="de-DE" sz="2000" dirty="0"/>
              <a:t>她点了点头 </a:t>
            </a:r>
            <a:r>
              <a:rPr lang="de-DE" altLang="zh-CN" sz="2000" dirty="0"/>
              <a:t>[</a:t>
            </a:r>
            <a:r>
              <a:rPr lang="de-DE" sz="2000" dirty="0"/>
              <a:t>Kulturkompetenz Gestik: Kopfschütteln in Indien bedeutet Bejahung]</a:t>
            </a:r>
          </a:p>
          <a:p>
            <a:pPr marL="0" indent="0">
              <a:buNone/>
            </a:pPr>
            <a:r>
              <a:rPr lang="de-DE" sz="2000" dirty="0"/>
              <a:t>Und wischte sich</a:t>
            </a:r>
          </a:p>
          <a:p>
            <a:pPr marL="0" indent="0">
              <a:buNone/>
            </a:pPr>
            <a:r>
              <a:rPr lang="de-DE" sz="2000" dirty="0"/>
              <a:t>mit dem Ärmel ihres Hochzeitskleids [weißes Kleid in Indien ist eigentlich eine Trauerbekleidung. Vor allem in Städten übernehmen aber vor allem auch junge Inder die westliche Tradition des weißen Hochzeitskleid, was als modern gilt.]</a:t>
            </a:r>
          </a:p>
          <a:p>
            <a:pPr marL="0" indent="0">
              <a:buNone/>
            </a:pPr>
            <a:r>
              <a:rPr lang="de-DE" sz="2000" dirty="0"/>
              <a:t>Eine Krokodilsträne aus dem Knopfloch [Wörtlich wohl eher aus dem Augenwinkel. Naja, das ist nun wirklich Interpretationssache: Weint sie, weil sie heiratet? Oder sind es Freudentränen? Vielleicht ist sie einfach ergriffen, denn es ist ein wichtiger Moment in ihrem Leben. Am Ende hat sie doch kein Hochzeitskleid an, sondern ein Trauerkleid und trauert am Grab. Bejaht sie die Aussage des Priesters „Ruhe in Frieden!“?]</a:t>
            </a:r>
          </a:p>
        </p:txBody>
      </p:sp>
    </p:spTree>
    <p:extLst>
      <p:ext uri="{BB962C8B-B14F-4D97-AF65-F5344CB8AC3E}">
        <p14:creationId xmlns:p14="http://schemas.microsoft.com/office/powerpoint/2010/main" val="3501272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AC675-CDF2-30E3-C0E3-608BC3DBD0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669935-C8B1-AC59-578D-8C7117ED4438}"/>
              </a:ext>
            </a:extLst>
          </p:cNvPr>
          <p:cNvSpPr>
            <a:spLocks noGrp="1"/>
          </p:cNvSpPr>
          <p:nvPr>
            <p:ph type="title"/>
          </p:nvPr>
        </p:nvSpPr>
        <p:spPr/>
        <p:txBody>
          <a:bodyPr>
            <a:normAutofit fontScale="90000"/>
          </a:bodyPr>
          <a:lstStyle/>
          <a:p>
            <a:r>
              <a:rPr lang="de-DE" dirty="0"/>
              <a:t>Warum braucht man </a:t>
            </a:r>
            <a:br>
              <a:rPr lang="de-DE" dirty="0"/>
            </a:br>
            <a:r>
              <a:rPr lang="de-DE" dirty="0"/>
              <a:t>Übersetzungs-Theorien?</a:t>
            </a:r>
          </a:p>
        </p:txBody>
      </p:sp>
      <p:sp>
        <p:nvSpPr>
          <p:cNvPr id="3" name="Inhaltsplatzhalter 2">
            <a:extLst>
              <a:ext uri="{FF2B5EF4-FFF2-40B4-BE49-F238E27FC236}">
                <a16:creationId xmlns:a16="http://schemas.microsoft.com/office/drawing/2014/main" id="{445EC8E4-78D2-39EC-DD31-8BF5D81A216F}"/>
              </a:ext>
            </a:extLst>
          </p:cNvPr>
          <p:cNvSpPr>
            <a:spLocks noGrp="1"/>
          </p:cNvSpPr>
          <p:nvPr>
            <p:ph idx="1"/>
          </p:nvPr>
        </p:nvSpPr>
        <p:spPr>
          <a:xfrm>
            <a:off x="714400" y="1772816"/>
            <a:ext cx="7715200" cy="4669979"/>
          </a:xfrm>
        </p:spPr>
        <p:txBody>
          <a:bodyPr>
            <a:normAutofit lnSpcReduction="10000"/>
          </a:bodyPr>
          <a:lstStyle/>
          <a:p>
            <a:pPr marL="0" indent="0">
              <a:buNone/>
            </a:pPr>
            <a:r>
              <a:rPr lang="de-DE" sz="2000" dirty="0"/>
              <a:t>Die Theorien helfen dabei, solche komplexen Vorgänge systematisch und VEREINFACHEND zu beschreiben, so dass Sie den Fehler der wörtlichen Übersetzung auf Grundlage theoretischen Vorwissens vermeiden.</a:t>
            </a:r>
          </a:p>
          <a:p>
            <a:pPr marL="0" indent="0">
              <a:buNone/>
            </a:pPr>
            <a:endParaRPr lang="de-DE" sz="2000" dirty="0"/>
          </a:p>
          <a:p>
            <a:pPr marL="0" indent="0">
              <a:buNone/>
            </a:pPr>
            <a:r>
              <a:rPr lang="de-DE" sz="2000" dirty="0"/>
              <a:t>Sie nickte</a:t>
            </a:r>
          </a:p>
          <a:p>
            <a:pPr marL="0" indent="0">
              <a:buNone/>
            </a:pPr>
            <a:r>
              <a:rPr lang="de-DE" sz="2000" dirty="0"/>
              <a:t>Und wischte sich </a:t>
            </a:r>
          </a:p>
          <a:p>
            <a:pPr marL="0" indent="0">
              <a:buNone/>
            </a:pPr>
            <a:r>
              <a:rPr lang="de-DE" sz="2000" dirty="0"/>
              <a:t>mit dem Ärmel ihres Hochzeitskleid      | ihres Trauerkleids</a:t>
            </a:r>
          </a:p>
          <a:p>
            <a:pPr marL="0" indent="0">
              <a:buNone/>
            </a:pPr>
            <a:r>
              <a:rPr lang="de-DE" sz="2000" dirty="0"/>
              <a:t>Eine Träne aus dem Augenwinkel            | die Tränen ab</a:t>
            </a:r>
          </a:p>
          <a:p>
            <a:pPr marL="0" indent="0">
              <a:buNone/>
            </a:pPr>
            <a:endParaRPr lang="de-DE" sz="2000" dirty="0"/>
          </a:p>
          <a:p>
            <a:pPr marL="0" indent="0">
              <a:buNone/>
            </a:pPr>
            <a:r>
              <a:rPr lang="de-DE" sz="2000" dirty="0"/>
              <a:t>Die Theorien helfen dabei, solche komplexen Vorgänge systematisch und VEREINFACHEND zu beschreiben, so dass Sie den Fehler der wörtlichen Übersetzung auf Grundlage theoretischen Vorwissens vermeiden.</a:t>
            </a:r>
          </a:p>
        </p:txBody>
      </p:sp>
    </p:spTree>
    <p:extLst>
      <p:ext uri="{BB962C8B-B14F-4D97-AF65-F5344CB8AC3E}">
        <p14:creationId xmlns:p14="http://schemas.microsoft.com/office/powerpoint/2010/main" val="14666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9D1A6-B8EF-4847-8583-E7DECEA856CC}"/>
              </a:ext>
            </a:extLst>
          </p:cNvPr>
          <p:cNvSpPr>
            <a:spLocks noGrp="1"/>
          </p:cNvSpPr>
          <p:nvPr>
            <p:ph type="title"/>
          </p:nvPr>
        </p:nvSpPr>
        <p:spPr/>
        <p:txBody>
          <a:bodyPr/>
          <a:lstStyle/>
          <a:p>
            <a:r>
              <a:rPr lang="de-DE" dirty="0"/>
              <a:t>Der Übersetzungs-Prozess</a:t>
            </a:r>
          </a:p>
        </p:txBody>
      </p:sp>
      <p:sp>
        <p:nvSpPr>
          <p:cNvPr id="3" name="Inhaltsplatzhalter 2">
            <a:extLst>
              <a:ext uri="{FF2B5EF4-FFF2-40B4-BE49-F238E27FC236}">
                <a16:creationId xmlns:a16="http://schemas.microsoft.com/office/drawing/2014/main" id="{35746D5B-7DEA-4483-B722-820939F48399}"/>
              </a:ext>
            </a:extLst>
          </p:cNvPr>
          <p:cNvSpPr>
            <a:spLocks noGrp="1"/>
          </p:cNvSpPr>
          <p:nvPr>
            <p:ph idx="1"/>
          </p:nvPr>
        </p:nvSpPr>
        <p:spPr/>
        <p:txBody>
          <a:bodyPr/>
          <a:lstStyle/>
          <a:p>
            <a:endParaRPr lang="de-DE" dirty="0"/>
          </a:p>
        </p:txBody>
      </p:sp>
      <p:sp>
        <p:nvSpPr>
          <p:cNvPr id="4" name="Rectangle 2">
            <a:extLst>
              <a:ext uri="{FF2B5EF4-FFF2-40B4-BE49-F238E27FC236}">
                <a16:creationId xmlns:a16="http://schemas.microsoft.com/office/drawing/2014/main" id="{48A2875B-DA37-49DF-9BD1-D9348825F32C}"/>
              </a:ext>
            </a:extLst>
          </p:cNvPr>
          <p:cNvSpPr>
            <a:spLocks noChangeArrowheads="1"/>
          </p:cNvSpPr>
          <p:nvPr/>
        </p:nvSpPr>
        <p:spPr bwMode="auto">
          <a:xfrm>
            <a:off x="2383234" y="4455556"/>
            <a:ext cx="731838" cy="525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100" b="0" i="0" u="none" strike="noStrike" cap="none" normalizeH="0" baseline="0">
                <a:ln>
                  <a:noFill/>
                </a:ln>
                <a:solidFill>
                  <a:schemeClr val="tx1"/>
                </a:solidFill>
                <a:effectLst/>
                <a:latin typeface="Arial" panose="020B0604020202020204" pitchFamily="34" charset="0"/>
                <a:ea typeface="宋体" panose="02010600030101010101" pitchFamily="2" charset="-122"/>
              </a:rPr>
              <a:t>LITERATURE‘</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 name="AutoShape 3">
            <a:extLst>
              <a:ext uri="{FF2B5EF4-FFF2-40B4-BE49-F238E27FC236}">
                <a16:creationId xmlns:a16="http://schemas.microsoft.com/office/drawing/2014/main" id="{4BA35BD1-1E86-47AF-8BDB-4C9CFE93FCED}"/>
              </a:ext>
            </a:extLst>
          </p:cNvPr>
          <p:cNvSpPr>
            <a:spLocks noChangeArrowheads="1"/>
          </p:cNvSpPr>
          <p:nvPr/>
        </p:nvSpPr>
        <p:spPr bwMode="auto">
          <a:xfrm>
            <a:off x="3875484" y="4336803"/>
            <a:ext cx="1858517" cy="736028"/>
          </a:xfrm>
          <a:prstGeom prst="sun">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rPr>
              <a:t>Narrator‘‘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DD06C064-3159-4B2C-99B5-08CD8BB2BF19}"/>
              </a:ext>
            </a:extLst>
          </p:cNvPr>
          <p:cNvSpPr>
            <a:spLocks noChangeArrowheads="1"/>
          </p:cNvSpPr>
          <p:nvPr/>
        </p:nvSpPr>
        <p:spPr bwMode="auto">
          <a:xfrm>
            <a:off x="3393677" y="4221088"/>
            <a:ext cx="1189038" cy="3159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judgements‘‘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8EE8B333-F53D-4503-8E37-845576E818A6}"/>
              </a:ext>
            </a:extLst>
          </p:cNvPr>
          <p:cNvSpPr>
            <a:spLocks noChangeArrowheads="1"/>
          </p:cNvSpPr>
          <p:nvPr/>
        </p:nvSpPr>
        <p:spPr bwMode="auto">
          <a:xfrm>
            <a:off x="3396945" y="4960928"/>
            <a:ext cx="1127125" cy="3159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experiences‘‘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81680F8D-9E4B-492E-8E51-EFF495BBB5B3}"/>
              </a:ext>
            </a:extLst>
          </p:cNvPr>
          <p:cNvSpPr>
            <a:spLocks noChangeArrowheads="1"/>
          </p:cNvSpPr>
          <p:nvPr/>
        </p:nvSpPr>
        <p:spPr bwMode="auto">
          <a:xfrm>
            <a:off x="5058207" y="4960928"/>
            <a:ext cx="1371600" cy="3159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Symbol systems‘‘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6B97666D-696A-4D18-ABF1-712BE8F31F38}"/>
              </a:ext>
            </a:extLst>
          </p:cNvPr>
          <p:cNvSpPr>
            <a:spLocks noChangeArrowheads="1"/>
          </p:cNvSpPr>
          <p:nvPr/>
        </p:nvSpPr>
        <p:spPr bwMode="auto">
          <a:xfrm>
            <a:off x="5252819" y="4221088"/>
            <a:ext cx="1036637" cy="3159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intentions‘‘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383978E2-9ABA-4FA2-975D-BE9462BCE32C}"/>
              </a:ext>
            </a:extLst>
          </p:cNvPr>
          <p:cNvSpPr>
            <a:spLocks noChangeArrowheads="1"/>
          </p:cNvSpPr>
          <p:nvPr/>
        </p:nvSpPr>
        <p:spPr bwMode="auto">
          <a:xfrm>
            <a:off x="97234" y="4468256"/>
            <a:ext cx="549275" cy="525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READER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53431CCA-9D59-414C-A422-3A24F52B64B2}"/>
              </a:ext>
            </a:extLst>
          </p:cNvPr>
          <p:cNvSpPr>
            <a:spLocks noChangeArrowheads="1"/>
          </p:cNvSpPr>
          <p:nvPr/>
        </p:nvSpPr>
        <p:spPr bwMode="auto">
          <a:xfrm>
            <a:off x="1103709" y="4468256"/>
            <a:ext cx="822325" cy="525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TRANS-LATOR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AutoShape 10">
            <a:extLst>
              <a:ext uri="{FF2B5EF4-FFF2-40B4-BE49-F238E27FC236}">
                <a16:creationId xmlns:a16="http://schemas.microsoft.com/office/drawing/2014/main" id="{DF02B022-3AAB-4CE5-BD75-88316719AA8F}"/>
              </a:ext>
            </a:extLst>
          </p:cNvPr>
          <p:cNvSpPr>
            <a:spLocks noChangeArrowheads="1"/>
          </p:cNvSpPr>
          <p:nvPr/>
        </p:nvSpPr>
        <p:spPr bwMode="auto">
          <a:xfrm>
            <a:off x="1745506" y="4468256"/>
            <a:ext cx="729803" cy="525995"/>
          </a:xfrm>
          <a:prstGeom prst="homePlate">
            <a:avLst>
              <a:gd name="adj" fmla="val 3003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dirty="0" err="1">
                <a:ln>
                  <a:noFill/>
                </a:ln>
                <a:solidFill>
                  <a:schemeClr val="tx1"/>
                </a:solidFill>
                <a:effectLst/>
                <a:latin typeface="Arial" panose="020B0604020202020204" pitchFamily="34" charset="0"/>
                <a:ea typeface="宋体" panose="02010600030101010101" pitchFamily="2" charset="-122"/>
              </a:rPr>
              <a:t>perceives</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 name="AutoShape 11">
            <a:extLst>
              <a:ext uri="{FF2B5EF4-FFF2-40B4-BE49-F238E27FC236}">
                <a16:creationId xmlns:a16="http://schemas.microsoft.com/office/drawing/2014/main" id="{0F83FBC9-9700-4357-8122-0141A0E1B71E}"/>
              </a:ext>
            </a:extLst>
          </p:cNvPr>
          <p:cNvSpPr>
            <a:spLocks noChangeArrowheads="1"/>
          </p:cNvSpPr>
          <p:nvPr/>
        </p:nvSpPr>
        <p:spPr bwMode="auto">
          <a:xfrm>
            <a:off x="569572" y="4468256"/>
            <a:ext cx="624625" cy="525995"/>
          </a:xfrm>
          <a:prstGeom prst="homePlate">
            <a:avLst>
              <a:gd name="adj" fmla="val 2994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dirty="0" err="1">
                <a:ln>
                  <a:noFill/>
                </a:ln>
                <a:solidFill>
                  <a:schemeClr val="tx1"/>
                </a:solidFill>
                <a:effectLst/>
                <a:latin typeface="Arial" panose="020B0604020202020204" pitchFamily="34" charset="0"/>
                <a:ea typeface="宋体" panose="02010600030101010101" pitchFamily="2" charset="-122"/>
              </a:rPr>
              <a:t>perceives</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 name="AutoShape 12">
            <a:extLst>
              <a:ext uri="{FF2B5EF4-FFF2-40B4-BE49-F238E27FC236}">
                <a16:creationId xmlns:a16="http://schemas.microsoft.com/office/drawing/2014/main" id="{0A829AD5-C3DE-4ACF-8BC8-E048F5834F38}"/>
              </a:ext>
            </a:extLst>
          </p:cNvPr>
          <p:cNvSpPr>
            <a:spLocks noChangeArrowheads="1"/>
          </p:cNvSpPr>
          <p:nvPr/>
        </p:nvSpPr>
        <p:spPr bwMode="auto">
          <a:xfrm>
            <a:off x="3022997" y="4468256"/>
            <a:ext cx="731837" cy="525995"/>
          </a:xfrm>
          <a:prstGeom prst="homePlate">
            <a:avLst>
              <a:gd name="adj" fmla="val 4001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ima-gines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5" name="AutoShape 13">
            <a:extLst>
              <a:ext uri="{FF2B5EF4-FFF2-40B4-BE49-F238E27FC236}">
                <a16:creationId xmlns:a16="http://schemas.microsoft.com/office/drawing/2014/main" id="{D1D66702-59BD-4DC0-81BC-98FB0A943474}"/>
              </a:ext>
            </a:extLst>
          </p:cNvPr>
          <p:cNvSpPr>
            <a:spLocks noChangeArrowheads="1"/>
          </p:cNvSpPr>
          <p:nvPr/>
        </p:nvSpPr>
        <p:spPr bwMode="auto">
          <a:xfrm>
            <a:off x="6285310" y="4472427"/>
            <a:ext cx="731837" cy="525995"/>
          </a:xfrm>
          <a:prstGeom prst="homePlate">
            <a:avLst>
              <a:gd name="adj" fmla="val 4001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imagines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6" name="AutoShape 14">
            <a:extLst>
              <a:ext uri="{FF2B5EF4-FFF2-40B4-BE49-F238E27FC236}">
                <a16:creationId xmlns:a16="http://schemas.microsoft.com/office/drawing/2014/main" id="{9FE6174C-668A-48D7-9C88-C722D951598F}"/>
              </a:ext>
            </a:extLst>
          </p:cNvPr>
          <p:cNvSpPr>
            <a:spLocks noChangeArrowheads="1"/>
          </p:cNvSpPr>
          <p:nvPr/>
        </p:nvSpPr>
        <p:spPr bwMode="auto">
          <a:xfrm>
            <a:off x="6976617" y="4098269"/>
            <a:ext cx="1696293" cy="1157920"/>
          </a:xfrm>
          <a:prstGeom prst="sun">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Au-</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thor‘‘‘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570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B1E2C-F39E-0A91-DBAB-5B1000D16FAD}"/>
            </a:ext>
          </a:extLst>
        </p:cNvPr>
        <p:cNvGrpSpPr/>
        <p:nvPr/>
      </p:nvGrpSpPr>
      <p:grpSpPr>
        <a:xfrm>
          <a:off x="0" y="0"/>
          <a:ext cx="0" cy="0"/>
          <a:chOff x="0" y="0"/>
          <a:chExt cx="0" cy="0"/>
        </a:xfrm>
      </p:grpSpPr>
      <p:sp>
        <p:nvSpPr>
          <p:cNvPr id="7170" name="标题 1">
            <a:extLst>
              <a:ext uri="{FF2B5EF4-FFF2-40B4-BE49-F238E27FC236}">
                <a16:creationId xmlns:a16="http://schemas.microsoft.com/office/drawing/2014/main" id="{CB7E2D0E-3AF9-2968-4051-9CFFE40FC4B0}"/>
              </a:ext>
            </a:extLst>
          </p:cNvPr>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de-DE" altLang="zh-CN" dirty="0">
                <a:solidFill>
                  <a:srgbClr val="0E5772"/>
                </a:solidFill>
                <a:latin typeface="Arial" panose="020B0604020202020204" pitchFamily="34" charset="0"/>
                <a:cs typeface="Arial" panose="020B0604020202020204" pitchFamily="34" charset="0"/>
              </a:rPr>
              <a:t> 2 Entstehung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起源</a:t>
            </a:r>
            <a:endParaRPr kumimoji="1" lang="zh-CN" altLang="en-US" dirty="0">
              <a:cs typeface="Arial" panose="020B0604020202020204" pitchFamily="34" charset="0"/>
            </a:endParaRPr>
          </a:p>
        </p:txBody>
      </p:sp>
      <p:sp>
        <p:nvSpPr>
          <p:cNvPr id="3" name="Rectangle 2">
            <a:extLst>
              <a:ext uri="{FF2B5EF4-FFF2-40B4-BE49-F238E27FC236}">
                <a16:creationId xmlns:a16="http://schemas.microsoft.com/office/drawing/2014/main" id="{8999E2E3-B9D0-E573-D7BD-74A036F34EBD}"/>
              </a:ext>
            </a:extLst>
          </p:cNvPr>
          <p:cNvSpPr>
            <a:spLocks noGrp="1" noChangeArrowheads="1"/>
          </p:cNvSpPr>
          <p:nvPr>
            <p:ph idx="1"/>
          </p:nvPr>
        </p:nvSpPr>
        <p:spPr bwMode="auto">
          <a:xfrm>
            <a:off x="457200" y="1198493"/>
            <a:ext cx="8229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de-DE" sz="2800" dirty="0" err="1"/>
              <a:t>Dolmetschtheorien</a:t>
            </a:r>
            <a:r>
              <a:rPr lang="de-DE" sz="2800" dirty="0"/>
              <a:t> und </a:t>
            </a:r>
            <a:r>
              <a:rPr lang="de-DE" sz="2800" dirty="0" err="1"/>
              <a:t>Dolmetschstudien</a:t>
            </a:r>
            <a:r>
              <a:rPr lang="de-DE" sz="2800" dirty="0"/>
              <a:t> sind so alt wie die menschlichen Sprachen, denn die </a:t>
            </a:r>
            <a:r>
              <a:rPr lang="de-DE" sz="2800" dirty="0" err="1"/>
              <a:t>Dolmetschpraxis</a:t>
            </a:r>
            <a:r>
              <a:rPr lang="de-DE" sz="2800" dirty="0"/>
              <a:t> ist nicht nur zwischen vollwertigen Sprachen notwendig, sondern wird praktiziert, sobald sich zwei unterschiedliche Individuen begegnen, wie eine Großmutter und ihr Enkelkind. Die ersten Laiendolmetscher haben natürlich über ihre Dolmetschertätigkeit nachgedacht, und das war der Beginn von Theorien und Studien. Sobald die Schriftsprache erfunden wurde, begann auch die kritische Reflexion und mit ihr Übersetzungstheorien und -studien. </a:t>
            </a:r>
          </a:p>
        </p:txBody>
      </p:sp>
    </p:spTree>
    <p:extLst>
      <p:ext uri="{BB962C8B-B14F-4D97-AF65-F5344CB8AC3E}">
        <p14:creationId xmlns:p14="http://schemas.microsoft.com/office/powerpoint/2010/main" val="2049577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de-DE" altLang="zh-CN" dirty="0">
                <a:solidFill>
                  <a:srgbClr val="0E5772"/>
                </a:solidFill>
                <a:latin typeface="Arial" panose="020B0604020202020204" pitchFamily="34" charset="0"/>
                <a:cs typeface="Arial" panose="020B0604020202020204" pitchFamily="34" charset="0"/>
              </a:rPr>
              <a:t> 2 Entstehung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起源</a:t>
            </a:r>
            <a:endParaRPr kumimoji="1" lang="zh-CN" altLang="en-US" dirty="0">
              <a:cs typeface="Arial" panose="020B0604020202020204" pitchFamily="34" charset="0"/>
            </a:endParaRPr>
          </a:p>
        </p:txBody>
      </p:sp>
      <p:sp>
        <p:nvSpPr>
          <p:cNvPr id="3" name="Rectangle 2">
            <a:extLst>
              <a:ext uri="{FF2B5EF4-FFF2-40B4-BE49-F238E27FC236}">
                <a16:creationId xmlns:a16="http://schemas.microsoft.com/office/drawing/2014/main" id="{03EC58F8-D8E1-4375-B310-8261A78E1CA1}"/>
              </a:ext>
            </a:extLst>
          </p:cNvPr>
          <p:cNvSpPr>
            <a:spLocks noGrp="1" noChangeArrowheads="1"/>
          </p:cNvSpPr>
          <p:nvPr>
            <p:ph idx="1"/>
          </p:nvPr>
        </p:nvSpPr>
        <p:spPr bwMode="auto">
          <a:xfrm>
            <a:off x="457200" y="1112318"/>
            <a:ext cx="8229600" cy="543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de-DE" sz="2800" dirty="0"/>
              <a:t>Die ersten Überlegungen zur Übertragung der Bedeutung einer Sprache in eine ähnliche Bedeutung einer anderen Sprache waren präskriptiv und enthielten Vorschriften und Grundsätze, die manchmal zu einem Dogma übertrieben wurden, und Menschen, die sich nicht daran hielten, wurden gefoltert oder ermordet.</a:t>
            </a:r>
          </a:p>
          <a:p>
            <a:pPr marL="0" indent="0">
              <a:buNone/>
            </a:pPr>
            <a:endParaRPr lang="de-DE" sz="2800" dirty="0"/>
          </a:p>
          <a:p>
            <a:pPr marL="0" indent="0">
              <a:buNone/>
            </a:pPr>
            <a:r>
              <a:rPr lang="de-DE" sz="2800" dirty="0"/>
              <a:t>Wir beginnen also beim theoretischen Teil dieses Kurses mit der Entstehung von Übersetzungen und Übersetzungs-Theorie und machen einen </a:t>
            </a:r>
            <a:r>
              <a:rPr lang="de-DE" sz="2800"/>
              <a:t>längeren Ausflug in die GESCHICHTE.</a:t>
            </a:r>
            <a:endParaRPr lang="en-US" sz="2800" dirty="0"/>
          </a:p>
        </p:txBody>
      </p:sp>
    </p:spTree>
    <p:extLst>
      <p:ext uri="{BB962C8B-B14F-4D97-AF65-F5344CB8AC3E}">
        <p14:creationId xmlns:p14="http://schemas.microsoft.com/office/powerpoint/2010/main" val="343731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0AE8F2F-9591-4F7B-B367-479E9EFF9A44}"/>
              </a:ext>
            </a:extLst>
          </p:cNvPr>
          <p:cNvSpPr>
            <a:spLocks noGrp="1" noChangeArrowheads="1"/>
          </p:cNvSpPr>
          <p:nvPr>
            <p:ph type="title"/>
          </p:nvPr>
        </p:nvSpPr>
        <p:spPr>
          <a:xfrm>
            <a:off x="500063" y="571500"/>
            <a:ext cx="8229600" cy="1066800"/>
          </a:xfrm>
        </p:spPr>
        <p:txBody>
          <a:bodyPr>
            <a:normAutofit fontScale="90000"/>
          </a:bodyPr>
          <a:lstStyle/>
          <a:p>
            <a:pPr eaLnBrk="1" fontAlgn="auto" hangingPunct="1">
              <a:spcAft>
                <a:spcPts val="0"/>
              </a:spcAft>
              <a:defRPr/>
            </a:pPr>
            <a:r>
              <a:rPr lang="en-US" sz="3400" b="1" dirty="0"/>
              <a:t>“</a:t>
            </a:r>
            <a:r>
              <a:rPr lang="en-US" sz="3400" b="1" dirty="0" err="1"/>
              <a:t>Entstehung</a:t>
            </a:r>
            <a:r>
              <a:rPr lang="en-US" sz="3400" b="1" dirty="0"/>
              <a:t> I”</a:t>
            </a:r>
            <a:br>
              <a:rPr lang="en-US" sz="3400" b="1" dirty="0"/>
            </a:br>
            <a:r>
              <a:rPr lang="en-US" sz="3400" b="1" dirty="0" err="1"/>
              <a:t>Übersetzung</a:t>
            </a:r>
            <a:r>
              <a:rPr lang="en-US" sz="3400" b="1" dirty="0"/>
              <a:t> in </a:t>
            </a:r>
            <a:r>
              <a:rPr lang="en-US" sz="3400" b="1" dirty="0" err="1"/>
              <a:t>klassischer</a:t>
            </a:r>
            <a:r>
              <a:rPr lang="en-US" sz="3400" b="1" dirty="0"/>
              <a:t> Zeit</a:t>
            </a:r>
            <a:endParaRPr lang="ru-RU" sz="3400" b="1" dirty="0"/>
          </a:p>
        </p:txBody>
      </p:sp>
      <p:sp>
        <p:nvSpPr>
          <p:cNvPr id="6147" name="Rectangle 3">
            <a:extLst>
              <a:ext uri="{FF2B5EF4-FFF2-40B4-BE49-F238E27FC236}">
                <a16:creationId xmlns:a16="http://schemas.microsoft.com/office/drawing/2014/main" id="{E0F15C4E-4466-4E5D-974D-6642954248A2}"/>
              </a:ext>
            </a:extLst>
          </p:cNvPr>
          <p:cNvSpPr>
            <a:spLocks noGrp="1" noChangeArrowheads="1"/>
          </p:cNvSpPr>
          <p:nvPr>
            <p:ph idx="1"/>
          </p:nvPr>
        </p:nvSpPr>
        <p:spPr>
          <a:xfrm>
            <a:off x="500063" y="2492895"/>
            <a:ext cx="8229600" cy="3474517"/>
          </a:xfrm>
        </p:spPr>
        <p:txBody>
          <a:bodyPr/>
          <a:lstStyle/>
          <a:p>
            <a:pPr lvl="2" eaLnBrk="1" hangingPunct="1">
              <a:buFont typeface="Wingdings" panose="05000000000000000000" pitchFamily="2" charset="2"/>
              <a:buNone/>
            </a:pPr>
            <a:r>
              <a:rPr lang="de-DE" altLang="de-DE" sz="3200" dirty="0"/>
              <a:t>1. Die Übersetzung im alten Ägypten.</a:t>
            </a:r>
          </a:p>
          <a:p>
            <a:pPr lvl="2" eaLnBrk="1" hangingPunct="1">
              <a:buFont typeface="Wingdings" panose="05000000000000000000" pitchFamily="2" charset="2"/>
              <a:buNone/>
            </a:pPr>
            <a:r>
              <a:rPr lang="de-DE" altLang="de-DE" sz="3200" dirty="0"/>
              <a:t>2. Übersetzung in Assyrien und Babylonien. </a:t>
            </a:r>
          </a:p>
          <a:p>
            <a:pPr lvl="2" eaLnBrk="1" hangingPunct="1">
              <a:buFont typeface="Wingdings" panose="05000000000000000000" pitchFamily="2" charset="2"/>
              <a:buNone/>
            </a:pPr>
            <a:r>
              <a:rPr lang="de-DE" altLang="de-DE" sz="3200" dirty="0"/>
              <a:t>3. Übersetzung im alten China und Indien.</a:t>
            </a:r>
          </a:p>
          <a:p>
            <a:pPr lvl="2" eaLnBrk="1" hangingPunct="1">
              <a:buFont typeface="Wingdings" panose="05000000000000000000" pitchFamily="2" charset="2"/>
              <a:buNone/>
            </a:pPr>
            <a:r>
              <a:rPr lang="de-DE" altLang="de-DE" sz="3200" dirty="0"/>
              <a:t>4. Übersetzung im Römischen Reich.</a:t>
            </a:r>
            <a:endParaRPr lang="ru-RU" altLang="de-DE"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257175" y="1772816"/>
            <a:ext cx="8629650" cy="5017135"/>
          </a:xfrm>
        </p:spPr>
        <p:txBody>
          <a:bodyPr>
            <a:normAutofit/>
          </a:bodyPr>
          <a:lstStyle/>
          <a:p>
            <a:pPr eaLnBrk="1" hangingPunct="1">
              <a:buFont typeface="Garamond" panose="02020404030301010803" pitchFamily="18" charset="0"/>
              <a:buNone/>
            </a:pPr>
            <a:r>
              <a:rPr lang="en-GB" altLang="zh-CN" sz="2200" b="1" dirty="0" err="1">
                <a:latin typeface="Arial" panose="020B0604020202020204" pitchFamily="34" charset="0"/>
                <a:cs typeface="Arial" panose="020B0604020202020204" pitchFamily="34" charset="0"/>
                <a:sym typeface="+mn-ea"/>
              </a:rPr>
              <a:t>Überblick</a:t>
            </a:r>
            <a:r>
              <a:rPr lang="en-GB" altLang="zh-CN" sz="2200" b="1" dirty="0">
                <a:latin typeface="Arial" panose="020B0604020202020204" pitchFamily="34" charset="0"/>
                <a:cs typeface="Arial" panose="020B0604020202020204" pitchFamily="34" charset="0"/>
                <a:sym typeface="+mn-ea"/>
              </a:rPr>
              <a:t> </a:t>
            </a:r>
            <a:r>
              <a:rPr lang="en-GB" altLang="zh-CN" sz="2200" b="1" dirty="0" err="1">
                <a:latin typeface="Arial" panose="020B0604020202020204" pitchFamily="34" charset="0"/>
                <a:cs typeface="Arial" panose="020B0604020202020204" pitchFamily="34" charset="0"/>
                <a:sym typeface="+mn-ea"/>
              </a:rPr>
              <a:t>über</a:t>
            </a:r>
            <a:r>
              <a:rPr lang="en-GB" altLang="zh-CN" sz="2200" b="1" dirty="0">
                <a:latin typeface="Arial" panose="020B0604020202020204" pitchFamily="34" charset="0"/>
                <a:cs typeface="Arial" panose="020B0604020202020204" pitchFamily="34" charset="0"/>
                <a:sym typeface="+mn-ea"/>
              </a:rPr>
              <a:t> die </a:t>
            </a:r>
            <a:r>
              <a:rPr lang="en-GB" altLang="zh-CN" sz="2200" b="1" dirty="0" err="1">
                <a:latin typeface="Arial" panose="020B0604020202020204" pitchFamily="34" charset="0"/>
                <a:cs typeface="Arial" panose="020B0604020202020204" pitchFamily="34" charset="0"/>
                <a:sym typeface="+mn-ea"/>
              </a:rPr>
              <a:t>Sitzung</a:t>
            </a:r>
            <a:r>
              <a:rPr lang="en-GB" altLang="zh-CN" sz="2200" b="1" dirty="0">
                <a:latin typeface="Arial" panose="020B0604020202020204" pitchFamily="34" charset="0"/>
                <a:cs typeface="Arial" panose="020B0604020202020204" pitchFamily="34" charset="0"/>
                <a:sym typeface="+mn-ea"/>
              </a:rPr>
              <a:t> </a:t>
            </a:r>
            <a:r>
              <a:rPr lang="zh-CN" altLang="de-DE" sz="2200" b="1" dirty="0">
                <a:latin typeface="Arial" panose="020B0604020202020204" pitchFamily="34" charset="0"/>
                <a:cs typeface="Arial" panose="020B0604020202020204" pitchFamily="34" charset="0"/>
                <a:sym typeface="+mn-ea"/>
              </a:rPr>
              <a:t>本节概览 </a:t>
            </a:r>
            <a:r>
              <a:rPr lang="de-DE" altLang="zh-CN" sz="2200" b="1" dirty="0">
                <a:latin typeface="Arial" panose="020B0604020202020204" pitchFamily="34" charset="0"/>
                <a:cs typeface="Arial" panose="020B0604020202020204" pitchFamily="34" charset="0"/>
                <a:sym typeface="+mn-ea"/>
              </a:rPr>
              <a:t>(</a:t>
            </a:r>
            <a:r>
              <a:rPr lang="en-GB" altLang="zh-CN" sz="2200" b="1" dirty="0" err="1">
                <a:latin typeface="Arial" panose="020B0604020202020204" pitchFamily="34" charset="0"/>
                <a:cs typeface="Arial" panose="020B0604020202020204" pitchFamily="34" charset="0"/>
                <a:sym typeface="+mn-ea"/>
              </a:rPr>
              <a:t>Organisatorische</a:t>
            </a:r>
            <a:r>
              <a:rPr lang="en-GB" altLang="zh-CN" sz="2200" b="1" dirty="0">
                <a:latin typeface="Arial" panose="020B0604020202020204" pitchFamily="34" charset="0"/>
                <a:cs typeface="Arial" panose="020B0604020202020204" pitchFamily="34" charset="0"/>
                <a:sym typeface="+mn-ea"/>
              </a:rPr>
              <a:t> Dinge)</a:t>
            </a:r>
          </a:p>
          <a:p>
            <a:r>
              <a:rPr lang="en-GB" altLang="zh-CN" sz="2200" dirty="0" err="1">
                <a:latin typeface="Arial" panose="020B0604020202020204" pitchFamily="34" charset="0"/>
                <a:cs typeface="Arial" panose="020B0604020202020204" pitchFamily="34" charset="0"/>
                <a:sym typeface="+mn-ea"/>
              </a:rPr>
              <a:t>Selbstvorstellung</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Vorstellung</a:t>
            </a:r>
            <a:r>
              <a:rPr lang="en-GB" altLang="zh-CN" sz="2200" dirty="0">
                <a:latin typeface="Arial" panose="020B0604020202020204" pitchFamily="34" charset="0"/>
                <a:cs typeface="Arial" panose="020B0604020202020204" pitchFamily="34" charset="0"/>
                <a:sym typeface="+mn-ea"/>
              </a:rPr>
              <a:t> der </a:t>
            </a:r>
            <a:r>
              <a:rPr lang="en-GB" altLang="zh-CN" sz="2200" dirty="0" err="1">
                <a:latin typeface="Arial" panose="020B0604020202020204" pitchFamily="34" charset="0"/>
                <a:cs typeface="Arial" panose="020B0604020202020204" pitchFamily="34" charset="0"/>
                <a:sym typeface="+mn-ea"/>
              </a:rPr>
              <a:t>Studierenden</a:t>
            </a:r>
            <a:r>
              <a:rPr lang="en-GB" altLang="zh-CN" sz="2200" dirty="0">
                <a:latin typeface="Arial" panose="020B0604020202020204" pitchFamily="34" charset="0"/>
                <a:cs typeface="Arial" panose="020B0604020202020204" pitchFamily="34" charset="0"/>
                <a:sym typeface="+mn-ea"/>
              </a:rPr>
              <a:t> (falls </a:t>
            </a:r>
            <a:r>
              <a:rPr lang="en-GB" altLang="zh-CN" sz="2200" dirty="0" err="1">
                <a:latin typeface="Arial" panose="020B0604020202020204" pitchFamily="34" charset="0"/>
                <a:cs typeface="Arial" panose="020B0604020202020204" pitchFamily="34" charset="0"/>
                <a:sym typeface="+mn-ea"/>
              </a:rPr>
              <a:t>zu</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viele</a:t>
            </a:r>
            <a:r>
              <a:rPr lang="en-GB" altLang="zh-CN" sz="2200" dirty="0">
                <a:latin typeface="Arial" panose="020B0604020202020204" pitchFamily="34" charset="0"/>
                <a:cs typeface="Arial" panose="020B0604020202020204" pitchFamily="34" charset="0"/>
                <a:sym typeface="+mn-ea"/>
              </a:rPr>
              <a:t>, bitte </a:t>
            </a:r>
            <a:r>
              <a:rPr lang="en-GB" altLang="zh-CN" sz="2200" dirty="0" err="1">
                <a:latin typeface="Arial" panose="020B0604020202020204" pitchFamily="34" charset="0"/>
                <a:cs typeface="Arial" panose="020B0604020202020204" pitchFamily="34" charset="0"/>
                <a:sym typeface="+mn-ea"/>
              </a:rPr>
              <a:t>jeder</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nur</a:t>
            </a:r>
            <a:r>
              <a:rPr lang="en-GB" altLang="zh-CN" sz="2200" dirty="0">
                <a:latin typeface="Arial" panose="020B0604020202020204" pitchFamily="34" charset="0"/>
                <a:cs typeface="Arial" panose="020B0604020202020204" pitchFamily="34" charset="0"/>
                <a:sym typeface="+mn-ea"/>
              </a:rPr>
              <a:t> 1 min.)</a:t>
            </a:r>
          </a:p>
          <a:p>
            <a:r>
              <a:rPr lang="en-GB" altLang="zh-CN" sz="2200" dirty="0" err="1">
                <a:latin typeface="Arial" panose="020B0604020202020204" pitchFamily="34" charset="0"/>
                <a:cs typeface="Arial" panose="020B0604020202020204" pitchFamily="34" charset="0"/>
                <a:sym typeface="+mn-ea"/>
              </a:rPr>
              <a:t>Inhalte</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Theorie</a:t>
            </a:r>
            <a:r>
              <a:rPr lang="en-GB" altLang="zh-CN" sz="2200" dirty="0">
                <a:latin typeface="Arial" panose="020B0604020202020204" pitchFamily="34" charset="0"/>
                <a:cs typeface="Arial" panose="020B0604020202020204" pitchFamily="34" charset="0"/>
                <a:sym typeface="+mn-ea"/>
              </a:rPr>
              <a:t>, Praxis), </a:t>
            </a:r>
            <a:r>
              <a:rPr lang="en-GB" altLang="zh-CN" sz="2200" dirty="0" err="1">
                <a:latin typeface="Arial" panose="020B0604020202020204" pitchFamily="34" charset="0"/>
                <a:cs typeface="Arial" panose="020B0604020202020204" pitchFamily="34" charset="0"/>
                <a:sym typeface="+mn-ea"/>
              </a:rPr>
              <a:t>benötigtes</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Lehrmaterial</a:t>
            </a:r>
            <a:r>
              <a:rPr lang="en-GB" altLang="zh-CN" sz="2200" dirty="0">
                <a:latin typeface="Arial" panose="020B0604020202020204" pitchFamily="34" charset="0"/>
                <a:cs typeface="Arial" panose="020B0604020202020204" pitchFamily="34" charset="0"/>
                <a:sym typeface="+mn-ea"/>
              </a:rPr>
              <a:t>: (ppt, </a:t>
            </a:r>
            <a:r>
              <a:rPr lang="en-GB" altLang="zh-CN" sz="2200" dirty="0" err="1">
                <a:latin typeface="Arial" panose="020B0604020202020204" pitchFamily="34" charset="0"/>
                <a:cs typeface="Arial" panose="020B0604020202020204" pitchFamily="34" charset="0"/>
                <a:sym typeface="+mn-ea"/>
              </a:rPr>
              <a:t>Kurswebseite</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Übersetzer-Werkstatt</a:t>
            </a:r>
            <a:r>
              <a:rPr lang="en-GB" altLang="zh-CN" sz="2200" dirty="0">
                <a:latin typeface="Arial" panose="020B0604020202020204" pitchFamily="34" charset="0"/>
                <a:cs typeface="Arial" panose="020B0604020202020204" pitchFamily="34" charset="0"/>
                <a:sym typeface="+mn-ea"/>
              </a:rPr>
              <a:t>, pdfs </a:t>
            </a:r>
            <a:r>
              <a:rPr lang="en-GB" altLang="zh-CN" sz="2200" dirty="0" err="1">
                <a:latin typeface="Arial" panose="020B0604020202020204" pitchFamily="34" charset="0"/>
                <a:cs typeface="Arial" panose="020B0604020202020204" pitchFamily="34" charset="0"/>
                <a:sym typeface="+mn-ea"/>
              </a:rPr>
              <a:t>zu</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Übersetzungstheorien</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werden</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zur</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Verfügung</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gestellt</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Kommunikation</a:t>
            </a:r>
            <a:r>
              <a:rPr lang="en-GB" altLang="zh-CN" sz="2200" dirty="0">
                <a:latin typeface="Arial" panose="020B0604020202020204" pitchFamily="34" charset="0"/>
                <a:cs typeface="Arial" panose="020B0604020202020204" pitchFamily="34" charset="0"/>
                <a:sym typeface="+mn-ea"/>
              </a:rPr>
              <a:t>: WeChat-Gruppe</a:t>
            </a:r>
          </a:p>
          <a:p>
            <a:r>
              <a:rPr lang="en-GB" altLang="zh-CN" sz="2200" dirty="0" err="1">
                <a:latin typeface="Arial" panose="020B0604020202020204" pitchFamily="34" charset="0"/>
                <a:cs typeface="Arial" panose="020B0604020202020204" pitchFamily="34" charset="0"/>
                <a:sym typeface="+mn-ea"/>
              </a:rPr>
              <a:t>Wiederholung</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bestehender</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Konzepte</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Entwicklung</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vom</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Ethnozentrismus</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zum</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Universalismus</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Vorschau</a:t>
            </a:r>
            <a:r>
              <a:rPr lang="en-GB" altLang="zh-CN" sz="2200" dirty="0">
                <a:latin typeface="Arial" panose="020B0604020202020204" pitchFamily="34" charset="0"/>
                <a:cs typeface="Arial" panose="020B0604020202020204" pitchFamily="34" charset="0"/>
                <a:sym typeface="+mn-ea"/>
              </a:rPr>
              <a:t> auf die </a:t>
            </a:r>
            <a:r>
              <a:rPr lang="en-GB" altLang="zh-CN" sz="2200" dirty="0" err="1">
                <a:latin typeface="Arial" panose="020B0604020202020204" pitchFamily="34" charset="0"/>
                <a:cs typeface="Arial" panose="020B0604020202020204" pitchFamily="34" charset="0"/>
                <a:sym typeface="+mn-ea"/>
              </a:rPr>
              <a:t>Inhalte</a:t>
            </a:r>
            <a:r>
              <a:rPr lang="en-GB" altLang="zh-CN" sz="2200" dirty="0">
                <a:latin typeface="Arial" panose="020B0604020202020204" pitchFamily="34" charset="0"/>
                <a:cs typeface="Arial" panose="020B0604020202020204" pitchFamily="34" charset="0"/>
                <a:sym typeface="+mn-ea"/>
              </a:rPr>
              <a:t> dieses Semesters: </a:t>
            </a:r>
            <a:r>
              <a:rPr lang="zh-CN" altLang="de-DE" sz="2200" dirty="0">
                <a:latin typeface="Arial" panose="020B0604020202020204" pitchFamily="34" charset="0"/>
                <a:cs typeface="Arial" panose="020B0604020202020204" pitchFamily="34" charset="0"/>
                <a:sym typeface="+mn-ea"/>
              </a:rPr>
              <a:t>复习已有的概念，预习本学期的内容</a:t>
            </a:r>
            <a:endParaRPr lang="de-DE" altLang="zh-CN" sz="2200" dirty="0">
              <a:latin typeface="Arial" panose="020B0604020202020204" pitchFamily="34" charset="0"/>
              <a:cs typeface="Arial" panose="020B0604020202020204" pitchFamily="34" charset="0"/>
              <a:sym typeface="+mn-ea"/>
            </a:endParaRPr>
          </a:p>
          <a:p>
            <a:r>
              <a:rPr lang="en-GB" altLang="zh-CN" sz="2200" dirty="0">
                <a:latin typeface="Arial" panose="020B0604020202020204" pitchFamily="34" charset="0"/>
                <a:cs typeface="Arial" panose="020B0604020202020204" pitchFamily="34" charset="0"/>
                <a:sym typeface="+mn-ea"/>
              </a:rPr>
              <a:t>Was </a:t>
            </a:r>
            <a:r>
              <a:rPr lang="en-GB" altLang="zh-CN" sz="2200" dirty="0" err="1">
                <a:latin typeface="Arial" panose="020B0604020202020204" pitchFamily="34" charset="0"/>
                <a:cs typeface="Arial" panose="020B0604020202020204" pitchFamily="34" charset="0"/>
                <a:sym typeface="+mn-ea"/>
              </a:rPr>
              <a:t>werden</a:t>
            </a:r>
            <a:r>
              <a:rPr lang="en-GB" altLang="zh-CN" sz="2200" dirty="0">
                <a:latin typeface="Arial" panose="020B0604020202020204" pitchFamily="34" charset="0"/>
                <a:cs typeface="Arial" panose="020B0604020202020204" pitchFamily="34" charset="0"/>
                <a:sym typeface="+mn-ea"/>
              </a:rPr>
              <a:t> Sie am Ende dieses Semesters </a:t>
            </a:r>
            <a:r>
              <a:rPr lang="en-GB" altLang="zh-CN" sz="2200" dirty="0" err="1">
                <a:latin typeface="Arial" panose="020B0604020202020204" pitchFamily="34" charset="0"/>
                <a:cs typeface="Arial" panose="020B0604020202020204" pitchFamily="34" charset="0"/>
                <a:sym typeface="+mn-ea"/>
              </a:rPr>
              <a:t>können</a:t>
            </a:r>
            <a:r>
              <a:rPr lang="en-GB" altLang="zh-CN" sz="2200" dirty="0">
                <a:latin typeface="Arial" panose="020B0604020202020204" pitchFamily="34" charset="0"/>
                <a:cs typeface="Arial" panose="020B0604020202020204" pitchFamily="34" charset="0"/>
                <a:sym typeface="+mn-ea"/>
              </a:rPr>
              <a:t>?</a:t>
            </a:r>
          </a:p>
          <a:p>
            <a:r>
              <a:rPr lang="en-GB" altLang="zh-CN" sz="2200" dirty="0" err="1">
                <a:latin typeface="Arial" panose="020B0604020202020204" pitchFamily="34" charset="0"/>
                <a:cs typeface="Arial" panose="020B0604020202020204" pitchFamily="34" charset="0"/>
                <a:sym typeface="+mn-ea"/>
              </a:rPr>
              <a:t>Gemeinsame</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Vereinbarung</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über</a:t>
            </a:r>
            <a:r>
              <a:rPr lang="en-GB" altLang="zh-CN" sz="2200" dirty="0">
                <a:latin typeface="Arial" panose="020B0604020202020204" pitchFamily="34" charset="0"/>
                <a:cs typeface="Arial" panose="020B0604020202020204" pitchFamily="34" charset="0"/>
                <a:sym typeface="+mn-ea"/>
              </a:rPr>
              <a:t> Engagement, </a:t>
            </a:r>
            <a:r>
              <a:rPr lang="en-GB" altLang="zh-CN" sz="2200" dirty="0" err="1">
                <a:latin typeface="Arial" panose="020B0604020202020204" pitchFamily="34" charset="0"/>
                <a:cs typeface="Arial" panose="020B0604020202020204" pitchFamily="34" charset="0"/>
                <a:sym typeface="+mn-ea"/>
              </a:rPr>
              <a:t>Nutzung</a:t>
            </a:r>
            <a:r>
              <a:rPr lang="en-GB" altLang="zh-CN" sz="2200" dirty="0">
                <a:latin typeface="Arial" panose="020B0604020202020204" pitchFamily="34" charset="0"/>
                <a:cs typeface="Arial" panose="020B0604020202020204" pitchFamily="34" charset="0"/>
                <a:sym typeface="+mn-ea"/>
              </a:rPr>
              <a:t> der </a:t>
            </a:r>
            <a:r>
              <a:rPr lang="en-GB" altLang="zh-CN" sz="2200" dirty="0" err="1">
                <a:latin typeface="Arial" panose="020B0604020202020204" pitchFamily="34" charset="0"/>
                <a:cs typeface="Arial" panose="020B0604020202020204" pitchFamily="34" charset="0"/>
                <a:sym typeface="+mn-ea"/>
              </a:rPr>
              <a:t>Unterrichtszeit</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Gewichtung</a:t>
            </a:r>
            <a:r>
              <a:rPr lang="en-GB" altLang="zh-CN" sz="2200" dirty="0">
                <a:latin typeface="Arial" panose="020B0604020202020204" pitchFamily="34" charset="0"/>
                <a:cs typeface="Arial" panose="020B0604020202020204" pitchFamily="34" charset="0"/>
                <a:sym typeface="+mn-ea"/>
              </a:rPr>
              <a:t> der Noten</a:t>
            </a:r>
            <a:endParaRPr lang="zh-CN" altLang="de-DE" sz="22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E8026D1-4522-4865-B039-5EC56554CA10}"/>
              </a:ext>
            </a:extLst>
          </p:cNvPr>
          <p:cNvSpPr>
            <a:spLocks noGrp="1" noChangeArrowheads="1"/>
          </p:cNvSpPr>
          <p:nvPr>
            <p:ph idx="1"/>
          </p:nvPr>
        </p:nvSpPr>
        <p:spPr>
          <a:xfrm>
            <a:off x="500063" y="571500"/>
            <a:ext cx="4510087" cy="6025852"/>
          </a:xfrm>
        </p:spPr>
        <p:txBody>
          <a:bodyPr>
            <a:normAutofit/>
          </a:bodyPr>
          <a:lstStyle/>
          <a:p>
            <a:pPr eaLnBrk="1" hangingPunct="1">
              <a:buFont typeface="Georgia" panose="02040502050405020303" pitchFamily="18" charset="0"/>
              <a:buNone/>
            </a:pPr>
            <a:r>
              <a:rPr lang="en-US" altLang="de-DE" sz="2400" b="1" dirty="0"/>
              <a:t>   </a:t>
            </a:r>
            <a:r>
              <a:rPr lang="de-DE" altLang="de-DE" sz="2400" b="1" dirty="0"/>
              <a:t>Der Turm von Babel</a:t>
            </a:r>
          </a:p>
          <a:p>
            <a:pPr eaLnBrk="1" hangingPunct="1">
              <a:buFont typeface="Georgia" panose="02040502050405020303" pitchFamily="18" charset="0"/>
              <a:buNone/>
            </a:pPr>
            <a:r>
              <a:rPr lang="de-DE" altLang="de-DE" sz="2400" b="1" dirty="0"/>
              <a:t>     </a:t>
            </a:r>
            <a:r>
              <a:rPr lang="de-DE" altLang="de-DE" sz="2400" dirty="0"/>
              <a:t>Der Herr aber kam herab, um die Stadt und den Turm zu sehen, den die Männer bauten. </a:t>
            </a:r>
          </a:p>
          <a:p>
            <a:pPr eaLnBrk="1" hangingPunct="1">
              <a:buFont typeface="Georgia" panose="02040502050405020303" pitchFamily="18" charset="0"/>
              <a:buNone/>
            </a:pPr>
            <a:r>
              <a:rPr lang="de-DE" altLang="de-DE" sz="2400" dirty="0"/>
              <a:t>     Der Herr sagte: "Wenn sie als ein Volk, das dieselbe Sprache spricht, begonnen haben, dies zu tun, dann wird ihnen nichts, was sie vorhaben, unmöglich sein. Kommt, lasst uns hinabsteigen und ihre Sprache verwirren, damit sie einander nicht mehr verstehen." </a:t>
            </a:r>
            <a:r>
              <a:rPr lang="en-US" altLang="de-DE" sz="2800" dirty="0"/>
              <a:t>(Genesis 11: 5-7)</a:t>
            </a:r>
          </a:p>
          <a:p>
            <a:pPr eaLnBrk="1" hangingPunct="1">
              <a:buFont typeface="Wingdings" panose="05000000000000000000" pitchFamily="2" charset="2"/>
              <a:buNone/>
            </a:pPr>
            <a:r>
              <a:rPr lang="en-US" altLang="de-DE" sz="2800" dirty="0"/>
              <a:t> </a:t>
            </a:r>
            <a:endParaRPr lang="ru-RU" altLang="de-DE" sz="2800" dirty="0"/>
          </a:p>
          <a:p>
            <a:pPr eaLnBrk="1" hangingPunct="1"/>
            <a:endParaRPr lang="ru-RU" altLang="de-DE" sz="2400" dirty="0"/>
          </a:p>
        </p:txBody>
      </p:sp>
      <p:pic>
        <p:nvPicPr>
          <p:cNvPr id="7171" name="Picture 5" descr="the-tower-of-babel1">
            <a:extLst>
              <a:ext uri="{FF2B5EF4-FFF2-40B4-BE49-F238E27FC236}">
                <a16:creationId xmlns:a16="http://schemas.microsoft.com/office/drawing/2014/main" id="{FBB14E89-3BF9-45E9-A68D-C6ABE1FF1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33375"/>
            <a:ext cx="381000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A5ACE25-52AC-4A56-802F-14345EA496DC}"/>
              </a:ext>
            </a:extLst>
          </p:cNvPr>
          <p:cNvSpPr>
            <a:spLocks noGrp="1" noChangeArrowheads="1"/>
          </p:cNvSpPr>
          <p:nvPr>
            <p:ph type="title"/>
          </p:nvPr>
        </p:nvSpPr>
        <p:spPr>
          <a:xfrm>
            <a:off x="574675" y="304800"/>
            <a:ext cx="8001000" cy="892175"/>
          </a:xfrm>
        </p:spPr>
        <p:txBody>
          <a:bodyPr/>
          <a:lstStyle/>
          <a:p>
            <a:pPr eaLnBrk="1" hangingPunct="1"/>
            <a:r>
              <a:rPr lang="en-US" altLang="de-DE" sz="2400" dirty="0" err="1"/>
              <a:t>Übersetzung</a:t>
            </a:r>
            <a:r>
              <a:rPr lang="en-US" altLang="de-DE" sz="2400" dirty="0"/>
              <a:t> </a:t>
            </a:r>
            <a:r>
              <a:rPr lang="en-US" altLang="de-DE" sz="2400" dirty="0" err="1"/>
              <a:t>im</a:t>
            </a:r>
            <a:r>
              <a:rPr lang="en-US" altLang="de-DE" sz="2400" dirty="0"/>
              <a:t> </a:t>
            </a:r>
            <a:r>
              <a:rPr lang="en-US" altLang="de-DE" sz="2400" dirty="0" err="1"/>
              <a:t>alten</a:t>
            </a:r>
            <a:r>
              <a:rPr lang="en-US" altLang="de-DE" sz="2400" dirty="0"/>
              <a:t> </a:t>
            </a:r>
            <a:r>
              <a:rPr lang="en-US" altLang="de-DE" sz="2400" dirty="0" err="1"/>
              <a:t>Ägypten</a:t>
            </a:r>
            <a:endParaRPr lang="ru-RU" altLang="de-DE" sz="2400" dirty="0"/>
          </a:p>
        </p:txBody>
      </p:sp>
      <p:sp>
        <p:nvSpPr>
          <p:cNvPr id="8195" name="Rectangle 3">
            <a:extLst>
              <a:ext uri="{FF2B5EF4-FFF2-40B4-BE49-F238E27FC236}">
                <a16:creationId xmlns:a16="http://schemas.microsoft.com/office/drawing/2014/main" id="{2172DF90-03DE-454E-AC06-24E93628DDE9}"/>
              </a:ext>
            </a:extLst>
          </p:cNvPr>
          <p:cNvSpPr>
            <a:spLocks noGrp="1" noChangeArrowheads="1"/>
          </p:cNvSpPr>
          <p:nvPr>
            <p:ph idx="1"/>
          </p:nvPr>
        </p:nvSpPr>
        <p:spPr>
          <a:xfrm>
            <a:off x="2627784" y="1714500"/>
            <a:ext cx="6067425" cy="4305300"/>
          </a:xfrm>
        </p:spPr>
        <p:txBody>
          <a:bodyPr/>
          <a:lstStyle/>
          <a:p>
            <a:pPr eaLnBrk="1" hangingPunct="1">
              <a:buFont typeface="Wingdings" panose="05000000000000000000" pitchFamily="2" charset="2"/>
              <a:buNone/>
            </a:pPr>
            <a:r>
              <a:rPr lang="en-US" altLang="de-DE" sz="2600" i="1" dirty="0"/>
              <a:t>    </a:t>
            </a:r>
            <a:r>
              <a:rPr lang="de-DE" altLang="de-DE" sz="2400" i="1" dirty="0"/>
              <a:t>Bei den Ägyptern gibt es sieben Klassen, von denen eine Klasse die der Priester und eine andere die der Krieger genannt wird, während die anderen die Kuhhirten, Schweinehirten, Ladenbesitzer, Dolmetscher und Bootsführer sind. </a:t>
            </a:r>
          </a:p>
          <a:p>
            <a:pPr eaLnBrk="1" hangingPunct="1">
              <a:buFont typeface="Wingdings" panose="05000000000000000000" pitchFamily="2" charset="2"/>
              <a:buNone/>
            </a:pPr>
            <a:r>
              <a:rPr lang="de-DE" altLang="de-DE" sz="2400" i="1" dirty="0"/>
              <a:t>    Dies ist die Anzahl der Klassen der Ägypter, und ihre Namen wurden ihnen nach den Berufen gegeben, denen sie nachgehen.</a:t>
            </a:r>
          </a:p>
          <a:p>
            <a:pPr eaLnBrk="1" hangingPunct="1">
              <a:buFont typeface="Wingdings" panose="05000000000000000000" pitchFamily="2" charset="2"/>
              <a:buNone/>
            </a:pPr>
            <a:r>
              <a:rPr lang="de-DE" altLang="de-DE" sz="2400" i="1" dirty="0"/>
              <a:t>(Herodot, Geschichten 2.164)</a:t>
            </a:r>
            <a:endParaRPr lang="ru-RU" altLang="de-DE" sz="2000" i="1" dirty="0"/>
          </a:p>
        </p:txBody>
      </p:sp>
      <p:pic>
        <p:nvPicPr>
          <p:cNvPr id="8196" name="Picture 4" descr="220px-AGMA_H%C3%A9rodote">
            <a:extLst>
              <a:ext uri="{FF2B5EF4-FFF2-40B4-BE49-F238E27FC236}">
                <a16:creationId xmlns:a16="http://schemas.microsoft.com/office/drawing/2014/main" id="{9F34ECD9-03B6-4B91-BD9A-B6EB6A816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714500"/>
            <a:ext cx="20955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6719581-F9F6-40D1-B635-B765E56ADA62}"/>
              </a:ext>
            </a:extLst>
          </p:cNvPr>
          <p:cNvSpPr>
            <a:spLocks noGrp="1" noChangeArrowheads="1"/>
          </p:cNvSpPr>
          <p:nvPr>
            <p:ph type="title"/>
          </p:nvPr>
        </p:nvSpPr>
        <p:spPr>
          <a:xfrm>
            <a:off x="574675" y="304800"/>
            <a:ext cx="8001000" cy="892175"/>
          </a:xfrm>
        </p:spPr>
        <p:txBody>
          <a:bodyPr/>
          <a:lstStyle/>
          <a:p>
            <a:pPr eaLnBrk="1" hangingPunct="1"/>
            <a:r>
              <a:rPr lang="en-US" altLang="de-DE" sz="2400" dirty="0" err="1"/>
              <a:t>Übersetzung</a:t>
            </a:r>
            <a:r>
              <a:rPr lang="en-US" altLang="de-DE" sz="2400" dirty="0"/>
              <a:t> </a:t>
            </a:r>
            <a:r>
              <a:rPr lang="en-US" altLang="de-DE" sz="2400" dirty="0" err="1"/>
              <a:t>im</a:t>
            </a:r>
            <a:r>
              <a:rPr lang="en-US" altLang="de-DE" sz="2400" dirty="0"/>
              <a:t> </a:t>
            </a:r>
            <a:r>
              <a:rPr lang="en-US" altLang="de-DE" sz="2400" dirty="0" err="1"/>
              <a:t>alten</a:t>
            </a:r>
            <a:r>
              <a:rPr lang="en-US" altLang="de-DE" sz="2400" dirty="0"/>
              <a:t> </a:t>
            </a:r>
            <a:r>
              <a:rPr lang="en-US" altLang="de-DE" sz="2400" dirty="0" err="1"/>
              <a:t>Ägypten</a:t>
            </a:r>
            <a:endParaRPr lang="ru-RU" altLang="de-DE" sz="2400" dirty="0"/>
          </a:p>
        </p:txBody>
      </p:sp>
      <p:sp>
        <p:nvSpPr>
          <p:cNvPr id="9219" name="Rectangle 3">
            <a:extLst>
              <a:ext uri="{FF2B5EF4-FFF2-40B4-BE49-F238E27FC236}">
                <a16:creationId xmlns:a16="http://schemas.microsoft.com/office/drawing/2014/main" id="{189E6520-254D-4938-AD8D-3C65C46B9B76}"/>
              </a:ext>
            </a:extLst>
          </p:cNvPr>
          <p:cNvSpPr>
            <a:spLocks noGrp="1" noChangeArrowheads="1"/>
          </p:cNvSpPr>
          <p:nvPr>
            <p:ph idx="1"/>
          </p:nvPr>
        </p:nvSpPr>
        <p:spPr>
          <a:xfrm>
            <a:off x="566738" y="1752600"/>
            <a:ext cx="3860800" cy="4124325"/>
          </a:xfrm>
        </p:spPr>
        <p:txBody>
          <a:bodyPr/>
          <a:lstStyle/>
          <a:p>
            <a:pPr eaLnBrk="1" hangingPunct="1"/>
            <a:r>
              <a:rPr lang="de-DE" altLang="de-DE" dirty="0"/>
              <a:t>Ägyptische Hieroglyphe mit der Bedeutung "dolmetschen".</a:t>
            </a:r>
            <a:endParaRPr lang="ru-RU" altLang="de-DE" dirty="0"/>
          </a:p>
        </p:txBody>
      </p:sp>
      <p:pic>
        <p:nvPicPr>
          <p:cNvPr id="9220" name="Picture 6" descr="hieroglyph">
            <a:extLst>
              <a:ext uri="{FF2B5EF4-FFF2-40B4-BE49-F238E27FC236}">
                <a16:creationId xmlns:a16="http://schemas.microsoft.com/office/drawing/2014/main" id="{5C14CCEE-BDFF-4036-B8A7-F7AF2F74D6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938" y="1556791"/>
            <a:ext cx="345281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7E990D8-CA3F-4B20-8927-5E29EF9E979D}"/>
              </a:ext>
            </a:extLst>
          </p:cNvPr>
          <p:cNvSpPr>
            <a:spLocks noGrp="1" noChangeArrowheads="1"/>
          </p:cNvSpPr>
          <p:nvPr>
            <p:ph type="title"/>
          </p:nvPr>
        </p:nvSpPr>
        <p:spPr>
          <a:xfrm>
            <a:off x="574675" y="304800"/>
            <a:ext cx="8001000" cy="820738"/>
          </a:xfrm>
        </p:spPr>
        <p:txBody>
          <a:bodyPr/>
          <a:lstStyle/>
          <a:p>
            <a:pPr eaLnBrk="1" hangingPunct="1"/>
            <a:r>
              <a:rPr lang="en-US" altLang="de-DE" sz="2000" dirty="0" err="1"/>
              <a:t>Übersetzung</a:t>
            </a:r>
            <a:r>
              <a:rPr lang="en-US" altLang="de-DE" sz="2000" dirty="0"/>
              <a:t> </a:t>
            </a:r>
            <a:r>
              <a:rPr lang="en-US" altLang="de-DE" sz="2000" dirty="0" err="1"/>
              <a:t>im</a:t>
            </a:r>
            <a:r>
              <a:rPr lang="en-US" altLang="de-DE" sz="2000" dirty="0"/>
              <a:t> </a:t>
            </a:r>
            <a:r>
              <a:rPr lang="en-US" altLang="de-DE" sz="2000" dirty="0" err="1"/>
              <a:t>alten</a:t>
            </a:r>
            <a:r>
              <a:rPr lang="en-US" altLang="de-DE" sz="2000" dirty="0"/>
              <a:t> </a:t>
            </a:r>
            <a:r>
              <a:rPr lang="en-US" altLang="de-DE" sz="2000" dirty="0" err="1"/>
              <a:t>Ägypten</a:t>
            </a:r>
            <a:endParaRPr lang="ru-RU" altLang="de-DE" sz="2000" dirty="0"/>
          </a:p>
        </p:txBody>
      </p:sp>
      <p:sp>
        <p:nvSpPr>
          <p:cNvPr id="10243" name="Rectangle 3">
            <a:extLst>
              <a:ext uri="{FF2B5EF4-FFF2-40B4-BE49-F238E27FC236}">
                <a16:creationId xmlns:a16="http://schemas.microsoft.com/office/drawing/2014/main" id="{643DECBF-43C1-4B5C-9C9D-B450FEDB7074}"/>
              </a:ext>
            </a:extLst>
          </p:cNvPr>
          <p:cNvSpPr>
            <a:spLocks noGrp="1" noChangeArrowheads="1"/>
          </p:cNvSpPr>
          <p:nvPr>
            <p:ph idx="1"/>
          </p:nvPr>
        </p:nvSpPr>
        <p:spPr>
          <a:xfrm>
            <a:off x="323528" y="1071563"/>
            <a:ext cx="2272307" cy="5481637"/>
          </a:xfrm>
        </p:spPr>
        <p:txBody>
          <a:bodyPr>
            <a:normAutofit/>
          </a:bodyPr>
          <a:lstStyle/>
          <a:p>
            <a:pPr marL="0" indent="0" eaLnBrk="1" hangingPunct="1">
              <a:lnSpc>
                <a:spcPct val="150000"/>
              </a:lnSpc>
              <a:buNone/>
            </a:pPr>
            <a:r>
              <a:rPr lang="de-DE" altLang="de-DE" sz="2400" i="1" dirty="0"/>
              <a:t>Sie wussten nicht, dass Joseph sie verstand, denn es war ein Dolmetscher unter ihnen.</a:t>
            </a:r>
          </a:p>
          <a:p>
            <a:pPr marL="0" indent="0" eaLnBrk="1" hangingPunct="1">
              <a:lnSpc>
                <a:spcPct val="150000"/>
              </a:lnSpc>
              <a:buNone/>
            </a:pPr>
            <a:endParaRPr lang="de-DE" altLang="de-DE" sz="2400" i="1" dirty="0"/>
          </a:p>
          <a:p>
            <a:pPr marL="0" indent="0" eaLnBrk="1" hangingPunct="1">
              <a:lnSpc>
                <a:spcPct val="150000"/>
              </a:lnSpc>
              <a:buNone/>
            </a:pPr>
            <a:r>
              <a:rPr lang="en-US" altLang="de-DE" sz="2400" i="1" dirty="0"/>
              <a:t>(Genesis 42)</a:t>
            </a:r>
            <a:endParaRPr lang="ru-RU" altLang="de-DE" sz="2400" i="1" dirty="0"/>
          </a:p>
        </p:txBody>
      </p:sp>
      <p:pic>
        <p:nvPicPr>
          <p:cNvPr id="10244" name="Picture 4" descr="joseph_brothers">
            <a:extLst>
              <a:ext uri="{FF2B5EF4-FFF2-40B4-BE49-F238E27FC236}">
                <a16:creationId xmlns:a16="http://schemas.microsoft.com/office/drawing/2014/main" id="{7F9567C5-5970-419D-9127-5BB6B5A42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519" y="1357313"/>
            <a:ext cx="608623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92BBB8D-569A-4749-BCEA-DB1D35F7FA9F}"/>
              </a:ext>
            </a:extLst>
          </p:cNvPr>
          <p:cNvSpPr>
            <a:spLocks noGrp="1" noChangeArrowheads="1"/>
          </p:cNvSpPr>
          <p:nvPr>
            <p:ph type="title"/>
          </p:nvPr>
        </p:nvSpPr>
        <p:spPr>
          <a:xfrm>
            <a:off x="251521" y="304800"/>
            <a:ext cx="2880320" cy="676275"/>
          </a:xfrm>
        </p:spPr>
        <p:txBody>
          <a:bodyPr>
            <a:normAutofit fontScale="90000"/>
          </a:bodyPr>
          <a:lstStyle/>
          <a:p>
            <a:pPr eaLnBrk="1" hangingPunct="1"/>
            <a:r>
              <a:rPr lang="en-US" altLang="de-DE" sz="2400" dirty="0" err="1"/>
              <a:t>Übersetzung</a:t>
            </a:r>
            <a:r>
              <a:rPr lang="en-US" altLang="de-DE" sz="2400" dirty="0"/>
              <a:t> </a:t>
            </a:r>
            <a:br>
              <a:rPr lang="en-US" altLang="de-DE" sz="2400" dirty="0"/>
            </a:br>
            <a:r>
              <a:rPr lang="en-US" altLang="de-DE" sz="2400" dirty="0" err="1"/>
              <a:t>im</a:t>
            </a:r>
            <a:r>
              <a:rPr lang="en-US" altLang="de-DE" sz="2400" dirty="0"/>
              <a:t> </a:t>
            </a:r>
            <a:r>
              <a:rPr lang="en-US" altLang="de-DE" sz="2400" dirty="0" err="1"/>
              <a:t>alten</a:t>
            </a:r>
            <a:r>
              <a:rPr lang="en-US" altLang="de-DE" sz="2400" dirty="0"/>
              <a:t> </a:t>
            </a:r>
            <a:r>
              <a:rPr lang="en-US" altLang="de-DE" sz="2400" dirty="0" err="1"/>
              <a:t>Ägypten</a:t>
            </a:r>
            <a:endParaRPr lang="ru-RU" altLang="de-DE" sz="2400" b="1" dirty="0"/>
          </a:p>
        </p:txBody>
      </p:sp>
      <p:sp>
        <p:nvSpPr>
          <p:cNvPr id="11267" name="Rectangle 3">
            <a:extLst>
              <a:ext uri="{FF2B5EF4-FFF2-40B4-BE49-F238E27FC236}">
                <a16:creationId xmlns:a16="http://schemas.microsoft.com/office/drawing/2014/main" id="{C16EEFFD-407E-4C33-8B15-2C9542549878}"/>
              </a:ext>
            </a:extLst>
          </p:cNvPr>
          <p:cNvSpPr>
            <a:spLocks noGrp="1" noChangeArrowheads="1"/>
          </p:cNvSpPr>
          <p:nvPr>
            <p:ph idx="1"/>
          </p:nvPr>
        </p:nvSpPr>
        <p:spPr>
          <a:xfrm>
            <a:off x="539751" y="1752600"/>
            <a:ext cx="2376066" cy="4267200"/>
          </a:xfrm>
        </p:spPr>
        <p:txBody>
          <a:bodyPr>
            <a:normAutofit lnSpcReduction="10000"/>
          </a:bodyPr>
          <a:lstStyle/>
          <a:p>
            <a:pPr marL="0" indent="0">
              <a:spcBef>
                <a:spcPct val="0"/>
              </a:spcBef>
              <a:buNone/>
            </a:pPr>
            <a:r>
              <a:rPr lang="en-US" altLang="de-DE" sz="3600" dirty="0"/>
              <a:t>Rosetta Stone, der den </a:t>
            </a:r>
            <a:r>
              <a:rPr lang="en-US" altLang="de-DE" sz="3600" dirty="0" err="1"/>
              <a:t>ersten</a:t>
            </a:r>
            <a:r>
              <a:rPr lang="en-US" altLang="de-DE" sz="3600" dirty="0"/>
              <a:t> </a:t>
            </a:r>
            <a:r>
              <a:rPr lang="en-US" altLang="de-DE" sz="3600" dirty="0" err="1"/>
              <a:t>bekannten</a:t>
            </a:r>
            <a:r>
              <a:rPr lang="en-US" altLang="de-DE" sz="3600" dirty="0"/>
              <a:t> </a:t>
            </a:r>
            <a:r>
              <a:rPr lang="en-US" altLang="de-DE" sz="3600" dirty="0" err="1"/>
              <a:t>zwei-sprachigen</a:t>
            </a:r>
            <a:r>
              <a:rPr lang="en-US" altLang="de-DE" sz="3600" dirty="0"/>
              <a:t> Text </a:t>
            </a:r>
            <a:r>
              <a:rPr lang="en-US" altLang="de-DE" sz="3600" dirty="0" err="1"/>
              <a:t>enthält</a:t>
            </a:r>
            <a:r>
              <a:rPr lang="en-US" altLang="de-DE" sz="3600" dirty="0"/>
              <a:t>.</a:t>
            </a:r>
            <a:endParaRPr lang="ru-RU" altLang="de-DE" sz="3600" dirty="0"/>
          </a:p>
        </p:txBody>
      </p:sp>
      <p:pic>
        <p:nvPicPr>
          <p:cNvPr id="11268" name="Picture 4" descr="&quot;A large dark grey-coloured slab of stone with text that uses Ancient Egyptian hieroglyphs, demotic and Greek script in three separate horizontal registers&quot;">
            <a:extLst>
              <a:ext uri="{FF2B5EF4-FFF2-40B4-BE49-F238E27FC236}">
                <a16:creationId xmlns:a16="http://schemas.microsoft.com/office/drawing/2014/main" id="{1D235A05-7FAA-4D60-9105-7F9EAF868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404" y="1"/>
            <a:ext cx="56871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747FE7C-59EB-4D51-B68E-A0C48EEF08D6}"/>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3600" dirty="0" err="1"/>
              <a:t>Übersetzung</a:t>
            </a:r>
            <a:r>
              <a:rPr lang="en-US" altLang="de-DE" sz="3600" dirty="0"/>
              <a:t> </a:t>
            </a:r>
            <a:r>
              <a:rPr lang="en-US" altLang="de-DE" sz="3600" dirty="0" err="1"/>
              <a:t>im</a:t>
            </a:r>
            <a:r>
              <a:rPr lang="en-US" altLang="de-DE" sz="3600" dirty="0"/>
              <a:t> </a:t>
            </a:r>
            <a:r>
              <a:rPr lang="en-US" altLang="de-DE" sz="3600" dirty="0" err="1"/>
              <a:t>alten</a:t>
            </a:r>
            <a:r>
              <a:rPr lang="en-US" altLang="de-DE" sz="3600" dirty="0"/>
              <a:t> </a:t>
            </a:r>
            <a:r>
              <a:rPr lang="en-US" altLang="de-DE" sz="3600" dirty="0" err="1"/>
              <a:t>Ägypten</a:t>
            </a:r>
            <a:endParaRPr lang="ru-RU" altLang="de-DE" sz="3600" b="1" dirty="0"/>
          </a:p>
        </p:txBody>
      </p:sp>
      <p:sp>
        <p:nvSpPr>
          <p:cNvPr id="12291" name="Rectangle 3">
            <a:extLst>
              <a:ext uri="{FF2B5EF4-FFF2-40B4-BE49-F238E27FC236}">
                <a16:creationId xmlns:a16="http://schemas.microsoft.com/office/drawing/2014/main" id="{454A6B9D-2CC6-4225-BE7B-97BA4BAAF8C6}"/>
              </a:ext>
            </a:extLst>
          </p:cNvPr>
          <p:cNvSpPr>
            <a:spLocks noGrp="1" noChangeArrowheads="1"/>
          </p:cNvSpPr>
          <p:nvPr>
            <p:ph idx="1"/>
          </p:nvPr>
        </p:nvSpPr>
        <p:spPr>
          <a:xfrm>
            <a:off x="714375" y="1556792"/>
            <a:ext cx="8229600" cy="3910558"/>
          </a:xfrm>
        </p:spPr>
        <p:txBody>
          <a:bodyPr>
            <a:normAutofit fontScale="92500"/>
          </a:bodyPr>
          <a:lstStyle/>
          <a:p>
            <a:pPr eaLnBrk="1" hangingPunct="1">
              <a:spcBef>
                <a:spcPct val="0"/>
              </a:spcBef>
              <a:buFont typeface="Wingdings" panose="05000000000000000000" pitchFamily="2" charset="2"/>
              <a:buNone/>
            </a:pPr>
            <a:r>
              <a:rPr lang="de-DE" altLang="de-DE" dirty="0"/>
              <a:t>Die Inschrift auf dem Stein von Rosette dokumentiert ein Dekret, das 196 v. Chr. in Memphis im Namen von König Ptolemäus V. erlassen wurde. </a:t>
            </a:r>
          </a:p>
          <a:p>
            <a:pPr eaLnBrk="1" hangingPunct="1">
              <a:spcBef>
                <a:spcPct val="0"/>
              </a:spcBef>
              <a:buFont typeface="Wingdings" panose="05000000000000000000" pitchFamily="2" charset="2"/>
              <a:buNone/>
            </a:pPr>
            <a:r>
              <a:rPr lang="de-DE" altLang="de-DE" dirty="0"/>
              <a:t>Das Dekret erscheint in drei Texten: altägyptische Hieroglyphen, ägyptische demotische Schrift (in der Alltagssprache verwendet) </a:t>
            </a:r>
          </a:p>
          <a:p>
            <a:pPr eaLnBrk="1" hangingPunct="1">
              <a:spcBef>
                <a:spcPct val="0"/>
              </a:spcBef>
              <a:buFont typeface="Wingdings" panose="05000000000000000000" pitchFamily="2" charset="2"/>
              <a:buNone/>
            </a:pPr>
            <a:r>
              <a:rPr lang="de-DE" altLang="de-DE" dirty="0"/>
              <a:t>    und Altgriechisch.</a:t>
            </a:r>
            <a:endParaRPr lang="ru-RU" alt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29F8E16-6121-4A95-8A48-F22169352EFC}"/>
              </a:ext>
            </a:extLst>
          </p:cNvPr>
          <p:cNvSpPr>
            <a:spLocks noGrp="1" noChangeArrowheads="1"/>
          </p:cNvSpPr>
          <p:nvPr>
            <p:ph type="title"/>
          </p:nvPr>
        </p:nvSpPr>
        <p:spPr>
          <a:xfrm>
            <a:off x="512887" y="102850"/>
            <a:ext cx="8001000" cy="603250"/>
          </a:xfrm>
        </p:spPr>
        <p:txBody>
          <a:bodyPr>
            <a:normAutofit/>
          </a:bodyPr>
          <a:lstStyle/>
          <a:p>
            <a:pPr eaLnBrk="1" hangingPunct="1"/>
            <a:r>
              <a:rPr lang="en-US" altLang="de-DE" sz="3200" dirty="0" err="1"/>
              <a:t>Übersetzung</a:t>
            </a:r>
            <a:r>
              <a:rPr lang="en-US" altLang="de-DE" sz="3200" dirty="0"/>
              <a:t> in </a:t>
            </a:r>
            <a:r>
              <a:rPr lang="en-US" altLang="de-DE" sz="3200" dirty="0" err="1"/>
              <a:t>Assyrien</a:t>
            </a:r>
            <a:r>
              <a:rPr lang="en-US" altLang="de-DE" sz="3200" dirty="0"/>
              <a:t> und Babylon</a:t>
            </a:r>
            <a:r>
              <a:rPr lang="ru-RU" altLang="de-DE" sz="3200" dirty="0"/>
              <a:t> </a:t>
            </a:r>
          </a:p>
        </p:txBody>
      </p:sp>
      <p:sp>
        <p:nvSpPr>
          <p:cNvPr id="13315" name="Rectangle 3">
            <a:extLst>
              <a:ext uri="{FF2B5EF4-FFF2-40B4-BE49-F238E27FC236}">
                <a16:creationId xmlns:a16="http://schemas.microsoft.com/office/drawing/2014/main" id="{21C13328-EBF9-4143-B887-414362CE862E}"/>
              </a:ext>
            </a:extLst>
          </p:cNvPr>
          <p:cNvSpPr>
            <a:spLocks noGrp="1" noChangeArrowheads="1"/>
          </p:cNvSpPr>
          <p:nvPr>
            <p:ph idx="1"/>
          </p:nvPr>
        </p:nvSpPr>
        <p:spPr>
          <a:xfrm>
            <a:off x="500063" y="928688"/>
            <a:ext cx="2631777" cy="5668664"/>
          </a:xfrm>
        </p:spPr>
        <p:txBody>
          <a:bodyPr>
            <a:normAutofit fontScale="92500" lnSpcReduction="10000"/>
          </a:bodyPr>
          <a:lstStyle/>
          <a:p>
            <a:pPr eaLnBrk="1" hangingPunct="1"/>
            <a:r>
              <a:rPr lang="de-DE" altLang="de-DE" sz="2400" dirty="0"/>
              <a:t>Die sumerische Sprache aus Mesopotamien (dem heutigen Irak) ist die älteste bekannte Schriftsprache. </a:t>
            </a:r>
          </a:p>
          <a:p>
            <a:pPr eaLnBrk="1" hangingPunct="1"/>
            <a:r>
              <a:rPr lang="de-DE" altLang="de-DE" sz="2400" dirty="0"/>
              <a:t>Die Sumerer schrieben in Keilschrift auf Tontafeln </a:t>
            </a:r>
          </a:p>
          <a:p>
            <a:pPr eaLnBrk="1" hangingPunct="1"/>
            <a:r>
              <a:rPr lang="de-DE" altLang="de-DE" sz="2400" dirty="0"/>
              <a:t>zweisprachige Keilschrift-Wörterbücher für Sumerisch und Akkadisch (1800-1600 v. Chr.)</a:t>
            </a:r>
            <a:endParaRPr lang="ru-RU" altLang="de-DE" sz="2400" dirty="0"/>
          </a:p>
        </p:txBody>
      </p:sp>
      <p:pic>
        <p:nvPicPr>
          <p:cNvPr id="13316" name="Picture 4" descr="sumerian_tablet">
            <a:extLst>
              <a:ext uri="{FF2B5EF4-FFF2-40B4-BE49-F238E27FC236}">
                <a16:creationId xmlns:a16="http://schemas.microsoft.com/office/drawing/2014/main" id="{65210F2C-E84F-4F8F-AAFB-C15D7D521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780296"/>
            <a:ext cx="5580112" cy="608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F1825A8-4773-451C-BF00-AA88DE80AD5B}"/>
              </a:ext>
            </a:extLst>
          </p:cNvPr>
          <p:cNvSpPr>
            <a:spLocks noGrp="1" noChangeArrowheads="1"/>
          </p:cNvSpPr>
          <p:nvPr>
            <p:ph type="title"/>
          </p:nvPr>
        </p:nvSpPr>
        <p:spPr>
          <a:xfrm>
            <a:off x="574675" y="304800"/>
            <a:ext cx="8001000" cy="892175"/>
          </a:xfrm>
        </p:spPr>
        <p:txBody>
          <a:bodyPr>
            <a:normAutofit/>
          </a:bodyPr>
          <a:lstStyle/>
          <a:p>
            <a:pPr eaLnBrk="1" hangingPunct="1"/>
            <a:r>
              <a:rPr lang="en-US" altLang="de-DE" sz="4000" dirty="0" err="1"/>
              <a:t>Übersetzung</a:t>
            </a:r>
            <a:r>
              <a:rPr lang="en-US" altLang="de-DE" sz="4000" dirty="0"/>
              <a:t> in </a:t>
            </a:r>
            <a:r>
              <a:rPr lang="en-US" altLang="de-DE" sz="4000" dirty="0" err="1"/>
              <a:t>Assyrien</a:t>
            </a:r>
            <a:r>
              <a:rPr lang="en-US" altLang="de-DE" sz="4000" dirty="0"/>
              <a:t> und Babylon</a:t>
            </a:r>
            <a:r>
              <a:rPr lang="ru-RU" altLang="de-DE" sz="4000" dirty="0"/>
              <a:t> </a:t>
            </a:r>
            <a:endParaRPr lang="ru-RU" altLang="de-DE" sz="4000" b="1" dirty="0"/>
          </a:p>
        </p:txBody>
      </p:sp>
      <p:sp>
        <p:nvSpPr>
          <p:cNvPr id="14339" name="Rectangle 3">
            <a:extLst>
              <a:ext uri="{FF2B5EF4-FFF2-40B4-BE49-F238E27FC236}">
                <a16:creationId xmlns:a16="http://schemas.microsoft.com/office/drawing/2014/main" id="{8720A6E1-2322-44F1-8288-4262DF66E878}"/>
              </a:ext>
            </a:extLst>
          </p:cNvPr>
          <p:cNvSpPr>
            <a:spLocks noGrp="1" noChangeArrowheads="1"/>
          </p:cNvSpPr>
          <p:nvPr>
            <p:ph idx="1"/>
          </p:nvPr>
        </p:nvSpPr>
        <p:spPr>
          <a:xfrm>
            <a:off x="500063" y="1916831"/>
            <a:ext cx="8229600" cy="3693393"/>
          </a:xfrm>
        </p:spPr>
        <p:txBody>
          <a:bodyPr>
            <a:normAutofit lnSpcReduction="10000"/>
          </a:bodyPr>
          <a:lstStyle/>
          <a:p>
            <a:pPr eaLnBrk="1" hangingPunct="1"/>
            <a:r>
              <a:rPr lang="de-DE" altLang="de-DE" dirty="0"/>
              <a:t>Im alten Assyrien und Babylonien gab es ein regelmäßiges Gremium von Dolmetschern, die am Hof arbeiteten. </a:t>
            </a:r>
          </a:p>
          <a:p>
            <a:pPr eaLnBrk="1" hangingPunct="1"/>
            <a:endParaRPr lang="de-DE" altLang="de-DE" dirty="0"/>
          </a:p>
          <a:p>
            <a:pPr eaLnBrk="1" hangingPunct="1"/>
            <a:r>
              <a:rPr lang="de-DE" altLang="de-DE" dirty="0"/>
              <a:t>Während des Krieges begleiteten die Dolmetscher den König zusammen mit Schriftgelehrten und anderen Beamten.</a:t>
            </a:r>
            <a:endParaRPr lang="ru-RU" altLang="de-D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A2B95D3-4A13-4323-A09D-9D89D4AC30B7}"/>
              </a:ext>
            </a:extLst>
          </p:cNvPr>
          <p:cNvSpPr>
            <a:spLocks noGrp="1" noChangeArrowheads="1"/>
          </p:cNvSpPr>
          <p:nvPr>
            <p:ph type="title"/>
          </p:nvPr>
        </p:nvSpPr>
        <p:spPr>
          <a:xfrm>
            <a:off x="574675" y="304800"/>
            <a:ext cx="8001000" cy="747713"/>
          </a:xfrm>
        </p:spPr>
        <p:txBody>
          <a:bodyPr>
            <a:normAutofit fontScale="90000"/>
          </a:bodyPr>
          <a:lstStyle/>
          <a:p>
            <a:pPr eaLnBrk="1" hangingPunct="1"/>
            <a:r>
              <a:rPr lang="en-US" altLang="de-DE" sz="4000" dirty="0" err="1"/>
              <a:t>Übersetzung</a:t>
            </a:r>
            <a:r>
              <a:rPr lang="en-US" altLang="de-DE" sz="4000" dirty="0"/>
              <a:t> </a:t>
            </a:r>
            <a:r>
              <a:rPr lang="en-US" altLang="de-DE" sz="4000" dirty="0" err="1"/>
              <a:t>i</a:t>
            </a:r>
            <a:r>
              <a:rPr lang="de-DE" altLang="de-DE" sz="4000" dirty="0"/>
              <a:t>m alten </a:t>
            </a:r>
            <a:r>
              <a:rPr lang="en-US" altLang="de-DE" sz="4000" dirty="0"/>
              <a:t>China und in </a:t>
            </a:r>
            <a:r>
              <a:rPr lang="en-US" altLang="de-DE" sz="4000" dirty="0" err="1"/>
              <a:t>Indien</a:t>
            </a:r>
            <a:r>
              <a:rPr lang="ru-RU" altLang="de-DE" sz="4000" b="1" dirty="0"/>
              <a:t> </a:t>
            </a:r>
          </a:p>
        </p:txBody>
      </p:sp>
      <p:sp>
        <p:nvSpPr>
          <p:cNvPr id="15363" name="Rectangle 3">
            <a:extLst>
              <a:ext uri="{FF2B5EF4-FFF2-40B4-BE49-F238E27FC236}">
                <a16:creationId xmlns:a16="http://schemas.microsoft.com/office/drawing/2014/main" id="{733D584D-A81F-4157-A0E6-C674919AE49B}"/>
              </a:ext>
            </a:extLst>
          </p:cNvPr>
          <p:cNvSpPr>
            <a:spLocks noGrp="1" noChangeArrowheads="1"/>
          </p:cNvSpPr>
          <p:nvPr>
            <p:ph idx="1"/>
          </p:nvPr>
        </p:nvSpPr>
        <p:spPr>
          <a:xfrm>
            <a:off x="714375" y="1412776"/>
            <a:ext cx="8229600" cy="5040560"/>
          </a:xfrm>
        </p:spPr>
        <p:txBody>
          <a:bodyPr>
            <a:normAutofit/>
          </a:bodyPr>
          <a:lstStyle/>
          <a:p>
            <a:pPr eaLnBrk="1" hangingPunct="1"/>
            <a:r>
              <a:rPr lang="de-DE" altLang="de-DE" sz="2600" dirty="0"/>
              <a:t>Die frühesten Übersetzungsaktivitäten in China gehen auf die Zhou-Dynastie (11. Jh. v. Chr.) zurück. Die Übersetzung wurde von Regierungsbeamten durchgeführt.</a:t>
            </a:r>
          </a:p>
          <a:p>
            <a:pPr eaLnBrk="1" hangingPunct="1"/>
            <a:endParaRPr lang="de-DE" altLang="de-DE" sz="2600" dirty="0"/>
          </a:p>
          <a:p>
            <a:pPr eaLnBrk="1" hangingPunct="1"/>
            <a:r>
              <a:rPr lang="de-DE" altLang="de-DE" sz="2600" dirty="0"/>
              <a:t>"Übersetzen bedeutet, eine Schriftsprache durch eine andere zu ersetzen, ohne die Bedeutung zu verändern, um ein gegenseitiges Verständnis zu ermöglichen.“ </a:t>
            </a:r>
            <a:br>
              <a:rPr lang="de-DE" altLang="de-DE" sz="2600" dirty="0"/>
            </a:br>
            <a:br>
              <a:rPr lang="de-DE" altLang="de-DE" sz="2600" dirty="0"/>
            </a:br>
            <a:r>
              <a:rPr lang="de-DE" altLang="de-DE" sz="2600" dirty="0"/>
              <a:t>Jia </a:t>
            </a:r>
            <a:r>
              <a:rPr lang="de-DE" altLang="de-DE" sz="2600" dirty="0" err="1"/>
              <a:t>Gongyan</a:t>
            </a:r>
            <a:r>
              <a:rPr lang="de-DE" altLang="de-DE" sz="2600" dirty="0"/>
              <a:t>, ein kaiserlicher Gelehrter (späte Zhou-Dynastie)</a:t>
            </a:r>
            <a:endParaRPr lang="ru-RU" altLang="de-DE" sz="2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A2B95D3-4A13-4323-A09D-9D89D4AC30B7}"/>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4000" dirty="0" err="1"/>
              <a:t>Übersetzung</a:t>
            </a:r>
            <a:r>
              <a:rPr lang="en-US" altLang="de-DE" sz="4000" dirty="0"/>
              <a:t> </a:t>
            </a:r>
            <a:r>
              <a:rPr lang="en-US" altLang="de-DE" sz="4000" dirty="0" err="1"/>
              <a:t>i</a:t>
            </a:r>
            <a:r>
              <a:rPr lang="de-DE" altLang="de-DE" sz="4000" dirty="0"/>
              <a:t>m alten </a:t>
            </a:r>
            <a:r>
              <a:rPr lang="en-US" altLang="de-DE" sz="4000" dirty="0"/>
              <a:t>China</a:t>
            </a:r>
            <a:endParaRPr lang="ru-RU" altLang="de-DE" sz="4000" b="1" dirty="0"/>
          </a:p>
        </p:txBody>
      </p:sp>
      <p:sp>
        <p:nvSpPr>
          <p:cNvPr id="15363" name="Rectangle 3">
            <a:extLst>
              <a:ext uri="{FF2B5EF4-FFF2-40B4-BE49-F238E27FC236}">
                <a16:creationId xmlns:a16="http://schemas.microsoft.com/office/drawing/2014/main" id="{733D584D-A81F-4157-A0E6-C674919AE49B}"/>
              </a:ext>
            </a:extLst>
          </p:cNvPr>
          <p:cNvSpPr>
            <a:spLocks noGrp="1" noChangeArrowheads="1"/>
          </p:cNvSpPr>
          <p:nvPr>
            <p:ph idx="1"/>
          </p:nvPr>
        </p:nvSpPr>
        <p:spPr>
          <a:xfrm>
            <a:off x="714375" y="1412776"/>
            <a:ext cx="8229600" cy="4054574"/>
          </a:xfrm>
        </p:spPr>
        <p:txBody>
          <a:bodyPr/>
          <a:lstStyle/>
          <a:p>
            <a:pPr eaLnBrk="1" hangingPunct="1"/>
            <a:endParaRPr lang="ru-RU" altLang="de-DE" sz="2600" dirty="0"/>
          </a:p>
        </p:txBody>
      </p:sp>
      <p:graphicFrame>
        <p:nvGraphicFramePr>
          <p:cNvPr id="4" name="Content Placeholder 5">
            <a:extLst>
              <a:ext uri="{FF2B5EF4-FFF2-40B4-BE49-F238E27FC236}">
                <a16:creationId xmlns:a16="http://schemas.microsoft.com/office/drawing/2014/main" id="{6A5C3CE2-4D3D-428D-BC05-E01351EB7F28}"/>
              </a:ext>
            </a:extLst>
          </p:cNvPr>
          <p:cNvGraphicFramePr>
            <a:graphicFrameLocks/>
          </p:cNvGraphicFramePr>
          <p:nvPr>
            <p:extLst>
              <p:ext uri="{D42A27DB-BD31-4B8C-83A1-F6EECF244321}">
                <p14:modId xmlns:p14="http://schemas.microsoft.com/office/powerpoint/2010/main" val="2559083953"/>
              </p:ext>
            </p:extLst>
          </p:nvPr>
        </p:nvGraphicFramePr>
        <p:xfrm>
          <a:off x="-71421" y="1052513"/>
          <a:ext cx="9683981" cy="6729142"/>
        </p:xfrm>
        <a:graphic>
          <a:graphicData uri="http://schemas.openxmlformats.org/drawingml/2006/table">
            <a:tbl>
              <a:tblPr firstRow="1" bandRow="1">
                <a:tableStyleId>{5A111915-BE36-4E01-A7E5-04B1672EAD32}</a:tableStyleId>
              </a:tblPr>
              <a:tblGrid>
                <a:gridCol w="1003566">
                  <a:extLst>
                    <a:ext uri="{9D8B030D-6E8A-4147-A177-3AD203B41FA5}">
                      <a16:colId xmlns:a16="http://schemas.microsoft.com/office/drawing/2014/main" val="20000"/>
                    </a:ext>
                  </a:extLst>
                </a:gridCol>
                <a:gridCol w="3052064">
                  <a:extLst>
                    <a:ext uri="{9D8B030D-6E8A-4147-A177-3AD203B41FA5}">
                      <a16:colId xmlns:a16="http://schemas.microsoft.com/office/drawing/2014/main" val="20001"/>
                    </a:ext>
                  </a:extLst>
                </a:gridCol>
                <a:gridCol w="4074655">
                  <a:extLst>
                    <a:ext uri="{9D8B030D-6E8A-4147-A177-3AD203B41FA5}">
                      <a16:colId xmlns:a16="http://schemas.microsoft.com/office/drawing/2014/main" val="20002"/>
                    </a:ext>
                  </a:extLst>
                </a:gridCol>
                <a:gridCol w="985610">
                  <a:extLst>
                    <a:ext uri="{9D8B030D-6E8A-4147-A177-3AD203B41FA5}">
                      <a16:colId xmlns:a16="http://schemas.microsoft.com/office/drawing/2014/main" val="20003"/>
                    </a:ext>
                  </a:extLst>
                </a:gridCol>
                <a:gridCol w="568086">
                  <a:extLst>
                    <a:ext uri="{9D8B030D-6E8A-4147-A177-3AD203B41FA5}">
                      <a16:colId xmlns:a16="http://schemas.microsoft.com/office/drawing/2014/main" val="20004"/>
                    </a:ext>
                  </a:extLst>
                </a:gridCol>
              </a:tblGrid>
              <a:tr h="432271">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endParaRPr lang="de-DE" altLang="zh-CN" sz="1400" b="1" baseline="0" dirty="0">
                        <a:solidFill>
                          <a:schemeClr val="tx1"/>
                        </a:solidFill>
                        <a:latin typeface="Arial" pitchFamily="34" charset="0"/>
                        <a:cs typeface="Arial" pitchFamily="34" charset="0"/>
                      </a:endParaRPr>
                    </a:p>
                    <a:p>
                      <a:pPr marL="0" marR="0" indent="0" algn="ctr" defTabSz="914327" rtl="0" eaLnBrk="1" fontAlgn="auto" latinLnBrk="0" hangingPunct="1">
                        <a:lnSpc>
                          <a:spcPct val="100000"/>
                        </a:lnSpc>
                        <a:spcBef>
                          <a:spcPts val="0"/>
                        </a:spcBef>
                        <a:spcAft>
                          <a:spcPts val="0"/>
                        </a:spcAft>
                        <a:buClrTx/>
                        <a:buSzTx/>
                        <a:buFontTx/>
                        <a:buNone/>
                        <a:tabLst/>
                        <a:defRPr/>
                      </a:pPr>
                      <a:r>
                        <a:rPr lang="de-DE" altLang="zh-CN" sz="1400" b="1" dirty="0">
                          <a:solidFill>
                            <a:schemeClr val="tx1"/>
                          </a:solidFill>
                          <a:latin typeface="Arial" pitchFamily="34" charset="0"/>
                          <a:cs typeface="Arial" pitchFamily="34" charset="0"/>
                        </a:rPr>
                        <a:t>Jahr</a:t>
                      </a:r>
                      <a:endParaRPr lang="en-US" sz="1400" b="1" dirty="0">
                        <a:solidFill>
                          <a:schemeClr val="tx1"/>
                        </a:solidFill>
                        <a:latin typeface="Arial" pitchFamily="34" charset="0"/>
                        <a:cs typeface="Arial" pitchFamily="34" charset="0"/>
                      </a:endParaRPr>
                    </a:p>
                  </a:txBody>
                  <a:tcPr marL="121920" marR="12192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altLang="zh-CN" sz="1400" b="1" dirty="0">
                          <a:solidFill>
                            <a:schemeClr val="tx1"/>
                          </a:solidFill>
                          <a:latin typeface="Arial" pitchFamily="34" charset="0"/>
                          <a:cs typeface="Arial" pitchFamily="34" charset="0"/>
                        </a:rPr>
                        <a:t>Werk</a:t>
                      </a:r>
                      <a:endParaRPr lang="en-US" sz="1400" b="1" dirty="0">
                        <a:solidFill>
                          <a:schemeClr val="tx1"/>
                        </a:solidFill>
                        <a:latin typeface="Arial" pitchFamily="34" charset="0"/>
                        <a:cs typeface="Arial" pitchFamily="34" charset="0"/>
                      </a:endParaRPr>
                    </a:p>
                  </a:txBody>
                  <a:tcPr marL="121920" marR="12192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kern="1200" dirty="0">
                          <a:solidFill>
                            <a:schemeClr val="tx1"/>
                          </a:solidFill>
                          <a:latin typeface="Arial" pitchFamily="34" charset="0"/>
                          <a:ea typeface="+mn-ea"/>
                          <a:cs typeface="Arial" pitchFamily="34" charset="0"/>
                        </a:rPr>
                        <a:t>Autor</a:t>
                      </a:r>
                      <a:endParaRPr lang="en-US" sz="1400" b="1" dirty="0">
                        <a:solidFill>
                          <a:schemeClr val="tx1"/>
                        </a:solidFill>
                        <a:latin typeface="Arial" pitchFamily="34" charset="0"/>
                        <a:cs typeface="Arial" pitchFamily="34" charset="0"/>
                      </a:endParaRPr>
                    </a:p>
                  </a:txBody>
                  <a:tcPr marL="121920" marR="12192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tx1"/>
                          </a:solidFill>
                          <a:latin typeface="Arial" pitchFamily="34" charset="0"/>
                          <a:cs typeface="Arial" pitchFamily="34" charset="0"/>
                        </a:rPr>
                        <a:t>Über-</a:t>
                      </a:r>
                      <a:r>
                        <a:rPr lang="en-US" sz="1400" b="1" dirty="0" err="1">
                          <a:solidFill>
                            <a:schemeClr val="tx1"/>
                          </a:solidFill>
                          <a:latin typeface="Arial" pitchFamily="34" charset="0"/>
                          <a:cs typeface="Arial" pitchFamily="34" charset="0"/>
                        </a:rPr>
                        <a:t>setzer</a:t>
                      </a:r>
                      <a:endParaRPr lang="en-US" sz="1400" b="1" dirty="0">
                        <a:solidFill>
                          <a:schemeClr val="tx1"/>
                        </a:solidFill>
                        <a:latin typeface="Arial" pitchFamily="34" charset="0"/>
                        <a:cs typeface="Arial" pitchFamily="34" charset="0"/>
                      </a:endParaRPr>
                    </a:p>
                  </a:txBody>
                  <a:tcPr marL="121920" marR="12192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err="1">
                          <a:solidFill>
                            <a:schemeClr val="tx1"/>
                          </a:solidFill>
                          <a:latin typeface="Arial" pitchFamily="34" charset="0"/>
                          <a:cs typeface="Arial" pitchFamily="34" charset="0"/>
                        </a:rPr>
                        <a:t>Bedeutung</a:t>
                      </a:r>
                      <a:endParaRPr lang="en-US" sz="1400" b="1" dirty="0">
                        <a:solidFill>
                          <a:schemeClr val="tx1"/>
                        </a:solidFill>
                        <a:latin typeface="Arial" pitchFamily="34" charset="0"/>
                        <a:cs typeface="Arial" pitchFamily="34" charset="0"/>
                      </a:endParaRPr>
                    </a:p>
                  </a:txBody>
                  <a:tcPr marL="121920" marR="12192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21068">
                <a:tc>
                  <a:txBody>
                    <a:bodyPr/>
                    <a:lstStyle/>
                    <a:p>
                      <a:pPr>
                        <a:spcAft>
                          <a:spcPts val="0"/>
                        </a:spcAft>
                      </a:pPr>
                      <a:r>
                        <a:rPr lang="de-DE" sz="1400" dirty="0">
                          <a:effectLst/>
                          <a:latin typeface="Calibri"/>
                          <a:ea typeface="KaiTi"/>
                        </a:rPr>
                        <a:t>-1100 (</a:t>
                      </a:r>
                      <a:r>
                        <a:rPr lang="zh-CN" sz="1400" dirty="0">
                          <a:effectLst/>
                          <a:latin typeface="Calibri"/>
                          <a:ea typeface="KaiTi"/>
                        </a:rPr>
                        <a:t>周公居摄六年</a:t>
                      </a:r>
                      <a:r>
                        <a:rPr lang="de-DE" sz="1400" dirty="0">
                          <a:effectLst/>
                          <a:latin typeface="Calibri"/>
                          <a:ea typeface="KaiTi"/>
                        </a:rPr>
                        <a:t>)</a:t>
                      </a:r>
                      <a:endParaRPr lang="de-DE" sz="1400" dirty="0">
                        <a:effectLst/>
                        <a:latin typeface="Times New Roman"/>
                        <a:ea typeface="SimSun"/>
                      </a:endParaRPr>
                    </a:p>
                  </a:txBody>
                  <a:tcPr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de-DE" sz="1400" dirty="0">
                          <a:effectLst/>
                          <a:latin typeface="Calibri"/>
                          <a:ea typeface="KaiTi"/>
                        </a:rPr>
                        <a:t> “</a:t>
                      </a:r>
                      <a:r>
                        <a:rPr lang="zh-CN" sz="1400" dirty="0">
                          <a:effectLst/>
                          <a:latin typeface="Calibri"/>
                          <a:ea typeface="KaiTi"/>
                        </a:rPr>
                        <a:t>道路悠远，山川岨深，音使不通，故重译而朝。</a:t>
                      </a:r>
                      <a:r>
                        <a:rPr lang="de-DE" sz="1400" dirty="0">
                          <a:effectLst/>
                          <a:latin typeface="Calibri"/>
                          <a:ea typeface="KaiTi"/>
                        </a:rPr>
                        <a:t>” [keine Literatur]</a:t>
                      </a: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de-DE" sz="1400" dirty="0">
                          <a:effectLst/>
                          <a:latin typeface="Calibri"/>
                          <a:ea typeface="KaiTi"/>
                        </a:rPr>
                        <a:t>Bericht über die Übersetzung der Gespräche von Yue Shang </a:t>
                      </a:r>
                      <a:r>
                        <a:rPr lang="de-DE" sz="1400" dirty="0" err="1">
                          <a:effectLst/>
                          <a:latin typeface="Calibri"/>
                          <a:ea typeface="KaiTi"/>
                        </a:rPr>
                        <a:t>越裳</a:t>
                      </a:r>
                      <a:r>
                        <a:rPr lang="de-DE" sz="1400" dirty="0">
                          <a:effectLst/>
                          <a:latin typeface="Calibri"/>
                          <a:ea typeface="KaiTi"/>
                        </a:rPr>
                        <a:t> mit Herzog Zhou </a:t>
                      </a:r>
                      <a:r>
                        <a:rPr lang="zh-CN" sz="1400" dirty="0">
                          <a:effectLst/>
                          <a:latin typeface="Calibri"/>
                          <a:ea typeface="KaiTi"/>
                        </a:rPr>
                        <a:t>周公</a:t>
                      </a:r>
                      <a:r>
                        <a:rPr lang="de-DE" sz="1400" dirty="0">
                          <a:effectLst/>
                          <a:latin typeface="Calibri"/>
                          <a:ea typeface="KaiTi"/>
                        </a:rPr>
                        <a:t>: “</a:t>
                      </a:r>
                      <a:r>
                        <a:rPr lang="zh-CN" sz="1400" dirty="0">
                          <a:effectLst/>
                          <a:latin typeface="Calibri"/>
                          <a:ea typeface="KaiTi"/>
                        </a:rPr>
                        <a:t>道路悠远，山川岨深，音使不通，故重译而朝。</a:t>
                      </a:r>
                      <a:r>
                        <a:rPr lang="de-DE" sz="1400" dirty="0">
                          <a:effectLst/>
                          <a:latin typeface="Calibri"/>
                          <a:ea typeface="KaiTi"/>
                        </a:rPr>
                        <a:t>”, dokumentiert in: </a:t>
                      </a:r>
                      <a:r>
                        <a:rPr lang="zh-CN" sz="1400" dirty="0">
                          <a:effectLst/>
                          <a:latin typeface="Calibri"/>
                          <a:ea typeface="KaiTi"/>
                        </a:rPr>
                        <a:t>《册府元龟</a:t>
                      </a:r>
                      <a:r>
                        <a:rPr lang="de-DE" sz="1400" dirty="0">
                          <a:effectLst/>
                          <a:latin typeface="Calibri"/>
                          <a:ea typeface="KaiTi"/>
                        </a:rPr>
                        <a:t>·</a:t>
                      </a:r>
                      <a:r>
                        <a:rPr lang="zh-CN" sz="1400" dirty="0">
                          <a:effectLst/>
                          <a:latin typeface="Calibri"/>
                          <a:ea typeface="KaiTi"/>
                        </a:rPr>
                        <a:t>外臣部》</a:t>
                      </a: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en-GB" sz="1400" dirty="0" err="1">
                          <a:effectLst/>
                          <a:latin typeface="Calibri"/>
                          <a:ea typeface="KaiTi"/>
                        </a:rPr>
                        <a:t>Übersetzer</a:t>
                      </a:r>
                      <a:r>
                        <a:rPr lang="en-GB" sz="1400" dirty="0">
                          <a:effectLst/>
                          <a:latin typeface="Calibri"/>
                          <a:ea typeface="KaiTi"/>
                        </a:rPr>
                        <a:t> Zhou Gong </a:t>
                      </a:r>
                      <a:r>
                        <a:rPr lang="zh-CN" sz="1400" dirty="0">
                          <a:effectLst/>
                          <a:latin typeface="Calibri"/>
                          <a:ea typeface="KaiTi"/>
                        </a:rPr>
                        <a:t>周公</a:t>
                      </a: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endParaRPr lang="zh-CN" sz="1400" kern="1200" dirty="0">
                        <a:solidFill>
                          <a:schemeClr val="tx1"/>
                        </a:solidFill>
                        <a:latin typeface="Arial" pitchFamily="34" charset="0"/>
                        <a:ea typeface="TSC UKai M TT"/>
                        <a:cs typeface="Arial" pitchFamily="34" charset="0"/>
                      </a:endParaRPr>
                    </a:p>
                  </a:txBody>
                  <a:tcPr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1799639">
                <a:tc>
                  <a:txBody>
                    <a:bodyPr/>
                    <a:lstStyle/>
                    <a:p>
                      <a:pPr>
                        <a:spcAft>
                          <a:spcPts val="0"/>
                        </a:spcAft>
                      </a:pPr>
                      <a:r>
                        <a:rPr lang="zh-CN" sz="1400" dirty="0">
                          <a:effectLst/>
                          <a:latin typeface="Calibri"/>
                          <a:ea typeface="KaiTi"/>
                        </a:rPr>
                        <a:t>周</a:t>
                      </a:r>
                      <a:endParaRPr lang="de-DE" sz="1400" dirty="0">
                        <a:effectLst/>
                        <a:latin typeface="Times New Roman"/>
                        <a:ea typeface="SimSun"/>
                      </a:endParaRPr>
                    </a:p>
                  </a:txBody>
                  <a:tcPr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zh-CN" sz="1400" dirty="0">
                          <a:solidFill>
                            <a:schemeClr val="tx1"/>
                          </a:solidFill>
                          <a:effectLst/>
                          <a:latin typeface="Calibri"/>
                          <a:ea typeface="KaiTi"/>
                        </a:rPr>
                        <a:t>越人歌</a:t>
                      </a:r>
                      <a:endParaRPr lang="de-DE" altLang="zh-CN" sz="1400" dirty="0">
                        <a:solidFill>
                          <a:schemeClr val="tx1"/>
                        </a:solidFill>
                        <a:effectLst/>
                        <a:latin typeface="Calibri"/>
                        <a:ea typeface="KaiTi"/>
                      </a:endParaRPr>
                    </a:p>
                    <a:p>
                      <a:pPr>
                        <a:spcAft>
                          <a:spcPts val="0"/>
                        </a:spcAft>
                      </a:pPr>
                      <a:r>
                        <a:rPr lang="zh-CN" altLang="de-DE" sz="1400" dirty="0">
                          <a:solidFill>
                            <a:schemeClr val="tx1"/>
                          </a:solidFill>
                          <a:effectLst/>
                          <a:latin typeface="Calibri"/>
                          <a:ea typeface="KaiTi"/>
                        </a:rPr>
                        <a:t>第一篇诗歌翻译：越人歌（楚国和越国之间语言不通）</a:t>
                      </a:r>
                      <a:r>
                        <a:rPr lang="de-DE" sz="1400" dirty="0">
                          <a:solidFill>
                            <a:schemeClr val="tx1"/>
                          </a:solidFill>
                          <a:effectLst/>
                          <a:latin typeface="Calibri"/>
                          <a:ea typeface="KaiTi"/>
                        </a:rPr>
                        <a:t>P3-4</a:t>
                      </a:r>
                      <a:endParaRPr lang="de-DE" sz="1400" dirty="0">
                        <a:solidFill>
                          <a:schemeClr val="tx1"/>
                        </a:solidFill>
                        <a:effectLst/>
                        <a:latin typeface="Times New Roman"/>
                        <a:ea typeface="SimSun"/>
                      </a:endParaRPr>
                    </a:p>
                    <a:p>
                      <a:pPr indent="304800">
                        <a:spcAft>
                          <a:spcPts val="0"/>
                        </a:spcAft>
                      </a:pPr>
                      <a:r>
                        <a:rPr lang="zh-CN" altLang="de-DE" sz="1400" dirty="0">
                          <a:solidFill>
                            <a:schemeClr val="tx1"/>
                          </a:solidFill>
                          <a:effectLst/>
                          <a:latin typeface="Calibri"/>
                          <a:ea typeface="KaiTi"/>
                          <a:cs typeface="Arial"/>
                        </a:rPr>
                        <a:t>刘向书中对歌词的古越语记音用了三十二个汉字，如下：</a:t>
                      </a:r>
                      <a:endParaRPr lang="de-DE" sz="1400" dirty="0">
                        <a:solidFill>
                          <a:schemeClr val="tx1"/>
                        </a:solidFill>
                        <a:effectLst/>
                        <a:latin typeface="Times New Roman"/>
                        <a:ea typeface="SimSun"/>
                      </a:endParaRPr>
                    </a:p>
                    <a:p>
                      <a:pPr marL="0" marR="0" indent="304800" algn="l" defTabSz="914400" rtl="0" eaLnBrk="1" fontAlgn="auto" latinLnBrk="0" hangingPunct="1">
                        <a:lnSpc>
                          <a:spcPct val="100000"/>
                        </a:lnSpc>
                        <a:spcBef>
                          <a:spcPts val="0"/>
                        </a:spcBef>
                        <a:spcAft>
                          <a:spcPts val="0"/>
                        </a:spcAft>
                        <a:buClrTx/>
                        <a:buSzTx/>
                        <a:buFontTx/>
                        <a:buNone/>
                        <a:tabLst/>
                        <a:defRPr/>
                      </a:pPr>
                      <a:r>
                        <a:rPr lang="zh-CN" altLang="de-DE" sz="1400" dirty="0">
                          <a:solidFill>
                            <a:schemeClr val="tx1"/>
                          </a:solidFill>
                          <a:effectLst/>
                          <a:latin typeface="Calibri"/>
                          <a:ea typeface="KaiTi"/>
                          <a:cs typeface="Arial"/>
                        </a:rPr>
                        <a:t>滥兮抃、草滥予、昌枑泽予、昌州州、鍖州焉乎秦胥胥、缦予乎昭澶秦逾、渗惿随河湖（</a:t>
                      </a:r>
                      <a:r>
                        <a:rPr lang="de-DE" sz="1400" dirty="0">
                          <a:solidFill>
                            <a:schemeClr val="tx1"/>
                          </a:solidFill>
                          <a:effectLst/>
                          <a:latin typeface="Calibri"/>
                          <a:ea typeface="KaiTi"/>
                          <a:cs typeface="Arial"/>
                        </a:rPr>
                        <a:t>[</a:t>
                      </a:r>
                      <a:r>
                        <a:rPr lang="zh-CN" altLang="de-DE" sz="1400" dirty="0">
                          <a:solidFill>
                            <a:schemeClr val="tx1"/>
                          </a:solidFill>
                          <a:effectLst/>
                          <a:latin typeface="Calibri"/>
                          <a:ea typeface="KaiTi"/>
                          <a:cs typeface="Arial"/>
                        </a:rPr>
                        <a:t>汉</a:t>
                      </a:r>
                      <a:r>
                        <a:rPr lang="de-DE" sz="1400" dirty="0">
                          <a:solidFill>
                            <a:schemeClr val="tx1"/>
                          </a:solidFill>
                          <a:effectLst/>
                          <a:latin typeface="Calibri"/>
                          <a:ea typeface="KaiTi"/>
                          <a:cs typeface="Arial"/>
                        </a:rPr>
                        <a:t>]</a:t>
                      </a:r>
                      <a:r>
                        <a:rPr lang="zh-CN" altLang="de-DE" sz="1400" dirty="0">
                          <a:solidFill>
                            <a:schemeClr val="tx1"/>
                          </a:solidFill>
                          <a:effectLst/>
                          <a:latin typeface="Calibri"/>
                          <a:ea typeface="KaiTi"/>
                          <a:cs typeface="Arial"/>
                        </a:rPr>
                        <a:t>刘向．说苑校正．卷第十一．中华书局，</a:t>
                      </a:r>
                      <a:r>
                        <a:rPr lang="de-DE" sz="1400" dirty="0">
                          <a:solidFill>
                            <a:schemeClr val="tx1"/>
                          </a:solidFill>
                          <a:effectLst/>
                          <a:latin typeface="Calibri"/>
                          <a:ea typeface="KaiTi"/>
                          <a:cs typeface="Arial"/>
                        </a:rPr>
                        <a:t>1987</a:t>
                      </a:r>
                      <a:r>
                        <a:rPr lang="zh-CN" altLang="de-DE" sz="1400" dirty="0">
                          <a:solidFill>
                            <a:schemeClr val="tx1"/>
                          </a:solidFill>
                          <a:effectLst/>
                          <a:latin typeface="Calibri"/>
                          <a:ea typeface="KaiTi"/>
                          <a:cs typeface="Arial"/>
                        </a:rPr>
                        <a:t>．）</a:t>
                      </a:r>
                      <a:endParaRPr lang="de-DE" sz="1400" dirty="0">
                        <a:solidFill>
                          <a:schemeClr val="tx1"/>
                        </a:solidFill>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indent="304800">
                        <a:spcAft>
                          <a:spcPts val="0"/>
                        </a:spcAft>
                      </a:pPr>
                      <a:r>
                        <a:rPr lang="zh-CN" sz="1400" dirty="0">
                          <a:solidFill>
                            <a:schemeClr val="tx1"/>
                          </a:solidFill>
                          <a:effectLst/>
                          <a:latin typeface="Calibri"/>
                          <a:ea typeface="KaiTi"/>
                          <a:cs typeface="Arial"/>
                        </a:rPr>
                        <a:t>楚译人把它译成</a:t>
                      </a:r>
                      <a:r>
                        <a:rPr lang="de-DE" sz="1400" dirty="0">
                          <a:solidFill>
                            <a:schemeClr val="tx1"/>
                          </a:solidFill>
                          <a:effectLst/>
                          <a:latin typeface="Calibri"/>
                          <a:ea typeface="KaiTi"/>
                          <a:cs typeface="Arial"/>
                        </a:rPr>
                        <a:t>“</a:t>
                      </a:r>
                      <a:r>
                        <a:rPr lang="zh-CN" sz="1400" dirty="0">
                          <a:solidFill>
                            <a:schemeClr val="tx1"/>
                          </a:solidFill>
                          <a:effectLst/>
                          <a:latin typeface="Calibri"/>
                          <a:ea typeface="KaiTi"/>
                          <a:cs typeface="Arial"/>
                        </a:rPr>
                        <a:t>楚语</a:t>
                      </a:r>
                      <a:r>
                        <a:rPr lang="de-DE" sz="1400" dirty="0">
                          <a:solidFill>
                            <a:schemeClr val="tx1"/>
                          </a:solidFill>
                          <a:effectLst/>
                          <a:latin typeface="Calibri"/>
                          <a:ea typeface="KaiTi"/>
                          <a:cs typeface="Arial"/>
                        </a:rPr>
                        <a:t>”</a:t>
                      </a:r>
                      <a:r>
                        <a:rPr lang="zh-CN" sz="1400" dirty="0">
                          <a:solidFill>
                            <a:schemeClr val="tx1"/>
                          </a:solidFill>
                          <a:effectLst/>
                          <a:latin typeface="Calibri"/>
                          <a:ea typeface="KaiTi"/>
                          <a:cs typeface="Arial"/>
                        </a:rPr>
                        <a:t>（即姚先生说的楚地汉语），用了五十四个汉字，</a:t>
                      </a:r>
                      <a:r>
                        <a:rPr lang="de-DE" sz="1400" dirty="0">
                          <a:solidFill>
                            <a:schemeClr val="tx1"/>
                          </a:solidFill>
                          <a:effectLst/>
                          <a:latin typeface="Calibri"/>
                          <a:ea typeface="KaiTi"/>
                          <a:cs typeface="Arial"/>
                        </a:rPr>
                        <a:t>“</a:t>
                      </a:r>
                      <a:r>
                        <a:rPr lang="zh-CN" sz="1400" dirty="0">
                          <a:solidFill>
                            <a:schemeClr val="tx1"/>
                          </a:solidFill>
                          <a:effectLst/>
                          <a:latin typeface="Calibri"/>
                          <a:ea typeface="KaiTi"/>
                          <a:cs typeface="Arial"/>
                        </a:rPr>
                        <a:t>词采声调，宛然楚辞</a:t>
                      </a:r>
                      <a:r>
                        <a:rPr lang="de-DE" sz="1400" dirty="0">
                          <a:solidFill>
                            <a:schemeClr val="tx1"/>
                          </a:solidFill>
                          <a:effectLst/>
                          <a:latin typeface="Calibri"/>
                          <a:ea typeface="KaiTi"/>
                          <a:cs typeface="Arial"/>
                        </a:rPr>
                        <a:t>”</a:t>
                      </a:r>
                      <a:r>
                        <a:rPr lang="zh-CN" sz="1400" dirty="0">
                          <a:solidFill>
                            <a:schemeClr val="tx1"/>
                          </a:solidFill>
                          <a:effectLst/>
                          <a:latin typeface="Calibri"/>
                          <a:ea typeface="KaiTi"/>
                          <a:cs typeface="Arial"/>
                        </a:rPr>
                        <a:t>：</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今夕何夕兮，搴舟中流。</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今日何日兮，得与王子同舟。</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蒙羞被好兮，不訾诟耻。</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心几烦而不绝兮，得知王子。</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山有木兮木有枝，心悦君兮君不知。</a:t>
                      </a:r>
                      <a:endParaRPr lang="de-DE" sz="1400" dirty="0">
                        <a:solidFill>
                          <a:schemeClr val="tx1"/>
                        </a:solidFill>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zh-CN" sz="1400">
                          <a:solidFill>
                            <a:srgbClr val="333333"/>
                          </a:solidFill>
                          <a:effectLst/>
                          <a:latin typeface="Calibri"/>
                          <a:ea typeface="KaiTi"/>
                          <a:cs typeface="Arial"/>
                        </a:rPr>
                        <a:t>刘向</a:t>
                      </a:r>
                      <a:endParaRPr lang="de-DE" sz="140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endParaRPr lang="zh-CN" sz="1400" kern="1200" dirty="0">
                        <a:solidFill>
                          <a:schemeClr val="tx1"/>
                        </a:solidFill>
                        <a:latin typeface="Arial" pitchFamily="34" charset="0"/>
                        <a:ea typeface="TSC UKai M TT"/>
                        <a:cs typeface="Arial" pitchFamily="34" charset="0"/>
                      </a:endParaRPr>
                    </a:p>
                  </a:txBody>
                  <a:tcPr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2189514">
                <a:tc>
                  <a:txBody>
                    <a:bodyPr/>
                    <a:lstStyle/>
                    <a:p>
                      <a:pPr>
                        <a:spcAft>
                          <a:spcPts val="0"/>
                        </a:spcAft>
                      </a:pPr>
                      <a:r>
                        <a:rPr lang="zh-CN" sz="1400" dirty="0">
                          <a:effectLst/>
                          <a:latin typeface="Calibri"/>
                          <a:ea typeface="KaiTi"/>
                        </a:rPr>
                        <a:t>秦汉时代</a:t>
                      </a:r>
                      <a:endParaRPr lang="de-DE" sz="1400" dirty="0">
                        <a:effectLst/>
                        <a:latin typeface="Times New Roman"/>
                        <a:ea typeface="SimSun"/>
                      </a:endParaRPr>
                    </a:p>
                  </a:txBody>
                  <a:tcPr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zh-CN" sz="1400">
                          <a:effectLst/>
                          <a:latin typeface="Calibri"/>
                          <a:ea typeface="KaiTi"/>
                        </a:rPr>
                        <a:t>〈亡我祁连山〉匈奴诗歌</a:t>
                      </a:r>
                      <a:endParaRPr lang="de-DE" sz="140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zh-CN" sz="1400">
                          <a:effectLst/>
                          <a:latin typeface="Calibri"/>
                          <a:ea typeface="KaiTi"/>
                        </a:rPr>
                        <a:t>与北方匈奴打交道，他们使用的语言是阿尔泰语系，与汉语截然不同。</a:t>
                      </a:r>
                      <a:r>
                        <a:rPr lang="de-DE" sz="1400">
                          <a:effectLst/>
                          <a:latin typeface="Calibri"/>
                          <a:ea typeface="KaiTi"/>
                        </a:rPr>
                        <a:t>P4</a:t>
                      </a:r>
                      <a:endParaRPr lang="de-DE" sz="1400">
                        <a:effectLst/>
                        <a:latin typeface="Times New Roman"/>
                        <a:ea typeface="SimSun"/>
                      </a:endParaRPr>
                    </a:p>
                    <a:p>
                      <a:pPr>
                        <a:spcAft>
                          <a:spcPts val="0"/>
                        </a:spcAft>
                      </a:pPr>
                      <a:r>
                        <a:rPr lang="zh-CN" sz="1400">
                          <a:effectLst/>
                          <a:latin typeface="Calibri"/>
                          <a:ea typeface="KaiTi"/>
                        </a:rPr>
                        <a:t>《西河旧事》中，翻译了一首古代匈奴的歌，这是古代匈奴留存下来的唯一文学作品，但是不知道译者是谁。</a:t>
                      </a:r>
                      <a:endParaRPr lang="de-DE" sz="1400">
                        <a:effectLst/>
                        <a:latin typeface="Times New Roman"/>
                        <a:ea typeface="SimSun"/>
                      </a:endParaRPr>
                    </a:p>
                    <a:p>
                      <a:pPr>
                        <a:spcAft>
                          <a:spcPts val="0"/>
                        </a:spcAft>
                      </a:pPr>
                      <a:r>
                        <a:rPr lang="zh-CN" sz="1400">
                          <a:effectLst/>
                          <a:latin typeface="Calibri"/>
                          <a:ea typeface="KaiTi"/>
                        </a:rPr>
                        <a:t>亡我祁连山，</a:t>
                      </a:r>
                      <a:endParaRPr lang="de-DE" sz="1400">
                        <a:effectLst/>
                        <a:latin typeface="Times New Roman"/>
                        <a:ea typeface="SimSun"/>
                      </a:endParaRPr>
                    </a:p>
                    <a:p>
                      <a:pPr>
                        <a:spcAft>
                          <a:spcPts val="0"/>
                        </a:spcAft>
                      </a:pPr>
                      <a:r>
                        <a:rPr lang="zh-CN" sz="1400">
                          <a:effectLst/>
                          <a:latin typeface="Calibri"/>
                          <a:ea typeface="KaiTi"/>
                        </a:rPr>
                        <a:t>使我六畜不蕃息。</a:t>
                      </a:r>
                      <a:endParaRPr lang="de-DE" sz="1400">
                        <a:effectLst/>
                        <a:latin typeface="Times New Roman"/>
                        <a:ea typeface="SimSun"/>
                      </a:endParaRPr>
                    </a:p>
                    <a:p>
                      <a:pPr>
                        <a:spcAft>
                          <a:spcPts val="0"/>
                        </a:spcAft>
                      </a:pPr>
                      <a:r>
                        <a:rPr lang="zh-CN" sz="1400">
                          <a:effectLst/>
                          <a:latin typeface="Calibri"/>
                          <a:ea typeface="KaiTi"/>
                        </a:rPr>
                        <a:t>失我燕支山，</a:t>
                      </a:r>
                      <a:endParaRPr lang="de-DE" sz="1400">
                        <a:effectLst/>
                        <a:latin typeface="Times New Roman"/>
                        <a:ea typeface="SimSun"/>
                      </a:endParaRPr>
                    </a:p>
                    <a:p>
                      <a:pPr>
                        <a:spcAft>
                          <a:spcPts val="0"/>
                        </a:spcAft>
                      </a:pPr>
                      <a:r>
                        <a:rPr lang="zh-CN" sz="1400">
                          <a:effectLst/>
                          <a:latin typeface="Calibri"/>
                          <a:ea typeface="KaiTi"/>
                        </a:rPr>
                        <a:t>使我嫁妇无颜色。</a:t>
                      </a:r>
                      <a:r>
                        <a:rPr lang="de-DE" sz="1400">
                          <a:effectLst/>
                          <a:latin typeface="Calibri"/>
                          <a:ea typeface="KaiTi"/>
                        </a:rPr>
                        <a:t>P5</a:t>
                      </a:r>
                      <a:endParaRPr lang="de-DE" sz="140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de-DE" sz="1400" dirty="0">
                          <a:effectLst/>
                          <a:latin typeface="Calibri"/>
                          <a:ea typeface="KaiTi"/>
                        </a:rPr>
                        <a:t>anonym</a:t>
                      </a: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spcAft>
                          <a:spcPts val="0"/>
                        </a:spcAft>
                      </a:pPr>
                      <a:endParaRPr lang="de-DE" sz="1400" dirty="0">
                        <a:latin typeface="Arial" pitchFamily="34" charset="0"/>
                        <a:ea typeface="SimSun"/>
                        <a:cs typeface="Arial" pitchFamily="34" charset="0"/>
                      </a:endParaRPr>
                    </a:p>
                  </a:txBody>
                  <a:tcPr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821068">
                <a:tc>
                  <a:txBody>
                    <a:bodyPr/>
                    <a:lstStyle/>
                    <a:p>
                      <a:pPr>
                        <a:spcAft>
                          <a:spcPts val="0"/>
                        </a:spcAft>
                      </a:pPr>
                      <a:endParaRPr lang="de-DE" sz="1400" dirty="0">
                        <a:effectLst/>
                        <a:latin typeface="Times New Roman"/>
                        <a:ea typeface="SimSun"/>
                      </a:endParaRPr>
                    </a:p>
                  </a:txBody>
                  <a:tcPr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a:spcAft>
                          <a:spcPts val="0"/>
                        </a:spcAft>
                      </a:pPr>
                      <a:endParaRPr lang="de-DE" sz="1400" dirty="0">
                        <a:latin typeface="Arial" pitchFamily="34" charset="0"/>
                        <a:ea typeface="SimSun"/>
                        <a:cs typeface="Arial" pitchFamily="34" charset="0"/>
                      </a:endParaRPr>
                    </a:p>
                  </a:txBody>
                  <a:tcPr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38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de-DE" altLang="zh-CN" dirty="0">
                <a:solidFill>
                  <a:srgbClr val="0E5772"/>
                </a:solidFill>
                <a:latin typeface="Arial" panose="020B0604020202020204" pitchFamily="34" charset="0"/>
                <a:cs typeface="Arial" panose="020B0604020202020204" pitchFamily="34" charset="0"/>
              </a:rPr>
              <a:t> 1 </a:t>
            </a:r>
            <a:r>
              <a:rPr lang="zh-CN" altLang="de-DE" dirty="0">
                <a:solidFill>
                  <a:srgbClr val="0E5772"/>
                </a:solidFill>
                <a:latin typeface="Arial" panose="020B0604020202020204" pitchFamily="34" charset="0"/>
                <a:cs typeface="Arial" panose="020B0604020202020204" pitchFamily="34" charset="0"/>
              </a:rPr>
              <a:t>第一周</a:t>
            </a:r>
            <a:endParaRPr kumimoji="1" lang="zh-CN" altLang="en-US" dirty="0">
              <a:cs typeface="Arial" panose="020B0604020202020204" pitchFamily="34" charset="0"/>
            </a:endParaRPr>
          </a:p>
        </p:txBody>
      </p:sp>
      <p:sp>
        <p:nvSpPr>
          <p:cNvPr id="3" name="Rectangle 2">
            <a:extLst>
              <a:ext uri="{FF2B5EF4-FFF2-40B4-BE49-F238E27FC236}">
                <a16:creationId xmlns:a16="http://schemas.microsoft.com/office/drawing/2014/main" id="{03EC58F8-D8E1-4375-B310-8261A78E1CA1}"/>
              </a:ext>
            </a:extLst>
          </p:cNvPr>
          <p:cNvSpPr>
            <a:spLocks noGrp="1" noChangeArrowheads="1"/>
          </p:cNvSpPr>
          <p:nvPr>
            <p:ph idx="1"/>
          </p:nvPr>
        </p:nvSpPr>
        <p:spPr bwMode="auto">
          <a:xfrm>
            <a:off x="457200" y="1994876"/>
            <a:ext cx="8229600"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de-DE" altLang="zh-CN" sz="2800" dirty="0"/>
              <a:t>Was wir in diesem Kurs lernen (und was Sie dann können):</a:t>
            </a:r>
          </a:p>
          <a:p>
            <a:r>
              <a:rPr lang="de-DE" altLang="zh-CN" sz="2800" dirty="0"/>
              <a:t>Vorstellung einiger Übersetzungs-Theorien</a:t>
            </a:r>
          </a:p>
          <a:p>
            <a:r>
              <a:rPr lang="de-DE" altLang="zh-CN" sz="2800" dirty="0"/>
              <a:t>Übersetzungs-Praxis: Übersetzungs-Übungen</a:t>
            </a:r>
          </a:p>
          <a:p>
            <a:pPr marL="0" indent="0">
              <a:buNone/>
            </a:pPr>
            <a:r>
              <a:rPr lang="de-DE" altLang="zh-CN" sz="2800" dirty="0"/>
              <a:t>Hausaufgaben: Übersetzung von Textabschnitten im Rahmen der Übersetzerwerkstatt</a:t>
            </a:r>
          </a:p>
          <a:p>
            <a:pPr marL="0" indent="0">
              <a:buNone/>
            </a:pPr>
            <a:r>
              <a:rPr lang="en-US" sz="2800" dirty="0"/>
              <a:t>Semester-</a:t>
            </a:r>
            <a:r>
              <a:rPr lang="en-US" sz="2800" dirty="0" err="1"/>
              <a:t>Abschlussarbeit</a:t>
            </a:r>
            <a:r>
              <a:rPr lang="en-US" sz="2800" dirty="0"/>
              <a:t>: </a:t>
            </a:r>
            <a:r>
              <a:rPr lang="en-US" sz="2800" dirty="0" err="1"/>
              <a:t>Schreiben</a:t>
            </a:r>
            <a:r>
              <a:rPr lang="en-US" sz="2800" dirty="0"/>
              <a:t> Sie </a:t>
            </a:r>
            <a:r>
              <a:rPr lang="en-US" sz="2800" dirty="0" err="1"/>
              <a:t>einen</a:t>
            </a:r>
            <a:r>
              <a:rPr lang="en-US" sz="2800" dirty="0"/>
              <a:t> </a:t>
            </a:r>
            <a:r>
              <a:rPr lang="en-US" sz="2800" dirty="0" err="1"/>
              <a:t>Aufsatz</a:t>
            </a:r>
            <a:r>
              <a:rPr lang="en-US" sz="2800" dirty="0"/>
              <a:t>, in dem </a:t>
            </a:r>
            <a:r>
              <a:rPr lang="en-US" sz="2800" dirty="0" err="1"/>
              <a:t>sie</a:t>
            </a:r>
            <a:r>
              <a:rPr lang="en-US" sz="2800" dirty="0"/>
              <a:t> </a:t>
            </a:r>
            <a:r>
              <a:rPr lang="en-US" sz="2800" dirty="0" err="1"/>
              <a:t>mindestens</a:t>
            </a:r>
            <a:r>
              <a:rPr lang="en-US" sz="2800" dirty="0"/>
              <a:t> </a:t>
            </a:r>
            <a:r>
              <a:rPr lang="en-US" sz="2800" dirty="0" err="1"/>
              <a:t>eine</a:t>
            </a:r>
            <a:r>
              <a:rPr lang="en-US" sz="2800" dirty="0"/>
              <a:t> </a:t>
            </a:r>
            <a:r>
              <a:rPr lang="en-US" sz="2800" dirty="0" err="1"/>
              <a:t>Übersetzungs-Theorie</a:t>
            </a:r>
            <a:r>
              <a:rPr lang="en-US" sz="2800" dirty="0"/>
              <a:t> </a:t>
            </a:r>
            <a:r>
              <a:rPr lang="en-US" sz="2800" dirty="0" err="1"/>
              <a:t>verwenden</a:t>
            </a:r>
            <a:r>
              <a:rPr lang="en-US" sz="2800" dirty="0"/>
              <a:t> und </a:t>
            </a:r>
            <a:r>
              <a:rPr lang="en-US" sz="2800" dirty="0" err="1"/>
              <a:t>diese</a:t>
            </a:r>
            <a:r>
              <a:rPr lang="en-US" sz="2800" dirty="0"/>
              <a:t> auf </a:t>
            </a:r>
            <a:r>
              <a:rPr lang="en-US" sz="2800" dirty="0" err="1"/>
              <a:t>eine</a:t>
            </a:r>
            <a:r>
              <a:rPr lang="en-US" sz="2800" dirty="0"/>
              <a:t> </a:t>
            </a:r>
            <a:r>
              <a:rPr lang="en-US" sz="2800" dirty="0" err="1"/>
              <a:t>konkrete</a:t>
            </a:r>
            <a:r>
              <a:rPr lang="en-US" sz="2800" dirty="0"/>
              <a:t> </a:t>
            </a:r>
            <a:r>
              <a:rPr lang="en-US" sz="2800" dirty="0" err="1"/>
              <a:t>Übersetzungspraxis</a:t>
            </a:r>
            <a:r>
              <a:rPr lang="en-US" sz="2800" dirty="0"/>
              <a:t> </a:t>
            </a:r>
            <a:r>
              <a:rPr lang="en-US" sz="2800" dirty="0" err="1"/>
              <a:t>anwenden</a:t>
            </a:r>
            <a:endParaRPr lang="en-US" sz="2800" dirty="0"/>
          </a:p>
        </p:txBody>
      </p:sp>
    </p:spTree>
    <p:extLst>
      <p:ext uri="{BB962C8B-B14F-4D97-AF65-F5344CB8AC3E}">
        <p14:creationId xmlns:p14="http://schemas.microsoft.com/office/powerpoint/2010/main" val="1885262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0859EA-EB74-438B-BE46-A44A2CA8982C}"/>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3600" dirty="0" err="1"/>
              <a:t>Übersetzung</a:t>
            </a:r>
            <a:r>
              <a:rPr lang="en-US" altLang="de-DE" sz="3600" dirty="0"/>
              <a:t> </a:t>
            </a:r>
            <a:r>
              <a:rPr lang="en-US" altLang="de-DE" sz="3600" dirty="0" err="1"/>
              <a:t>i</a:t>
            </a:r>
            <a:r>
              <a:rPr lang="de-DE" altLang="de-DE" sz="3600" dirty="0"/>
              <a:t>m alten </a:t>
            </a:r>
            <a:r>
              <a:rPr lang="en-US" altLang="de-DE" sz="3600" dirty="0"/>
              <a:t>China und </a:t>
            </a:r>
            <a:r>
              <a:rPr lang="en-US" altLang="de-DE" sz="3600" dirty="0" err="1"/>
              <a:t>Indien</a:t>
            </a:r>
            <a:endParaRPr lang="ru-RU" altLang="de-DE" sz="3600" b="1" dirty="0"/>
          </a:p>
        </p:txBody>
      </p:sp>
      <p:sp>
        <p:nvSpPr>
          <p:cNvPr id="16387" name="Rectangle 3">
            <a:extLst>
              <a:ext uri="{FF2B5EF4-FFF2-40B4-BE49-F238E27FC236}">
                <a16:creationId xmlns:a16="http://schemas.microsoft.com/office/drawing/2014/main" id="{0C072F2B-3EDD-4E83-A1C1-EB1F79407CB8}"/>
              </a:ext>
            </a:extLst>
          </p:cNvPr>
          <p:cNvSpPr>
            <a:spLocks noGrp="1" noChangeArrowheads="1"/>
          </p:cNvSpPr>
          <p:nvPr>
            <p:ph idx="1"/>
          </p:nvPr>
        </p:nvSpPr>
        <p:spPr>
          <a:xfrm>
            <a:off x="642938" y="1556791"/>
            <a:ext cx="8229600" cy="4996409"/>
          </a:xfrm>
        </p:spPr>
        <p:txBody>
          <a:bodyPr>
            <a:normAutofit/>
          </a:bodyPr>
          <a:lstStyle/>
          <a:p>
            <a:pPr eaLnBrk="1" hangingPunct="1"/>
            <a:r>
              <a:rPr lang="de-DE" altLang="de-DE" dirty="0"/>
              <a:t>Im fünften Jahrhundert wurde die Übersetzung der </a:t>
            </a:r>
            <a:r>
              <a:rPr lang="de-DE" altLang="de-DE" dirty="0">
                <a:solidFill>
                  <a:srgbClr val="FF0000"/>
                </a:solidFill>
              </a:rPr>
              <a:t>buddhistischen Schriften</a:t>
            </a:r>
            <a:r>
              <a:rPr lang="de-DE" altLang="de-DE" dirty="0"/>
              <a:t> in China offiziell und in großem Umfang organisiert. </a:t>
            </a:r>
          </a:p>
          <a:p>
            <a:pPr eaLnBrk="1" hangingPunct="1"/>
            <a:r>
              <a:rPr lang="de-DE" altLang="de-DE" dirty="0">
                <a:solidFill>
                  <a:srgbClr val="FF0000"/>
                </a:solidFill>
              </a:rPr>
              <a:t>Dao An</a:t>
            </a:r>
            <a:r>
              <a:rPr lang="de-DE" altLang="de-DE" dirty="0"/>
              <a:t>, der Leiter der staatlichen Übersetzungsschule, trat für eine strikte </a:t>
            </a:r>
            <a:r>
              <a:rPr lang="de-DE" altLang="de-DE" dirty="0">
                <a:solidFill>
                  <a:srgbClr val="FF0000"/>
                </a:solidFill>
              </a:rPr>
              <a:t>wörtliche</a:t>
            </a:r>
            <a:r>
              <a:rPr lang="de-DE" altLang="de-DE" dirty="0"/>
              <a:t> Übersetzung der buddhistischen Schriften ein, da er selbst kein Sanskrit kannte.</a:t>
            </a:r>
            <a:endParaRPr lang="ru-RU" altLang="de-D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E660742-63E0-4A5C-9548-51A3DC2E5F2F}"/>
              </a:ext>
            </a:extLst>
          </p:cNvPr>
          <p:cNvSpPr>
            <a:spLocks noGrp="1" noChangeArrowheads="1"/>
          </p:cNvSpPr>
          <p:nvPr>
            <p:ph type="title"/>
          </p:nvPr>
        </p:nvSpPr>
        <p:spPr>
          <a:xfrm>
            <a:off x="574675" y="304800"/>
            <a:ext cx="8001000" cy="676275"/>
          </a:xfrm>
        </p:spPr>
        <p:txBody>
          <a:bodyPr>
            <a:normAutofit/>
          </a:bodyPr>
          <a:lstStyle/>
          <a:p>
            <a:pPr eaLnBrk="1" hangingPunct="1"/>
            <a:r>
              <a:rPr lang="en-US" altLang="de-DE" sz="3600" dirty="0" err="1"/>
              <a:t>Übersetzung</a:t>
            </a:r>
            <a:r>
              <a:rPr lang="en-US" altLang="de-DE" sz="3600" dirty="0"/>
              <a:t> </a:t>
            </a:r>
            <a:r>
              <a:rPr lang="en-US" altLang="de-DE" sz="3600" dirty="0" err="1"/>
              <a:t>i</a:t>
            </a:r>
            <a:r>
              <a:rPr lang="de-DE" altLang="de-DE" sz="3600" dirty="0"/>
              <a:t>m alten </a:t>
            </a:r>
            <a:r>
              <a:rPr lang="en-US" altLang="de-DE" sz="3600" dirty="0"/>
              <a:t>China und </a:t>
            </a:r>
            <a:r>
              <a:rPr lang="en-US" altLang="de-DE" sz="3600" dirty="0" err="1"/>
              <a:t>Indien</a:t>
            </a:r>
            <a:endParaRPr lang="ru-RU" altLang="de-DE" sz="3600" b="1" dirty="0"/>
          </a:p>
        </p:txBody>
      </p:sp>
      <p:sp>
        <p:nvSpPr>
          <p:cNvPr id="17411" name="Rectangle 3">
            <a:extLst>
              <a:ext uri="{FF2B5EF4-FFF2-40B4-BE49-F238E27FC236}">
                <a16:creationId xmlns:a16="http://schemas.microsoft.com/office/drawing/2014/main" id="{205D7B14-5113-4A5F-8735-7A924ED42B35}"/>
              </a:ext>
            </a:extLst>
          </p:cNvPr>
          <p:cNvSpPr>
            <a:spLocks noGrp="1" noChangeArrowheads="1"/>
          </p:cNvSpPr>
          <p:nvPr>
            <p:ph idx="1"/>
          </p:nvPr>
        </p:nvSpPr>
        <p:spPr>
          <a:xfrm>
            <a:off x="428625" y="1772815"/>
            <a:ext cx="8229600" cy="4780385"/>
          </a:xfrm>
        </p:spPr>
        <p:txBody>
          <a:bodyPr>
            <a:normAutofit fontScale="85000" lnSpcReduction="20000"/>
          </a:bodyPr>
          <a:lstStyle/>
          <a:p>
            <a:pPr eaLnBrk="1" hangingPunct="1"/>
            <a:r>
              <a:rPr lang="de-DE" altLang="de-DE" dirty="0"/>
              <a:t>Der indische buddhistische Mönch </a:t>
            </a:r>
            <a:r>
              <a:rPr lang="de-DE" altLang="de-DE" dirty="0" err="1">
                <a:solidFill>
                  <a:srgbClr val="FF0000"/>
                </a:solidFill>
              </a:rPr>
              <a:t>Kumarajiva</a:t>
            </a:r>
            <a:r>
              <a:rPr lang="de-DE" altLang="de-DE" dirty="0">
                <a:solidFill>
                  <a:srgbClr val="FF0000"/>
                </a:solidFill>
              </a:rPr>
              <a:t> </a:t>
            </a:r>
            <a:r>
              <a:rPr lang="de-DE" altLang="de-DE" dirty="0"/>
              <a:t>(350-410) führte eine große Reform der Prinzipien und Methoden für die Übersetzung von Sanskrit-Sutras durch. </a:t>
            </a:r>
          </a:p>
          <a:p>
            <a:pPr eaLnBrk="1" hangingPunct="1"/>
            <a:endParaRPr lang="de-DE" altLang="de-DE" dirty="0"/>
          </a:p>
          <a:p>
            <a:pPr eaLnBrk="1" hangingPunct="1"/>
            <a:r>
              <a:rPr lang="de-DE" altLang="de-DE" dirty="0"/>
              <a:t>Er wandte einen Ansatz der </a:t>
            </a:r>
            <a:r>
              <a:rPr lang="de-DE" altLang="de-DE" dirty="0">
                <a:solidFill>
                  <a:srgbClr val="FF0000"/>
                </a:solidFill>
              </a:rPr>
              <a:t>freien Übersetzung </a:t>
            </a:r>
            <a:r>
              <a:rPr lang="de-DE" altLang="de-DE" dirty="0"/>
              <a:t>an, um die wahre Essenz der Sanskrit-Sutras zu übertragen. </a:t>
            </a:r>
          </a:p>
          <a:p>
            <a:pPr eaLnBrk="1" hangingPunct="1"/>
            <a:endParaRPr lang="de-DE" altLang="de-DE" dirty="0"/>
          </a:p>
          <a:p>
            <a:pPr eaLnBrk="1" hangingPunct="1"/>
            <a:r>
              <a:rPr lang="de-DE" altLang="de-DE" dirty="0"/>
              <a:t>Er war die erste Person in der Geschichte der Übersetzung in China, die vorschlug, dass die Übersetzer ihre übersetzten Werke mit ihrem Namen versehen sollten.</a:t>
            </a:r>
            <a:endParaRPr lang="ru-RU" altLang="de-DE" sz="2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119A1E6-C097-4773-9064-6D3760ACF2E0}"/>
              </a:ext>
            </a:extLst>
          </p:cNvPr>
          <p:cNvSpPr>
            <a:spLocks noGrp="1" noChangeArrowheads="1"/>
          </p:cNvSpPr>
          <p:nvPr>
            <p:ph type="title"/>
          </p:nvPr>
        </p:nvSpPr>
        <p:spPr>
          <a:xfrm>
            <a:off x="574675" y="304800"/>
            <a:ext cx="8001000" cy="676275"/>
          </a:xfrm>
        </p:spPr>
        <p:txBody>
          <a:bodyPr>
            <a:normAutofit fontScale="90000"/>
          </a:bodyPr>
          <a:lstStyle/>
          <a:p>
            <a:pPr eaLnBrk="1" hangingPunct="1"/>
            <a:r>
              <a:rPr lang="en-US" altLang="de-DE" sz="4000" dirty="0" err="1"/>
              <a:t>Übersetzung</a:t>
            </a:r>
            <a:r>
              <a:rPr lang="en-US" altLang="de-DE" sz="4000" dirty="0"/>
              <a:t> </a:t>
            </a:r>
            <a:r>
              <a:rPr lang="en-US" altLang="de-DE" sz="4000" dirty="0" err="1"/>
              <a:t>i</a:t>
            </a:r>
            <a:r>
              <a:rPr lang="de-DE" altLang="de-DE" sz="4000" dirty="0"/>
              <a:t>m alten </a:t>
            </a:r>
            <a:r>
              <a:rPr lang="en-US" altLang="de-DE" sz="4000" dirty="0"/>
              <a:t>China und </a:t>
            </a:r>
            <a:r>
              <a:rPr lang="en-US" altLang="de-DE" sz="4000" dirty="0" err="1"/>
              <a:t>Indien</a:t>
            </a:r>
            <a:endParaRPr lang="ru-RU" altLang="de-DE" sz="4000" b="1" dirty="0"/>
          </a:p>
        </p:txBody>
      </p:sp>
      <p:sp>
        <p:nvSpPr>
          <p:cNvPr id="18435" name="Rectangle 3">
            <a:extLst>
              <a:ext uri="{FF2B5EF4-FFF2-40B4-BE49-F238E27FC236}">
                <a16:creationId xmlns:a16="http://schemas.microsoft.com/office/drawing/2014/main" id="{6F72CAB9-A8CF-44B8-B55F-F70D5DE9BFD1}"/>
              </a:ext>
            </a:extLst>
          </p:cNvPr>
          <p:cNvSpPr>
            <a:spLocks noGrp="1" noChangeArrowheads="1"/>
          </p:cNvSpPr>
          <p:nvPr>
            <p:ph idx="1"/>
          </p:nvPr>
        </p:nvSpPr>
        <p:spPr>
          <a:xfrm>
            <a:off x="500063" y="1340767"/>
            <a:ext cx="8229600" cy="3983707"/>
          </a:xfrm>
        </p:spPr>
        <p:txBody>
          <a:bodyPr>
            <a:normAutofit lnSpcReduction="10000"/>
          </a:bodyPr>
          <a:lstStyle/>
          <a:p>
            <a:pPr eaLnBrk="1" hangingPunct="1"/>
            <a:r>
              <a:rPr lang="de-DE" altLang="de-DE" dirty="0"/>
              <a:t>Im Jahr 150 wurde ein griechischer astrologischer Text, der hundert Jahre zuvor in Alexandria geschrieben worden war, ins Sanskrit übersetzt. </a:t>
            </a:r>
          </a:p>
          <a:p>
            <a:pPr eaLnBrk="1" hangingPunct="1"/>
            <a:r>
              <a:rPr lang="de-DE" altLang="de-DE" dirty="0"/>
              <a:t>In der klassischen Periode (100-1000) war die Übersetzungstätigkeit in Indien mit einer bedeutenden Entwicklung des Dramas verbunden.</a:t>
            </a:r>
            <a:endParaRPr lang="ru-RU" altLang="de-D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C6CAC8D-0239-4DF6-9586-A2F6041D803B}"/>
              </a:ext>
            </a:extLst>
          </p:cNvPr>
          <p:cNvSpPr>
            <a:spLocks noGrp="1" noChangeArrowheads="1"/>
          </p:cNvSpPr>
          <p:nvPr>
            <p:ph type="title"/>
          </p:nvPr>
        </p:nvSpPr>
        <p:spPr>
          <a:xfrm>
            <a:off x="574675" y="304800"/>
            <a:ext cx="8001000" cy="603250"/>
          </a:xfrm>
        </p:spPr>
        <p:txBody>
          <a:bodyPr>
            <a:normAutofit fontScale="90000"/>
          </a:bodyPr>
          <a:lstStyle/>
          <a:p>
            <a:pPr eaLnBrk="1" hangingPunct="1"/>
            <a:r>
              <a:rPr lang="en-US" altLang="de-DE" sz="3600" dirty="0" err="1"/>
              <a:t>Übersetzung</a:t>
            </a:r>
            <a:r>
              <a:rPr lang="en-US" altLang="de-DE" sz="3600" dirty="0"/>
              <a:t> </a:t>
            </a:r>
            <a:r>
              <a:rPr lang="en-US" altLang="de-DE" sz="3600" dirty="0" err="1"/>
              <a:t>i</a:t>
            </a:r>
            <a:r>
              <a:rPr lang="de-DE" altLang="de-DE" sz="3600" dirty="0"/>
              <a:t>m alten </a:t>
            </a:r>
            <a:r>
              <a:rPr lang="en-US" altLang="de-DE" sz="3600" dirty="0"/>
              <a:t>China und </a:t>
            </a:r>
            <a:r>
              <a:rPr lang="en-US" altLang="de-DE" sz="3600" dirty="0" err="1"/>
              <a:t>Indien</a:t>
            </a:r>
            <a:endParaRPr lang="ru-RU" altLang="de-DE" sz="3600" b="1" dirty="0"/>
          </a:p>
        </p:txBody>
      </p:sp>
      <p:sp>
        <p:nvSpPr>
          <p:cNvPr id="19459" name="Rectangle 3">
            <a:extLst>
              <a:ext uri="{FF2B5EF4-FFF2-40B4-BE49-F238E27FC236}">
                <a16:creationId xmlns:a16="http://schemas.microsoft.com/office/drawing/2014/main" id="{C72CC2C2-6D3D-4DFD-A798-F72A0224EFE3}"/>
              </a:ext>
            </a:extLst>
          </p:cNvPr>
          <p:cNvSpPr>
            <a:spLocks noGrp="1" noChangeArrowheads="1"/>
          </p:cNvSpPr>
          <p:nvPr>
            <p:ph idx="1"/>
          </p:nvPr>
        </p:nvSpPr>
        <p:spPr>
          <a:xfrm>
            <a:off x="571500" y="1988840"/>
            <a:ext cx="8229600" cy="4564360"/>
          </a:xfrm>
        </p:spPr>
        <p:txBody>
          <a:bodyPr>
            <a:normAutofit/>
          </a:bodyPr>
          <a:lstStyle/>
          <a:p>
            <a:pPr eaLnBrk="1" hangingPunct="1"/>
            <a:r>
              <a:rPr lang="de-DE" altLang="de-DE" dirty="0"/>
              <a:t>In Sanskrit-Stücken begannen die Figuren, die keine Könige oder Brahmanen waren, in Prakrit zu sprechen, einer Zwischenstufe zwischen dem klassischen Sanskrit und den modernen indischen Sprachen, die vom Sanskrit abgeleitet sind. </a:t>
            </a:r>
          </a:p>
          <a:p>
            <a:pPr eaLnBrk="1" hangingPunct="1"/>
            <a:r>
              <a:rPr lang="de-DE" altLang="de-DE" dirty="0"/>
              <a:t>Prakrit-Reden in Theaterstücken wurden mit Glossen in Sanskrit versehen.</a:t>
            </a:r>
            <a:r>
              <a:rPr lang="en-US" altLang="de-DE" dirty="0"/>
              <a:t> </a:t>
            </a:r>
            <a:endParaRPr lang="ru-RU" altLang="de-D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6CAA510-2BBC-455E-84DA-4D90A7B242CE}"/>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3600" dirty="0" err="1"/>
              <a:t>Übersetzung</a:t>
            </a:r>
            <a:r>
              <a:rPr lang="en-US" altLang="de-DE" sz="3600" dirty="0"/>
              <a:t> </a:t>
            </a:r>
            <a:r>
              <a:rPr lang="en-US" altLang="de-DE" sz="3600" dirty="0" err="1"/>
              <a:t>i</a:t>
            </a:r>
            <a:r>
              <a:rPr lang="de-DE" altLang="de-DE" sz="3600" dirty="0"/>
              <a:t>m alten </a:t>
            </a:r>
            <a:r>
              <a:rPr lang="en-US" altLang="de-DE" sz="3600" dirty="0"/>
              <a:t>China und </a:t>
            </a:r>
            <a:r>
              <a:rPr lang="en-US" altLang="de-DE" sz="3600" dirty="0" err="1"/>
              <a:t>Indien</a:t>
            </a:r>
            <a:endParaRPr lang="ru-RU" altLang="de-DE" sz="3600" b="1" dirty="0"/>
          </a:p>
        </p:txBody>
      </p:sp>
      <p:sp>
        <p:nvSpPr>
          <p:cNvPr id="20483" name="Rectangle 3">
            <a:extLst>
              <a:ext uri="{FF2B5EF4-FFF2-40B4-BE49-F238E27FC236}">
                <a16:creationId xmlns:a16="http://schemas.microsoft.com/office/drawing/2014/main" id="{3E394AEF-6F88-49CA-8389-A04628BE31D4}"/>
              </a:ext>
            </a:extLst>
          </p:cNvPr>
          <p:cNvSpPr>
            <a:spLocks noGrp="1" noChangeArrowheads="1"/>
          </p:cNvSpPr>
          <p:nvPr>
            <p:ph idx="1"/>
          </p:nvPr>
        </p:nvSpPr>
        <p:spPr>
          <a:xfrm>
            <a:off x="571500" y="1700808"/>
            <a:ext cx="8229600" cy="3766542"/>
          </a:xfrm>
        </p:spPr>
        <p:txBody>
          <a:bodyPr/>
          <a:lstStyle/>
          <a:p>
            <a:pPr marL="0" indent="0">
              <a:buNone/>
            </a:pPr>
            <a:r>
              <a:rPr lang="de-DE" altLang="de-DE" sz="3200" dirty="0"/>
              <a:t>Ab dem 7. Jahrhundert führten die Kontakte mit arabischen Händlern zum Austausch von medizinischem Fachwissen zwischen Indern und Arabern. Medizinische Abhandlungen wurden aus dem Sanskrit in andere Sprachen übersetzt, sowohl innerhalb als auch außerhalb Indiens.</a:t>
            </a:r>
            <a:endParaRPr lang="ru-RU" altLang="de-DE"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93618A8-B12D-47D0-856A-037F83D0D467}"/>
              </a:ext>
            </a:extLst>
          </p:cNvPr>
          <p:cNvSpPr>
            <a:spLocks noGrp="1" noChangeArrowheads="1"/>
          </p:cNvSpPr>
          <p:nvPr>
            <p:ph type="title"/>
          </p:nvPr>
        </p:nvSpPr>
        <p:spPr>
          <a:xfrm>
            <a:off x="574675" y="260648"/>
            <a:ext cx="8001000" cy="820738"/>
          </a:xfrm>
        </p:spPr>
        <p:txBody>
          <a:bodyPr>
            <a:normAutofit/>
          </a:bodyPr>
          <a:lstStyle/>
          <a:p>
            <a:pPr eaLnBrk="1" hangingPunct="1"/>
            <a:r>
              <a:rPr lang="de-DE" altLang="de-DE" sz="3600" b="1" dirty="0"/>
              <a:t>Übersetzung im Römischen Reich</a:t>
            </a:r>
            <a:endParaRPr lang="ru-RU" altLang="de-DE" sz="3600" b="1" dirty="0"/>
          </a:p>
        </p:txBody>
      </p:sp>
      <p:sp>
        <p:nvSpPr>
          <p:cNvPr id="21507" name="Rectangle 3">
            <a:extLst>
              <a:ext uri="{FF2B5EF4-FFF2-40B4-BE49-F238E27FC236}">
                <a16:creationId xmlns:a16="http://schemas.microsoft.com/office/drawing/2014/main" id="{409D3CB4-B62F-4AED-A891-4234EE8D5F46}"/>
              </a:ext>
            </a:extLst>
          </p:cNvPr>
          <p:cNvSpPr>
            <a:spLocks noGrp="1" noChangeArrowheads="1"/>
          </p:cNvSpPr>
          <p:nvPr>
            <p:ph idx="1"/>
          </p:nvPr>
        </p:nvSpPr>
        <p:spPr>
          <a:xfrm>
            <a:off x="500063" y="1071562"/>
            <a:ext cx="1695673" cy="5669805"/>
          </a:xfrm>
        </p:spPr>
        <p:txBody>
          <a:bodyPr>
            <a:normAutofit fontScale="92500" lnSpcReduction="10000"/>
          </a:bodyPr>
          <a:lstStyle/>
          <a:p>
            <a:pPr marL="0" indent="0" eaLnBrk="1" hangingPunct="1">
              <a:buNone/>
            </a:pPr>
            <a:r>
              <a:rPr lang="de-DE" altLang="de-DE" sz="2400" dirty="0"/>
              <a:t>In der griechischen Literatur über die Feldzüge Alexanders des Großen in Asien, die ihn bis nach Indien führten, finden sich Hinweise auf die Dienste von Militärdolmetschern.</a:t>
            </a:r>
            <a:endParaRPr lang="ru-RU" altLang="de-DE" sz="2400" dirty="0"/>
          </a:p>
        </p:txBody>
      </p:sp>
      <p:pic>
        <p:nvPicPr>
          <p:cNvPr id="21508" name="Picture 4" descr="alexander">
            <a:extLst>
              <a:ext uri="{FF2B5EF4-FFF2-40B4-BE49-F238E27FC236}">
                <a16:creationId xmlns:a16="http://schemas.microsoft.com/office/drawing/2014/main" id="{7CA2AE70-3E29-4163-893D-A8CF12158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267" y="1268760"/>
            <a:ext cx="6615733" cy="55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53774E1-DC45-49CA-A346-659446F854F7}"/>
              </a:ext>
            </a:extLst>
          </p:cNvPr>
          <p:cNvSpPr>
            <a:spLocks noGrp="1" noChangeArrowheads="1"/>
          </p:cNvSpPr>
          <p:nvPr>
            <p:ph type="title"/>
          </p:nvPr>
        </p:nvSpPr>
        <p:spPr>
          <a:xfrm>
            <a:off x="574675" y="304800"/>
            <a:ext cx="8001000" cy="747713"/>
          </a:xfrm>
        </p:spPr>
        <p:txBody>
          <a:bodyPr>
            <a:normAutofit/>
          </a:bodyPr>
          <a:lstStyle/>
          <a:p>
            <a:pPr eaLnBrk="1" hangingPunct="1"/>
            <a:r>
              <a:rPr lang="de-DE" altLang="de-DE" sz="3600" b="1" dirty="0"/>
              <a:t>Übersetzung im Römischen Reich</a:t>
            </a:r>
            <a:endParaRPr lang="ru-RU" altLang="de-DE" sz="3600" b="1" dirty="0"/>
          </a:p>
        </p:txBody>
      </p:sp>
      <p:sp>
        <p:nvSpPr>
          <p:cNvPr id="22531" name="Rectangle 3">
            <a:extLst>
              <a:ext uri="{FF2B5EF4-FFF2-40B4-BE49-F238E27FC236}">
                <a16:creationId xmlns:a16="http://schemas.microsoft.com/office/drawing/2014/main" id="{BE5AC581-0141-4450-9196-29B86703A3EF}"/>
              </a:ext>
            </a:extLst>
          </p:cNvPr>
          <p:cNvSpPr>
            <a:spLocks noGrp="1" noChangeArrowheads="1"/>
          </p:cNvSpPr>
          <p:nvPr>
            <p:ph idx="1"/>
          </p:nvPr>
        </p:nvSpPr>
        <p:spPr>
          <a:xfrm>
            <a:off x="6012160" y="1340768"/>
            <a:ext cx="3131840" cy="5040559"/>
          </a:xfrm>
        </p:spPr>
        <p:txBody>
          <a:bodyPr>
            <a:normAutofit fontScale="92500" lnSpcReduction="20000"/>
          </a:bodyPr>
          <a:lstStyle/>
          <a:p>
            <a:pPr marL="0" indent="0" eaLnBrk="1" hangingPunct="1">
              <a:buNone/>
            </a:pPr>
            <a:r>
              <a:rPr lang="de-DE" altLang="de-DE" dirty="0"/>
              <a:t>Im 3. Jh. v. Chr. ermutigte die Beliebtheit des griechischen Theaters bei den Römern lateinische Autoren zu </a:t>
            </a:r>
            <a:r>
              <a:rPr lang="de-DE" altLang="de-DE" dirty="0">
                <a:solidFill>
                  <a:srgbClr val="FF0000"/>
                </a:solidFill>
              </a:rPr>
              <a:t>freien Übersetzungen </a:t>
            </a:r>
            <a:r>
              <a:rPr lang="de-DE" altLang="de-DE" dirty="0"/>
              <a:t>und Bearbeitungen griechischer Stücke.</a:t>
            </a:r>
            <a:endParaRPr lang="ru-RU" altLang="de-DE" dirty="0"/>
          </a:p>
        </p:txBody>
      </p:sp>
      <p:pic>
        <p:nvPicPr>
          <p:cNvPr id="22532" name="Picture 4" descr="300px-Masks_pushkin">
            <a:extLst>
              <a:ext uri="{FF2B5EF4-FFF2-40B4-BE49-F238E27FC236}">
                <a16:creationId xmlns:a16="http://schemas.microsoft.com/office/drawing/2014/main" id="{09C14F17-7A10-4517-BD1B-2B59D16DB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7"/>
            <a:ext cx="5830845" cy="472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C991A9B-669A-4EAC-A588-034BC5FD32E2}"/>
              </a:ext>
            </a:extLst>
          </p:cNvPr>
          <p:cNvSpPr>
            <a:spLocks noGrp="1" noChangeArrowheads="1"/>
          </p:cNvSpPr>
          <p:nvPr>
            <p:ph type="title"/>
          </p:nvPr>
        </p:nvSpPr>
        <p:spPr>
          <a:xfrm>
            <a:off x="574675" y="304800"/>
            <a:ext cx="8001000" cy="747713"/>
          </a:xfrm>
        </p:spPr>
        <p:txBody>
          <a:bodyPr>
            <a:normAutofit fontScale="90000"/>
          </a:bodyPr>
          <a:lstStyle/>
          <a:p>
            <a:pPr eaLnBrk="1" hangingPunct="1"/>
            <a:r>
              <a:rPr lang="de-DE" altLang="de-DE" sz="4400" b="1" dirty="0"/>
              <a:t>Übersetzung im Römischen Reich</a:t>
            </a:r>
            <a:endParaRPr lang="ru-RU" altLang="de-DE" b="1" dirty="0"/>
          </a:p>
        </p:txBody>
      </p:sp>
      <p:sp>
        <p:nvSpPr>
          <p:cNvPr id="23555" name="Rectangle 3">
            <a:extLst>
              <a:ext uri="{FF2B5EF4-FFF2-40B4-BE49-F238E27FC236}">
                <a16:creationId xmlns:a16="http://schemas.microsoft.com/office/drawing/2014/main" id="{AFBBDF12-81AD-4564-A15E-3C57423F8667}"/>
              </a:ext>
            </a:extLst>
          </p:cNvPr>
          <p:cNvSpPr>
            <a:spLocks noGrp="1" noChangeArrowheads="1"/>
          </p:cNvSpPr>
          <p:nvPr>
            <p:ph idx="1"/>
          </p:nvPr>
        </p:nvSpPr>
        <p:spPr>
          <a:xfrm>
            <a:off x="428625" y="2492896"/>
            <a:ext cx="8229600" cy="3045892"/>
          </a:xfrm>
        </p:spPr>
        <p:txBody>
          <a:bodyPr/>
          <a:lstStyle/>
          <a:p>
            <a:pPr marL="0" indent="0">
              <a:buNone/>
            </a:pPr>
            <a:r>
              <a:rPr lang="de-DE" altLang="de-DE" dirty="0"/>
              <a:t>Livius </a:t>
            </a:r>
            <a:r>
              <a:rPr lang="de-DE" altLang="de-DE" dirty="0" err="1"/>
              <a:t>Andronicus</a:t>
            </a:r>
            <a:r>
              <a:rPr lang="de-DE" altLang="de-DE" dirty="0"/>
              <a:t> (ca. 285-204 v. Chr.) schrieb eine lateinische Version der </a:t>
            </a:r>
            <a:r>
              <a:rPr lang="de-DE" altLang="de-DE" i="1" dirty="0"/>
              <a:t>Odyssee</a:t>
            </a:r>
            <a:r>
              <a:rPr lang="de-DE" altLang="de-DE" dirty="0"/>
              <a:t> (250 v. Chr.) und eine Reihe von Theaterstücken für die Römischen Spiele 240 v. Chr.</a:t>
            </a:r>
            <a:endParaRPr lang="ru-RU" altLang="de-D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E98D8DE-2649-47D8-AAA7-4F7DF7A31A99}"/>
              </a:ext>
            </a:extLst>
          </p:cNvPr>
          <p:cNvSpPr>
            <a:spLocks noGrp="1" noChangeArrowheads="1"/>
          </p:cNvSpPr>
          <p:nvPr>
            <p:ph type="title"/>
          </p:nvPr>
        </p:nvSpPr>
        <p:spPr>
          <a:xfrm>
            <a:off x="610658" y="304800"/>
            <a:ext cx="7921782" cy="676275"/>
          </a:xfrm>
        </p:spPr>
        <p:txBody>
          <a:bodyPr>
            <a:normAutofit fontScale="90000"/>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24579" name="Rectangle 3">
            <a:extLst>
              <a:ext uri="{FF2B5EF4-FFF2-40B4-BE49-F238E27FC236}">
                <a16:creationId xmlns:a16="http://schemas.microsoft.com/office/drawing/2014/main" id="{D061D6BE-9E01-4853-B9C2-81E15AD85E7E}"/>
              </a:ext>
            </a:extLst>
          </p:cNvPr>
          <p:cNvSpPr>
            <a:spLocks noGrp="1" noChangeArrowheads="1"/>
          </p:cNvSpPr>
          <p:nvPr>
            <p:ph idx="1"/>
          </p:nvPr>
        </p:nvSpPr>
        <p:spPr>
          <a:xfrm>
            <a:off x="642938" y="1214438"/>
            <a:ext cx="8181975" cy="1104900"/>
          </a:xfrm>
        </p:spPr>
        <p:txBody>
          <a:bodyPr/>
          <a:lstStyle/>
          <a:p>
            <a:pPr eaLnBrk="1" hangingPunct="1">
              <a:lnSpc>
                <a:spcPct val="80000"/>
              </a:lnSpc>
              <a:buFont typeface="Georgia" panose="02040502050405020303" pitchFamily="18" charset="0"/>
              <a:buNone/>
            </a:pPr>
            <a:r>
              <a:rPr lang="en-US" altLang="de-DE" sz="2600" dirty="0"/>
              <a:t>Plautus (d.184 </a:t>
            </a:r>
            <a:r>
              <a:rPr lang="en-US" altLang="de-DE" sz="2600" dirty="0" err="1"/>
              <a:t>v.Chr</a:t>
            </a:r>
            <a:r>
              <a:rPr lang="en-US" altLang="de-DE" sz="2600" dirty="0"/>
              <a:t>.) and Terence (?190-?159 </a:t>
            </a:r>
            <a:r>
              <a:rPr lang="en-US" altLang="de-DE" sz="2600" dirty="0" err="1"/>
              <a:t>v.Chr</a:t>
            </a:r>
            <a:r>
              <a:rPr lang="en-US" altLang="de-DE" sz="2600" dirty="0"/>
              <a:t>.) - </a:t>
            </a:r>
            <a:r>
              <a:rPr lang="de-DE" altLang="de-DE" sz="2600" dirty="0"/>
              <a:t>die ersten kommerziellen Literaturübersetzer der Welt</a:t>
            </a:r>
            <a:r>
              <a:rPr lang="en-US" altLang="de-DE" sz="2600" dirty="0"/>
              <a:t>.</a:t>
            </a:r>
            <a:r>
              <a:rPr lang="ru-RU" altLang="de-DE" sz="2600" dirty="0"/>
              <a:t> </a:t>
            </a:r>
            <a:endParaRPr lang="en-US" altLang="de-DE" sz="2600" dirty="0"/>
          </a:p>
          <a:p>
            <a:pPr eaLnBrk="1" hangingPunct="1">
              <a:lnSpc>
                <a:spcPct val="80000"/>
              </a:lnSpc>
              <a:buFont typeface="Wingdings" panose="05000000000000000000" pitchFamily="2" charset="2"/>
              <a:buNone/>
            </a:pPr>
            <a:endParaRPr lang="ru-RU" altLang="de-DE" sz="2600" dirty="0"/>
          </a:p>
        </p:txBody>
      </p:sp>
      <p:pic>
        <p:nvPicPr>
          <p:cNvPr id="24580" name="Picture 4">
            <a:extLst>
              <a:ext uri="{FF2B5EF4-FFF2-40B4-BE49-F238E27FC236}">
                <a16:creationId xmlns:a16="http://schemas.microsoft.com/office/drawing/2014/main" id="{96C2C02C-5F8C-46CC-A761-3C5F894BE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500313"/>
            <a:ext cx="4257600" cy="427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Plautus">
            <a:extLst>
              <a:ext uri="{FF2B5EF4-FFF2-40B4-BE49-F238E27FC236}">
                <a16:creationId xmlns:a16="http://schemas.microsoft.com/office/drawing/2014/main" id="{4D35275C-1BB8-4C31-BCD0-E75A23003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286000"/>
            <a:ext cx="362243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B618DED-1842-41CD-BE8C-D239D3E737C3}"/>
              </a:ext>
            </a:extLst>
          </p:cNvPr>
          <p:cNvSpPr>
            <a:spLocks noGrp="1" noChangeArrowheads="1"/>
          </p:cNvSpPr>
          <p:nvPr>
            <p:ph type="title"/>
          </p:nvPr>
        </p:nvSpPr>
        <p:spPr>
          <a:xfrm>
            <a:off x="574675" y="304800"/>
            <a:ext cx="8001000" cy="603250"/>
          </a:xfrm>
        </p:spPr>
        <p:txBody>
          <a:bodyPr>
            <a:normAutofit fontScale="90000"/>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25603" name="Rectangle 3">
            <a:extLst>
              <a:ext uri="{FF2B5EF4-FFF2-40B4-BE49-F238E27FC236}">
                <a16:creationId xmlns:a16="http://schemas.microsoft.com/office/drawing/2014/main" id="{A51FCE6D-4D88-40A0-AE2B-26CCAAA5BD0F}"/>
              </a:ext>
            </a:extLst>
          </p:cNvPr>
          <p:cNvSpPr>
            <a:spLocks noGrp="1" noChangeArrowheads="1"/>
          </p:cNvSpPr>
          <p:nvPr>
            <p:ph idx="1"/>
          </p:nvPr>
        </p:nvSpPr>
        <p:spPr>
          <a:xfrm>
            <a:off x="571500" y="1214438"/>
            <a:ext cx="8229600" cy="4324350"/>
          </a:xfrm>
        </p:spPr>
        <p:txBody>
          <a:bodyPr/>
          <a:lstStyle/>
          <a:p>
            <a:pPr marL="0" indent="0">
              <a:buNone/>
            </a:pPr>
            <a:r>
              <a:rPr lang="de-DE" altLang="de-DE" sz="3600" dirty="0"/>
              <a:t>Die römischen Autoren haben die griechischen Originalstücke frei nach dem Geschmack des römischen Publikums adaptiert.</a:t>
            </a:r>
            <a:endParaRPr lang="ru-RU" alt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10967-EB2B-BC29-C55C-628B58249FE2}"/>
            </a:ext>
          </a:extLst>
        </p:cNvPr>
        <p:cNvGrpSpPr/>
        <p:nvPr/>
      </p:nvGrpSpPr>
      <p:grpSpPr>
        <a:xfrm>
          <a:off x="0" y="0"/>
          <a:ext cx="0" cy="0"/>
          <a:chOff x="0" y="0"/>
          <a:chExt cx="0" cy="0"/>
        </a:xfrm>
      </p:grpSpPr>
      <p:sp>
        <p:nvSpPr>
          <p:cNvPr id="7170" name="标题 1">
            <a:extLst>
              <a:ext uri="{FF2B5EF4-FFF2-40B4-BE49-F238E27FC236}">
                <a16:creationId xmlns:a16="http://schemas.microsoft.com/office/drawing/2014/main" id="{32815A90-E18F-5AF5-6436-102FE9AE0CD9}"/>
              </a:ext>
            </a:extLst>
          </p:cNvPr>
          <p:cNvSpPr>
            <a:spLocks noGrp="1"/>
          </p:cNvSpPr>
          <p:nvPr>
            <p:ph type="title"/>
          </p:nvPr>
        </p:nvSpPr>
        <p:spPr/>
        <p:txBody>
          <a:bodyPr>
            <a:normAutofit/>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de-DE" altLang="zh-CN" dirty="0">
                <a:solidFill>
                  <a:srgbClr val="0E5772"/>
                </a:solidFill>
                <a:latin typeface="Arial" panose="020B0604020202020204" pitchFamily="34" charset="0"/>
                <a:cs typeface="Arial" panose="020B0604020202020204" pitchFamily="34" charset="0"/>
              </a:rPr>
              <a:t> 1 </a:t>
            </a:r>
            <a:r>
              <a:rPr lang="zh-CN" altLang="de-DE" dirty="0">
                <a:solidFill>
                  <a:srgbClr val="0E5772"/>
                </a:solidFill>
                <a:latin typeface="Arial" panose="020B0604020202020204" pitchFamily="34" charset="0"/>
                <a:cs typeface="Arial" panose="020B0604020202020204" pitchFamily="34" charset="0"/>
              </a:rPr>
              <a:t>第一周</a:t>
            </a:r>
            <a:endParaRPr kumimoji="1" lang="zh-CN" altLang="en-US" dirty="0">
              <a:cs typeface="Arial" panose="020B0604020202020204" pitchFamily="34" charset="0"/>
            </a:endParaRPr>
          </a:p>
        </p:txBody>
      </p:sp>
      <p:sp>
        <p:nvSpPr>
          <p:cNvPr id="3" name="Rectangle 2">
            <a:extLst>
              <a:ext uri="{FF2B5EF4-FFF2-40B4-BE49-F238E27FC236}">
                <a16:creationId xmlns:a16="http://schemas.microsoft.com/office/drawing/2014/main" id="{7D1E8A22-4577-EAD7-05EE-ED8C1AED3C86}"/>
              </a:ext>
            </a:extLst>
          </p:cNvPr>
          <p:cNvSpPr>
            <a:spLocks noGrp="1" noChangeArrowheads="1"/>
          </p:cNvSpPr>
          <p:nvPr>
            <p:ph idx="1"/>
          </p:nvPr>
        </p:nvSpPr>
        <p:spPr bwMode="auto">
          <a:xfrm>
            <a:off x="457200" y="2401138"/>
            <a:ext cx="8229600" cy="393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de-DE" altLang="zh-CN" sz="2400" dirty="0"/>
              <a:t>Zustimmung, dass Ihre Daten (Name, Studiennummer, Studienrichtung, E-Mail, technische Daten Ihres Geräts, IP-Adresse usw.) für die Benotung und die akademische Nutzung (Lehre und ANONYMISIERT für die Forschung) gespeichert werden.</a:t>
            </a:r>
          </a:p>
          <a:p>
            <a:pPr marL="0" indent="0">
              <a:buNone/>
            </a:pPr>
            <a:r>
              <a:rPr lang="de-DE" altLang="zh-CN" sz="2400" dirty="0"/>
              <a:t>Sie stimmen zu, dass Ihre Beiträge von den Lehrkräften unter deren Namen verwendet werden können.</a:t>
            </a:r>
          </a:p>
          <a:p>
            <a:pPr marL="0" indent="0">
              <a:buNone/>
            </a:pPr>
            <a:r>
              <a:rPr lang="de-DE" altLang="zh-CN" sz="2400" dirty="0"/>
              <a:t>Nehmen Sie an folgendem Quiz teil, um über grundlegende Konzepte des Datenrechts und Datenschutzes zu reflektieren: http://bit.ly/Eval-01</a:t>
            </a:r>
            <a:endParaRPr lang="en-US" sz="2400" dirty="0"/>
          </a:p>
        </p:txBody>
      </p:sp>
    </p:spTree>
    <p:extLst>
      <p:ext uri="{BB962C8B-B14F-4D97-AF65-F5344CB8AC3E}">
        <p14:creationId xmlns:p14="http://schemas.microsoft.com/office/powerpoint/2010/main" val="2319445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B40F287-2F86-414F-80D4-24ABEC1D9226}"/>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26627" name="Rectangle 3">
            <a:extLst>
              <a:ext uri="{FF2B5EF4-FFF2-40B4-BE49-F238E27FC236}">
                <a16:creationId xmlns:a16="http://schemas.microsoft.com/office/drawing/2014/main" id="{8A203A62-3FC0-4DBB-A5FA-480DFD8D7B19}"/>
              </a:ext>
            </a:extLst>
          </p:cNvPr>
          <p:cNvSpPr>
            <a:spLocks noGrp="1" noChangeArrowheads="1"/>
          </p:cNvSpPr>
          <p:nvPr>
            <p:ph idx="1"/>
          </p:nvPr>
        </p:nvSpPr>
        <p:spPr>
          <a:xfrm>
            <a:off x="571500" y="1143000"/>
            <a:ext cx="8229600" cy="4324350"/>
          </a:xfrm>
        </p:spPr>
        <p:txBody>
          <a:bodyPr/>
          <a:lstStyle/>
          <a:p>
            <a:pPr marL="0" indent="0">
              <a:buNone/>
            </a:pPr>
            <a:r>
              <a:rPr lang="de-DE" altLang="de-DE" sz="3600" dirty="0"/>
              <a:t>Im Jahrhundert nach </a:t>
            </a:r>
            <a:r>
              <a:rPr lang="de-DE" altLang="de-DE" sz="3600" dirty="0" err="1"/>
              <a:t>Terenz</a:t>
            </a:r>
            <a:r>
              <a:rPr lang="de-DE" altLang="de-DE" sz="3600" dirty="0"/>
              <a:t> führten die Griechen die Rhetorik in Rom ein, und die Übersetzung wurde allmählich als ein Zweig der Rhetorik angesehen.</a:t>
            </a:r>
            <a:endParaRPr lang="ru-RU" altLang="de-D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0A46110-3410-49B3-A603-C9595FD48E17}"/>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27651" name="Rectangle 3">
            <a:extLst>
              <a:ext uri="{FF2B5EF4-FFF2-40B4-BE49-F238E27FC236}">
                <a16:creationId xmlns:a16="http://schemas.microsoft.com/office/drawing/2014/main" id="{F95FA8F6-0ABC-4363-823E-7520F9E0D43A}"/>
              </a:ext>
            </a:extLst>
          </p:cNvPr>
          <p:cNvSpPr>
            <a:spLocks noGrp="1" noChangeArrowheads="1"/>
          </p:cNvSpPr>
          <p:nvPr>
            <p:ph idx="1"/>
          </p:nvPr>
        </p:nvSpPr>
        <p:spPr>
          <a:xfrm>
            <a:off x="571500" y="1214438"/>
            <a:ext cx="8229600" cy="4324350"/>
          </a:xfrm>
        </p:spPr>
        <p:txBody>
          <a:bodyPr/>
          <a:lstStyle/>
          <a:p>
            <a:pPr eaLnBrk="1" hangingPunct="1"/>
            <a:r>
              <a:rPr lang="de-DE" altLang="de-DE" dirty="0"/>
              <a:t>Das größte Zeitalter der römischen Literaturübersetzung begann mit einer Übersetzung von Homer durch </a:t>
            </a:r>
            <a:r>
              <a:rPr lang="de-DE" altLang="de-DE" dirty="0" err="1"/>
              <a:t>Matius</a:t>
            </a:r>
            <a:r>
              <a:rPr lang="de-DE" altLang="de-DE" dirty="0"/>
              <a:t> (um 100 v. Chr.) und dauerte bis zur Mitte des 1. </a:t>
            </a:r>
          </a:p>
          <a:p>
            <a:pPr eaLnBrk="1" hangingPunct="1"/>
            <a:r>
              <a:rPr lang="de-DE" altLang="de-DE" dirty="0"/>
              <a:t>Jh. n. Chr. Diese Epoche begründete die Tradition, die </a:t>
            </a:r>
            <a:r>
              <a:rPr lang="de-DE" altLang="de-DE" dirty="0">
                <a:solidFill>
                  <a:srgbClr val="FF0000"/>
                </a:solidFill>
              </a:rPr>
              <a:t>Übersetzung als literarische Lehre </a:t>
            </a:r>
            <a:r>
              <a:rPr lang="de-DE" altLang="de-DE" dirty="0"/>
              <a:t>zu betrachten.</a:t>
            </a:r>
            <a:endParaRPr lang="ru-RU" altLang="de-D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EB53D29-BC51-43CA-B249-096C16FD5BFE}"/>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28675" name="Rectangle 3">
            <a:extLst>
              <a:ext uri="{FF2B5EF4-FFF2-40B4-BE49-F238E27FC236}">
                <a16:creationId xmlns:a16="http://schemas.microsoft.com/office/drawing/2014/main" id="{7B4BDA4E-F65D-4E13-8ED2-F368CFCF56B3}"/>
              </a:ext>
            </a:extLst>
          </p:cNvPr>
          <p:cNvSpPr>
            <a:spLocks noGrp="1" noChangeArrowheads="1"/>
          </p:cNvSpPr>
          <p:nvPr>
            <p:ph idx="1"/>
          </p:nvPr>
        </p:nvSpPr>
        <p:spPr>
          <a:xfrm>
            <a:off x="571500" y="1214438"/>
            <a:ext cx="8077200" cy="4267200"/>
          </a:xfrm>
        </p:spPr>
        <p:txBody>
          <a:bodyPr/>
          <a:lstStyle/>
          <a:p>
            <a:pPr marL="0" indent="0">
              <a:buNone/>
            </a:pPr>
            <a:r>
              <a:rPr lang="de-DE" altLang="de-DE" dirty="0"/>
              <a:t>Zu den größten Namen, die mit der Entwicklung einer echten römischen Literatur in Verbindung gebracht werden, gehören die Dichter Catull (87-57 v. Chr.) und Horaz (65-8 v. Chr.) sowie der Staatsmann, Redner und Philosoph Cicero (106-43 v. Chr.).</a:t>
            </a:r>
            <a:endParaRPr lang="ru-RU" altLang="de-D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CBC923F-49D8-4575-BE97-714FF658DD53}"/>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29699" name="Rectangle 3">
            <a:extLst>
              <a:ext uri="{FF2B5EF4-FFF2-40B4-BE49-F238E27FC236}">
                <a16:creationId xmlns:a16="http://schemas.microsoft.com/office/drawing/2014/main" id="{C1317086-EFE8-4930-9102-3BDA0FD02403}"/>
              </a:ext>
            </a:extLst>
          </p:cNvPr>
          <p:cNvSpPr>
            <a:spLocks noGrp="1" noChangeArrowheads="1"/>
          </p:cNvSpPr>
          <p:nvPr>
            <p:ph idx="1"/>
          </p:nvPr>
        </p:nvSpPr>
        <p:spPr>
          <a:xfrm>
            <a:off x="4427984" y="1306027"/>
            <a:ext cx="4432548" cy="5410200"/>
          </a:xfrm>
        </p:spPr>
        <p:txBody>
          <a:bodyPr>
            <a:normAutofit fontScale="92500"/>
          </a:bodyPr>
          <a:lstStyle/>
          <a:p>
            <a:pPr eaLnBrk="1" hangingPunct="1">
              <a:lnSpc>
                <a:spcPct val="120000"/>
              </a:lnSpc>
              <a:buFont typeface="Georgia" panose="02040502050405020303" pitchFamily="18" charset="0"/>
              <a:buNone/>
            </a:pPr>
            <a:r>
              <a:rPr lang="de-DE" altLang="de-DE" sz="2400" b="1" dirty="0"/>
              <a:t>In De optimo genere </a:t>
            </a:r>
            <a:r>
              <a:rPr lang="de-DE" altLang="de-DE" sz="2400" b="1" dirty="0" err="1"/>
              <a:t>oratum</a:t>
            </a:r>
            <a:r>
              <a:rPr lang="de-DE" altLang="de-DE" sz="2400" b="1" dirty="0"/>
              <a:t> </a:t>
            </a:r>
          </a:p>
          <a:p>
            <a:pPr eaLnBrk="1" hangingPunct="1">
              <a:lnSpc>
                <a:spcPct val="120000"/>
              </a:lnSpc>
              <a:buFont typeface="Georgia" panose="02040502050405020303" pitchFamily="18" charset="0"/>
              <a:buNone/>
            </a:pPr>
            <a:r>
              <a:rPr lang="de-DE" altLang="de-DE" sz="2400" b="1" dirty="0"/>
              <a:t>   (Die beste Art von Redner) stellt </a:t>
            </a:r>
            <a:r>
              <a:rPr lang="de-DE" altLang="de-DE" sz="2400" b="1" dirty="0">
                <a:solidFill>
                  <a:srgbClr val="FF0000"/>
                </a:solidFill>
              </a:rPr>
              <a:t>Cicero</a:t>
            </a:r>
            <a:r>
              <a:rPr lang="de-DE" altLang="de-DE" sz="2400" b="1" dirty="0"/>
              <a:t> zwei wichtige Punkte heraus: </a:t>
            </a:r>
          </a:p>
          <a:p>
            <a:pPr marL="514350" indent="-514350" eaLnBrk="1" hangingPunct="1">
              <a:lnSpc>
                <a:spcPct val="120000"/>
              </a:lnSpc>
              <a:buFont typeface="+mj-lt"/>
              <a:buAutoNum type="arabicPeriod"/>
            </a:pPr>
            <a:r>
              <a:rPr lang="de-DE" altLang="de-DE" sz="2400" dirty="0"/>
              <a:t>Eine </a:t>
            </a:r>
            <a:r>
              <a:rPr lang="de-DE" altLang="de-DE" sz="2400" dirty="0">
                <a:solidFill>
                  <a:srgbClr val="FF0000"/>
                </a:solidFill>
              </a:rPr>
              <a:t>Wort-für-Wort-Übersetzung ist nicht geeignet</a:t>
            </a:r>
            <a:r>
              <a:rPr lang="de-DE" altLang="de-DE" sz="2400" dirty="0"/>
              <a:t>; </a:t>
            </a:r>
          </a:p>
          <a:p>
            <a:pPr marL="514350" indent="-514350" eaLnBrk="1" hangingPunct="1">
              <a:lnSpc>
                <a:spcPct val="120000"/>
              </a:lnSpc>
              <a:buFont typeface="+mj-lt"/>
              <a:buAutoNum type="arabicPeriod"/>
            </a:pPr>
            <a:r>
              <a:rPr lang="de-DE" altLang="de-DE" sz="2400" dirty="0"/>
              <a:t>die Übersetzer sollten in ihrer eigenen Sprache nach Ausdrücken suchen, die die Übersetzung genauso kraftvoll und überzeugend klingen lassen wie den Originaltext.</a:t>
            </a:r>
            <a:endParaRPr lang="ru-RU" altLang="de-DE" sz="2400" dirty="0"/>
          </a:p>
        </p:txBody>
      </p:sp>
      <p:pic>
        <p:nvPicPr>
          <p:cNvPr id="29700" name="Picture 4" descr="240px-M-T-Cicero">
            <a:extLst>
              <a:ext uri="{FF2B5EF4-FFF2-40B4-BE49-F238E27FC236}">
                <a16:creationId xmlns:a16="http://schemas.microsoft.com/office/drawing/2014/main" id="{BB5EFADC-F649-4A56-A6EC-726FC5C05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6829"/>
            <a:ext cx="4211960" cy="566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0A4D34C-C34F-4758-828B-2BDD20690E22}"/>
              </a:ext>
            </a:extLst>
          </p:cNvPr>
          <p:cNvSpPr>
            <a:spLocks noGrp="1" noChangeArrowheads="1"/>
          </p:cNvSpPr>
          <p:nvPr>
            <p:ph type="title"/>
          </p:nvPr>
        </p:nvSpPr>
        <p:spPr>
          <a:xfrm>
            <a:off x="500063" y="357188"/>
            <a:ext cx="8001000" cy="820737"/>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30723" name="Rectangle 3">
            <a:extLst>
              <a:ext uri="{FF2B5EF4-FFF2-40B4-BE49-F238E27FC236}">
                <a16:creationId xmlns:a16="http://schemas.microsoft.com/office/drawing/2014/main" id="{ECCEDF29-749D-4BF0-8353-8C884CAB845F}"/>
              </a:ext>
            </a:extLst>
          </p:cNvPr>
          <p:cNvSpPr>
            <a:spLocks noGrp="1" noChangeArrowheads="1"/>
          </p:cNvSpPr>
          <p:nvPr>
            <p:ph idx="1"/>
          </p:nvPr>
        </p:nvSpPr>
        <p:spPr>
          <a:xfrm>
            <a:off x="500063" y="1214438"/>
            <a:ext cx="8229600" cy="4324350"/>
          </a:xfrm>
        </p:spPr>
        <p:txBody>
          <a:bodyPr/>
          <a:lstStyle/>
          <a:p>
            <a:pPr eaLnBrk="1" hangingPunct="1">
              <a:buFont typeface="Georgia" panose="02040502050405020303" pitchFamily="18" charset="0"/>
              <a:buNone/>
            </a:pPr>
            <a:r>
              <a:rPr lang="de-DE" altLang="de-DE" sz="3600" dirty="0"/>
              <a:t>Ciceros Übersetzungen der griechischen Philosophen bereiteten den Boden für die meisten modernen philosophischen Begriffe.</a:t>
            </a:r>
            <a:endParaRPr lang="ru-RU" altLang="de-D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E708188-DEF3-488B-B712-63649926952B}"/>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31747" name="Rectangle 3">
            <a:extLst>
              <a:ext uri="{FF2B5EF4-FFF2-40B4-BE49-F238E27FC236}">
                <a16:creationId xmlns:a16="http://schemas.microsoft.com/office/drawing/2014/main" id="{EC6AAB58-1E66-475C-BC86-DC45A1D726BD}"/>
              </a:ext>
            </a:extLst>
          </p:cNvPr>
          <p:cNvSpPr>
            <a:spLocks noGrp="1" noChangeArrowheads="1"/>
          </p:cNvSpPr>
          <p:nvPr>
            <p:ph idx="1"/>
          </p:nvPr>
        </p:nvSpPr>
        <p:spPr>
          <a:xfrm>
            <a:off x="500063" y="1071562"/>
            <a:ext cx="8229600" cy="5597797"/>
          </a:xfrm>
        </p:spPr>
        <p:txBody>
          <a:bodyPr>
            <a:normAutofit/>
          </a:bodyPr>
          <a:lstStyle/>
          <a:p>
            <a:pPr marL="0" indent="0">
              <a:lnSpc>
                <a:spcPct val="90000"/>
              </a:lnSpc>
              <a:buNone/>
            </a:pPr>
            <a:r>
              <a:rPr lang="de-DE" altLang="de-DE" b="1" dirty="0"/>
              <a:t>De optimo genere </a:t>
            </a:r>
            <a:r>
              <a:rPr lang="de-DE" altLang="de-DE" b="1" dirty="0" err="1"/>
              <a:t>oratorum</a:t>
            </a:r>
            <a:r>
              <a:rPr lang="de-DE" altLang="de-DE" b="1" dirty="0"/>
              <a:t>" (Über die beste Art von Rednern):</a:t>
            </a:r>
          </a:p>
          <a:p>
            <a:pPr marL="0" indent="0">
              <a:lnSpc>
                <a:spcPct val="90000"/>
              </a:lnSpc>
              <a:buNone/>
            </a:pPr>
            <a:r>
              <a:rPr lang="de-DE" altLang="de-DE" dirty="0"/>
              <a:t>Denn ich habe zwei der </a:t>
            </a:r>
            <a:r>
              <a:rPr lang="de-DE" altLang="de-DE" dirty="0" err="1"/>
              <a:t>beredtesten</a:t>
            </a:r>
            <a:r>
              <a:rPr lang="de-DE" altLang="de-DE" dirty="0"/>
              <a:t> und edelsten Reden der athenischen Literatur ins Lateinische übersetzt, jene zwei Reden, in denen sich </a:t>
            </a:r>
            <a:r>
              <a:rPr lang="de-DE" altLang="de-DE" dirty="0" err="1"/>
              <a:t>Aischines</a:t>
            </a:r>
            <a:r>
              <a:rPr lang="de-DE" altLang="de-DE" dirty="0"/>
              <a:t> und Demosthenes gegenüberstehen. Und ich habe nicht wie ein bloßer Schreiberling übersetzt, sondern in der Art eines Redners, indem ich dieselben Themen und ihre Ausdrucks- und Satzformen in Worte übersetzt habe, die unseren Gepflogenheiten entsprechen.</a:t>
            </a:r>
            <a:endParaRPr lang="ru-RU" altLang="de-DE"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D4BCED2-EF4C-4AB6-A97F-8C908500EFF2}"/>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32771" name="Rectangle 3">
            <a:extLst>
              <a:ext uri="{FF2B5EF4-FFF2-40B4-BE49-F238E27FC236}">
                <a16:creationId xmlns:a16="http://schemas.microsoft.com/office/drawing/2014/main" id="{E9E827EC-E1FA-41BD-B9A9-F31120B38492}"/>
              </a:ext>
            </a:extLst>
          </p:cNvPr>
          <p:cNvSpPr>
            <a:spLocks noGrp="1" noChangeArrowheads="1"/>
          </p:cNvSpPr>
          <p:nvPr>
            <p:ph idx="1"/>
          </p:nvPr>
        </p:nvSpPr>
        <p:spPr>
          <a:xfrm>
            <a:off x="357188" y="1484784"/>
            <a:ext cx="8229600" cy="5256584"/>
          </a:xfrm>
        </p:spPr>
        <p:txBody>
          <a:bodyPr>
            <a:normAutofit/>
          </a:bodyPr>
          <a:lstStyle/>
          <a:p>
            <a:pPr marL="0" indent="0">
              <a:buNone/>
            </a:pPr>
            <a:r>
              <a:rPr lang="de-DE" altLang="de-DE" i="1" dirty="0"/>
              <a:t>Dabei habe ich es nicht für nötig gehalten, Wort für Wort zu übersetzen, sondern ich habe die Kraft und den Geschmack des Textes beibehalten. Denn ich sah meine Aufgabe nicht darin, dem Leser die Worte abzuzählen, sondern sie abzuwägen. Und das ist das Ziel meines Vorhabens: meinen Landsleuten verständlich zu machen, was sie bei den Vorbildern suchen sollen, die den attischen Stil anstreben, und auf welche Sprachformeln sie zurückgreifen sollen.</a:t>
            </a:r>
            <a:endParaRPr lang="ru-RU" altLang="de-DE" i="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B2E3B61-2DAF-4CE8-BFD2-9781175D644B}"/>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33795" name="Rectangle 3">
            <a:extLst>
              <a:ext uri="{FF2B5EF4-FFF2-40B4-BE49-F238E27FC236}">
                <a16:creationId xmlns:a16="http://schemas.microsoft.com/office/drawing/2014/main" id="{A172A1C6-E53D-40CD-94AF-2893F7E6A02E}"/>
              </a:ext>
            </a:extLst>
          </p:cNvPr>
          <p:cNvSpPr>
            <a:spLocks noGrp="1" noChangeArrowheads="1"/>
          </p:cNvSpPr>
          <p:nvPr>
            <p:ph idx="1"/>
          </p:nvPr>
        </p:nvSpPr>
        <p:spPr>
          <a:xfrm>
            <a:off x="571500" y="1214438"/>
            <a:ext cx="3496444" cy="5338762"/>
          </a:xfrm>
        </p:spPr>
        <p:txBody>
          <a:bodyPr>
            <a:normAutofit/>
          </a:bodyPr>
          <a:lstStyle/>
          <a:p>
            <a:pPr marL="0" indent="0">
              <a:buNone/>
            </a:pPr>
            <a:r>
              <a:rPr lang="de-DE" altLang="de-DE" sz="4000" dirty="0">
                <a:solidFill>
                  <a:srgbClr val="FF0000"/>
                </a:solidFill>
              </a:rPr>
              <a:t>Horaz </a:t>
            </a:r>
            <a:r>
              <a:rPr lang="de-DE" altLang="de-DE" sz="4000" dirty="0"/>
              <a:t>kritisiert den "treuen" Übersetzer und geht den Weg der </a:t>
            </a:r>
            <a:r>
              <a:rPr lang="de-DE" altLang="de-DE" sz="4000" dirty="0">
                <a:solidFill>
                  <a:srgbClr val="FF0000"/>
                </a:solidFill>
              </a:rPr>
              <a:t>freien Interpretation </a:t>
            </a:r>
            <a:r>
              <a:rPr lang="de-DE" altLang="de-DE" sz="4000" dirty="0"/>
              <a:t>der Originale.</a:t>
            </a:r>
            <a:endParaRPr lang="en-US" altLang="de-DE" sz="4000" dirty="0"/>
          </a:p>
        </p:txBody>
      </p:sp>
      <p:pic>
        <p:nvPicPr>
          <p:cNvPr id="33796" name="Picture 4" descr="220px-Quintus_Horatius_Flaccus">
            <a:extLst>
              <a:ext uri="{FF2B5EF4-FFF2-40B4-BE49-F238E27FC236}">
                <a16:creationId xmlns:a16="http://schemas.microsoft.com/office/drawing/2014/main" id="{58D710D7-AAAF-41FE-A5D7-7B5425BD5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071563"/>
            <a:ext cx="2945904" cy="583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C42A09F-1C47-4ED8-B538-652FA1362522}"/>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34819" name="Rectangle 3">
            <a:extLst>
              <a:ext uri="{FF2B5EF4-FFF2-40B4-BE49-F238E27FC236}">
                <a16:creationId xmlns:a16="http://schemas.microsoft.com/office/drawing/2014/main" id="{0F11ED7F-2069-4038-8E64-131D709927FD}"/>
              </a:ext>
            </a:extLst>
          </p:cNvPr>
          <p:cNvSpPr>
            <a:spLocks noGrp="1" noChangeArrowheads="1"/>
          </p:cNvSpPr>
          <p:nvPr>
            <p:ph idx="1"/>
          </p:nvPr>
        </p:nvSpPr>
        <p:spPr>
          <a:xfrm>
            <a:off x="571500" y="1214438"/>
            <a:ext cx="8229600" cy="4324350"/>
          </a:xfrm>
        </p:spPr>
        <p:txBody>
          <a:bodyPr/>
          <a:lstStyle/>
          <a:p>
            <a:pPr marL="0" indent="0">
              <a:buNone/>
            </a:pPr>
            <a:r>
              <a:rPr lang="de-DE" altLang="de-DE" dirty="0"/>
              <a:t>Horaz unterstützte Ciceros Empfehlungen für Übersetzer von Reden, bei denen es nicht so sehr um eine wörtliche Übertragung der griechischen Wörter geht, sondern um eine Darstellung der Überzeugungskraft der Ausgangstexte, bei denen es sich um Abschriften von gehaltenen Reden handelt.</a:t>
            </a:r>
            <a:endParaRPr lang="ru-RU" altLang="de-D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FFB4ED1-ABF0-4876-B3B5-146DC94E28B0}"/>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35843" name="Rectangle 3">
            <a:extLst>
              <a:ext uri="{FF2B5EF4-FFF2-40B4-BE49-F238E27FC236}">
                <a16:creationId xmlns:a16="http://schemas.microsoft.com/office/drawing/2014/main" id="{81F25420-2608-4134-80A4-7087FA5EB5D9}"/>
              </a:ext>
            </a:extLst>
          </p:cNvPr>
          <p:cNvSpPr>
            <a:spLocks noGrp="1" noChangeArrowheads="1"/>
          </p:cNvSpPr>
          <p:nvPr>
            <p:ph idx="1"/>
          </p:nvPr>
        </p:nvSpPr>
        <p:spPr>
          <a:xfrm>
            <a:off x="802698" y="1336898"/>
            <a:ext cx="7481455" cy="4324350"/>
          </a:xfrm>
        </p:spPr>
        <p:txBody>
          <a:bodyPr/>
          <a:lstStyle/>
          <a:p>
            <a:pPr marL="0" indent="0">
              <a:buNone/>
            </a:pPr>
            <a:r>
              <a:rPr lang="de-DE" altLang="de-DE" b="1" dirty="0"/>
              <a:t>Aus Horaz, Satiren, Episteln und Ars </a:t>
            </a:r>
            <a:r>
              <a:rPr lang="de-DE" altLang="de-DE" b="1" dirty="0" err="1"/>
              <a:t>Poetica</a:t>
            </a:r>
            <a:r>
              <a:rPr lang="de-DE" altLang="de-DE" b="1" dirty="0"/>
              <a:t>:</a:t>
            </a:r>
          </a:p>
          <a:p>
            <a:pPr marL="0" indent="0">
              <a:buNone/>
            </a:pPr>
            <a:r>
              <a:rPr lang="de-DE" altLang="de-DE" dirty="0"/>
              <a:t>In einem für alle offenen Boden wirst du private Rechte gewinnen, wenn du nicht auf dem einfachen und offenen Weg verweilst, wenn du nicht versuchst, Wort für Wort als sklavischer Übersetzer wiederzugeben.</a:t>
            </a:r>
            <a:endParaRPr lang="ru-RU" altLang="de-DE"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257175" y="1916832"/>
            <a:ext cx="8629650" cy="4680520"/>
          </a:xfrm>
        </p:spPr>
        <p:txBody>
          <a:bodyPr>
            <a:normAutofit/>
          </a:bodyPr>
          <a:lstStyle/>
          <a:p>
            <a:pPr eaLnBrk="1" hangingPunct="1">
              <a:buFont typeface="Garamond" panose="02020404030301010803" pitchFamily="18" charset="0"/>
              <a:buNone/>
            </a:pPr>
            <a:r>
              <a:rPr lang="en-GB" altLang="zh-CN" sz="2200" dirty="0" err="1">
                <a:latin typeface="Arial" panose="020B0604020202020204" pitchFamily="34" charset="0"/>
                <a:cs typeface="Arial" panose="020B0604020202020204" pitchFamily="34" charset="0"/>
                <a:sym typeface="+mn-ea"/>
              </a:rPr>
              <a:t>Überblick</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über</a:t>
            </a:r>
            <a:r>
              <a:rPr lang="en-GB" altLang="zh-CN" sz="2200" dirty="0">
                <a:latin typeface="Arial" panose="020B0604020202020204" pitchFamily="34" charset="0"/>
                <a:cs typeface="Arial" panose="020B0604020202020204" pitchFamily="34" charset="0"/>
                <a:sym typeface="+mn-ea"/>
              </a:rPr>
              <a:t> die </a:t>
            </a:r>
            <a:r>
              <a:rPr lang="en-GB" altLang="zh-CN" sz="2200" dirty="0" err="1">
                <a:latin typeface="Arial" panose="020B0604020202020204" pitchFamily="34" charset="0"/>
                <a:cs typeface="Arial" panose="020B0604020202020204" pitchFamily="34" charset="0"/>
                <a:sym typeface="+mn-ea"/>
              </a:rPr>
              <a:t>Sitzung</a:t>
            </a:r>
            <a:r>
              <a:rPr lang="en-GB" altLang="zh-CN" sz="2200" dirty="0">
                <a:latin typeface="Arial" panose="020B0604020202020204" pitchFamily="34" charset="0"/>
                <a:cs typeface="Arial" panose="020B0604020202020204" pitchFamily="34" charset="0"/>
                <a:sym typeface="+mn-ea"/>
              </a:rPr>
              <a:t> </a:t>
            </a:r>
            <a:r>
              <a:rPr lang="zh-CN" altLang="de-DE" sz="2200" dirty="0">
                <a:latin typeface="Arial" panose="020B0604020202020204" pitchFamily="34" charset="0"/>
                <a:cs typeface="Arial" panose="020B0604020202020204" pitchFamily="34" charset="0"/>
                <a:sym typeface="+mn-ea"/>
              </a:rPr>
              <a:t>本节概览 </a:t>
            </a:r>
            <a:r>
              <a:rPr lang="de-DE" altLang="zh-CN" sz="2200" dirty="0">
                <a:latin typeface="Arial" panose="020B0604020202020204" pitchFamily="34" charset="0"/>
                <a:cs typeface="Arial" panose="020B0604020202020204" pitchFamily="34" charset="0"/>
                <a:sym typeface="+mn-ea"/>
              </a:rPr>
              <a:t>(</a:t>
            </a:r>
            <a:r>
              <a:rPr lang="en-GB" altLang="zh-CN" sz="2200" dirty="0" err="1">
                <a:latin typeface="Arial" panose="020B0604020202020204" pitchFamily="34" charset="0"/>
                <a:cs typeface="Arial" panose="020B0604020202020204" pitchFamily="34" charset="0"/>
                <a:sym typeface="+mn-ea"/>
              </a:rPr>
              <a:t>Organisatorische</a:t>
            </a:r>
            <a:r>
              <a:rPr lang="en-GB" altLang="zh-CN" sz="2200" dirty="0">
                <a:latin typeface="Arial" panose="020B0604020202020204" pitchFamily="34" charset="0"/>
                <a:cs typeface="Arial" panose="020B0604020202020204" pitchFamily="34" charset="0"/>
                <a:sym typeface="+mn-ea"/>
              </a:rPr>
              <a:t> Dinge)</a:t>
            </a:r>
          </a:p>
          <a:p>
            <a:pPr eaLnBrk="1" hangingPunct="1">
              <a:buFont typeface="Garamond" panose="02020404030301010803" pitchFamily="18" charset="0"/>
              <a:buNone/>
            </a:pPr>
            <a:endParaRPr lang="en-GB" altLang="zh-CN" sz="2200"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GB" altLang="zh-CN" sz="2200" dirty="0" err="1">
                <a:latin typeface="Arial" panose="020B0604020202020204" pitchFamily="34" charset="0"/>
                <a:cs typeface="Arial" panose="020B0604020202020204" pitchFamily="34" charset="0"/>
                <a:sym typeface="+mn-ea"/>
              </a:rPr>
              <a:t>Vorbereitung</a:t>
            </a:r>
            <a:r>
              <a:rPr lang="en-GB" altLang="zh-CN" sz="2200"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en-GB" altLang="zh-CN" sz="2200" dirty="0">
                <a:latin typeface="Arial" panose="020B0604020202020204" pitchFamily="34" charset="0"/>
                <a:cs typeface="Arial" panose="020B0604020202020204" pitchFamily="34" charset="0"/>
                <a:sym typeface="+mn-ea"/>
              </a:rPr>
              <a:t>1. WeChat-Gruppe, </a:t>
            </a:r>
            <a:r>
              <a:rPr lang="en-GB" altLang="zh-CN" sz="2200" dirty="0" err="1">
                <a:latin typeface="Arial" panose="020B0604020202020204" pitchFamily="34" charset="0"/>
                <a:cs typeface="Arial" panose="020B0604020202020204" pitchFamily="34" charset="0"/>
                <a:sym typeface="+mn-ea"/>
              </a:rPr>
              <a:t>benenne</a:t>
            </a:r>
            <a:r>
              <a:rPr lang="en-GB" altLang="zh-CN" sz="2200" dirty="0">
                <a:latin typeface="Arial" panose="020B0604020202020204" pitchFamily="34" charset="0"/>
                <a:cs typeface="Arial" panose="020B0604020202020204" pitchFamily="34" charset="0"/>
                <a:sym typeface="+mn-ea"/>
              </a:rPr>
              <a:t> dich in "Wang Jianguo</a:t>
            </a:r>
            <a:r>
              <a:rPr lang="zh-CN" altLang="de-DE" sz="2200" dirty="0">
                <a:latin typeface="Arial" panose="020B0604020202020204" pitchFamily="34" charset="0"/>
                <a:cs typeface="Arial" panose="020B0604020202020204" pitchFamily="34" charset="0"/>
                <a:sym typeface="+mn-ea"/>
              </a:rPr>
              <a:t>王建国 </a:t>
            </a:r>
            <a:r>
              <a:rPr lang="de-DE" altLang="zh-CN" sz="2200" dirty="0">
                <a:latin typeface="Arial" panose="020B0604020202020204" pitchFamily="34" charset="0"/>
                <a:cs typeface="Arial" panose="020B0604020202020204" pitchFamily="34" charset="0"/>
                <a:sym typeface="+mn-ea"/>
              </a:rPr>
              <a:t>22</a:t>
            </a:r>
            <a:r>
              <a:rPr lang="zh-CN" altLang="de-DE" sz="2200" dirty="0">
                <a:latin typeface="Arial" panose="020B0604020202020204" pitchFamily="34" charset="0"/>
                <a:cs typeface="Arial" panose="020B0604020202020204" pitchFamily="34" charset="0"/>
                <a:sym typeface="+mn-ea"/>
              </a:rPr>
              <a:t>级笔译</a:t>
            </a:r>
            <a:r>
              <a:rPr lang="de-DE" altLang="zh-CN" sz="2200" dirty="0">
                <a:latin typeface="Arial" panose="020B0604020202020204" pitchFamily="34" charset="0"/>
                <a:cs typeface="Arial" panose="020B0604020202020204" pitchFamily="34" charset="0"/>
                <a:sym typeface="+mn-ea"/>
              </a:rPr>
              <a:t>" </a:t>
            </a:r>
            <a:r>
              <a:rPr lang="en-GB" altLang="zh-CN" sz="2200" dirty="0">
                <a:latin typeface="Arial" panose="020B0604020202020204" pitchFamily="34" charset="0"/>
                <a:cs typeface="Arial" panose="020B0604020202020204" pitchFamily="34" charset="0"/>
                <a:sym typeface="+mn-ea"/>
              </a:rPr>
              <a:t>um.</a:t>
            </a:r>
          </a:p>
          <a:p>
            <a:pPr eaLnBrk="1" hangingPunct="1">
              <a:buFont typeface="Garamond" panose="02020404030301010803" pitchFamily="18" charset="0"/>
              <a:buNone/>
            </a:pPr>
            <a:r>
              <a:rPr lang="en-GB" altLang="zh-CN" sz="2200" dirty="0">
                <a:latin typeface="Arial" panose="020B0604020202020204" pitchFamily="34" charset="0"/>
                <a:cs typeface="Arial" panose="020B0604020202020204" pitchFamily="34" charset="0"/>
                <a:sym typeface="+mn-ea"/>
              </a:rPr>
              <a:t>2. </a:t>
            </a:r>
            <a:r>
              <a:rPr lang="en-GB" altLang="zh-CN" sz="2200" dirty="0" err="1">
                <a:latin typeface="Arial" panose="020B0604020202020204" pitchFamily="34" charset="0"/>
                <a:cs typeface="Arial" panose="020B0604020202020204" pitchFamily="34" charset="0"/>
                <a:sym typeface="+mn-ea"/>
              </a:rPr>
              <a:t>Registriere</a:t>
            </a:r>
            <a:r>
              <a:rPr lang="en-GB" altLang="zh-CN" sz="2200" dirty="0">
                <a:latin typeface="Arial" panose="020B0604020202020204" pitchFamily="34" charset="0"/>
                <a:cs typeface="Arial" panose="020B0604020202020204" pitchFamily="34" charset="0"/>
                <a:sym typeface="+mn-ea"/>
              </a:rPr>
              <a:t> dich </a:t>
            </a:r>
            <a:r>
              <a:rPr lang="en-GB" altLang="zh-CN" sz="2200" dirty="0" err="1">
                <a:latin typeface="Arial" panose="020B0604020202020204" pitchFamily="34" charset="0"/>
                <a:cs typeface="Arial" panose="020B0604020202020204" pitchFamily="34" charset="0"/>
                <a:sym typeface="+mn-ea"/>
              </a:rPr>
              <a:t>im</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Kurswiki</a:t>
            </a:r>
            <a:r>
              <a:rPr lang="en-GB" altLang="zh-CN" sz="2200" dirty="0">
                <a:latin typeface="Arial" panose="020B0604020202020204" pitchFamily="34" charset="0"/>
                <a:cs typeface="Arial" panose="020B0604020202020204" pitchFamily="34" charset="0"/>
                <a:sym typeface="+mn-ea"/>
              </a:rPr>
              <a:t> https://bit.ly/WIKIREG gib </a:t>
            </a:r>
            <a:r>
              <a:rPr lang="en-GB" altLang="zh-CN" sz="2200" dirty="0" err="1">
                <a:latin typeface="Arial" panose="020B0604020202020204" pitchFamily="34" charset="0"/>
                <a:cs typeface="Arial" panose="020B0604020202020204" pitchFamily="34" charset="0"/>
                <a:sym typeface="+mn-ea"/>
              </a:rPr>
              <a:t>deinen</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Benutzernamen</a:t>
            </a:r>
            <a:r>
              <a:rPr lang="en-GB" altLang="zh-CN" sz="2200" dirty="0">
                <a:latin typeface="Arial" panose="020B0604020202020204" pitchFamily="34" charset="0"/>
                <a:cs typeface="Arial" panose="020B0604020202020204" pitchFamily="34" charset="0"/>
                <a:sym typeface="+mn-ea"/>
              </a:rPr>
              <a:t> und </a:t>
            </a:r>
            <a:r>
              <a:rPr lang="en-GB" altLang="zh-CN" sz="2200" dirty="0" err="1">
                <a:latin typeface="Arial" panose="020B0604020202020204" pitchFamily="34" charset="0"/>
                <a:cs typeface="Arial" panose="020B0604020202020204" pitchFamily="34" charset="0"/>
                <a:sym typeface="+mn-ea"/>
              </a:rPr>
              <a:t>deinen</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richtigen</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Namen</a:t>
            </a:r>
            <a:r>
              <a:rPr lang="en-GB" altLang="zh-CN" sz="2200" dirty="0">
                <a:latin typeface="Arial" panose="020B0604020202020204" pitchFamily="34" charset="0"/>
                <a:cs typeface="Arial" panose="020B0604020202020204" pitchFamily="34" charset="0"/>
                <a:sym typeface="+mn-ea"/>
              </a:rPr>
              <a:t> (PINYIN!!!) </a:t>
            </a:r>
            <a:r>
              <a:rPr lang="en-GB" altLang="zh-CN" sz="2200" dirty="0" err="1">
                <a:latin typeface="Arial" panose="020B0604020202020204" pitchFamily="34" charset="0"/>
                <a:cs typeface="Arial" panose="020B0604020202020204" pitchFamily="34" charset="0"/>
                <a:sym typeface="+mn-ea"/>
              </a:rPr>
              <a:t>ein</a:t>
            </a:r>
            <a:r>
              <a:rPr lang="en-GB" altLang="zh-CN" sz="2200" dirty="0">
                <a:latin typeface="Arial" panose="020B0604020202020204" pitchFamily="34" charset="0"/>
                <a:cs typeface="Arial" panose="020B0604020202020204" pitchFamily="34" charset="0"/>
                <a:sym typeface="+mn-ea"/>
              </a:rPr>
              <a:t>, das </a:t>
            </a:r>
            <a:r>
              <a:rPr lang="en-GB" altLang="zh-CN" sz="2200" dirty="0" err="1">
                <a:latin typeface="Arial" panose="020B0604020202020204" pitchFamily="34" charset="0"/>
                <a:cs typeface="Arial" panose="020B0604020202020204" pitchFamily="34" charset="0"/>
                <a:sym typeface="+mn-ea"/>
              </a:rPr>
              <a:t>erste</a:t>
            </a:r>
            <a:r>
              <a:rPr lang="en-GB" altLang="zh-CN" sz="2200" dirty="0">
                <a:latin typeface="Arial" panose="020B0604020202020204" pitchFamily="34" charset="0"/>
                <a:cs typeface="Arial" panose="020B0604020202020204" pitchFamily="34" charset="0"/>
                <a:sym typeface="+mn-ea"/>
              </a:rPr>
              <a:t> Mal das </a:t>
            </a:r>
            <a:r>
              <a:rPr lang="en-GB" altLang="zh-CN" sz="2200" dirty="0" err="1">
                <a:latin typeface="Arial" panose="020B0604020202020204" pitchFamily="34" charset="0"/>
                <a:cs typeface="Arial" panose="020B0604020202020204" pitchFamily="34" charset="0"/>
                <a:sym typeface="+mn-ea"/>
              </a:rPr>
              <a:t>Passwort</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wikicaptcha</a:t>
            </a:r>
            <a:r>
              <a:rPr lang="en-GB" altLang="zh-CN" sz="2200" dirty="0">
                <a:latin typeface="Arial" panose="020B0604020202020204" pitchFamily="34" charset="0"/>
                <a:cs typeface="Arial" panose="020B0604020202020204" pitchFamily="34" charset="0"/>
                <a:sym typeface="+mn-ea"/>
              </a:rPr>
              <a:t> "</a:t>
            </a:r>
            <a:r>
              <a:rPr lang="zh-CN" altLang="de-DE" sz="2200" dirty="0">
                <a:latin typeface="Arial" panose="020B0604020202020204" pitchFamily="34" charset="0"/>
                <a:cs typeface="Arial" panose="020B0604020202020204" pitchFamily="34" charset="0"/>
                <a:sym typeface="+mn-ea"/>
              </a:rPr>
              <a:t>更多资源：打开维基网站，请点击登录、申请，然后输入用户名字和真实姓名（以拼音的方式，第一次登录密码是 </a:t>
            </a:r>
            <a:r>
              <a:rPr lang="de-DE" altLang="zh-CN" sz="2200" dirty="0">
                <a:latin typeface="Arial" panose="020B0604020202020204" pitchFamily="34" charset="0"/>
                <a:cs typeface="Arial" panose="020B0604020202020204" pitchFamily="34" charset="0"/>
                <a:sym typeface="+mn-ea"/>
              </a:rPr>
              <a:t>"</a:t>
            </a:r>
            <a:r>
              <a:rPr lang="en-GB" altLang="zh-CN" sz="2200" dirty="0" err="1">
                <a:latin typeface="Arial" panose="020B0604020202020204" pitchFamily="34" charset="0"/>
                <a:cs typeface="Arial" panose="020B0604020202020204" pitchFamily="34" charset="0"/>
                <a:sym typeface="+mn-ea"/>
              </a:rPr>
              <a:t>wikicaptcha</a:t>
            </a:r>
            <a:r>
              <a:rPr lang="en-GB" altLang="zh-CN" sz="2200" dirty="0">
                <a:latin typeface="Arial" panose="020B0604020202020204" pitchFamily="34" charset="0"/>
                <a:cs typeface="Arial" panose="020B0604020202020204" pitchFamily="34" charset="0"/>
                <a:sym typeface="+mn-ea"/>
              </a:rPr>
              <a:t>"</a:t>
            </a:r>
            <a:r>
              <a:rPr lang="zh-CN" altLang="en-GB" sz="2200" dirty="0">
                <a:latin typeface="Arial" panose="020B0604020202020204" pitchFamily="34" charset="0"/>
                <a:cs typeface="Arial" panose="020B0604020202020204" pitchFamily="34" charset="0"/>
                <a:sym typeface="+mn-ea"/>
              </a:rPr>
              <a:t>）</a:t>
            </a:r>
            <a:endParaRPr lang="de-DE" altLang="zh-CN" sz="2200"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3</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Rufen</a:t>
            </a:r>
            <a:r>
              <a:rPr lang="en-GB" altLang="zh-CN" sz="2200" dirty="0">
                <a:latin typeface="Arial" panose="020B0604020202020204" pitchFamily="34" charset="0"/>
                <a:cs typeface="Arial" panose="020B0604020202020204" pitchFamily="34" charset="0"/>
                <a:sym typeface="+mn-ea"/>
              </a:rPr>
              <a:t> Sie </a:t>
            </a:r>
            <a:r>
              <a:rPr lang="en-GB" altLang="zh-CN" sz="2200" dirty="0" err="1">
                <a:latin typeface="Arial" panose="020B0604020202020204" pitchFamily="34" charset="0"/>
                <a:cs typeface="Arial" panose="020B0604020202020204" pitchFamily="34" charset="0"/>
                <a:sym typeface="+mn-ea"/>
              </a:rPr>
              <a:t>unsere</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Kurs</a:t>
            </a:r>
            <a:r>
              <a:rPr lang="en-GB" altLang="zh-CN" sz="2200" dirty="0">
                <a:latin typeface="Arial" panose="020B0604020202020204" pitchFamily="34" charset="0"/>
                <a:cs typeface="Arial" panose="020B0604020202020204" pitchFamily="34" charset="0"/>
                <a:sym typeface="+mn-ea"/>
              </a:rPr>
              <a:t>-Website </a:t>
            </a:r>
            <a:r>
              <a:rPr lang="en-GB" altLang="zh-CN" sz="2200" dirty="0" err="1">
                <a:latin typeface="Arial" panose="020B0604020202020204" pitchFamily="34" charset="0"/>
                <a:cs typeface="Arial" panose="020B0604020202020204" pitchFamily="34" charset="0"/>
                <a:sym typeface="+mn-ea"/>
              </a:rPr>
              <a:t>mit</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dem</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Semesterplan</a:t>
            </a:r>
            <a:r>
              <a:rPr lang="en-GB" altLang="zh-CN" sz="2200" dirty="0">
                <a:latin typeface="Arial" panose="020B0604020202020204" pitchFamily="34" charset="0"/>
                <a:cs typeface="Arial" panose="020B0604020202020204" pitchFamily="34" charset="0"/>
                <a:sym typeface="+mn-ea"/>
              </a:rPr>
              <a:t> auf: https://wiki.rub.de/uvu/index.php/Trans_TP_2024</a:t>
            </a:r>
            <a:endParaRPr kumimoji="1" lang="zh-CN" altLang="en-US" sz="2100" dirty="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6C388D7-B120-47EC-93FA-3A18AB6073C0}"/>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36867" name="Rectangle 3">
            <a:extLst>
              <a:ext uri="{FF2B5EF4-FFF2-40B4-BE49-F238E27FC236}">
                <a16:creationId xmlns:a16="http://schemas.microsoft.com/office/drawing/2014/main" id="{431B9371-9665-46FA-B4AF-A58F9203D460}"/>
              </a:ext>
            </a:extLst>
          </p:cNvPr>
          <p:cNvSpPr>
            <a:spLocks noGrp="1" noChangeArrowheads="1"/>
          </p:cNvSpPr>
          <p:nvPr>
            <p:ph idx="1"/>
          </p:nvPr>
        </p:nvSpPr>
        <p:spPr>
          <a:xfrm>
            <a:off x="3635895" y="1628799"/>
            <a:ext cx="4939779" cy="4924401"/>
          </a:xfrm>
        </p:spPr>
        <p:txBody>
          <a:bodyPr>
            <a:normAutofit fontScale="92500" lnSpcReduction="10000"/>
          </a:bodyPr>
          <a:lstStyle/>
          <a:p>
            <a:pPr marL="0" indent="0">
              <a:buNone/>
            </a:pPr>
            <a:r>
              <a:rPr lang="de-DE" altLang="de-DE" dirty="0"/>
              <a:t>Der Weg der </a:t>
            </a:r>
            <a:r>
              <a:rPr lang="de-DE" altLang="de-DE" dirty="0">
                <a:solidFill>
                  <a:srgbClr val="FF0000"/>
                </a:solidFill>
              </a:rPr>
              <a:t>freien </a:t>
            </a:r>
            <a:r>
              <a:rPr lang="de-DE" altLang="de-DE" dirty="0"/>
              <a:t>Interpretation aus den quellsprachlichen Werken in der Übersetzung wurde im 2. Jh. n. Chr. von </a:t>
            </a:r>
            <a:r>
              <a:rPr lang="de-DE" altLang="de-DE" dirty="0">
                <a:solidFill>
                  <a:srgbClr val="FF0000"/>
                </a:solidFill>
              </a:rPr>
              <a:t>Apuleius </a:t>
            </a:r>
            <a:r>
              <a:rPr lang="de-DE" altLang="de-DE" dirty="0"/>
              <a:t>(ca. 125 - ca. 180) aufgenommen und weiterentwickelt, der die altgriechischen Originale noch bewusster umgestaltete und </a:t>
            </a:r>
            <a:r>
              <a:rPr lang="de-DE" altLang="de-DE" dirty="0">
                <a:solidFill>
                  <a:srgbClr val="FF0000"/>
                </a:solidFill>
              </a:rPr>
              <a:t>teilweise bis zur Unkenntlichkeit veränderte.</a:t>
            </a:r>
            <a:endParaRPr lang="ru-RU" altLang="de-DE" dirty="0">
              <a:solidFill>
                <a:srgbClr val="FF0000"/>
              </a:solidFill>
            </a:endParaRPr>
          </a:p>
        </p:txBody>
      </p:sp>
      <p:pic>
        <p:nvPicPr>
          <p:cNvPr id="36868" name="Picture 4" descr="140px-Apuleius_-_Project_Gutenberg_eText_12788">
            <a:extLst>
              <a:ext uri="{FF2B5EF4-FFF2-40B4-BE49-F238E27FC236}">
                <a16:creationId xmlns:a16="http://schemas.microsoft.com/office/drawing/2014/main" id="{C7200712-18E8-4487-8F6D-FC6D589C7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7" y="2564904"/>
            <a:ext cx="3066497" cy="429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2452957-A6F3-4B98-8B5D-ED555F75A2D2}"/>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37891" name="Rectangle 3">
            <a:extLst>
              <a:ext uri="{FF2B5EF4-FFF2-40B4-BE49-F238E27FC236}">
                <a16:creationId xmlns:a16="http://schemas.microsoft.com/office/drawing/2014/main" id="{4C9E8ADA-AC58-460E-A2E2-7BBF0E5850FB}"/>
              </a:ext>
            </a:extLst>
          </p:cNvPr>
          <p:cNvSpPr>
            <a:spLocks noGrp="1" noChangeArrowheads="1"/>
          </p:cNvSpPr>
          <p:nvPr>
            <p:ph idx="1"/>
          </p:nvPr>
        </p:nvSpPr>
        <p:spPr>
          <a:xfrm>
            <a:off x="5004048" y="1752600"/>
            <a:ext cx="3888432" cy="4267200"/>
          </a:xfrm>
        </p:spPr>
        <p:txBody>
          <a:bodyPr>
            <a:normAutofit/>
          </a:bodyPr>
          <a:lstStyle/>
          <a:p>
            <a:pPr marL="0" indent="0">
              <a:buNone/>
            </a:pPr>
            <a:r>
              <a:rPr lang="en-US" altLang="de-DE" dirty="0"/>
              <a:t>Quintilian </a:t>
            </a:r>
          </a:p>
          <a:p>
            <a:pPr marL="0" indent="0">
              <a:buNone/>
            </a:pPr>
            <a:r>
              <a:rPr lang="en-US" altLang="de-DE" dirty="0"/>
              <a:t>   (?30-?96 </a:t>
            </a:r>
            <a:r>
              <a:rPr lang="en-US" altLang="de-DE" dirty="0" err="1"/>
              <a:t>v.Chr</a:t>
            </a:r>
            <a:r>
              <a:rPr lang="en-US" altLang="de-DE" dirty="0"/>
              <a:t>.)</a:t>
            </a:r>
          </a:p>
          <a:p>
            <a:pPr marL="0" indent="0">
              <a:buNone/>
            </a:pPr>
            <a:r>
              <a:rPr lang="en-US" altLang="de-DE" i="1" dirty="0"/>
              <a:t>   </a:t>
            </a:r>
            <a:r>
              <a:rPr lang="en-US" altLang="de-DE" i="1" dirty="0" err="1"/>
              <a:t>Institutio</a:t>
            </a:r>
            <a:r>
              <a:rPr lang="en-US" altLang="de-DE" i="1" dirty="0"/>
              <a:t> </a:t>
            </a:r>
            <a:r>
              <a:rPr lang="en-US" altLang="de-DE" i="1" dirty="0" err="1"/>
              <a:t>Oratoria</a:t>
            </a:r>
            <a:r>
              <a:rPr lang="en-US" altLang="de-DE" i="1" dirty="0"/>
              <a:t> </a:t>
            </a:r>
          </a:p>
          <a:p>
            <a:pPr marL="0" indent="0">
              <a:buNone/>
            </a:pPr>
            <a:r>
              <a:rPr lang="en-US" altLang="de-DE" i="1" dirty="0"/>
              <a:t>   (</a:t>
            </a:r>
            <a:r>
              <a:rPr lang="en-US" altLang="de-DE" i="1" dirty="0" err="1"/>
              <a:t>Erziehung</a:t>
            </a:r>
            <a:r>
              <a:rPr lang="en-US" altLang="de-DE" i="1" dirty="0"/>
              <a:t> </a:t>
            </a:r>
            <a:r>
              <a:rPr lang="en-US" altLang="de-DE" i="1" dirty="0" err="1"/>
              <a:t>eines</a:t>
            </a:r>
            <a:r>
              <a:rPr lang="en-US" altLang="de-DE" i="1" dirty="0"/>
              <a:t> </a:t>
            </a:r>
            <a:r>
              <a:rPr lang="en-US" altLang="de-DE" i="1" dirty="0" err="1"/>
              <a:t>Redners</a:t>
            </a:r>
            <a:r>
              <a:rPr lang="en-US" altLang="de-DE" dirty="0"/>
              <a:t>)</a:t>
            </a:r>
            <a:endParaRPr lang="ru-RU" altLang="de-DE" dirty="0"/>
          </a:p>
        </p:txBody>
      </p:sp>
      <p:pic>
        <p:nvPicPr>
          <p:cNvPr id="37892" name="Picture 4" descr="Quintilian">
            <a:extLst>
              <a:ext uri="{FF2B5EF4-FFF2-40B4-BE49-F238E27FC236}">
                <a16:creationId xmlns:a16="http://schemas.microsoft.com/office/drawing/2014/main" id="{6B585A3B-10CA-4207-A72B-4ABB45D43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4685025"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85AA846-BCE9-4050-A2FE-5ED70D3DF040}"/>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38915" name="Rectangle 3">
            <a:extLst>
              <a:ext uri="{FF2B5EF4-FFF2-40B4-BE49-F238E27FC236}">
                <a16:creationId xmlns:a16="http://schemas.microsoft.com/office/drawing/2014/main" id="{1ADCB06D-7905-4CE3-AA6F-06EF8FF6DF97}"/>
              </a:ext>
            </a:extLst>
          </p:cNvPr>
          <p:cNvSpPr>
            <a:spLocks noGrp="1" noChangeArrowheads="1"/>
          </p:cNvSpPr>
          <p:nvPr>
            <p:ph idx="1"/>
          </p:nvPr>
        </p:nvSpPr>
        <p:spPr>
          <a:xfrm>
            <a:off x="571500" y="1071563"/>
            <a:ext cx="8229600" cy="4324350"/>
          </a:xfrm>
        </p:spPr>
        <p:txBody>
          <a:bodyPr/>
          <a:lstStyle/>
          <a:p>
            <a:pPr eaLnBrk="1" hangingPunct="1"/>
            <a:r>
              <a:rPr lang="de-DE" altLang="de-DE" sz="2600" dirty="0">
                <a:solidFill>
                  <a:srgbClr val="FF0000"/>
                </a:solidFill>
              </a:rPr>
              <a:t>Quintilian </a:t>
            </a:r>
            <a:r>
              <a:rPr lang="de-DE" altLang="de-DE" sz="2600" dirty="0"/>
              <a:t>sieht in der Übersetzung nicht nur ein Hilfsmittel für den Erwerb einer Fremdsprache, sondern auch ein Mittel zur Bereicherung der Zielsprache. </a:t>
            </a:r>
          </a:p>
          <a:p>
            <a:pPr eaLnBrk="1" hangingPunct="1"/>
            <a:r>
              <a:rPr lang="de-DE" altLang="de-DE" sz="2600" dirty="0"/>
              <a:t>Er systematisiert vieles von dem, was frühere Autoren zu sagen hatten, und macht zum Beispiel den Unterschied zwischen </a:t>
            </a:r>
            <a:r>
              <a:rPr lang="de-DE" altLang="de-DE" sz="2600" dirty="0" err="1">
                <a:solidFill>
                  <a:srgbClr val="FF0000"/>
                </a:solidFill>
              </a:rPr>
              <a:t>Metaphrasis</a:t>
            </a:r>
            <a:r>
              <a:rPr lang="de-DE" altLang="de-DE" sz="2600" dirty="0"/>
              <a:t> (wörtliche Übersetzung) und </a:t>
            </a:r>
            <a:r>
              <a:rPr lang="de-DE" altLang="de-DE" sz="2600" dirty="0" err="1">
                <a:solidFill>
                  <a:srgbClr val="FF0000"/>
                </a:solidFill>
              </a:rPr>
              <a:t>Paraphrasis</a:t>
            </a:r>
            <a:r>
              <a:rPr lang="de-DE" altLang="de-DE" sz="2600" dirty="0"/>
              <a:t> (Satz-für-Satz-Übersetzung) deutlich.</a:t>
            </a:r>
            <a:endParaRPr lang="ru-RU" altLang="de-DE" sz="2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C800EB9-07F3-4264-A812-4C4BA4864A86}"/>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39939" name="Rectangle 3">
            <a:extLst>
              <a:ext uri="{FF2B5EF4-FFF2-40B4-BE49-F238E27FC236}">
                <a16:creationId xmlns:a16="http://schemas.microsoft.com/office/drawing/2014/main" id="{9EDD8F5C-2143-45C6-B583-6EDDF321387A}"/>
              </a:ext>
            </a:extLst>
          </p:cNvPr>
          <p:cNvSpPr>
            <a:spLocks noGrp="1" noChangeArrowheads="1"/>
          </p:cNvSpPr>
          <p:nvPr>
            <p:ph idx="1"/>
          </p:nvPr>
        </p:nvSpPr>
        <p:spPr>
          <a:xfrm>
            <a:off x="500063" y="1412776"/>
            <a:ext cx="8229600" cy="5140424"/>
          </a:xfrm>
        </p:spPr>
        <p:txBody>
          <a:bodyPr>
            <a:normAutofit fontScale="92500"/>
          </a:bodyPr>
          <a:lstStyle/>
          <a:p>
            <a:pPr marL="0" indent="0">
              <a:buNone/>
            </a:pPr>
            <a:r>
              <a:rPr lang="de-DE" altLang="de-DE" sz="2800" b="1" dirty="0"/>
              <a:t>Aus dem Institut der Redekunst; oder Erziehung eines Redners </a:t>
            </a:r>
          </a:p>
          <a:p>
            <a:pPr marL="0" indent="0">
              <a:buNone/>
            </a:pPr>
            <a:r>
              <a:rPr lang="de-DE" altLang="de-DE" sz="2800" dirty="0"/>
              <a:t>     Von diesen [griechischen] Autoren und anderen, die es wert sind, gelesen zu werden, muss man sich einen Vorrat an Worten, eine Vielfalt von Figuren und die Kunst der Komposition aneignen; und unser Geist muss auf die Nachahmung all ihrer Vorzüge gerichtet sein; denn es kann nicht bezweifelt werden, dass ein großer Teil der Kunst in der Nachahmung besteht, da, obwohl das Erfinden in der Reihenfolge der Zeit an erster Stelle steht und den ersten Platz im Verdienst einnimmt, es dennoch von Vorteil ist, das zu kopieren, was mit Erfolg erfunden worden ist. [ . . . ]</a:t>
            </a:r>
            <a:endParaRPr lang="en-US" altLang="de-DE" i="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C650D00-530B-4756-A9D7-1A573BA43776}"/>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40963" name="Rectangle 3">
            <a:extLst>
              <a:ext uri="{FF2B5EF4-FFF2-40B4-BE49-F238E27FC236}">
                <a16:creationId xmlns:a16="http://schemas.microsoft.com/office/drawing/2014/main" id="{8045207A-640B-4AC0-BBF6-823DB1C8FB52}"/>
              </a:ext>
            </a:extLst>
          </p:cNvPr>
          <p:cNvSpPr>
            <a:spLocks noGrp="1" noChangeArrowheads="1"/>
          </p:cNvSpPr>
          <p:nvPr>
            <p:ph idx="1"/>
          </p:nvPr>
        </p:nvSpPr>
        <p:spPr>
          <a:xfrm>
            <a:off x="500063" y="1340767"/>
            <a:ext cx="8229600" cy="5212433"/>
          </a:xfrm>
        </p:spPr>
        <p:txBody>
          <a:bodyPr>
            <a:normAutofit lnSpcReduction="10000"/>
          </a:bodyPr>
          <a:lstStyle/>
          <a:p>
            <a:pPr marL="0" indent="0">
              <a:buNone/>
            </a:pPr>
            <a:r>
              <a:rPr lang="de-DE" altLang="de-DE" b="1" dirty="0"/>
              <a:t>Aus dem Institut der Redekunst; oder Erziehung eines Redners </a:t>
            </a:r>
          </a:p>
          <a:p>
            <a:pPr marL="0" indent="0">
              <a:buNone/>
            </a:pPr>
            <a:r>
              <a:rPr lang="de-DE" altLang="de-DE" dirty="0"/>
              <a:t>Wir müssen in der Tat entweder denen ähnlich oder unähnlich sein, die sich auszeichnen, und die Natur formt selten eine Ähnlichkeit, obwohl die Nachahmung dies häufig tut. Aber gerade der Umstand, der uns das Studium aller Fächer so viel leichter macht als denen, die nichts zum Nachahmen hatten, wird sich für uns als Nachteil erweisen, wenn wir ihn nicht mit Umsicht und Urteilsvermögen ausnutzen.</a:t>
            </a:r>
            <a:endParaRPr lang="ru-RU" altLang="de-DE" i="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DFACAAF-2046-48E6-A20A-9DE11BD3FD51}"/>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41987" name="Rectangle 3">
            <a:extLst>
              <a:ext uri="{FF2B5EF4-FFF2-40B4-BE49-F238E27FC236}">
                <a16:creationId xmlns:a16="http://schemas.microsoft.com/office/drawing/2014/main" id="{8B5C8333-7405-4EAB-9296-B43B0B0982EF}"/>
              </a:ext>
            </a:extLst>
          </p:cNvPr>
          <p:cNvSpPr>
            <a:spLocks noGrp="1" noChangeArrowheads="1"/>
          </p:cNvSpPr>
          <p:nvPr>
            <p:ph idx="1"/>
          </p:nvPr>
        </p:nvSpPr>
        <p:spPr>
          <a:xfrm>
            <a:off x="428625" y="1844824"/>
            <a:ext cx="8229600" cy="4708375"/>
          </a:xfrm>
        </p:spPr>
        <p:txBody>
          <a:bodyPr>
            <a:normAutofit/>
          </a:bodyPr>
          <a:lstStyle/>
          <a:p>
            <a:pPr marL="0" indent="0">
              <a:lnSpc>
                <a:spcPct val="90000"/>
              </a:lnSpc>
              <a:buNone/>
            </a:pPr>
            <a:r>
              <a:rPr lang="de-DE" altLang="de-DE" sz="2800" b="1" dirty="0"/>
              <a:t>Aus: Institut der Redekunst oder Erziehung eines Redners </a:t>
            </a:r>
          </a:p>
          <a:p>
            <a:pPr marL="0" indent="0">
              <a:lnSpc>
                <a:spcPct val="90000"/>
              </a:lnSpc>
              <a:buNone/>
            </a:pPr>
            <a:r>
              <a:rPr lang="de-DE" altLang="de-DE" sz="2800" dirty="0"/>
              <a:t>Die Nachahmung reicht also zweifellos nicht aus, und zwar aus keinem anderen Grund als dem, dass es das Kennzeichen einer trägen Natur ist, sich mit dem zufrieden zu geben, was von anderen erfunden wurde. Denn was wäre, wenn die Menschen in jenen Zeiten, in denen es keine Vorbilder gab, geglaubt hätten, dass sie nichts anderes ausführen oder sich vorstellen dürften als das, was sie bereits kannten? Sicherlich wäre nichts erfunden worden.  [ . . . ]</a:t>
            </a:r>
            <a:endParaRPr lang="ru-RU" altLang="de-DE" i="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66D9998-08B8-4053-8A2E-64DBFDC1FC40}"/>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43011" name="Rectangle 3">
            <a:extLst>
              <a:ext uri="{FF2B5EF4-FFF2-40B4-BE49-F238E27FC236}">
                <a16:creationId xmlns:a16="http://schemas.microsoft.com/office/drawing/2014/main" id="{C38A833A-9C19-4945-A063-F9AB385050B1}"/>
              </a:ext>
            </a:extLst>
          </p:cNvPr>
          <p:cNvSpPr>
            <a:spLocks noGrp="1" noChangeArrowheads="1"/>
          </p:cNvSpPr>
          <p:nvPr>
            <p:ph idx="1"/>
          </p:nvPr>
        </p:nvSpPr>
        <p:spPr>
          <a:xfrm>
            <a:off x="500063" y="1340767"/>
            <a:ext cx="8229600" cy="5212433"/>
          </a:xfrm>
        </p:spPr>
        <p:txBody>
          <a:bodyPr>
            <a:normAutofit/>
          </a:bodyPr>
          <a:lstStyle/>
          <a:p>
            <a:pPr marL="0" indent="0">
              <a:lnSpc>
                <a:spcPct val="90000"/>
              </a:lnSpc>
              <a:buNone/>
            </a:pPr>
            <a:r>
              <a:rPr lang="de-DE" altLang="de-DE" sz="2800" b="1" dirty="0"/>
              <a:t>Aus: Institut der Redekunst oder Erziehung eines Redners </a:t>
            </a:r>
          </a:p>
          <a:p>
            <a:pPr marL="0" indent="0">
              <a:lnSpc>
                <a:spcPct val="90000"/>
              </a:lnSpc>
              <a:buNone/>
            </a:pPr>
            <a:r>
              <a:rPr lang="de-DE" altLang="de-DE" sz="2800" dirty="0"/>
              <a:t>    Es ist sogar unehrenhaft, sich damit zu begnügen, das zu erreichen, was man nachahmt. Denn was wäre wiederum der Fall, wenn niemand mehr geleistet hätte als der, den er nachgeahmt hat? [Wenn es aber nicht erlaubt ist, dem, was uns vorausgegangen ist, etwas hinzuzufügen, wie können wir dann jemals hoffen, einen vollständigen Redner zu sehen, wenn unter denen, die wir bisher als die Größten anerkannt haben, niemand gefunden wurde, an dem nicht etwas fehlerhaft oder tadelnswert ist?</a:t>
            </a:r>
            <a:endParaRPr lang="ru-RU" altLang="de-DE" i="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786E654-3593-407F-AF0C-01290E8CF70C}"/>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44035" name="Rectangle 3">
            <a:extLst>
              <a:ext uri="{FF2B5EF4-FFF2-40B4-BE49-F238E27FC236}">
                <a16:creationId xmlns:a16="http://schemas.microsoft.com/office/drawing/2014/main" id="{B25DC009-D102-4F76-9FD5-189FDE6FB5F2}"/>
              </a:ext>
            </a:extLst>
          </p:cNvPr>
          <p:cNvSpPr>
            <a:spLocks noGrp="1" noChangeArrowheads="1"/>
          </p:cNvSpPr>
          <p:nvPr>
            <p:ph idx="1"/>
          </p:nvPr>
        </p:nvSpPr>
        <p:spPr>
          <a:xfrm>
            <a:off x="357188" y="1214438"/>
            <a:ext cx="8229600" cy="5886970"/>
          </a:xfrm>
        </p:spPr>
        <p:txBody>
          <a:bodyPr>
            <a:normAutofit fontScale="92500"/>
          </a:bodyPr>
          <a:lstStyle/>
          <a:p>
            <a:pPr marL="0" indent="0">
              <a:buNone/>
            </a:pPr>
            <a:r>
              <a:rPr lang="de-DE" altLang="de-DE" b="1" dirty="0"/>
              <a:t>Aus dem Institut der Redekunst; oder Erziehung eines Redners </a:t>
            </a:r>
          </a:p>
          <a:p>
            <a:pPr marL="0" indent="0">
              <a:buNone/>
            </a:pPr>
            <a:r>
              <a:rPr lang="de-DE" altLang="de-DE" dirty="0"/>
              <a:t>    Auch wer nicht nach der höchsten Vortrefflichkeit strebt, sollte lieber versuchen, seine Vorgänger zu übertreffen, als ihnen bloß zu folgen; denn wer es sich zum Ziel setzt, einem anderen zuvorzukommen, wird vielleicht, wenn er nicht an ihm vorbeigeht, an ihm vorbeikommen. Aber gewiss wird niemand mit ihm aufschließen, in dessen Fußstapfen er zu treten glaubt; denn wer einem anderen folgt, muss notwendigerweise immer hinter ihm sein. [ . . . ]</a:t>
            </a:r>
            <a:endParaRPr lang="ru-RU" altLang="de-DE" i="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lang="de-DE" altLang="zh-CN" b="1" dirty="0">
                <a:solidFill>
                  <a:schemeClr val="tx1"/>
                </a:solidFill>
                <a:latin typeface="Arial" panose="020B0604020202020204" pitchFamily="34" charset="0"/>
                <a:cs typeface="Arial" panose="020B0604020202020204" pitchFamily="34" charset="0"/>
              </a:rPr>
              <a:t>Stets für Sie da!</a:t>
            </a:r>
            <a:br>
              <a:rPr altLang="zh-CN" b="1" dirty="0">
                <a:solidFill>
                  <a:schemeClr val="tx1"/>
                </a:solidFill>
                <a:latin typeface="Arial" panose="020B0604020202020204" pitchFamily="34" charset="0"/>
                <a:cs typeface="Arial" panose="020B0604020202020204" pitchFamily="34" charset="0"/>
              </a:rPr>
            </a:br>
            <a:r>
              <a:rPr lang="zh-CN" altLang="en-US" sz="2800" b="1" dirty="0">
                <a:solidFill>
                  <a:schemeClr val="tx1"/>
                </a:solidFill>
                <a:latin typeface="Arial" panose="020B0604020202020204" pitchFamily="34" charset="0"/>
                <a:cs typeface="Arial" panose="020B0604020202020204" pitchFamily="34" charset="0"/>
              </a:rPr>
              <a:t>随时</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Distinguished Professor 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 湖南师范大学特聘教授、</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德国威藤</a:t>
            </a:r>
            <a:r>
              <a:rPr lang="de-DE" altLang="zh-CN" sz="2400" dirty="0">
                <a:latin typeface="Arial" panose="020B0604020202020204" pitchFamily="34" charset="0"/>
                <a:ea typeface="楷体" panose="02010609060101010101" pitchFamily="49" charset="-122"/>
                <a:cs typeface="Arial" panose="020B0604020202020204" pitchFamily="34" charset="0"/>
              </a:rPr>
              <a:t>-</a:t>
            </a:r>
            <a:r>
              <a:rPr lang="zh-CN" altLang="de-DE" sz="2400" dirty="0">
                <a:latin typeface="Arial" panose="020B0604020202020204" pitchFamily="34" charset="0"/>
                <a:ea typeface="楷体" panose="02010609060101010101" pitchFamily="49" charset="-122"/>
                <a:cs typeface="Arial" panose="020B0604020202020204" pitchFamily="34" charset="0"/>
              </a:rPr>
              <a:t>海德</a:t>
            </a:r>
            <a:r>
              <a:rPr lang="zh-CN" altLang="en-US" sz="2400" dirty="0">
                <a:latin typeface="Arial" panose="020B0604020202020204" pitchFamily="34" charset="0"/>
                <a:ea typeface="楷体" panose="02010609060101010101" pitchFamily="49" charset="-122"/>
                <a:cs typeface="Arial" panose="020B0604020202020204" pitchFamily="34" charset="0"/>
              </a:rPr>
              <a:t>克</a:t>
            </a:r>
            <a:r>
              <a:rPr lang="zh-CN" altLang="de-DE" sz="2400" dirty="0">
                <a:latin typeface="Arial" panose="020B0604020202020204" pitchFamily="34" charset="0"/>
                <a:ea typeface="楷体" panose="02010609060101010101" pitchFamily="49" charset="-122"/>
                <a:cs typeface="Arial" panose="020B0604020202020204" pitchFamily="34" charset="0"/>
              </a:rPr>
              <a:t>大学研究员</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err="1">
                <a:latin typeface="Arial" panose="020B0604020202020204" pitchFamily="34" charset="0"/>
                <a:ea typeface="楷体" panose="02010609060101010101" pitchFamily="49" charset="-122"/>
                <a:cs typeface="Arial" panose="020B0604020202020204" pitchFamily="34" charset="0"/>
              </a:rPr>
              <a:t>Büro</a:t>
            </a:r>
            <a:r>
              <a:rPr lang="en-US" altLang="de-DE" sz="2400" dirty="0">
                <a:latin typeface="Arial" panose="020B0604020202020204" pitchFamily="34" charset="0"/>
                <a:ea typeface="楷体" panose="02010609060101010101" pitchFamily="49" charset="-122"/>
                <a:cs typeface="Arial" panose="020B0604020202020204" pitchFamily="34" charset="0"/>
              </a:rPr>
              <a:t>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zh-CN" altLang="de-DE" sz="2400" dirty="0">
                <a:latin typeface="Arial" panose="020B0604020202020204" pitchFamily="34" charset="0"/>
                <a:ea typeface="楷体" panose="02010609060101010101" pitchFamily="49" charset="-122"/>
                <a:cs typeface="Arial" panose="020B0604020202020204" pitchFamily="34" charset="0"/>
              </a:rPr>
              <a:t>外国语学院</a:t>
            </a:r>
            <a:r>
              <a:rPr lang="de-DE" altLang="zh-CN" sz="2400" dirty="0">
                <a:latin typeface="Arial" panose="020B0604020202020204" pitchFamily="34" charset="0"/>
                <a:ea typeface="楷体" panose="02010609060101010101" pitchFamily="49" charset="-122"/>
                <a:cs typeface="Arial" panose="020B0604020202020204" pitchFamily="34" charset="0"/>
              </a:rPr>
              <a:t>415</a:t>
            </a: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Tel.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(150) </a:t>
            </a:r>
            <a:r>
              <a:rPr lang="de-DE" altLang="zh-CN" sz="2400" dirty="0">
                <a:latin typeface="Arial" panose="020B0604020202020204" pitchFamily="34" charset="0"/>
                <a:ea typeface="楷体" panose="02010609060101010101" pitchFamily="49" charset="-122"/>
                <a:cs typeface="Arial" panose="020B0604020202020204" pitchFamily="34" charset="0"/>
              </a:rPr>
              <a:t>1138 8818</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a:t>
            </a:r>
            <a:r>
              <a:rPr lang="en-US" altLang="zh-CN" sz="2400" dirty="0">
                <a:latin typeface="Arial" panose="020B0604020202020204" pitchFamily="34" charset="0"/>
                <a:ea typeface="楷体" panose="02010609060101010101" pitchFamily="49" charset="-122"/>
                <a:cs typeface="Arial" panose="020B0604020202020204" pitchFamily="34" charset="0"/>
                <a:hlinkClick r:id="rId2"/>
              </a:rPr>
              <a:t>martin@woesler.de</a:t>
            </a:r>
            <a:endParaRPr lang="en-US" altLang="zh-CN" sz="2400" dirty="0">
              <a:latin typeface="Arial" panose="020B0604020202020204" pitchFamily="34" charset="0"/>
              <a:ea typeface="楷体" panose="02010609060101010101" pitchFamily="49" charset="-122"/>
              <a:cs typeface="Arial" panose="020B0604020202020204" pitchFamily="34" charset="0"/>
            </a:endParaRP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WeChat </a:t>
            </a:r>
            <a:r>
              <a:rPr lang="en-US" altLang="zh-CN" sz="2400" dirty="0" err="1">
                <a:latin typeface="Arial" panose="020B0604020202020204" pitchFamily="34" charset="0"/>
                <a:ea typeface="楷体" panose="02010609060101010101" pitchFamily="49" charset="-122"/>
                <a:cs typeface="Arial" panose="020B0604020202020204" pitchFamily="34" charset="0"/>
              </a:rPr>
              <a:t>good_</a:t>
            </a:r>
            <a:r>
              <a:rPr lang="en-US" altLang="zh-CN" sz="2400" err="1">
                <a:latin typeface="Arial" panose="020B0604020202020204" pitchFamily="34" charset="0"/>
                <a:ea typeface="楷体" panose="02010609060101010101" pitchFamily="49" charset="-122"/>
                <a:cs typeface="Arial" panose="020B0604020202020204" pitchFamily="34" charset="0"/>
              </a:rPr>
              <a:t>old</a:t>
            </a:r>
            <a:r>
              <a:rPr lang="en-US" altLang="zh-CN" sz="2400">
                <a:latin typeface="Arial" panose="020B0604020202020204" pitchFamily="34" charset="0"/>
                <a:ea typeface="楷体" panose="02010609060101010101" pitchFamily="49" charset="-122"/>
                <a:cs typeface="Arial" panose="020B0604020202020204" pitchFamily="34" charset="0"/>
              </a:rPr>
              <a:t>_cathay</a:t>
            </a:r>
            <a:endParaRPr lang="en-US" altLang="zh-CN" sz="2400" dirty="0">
              <a:latin typeface="Arial" panose="020B0604020202020204" pitchFamily="34" charset="0"/>
              <a:ea typeface="楷体" panose="02010609060101010101" pitchFamily="49" charset="-122"/>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altLang="zh-CN" sz="12500" dirty="0">
                <a:latin typeface="Calibri" panose="020F0502020204030204" pitchFamily="34" charset="0"/>
                <a:ea typeface="华文新魏" panose="02010800040101010101" pitchFamily="2" charset="-122"/>
              </a:rPr>
              <a:t>Danke</a:t>
            </a:r>
            <a:endParaRPr lang="de-DE" sz="12500" dirty="0">
              <a:latin typeface="Calibri" panose="020F0502020204030204" pitchFamily="34" charset="0"/>
              <a:ea typeface="华文新魏" panose="02010800040101010101" pitchFamily="2" charset="-122"/>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normAutofit fontScale="90000"/>
          </a:bodyPr>
          <a:lstStyle/>
          <a:p>
            <a:pPr eaLnBrk="1" hangingPunct="1"/>
            <a:r>
              <a:rPr lang="de-DE" altLang="zh-CN" dirty="0">
                <a:solidFill>
                  <a:srgbClr val="0E5772"/>
                </a:solidFill>
                <a:latin typeface="Arial" panose="020B0604020202020204" pitchFamily="34" charset="0"/>
                <a:cs typeface="Arial" panose="020B0604020202020204" pitchFamily="34" charset="0"/>
              </a:rPr>
              <a:t>Selbstvorstellung Woesler</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自我介绍</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457200" y="1244600"/>
            <a:ext cx="8229600" cy="5316220"/>
          </a:xfrm>
        </p:spPr>
        <p:txBody>
          <a:bodyPr>
            <a:normAutofit fontScale="82500" lnSpcReduction="20000"/>
          </a:bodyPr>
          <a:lstStyle/>
          <a:p>
            <a:pPr eaLnBrk="1" hangingPunct="1"/>
            <a:r>
              <a:rPr lang="de-DE" altLang="zh-CN" sz="2800" dirty="0">
                <a:latin typeface="Arial" panose="020B0604020202020204" pitchFamily="34" charset="0"/>
                <a:cs typeface="Arial" panose="020B0604020202020204" pitchFamily="34" charset="0"/>
              </a:rPr>
              <a:t>Deutsche China-Gesellschaft, Präsident </a:t>
            </a:r>
            <a:r>
              <a:rPr lang="zh-CN" altLang="de-DE" sz="2800" dirty="0">
                <a:latin typeface="Arial" panose="020B0604020202020204" pitchFamily="34" charset="0"/>
                <a:cs typeface="Arial" panose="020B0604020202020204" pitchFamily="34" charset="0"/>
              </a:rPr>
              <a:t>德中協會主席</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World </a:t>
            </a:r>
            <a:r>
              <a:rPr lang="de-DE" altLang="zh-CN" sz="2800" dirty="0" err="1">
                <a:latin typeface="Arial" panose="020B0604020202020204" pitchFamily="34" charset="0"/>
                <a:cs typeface="Arial" panose="020B0604020202020204" pitchFamily="34" charset="0"/>
              </a:rPr>
              <a:t>Association</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of</a:t>
            </a:r>
            <a:r>
              <a:rPr lang="de-DE" altLang="zh-CN" sz="2800" dirty="0">
                <a:latin typeface="Arial" panose="020B0604020202020204" pitchFamily="34" charset="0"/>
                <a:cs typeface="Arial" panose="020B0604020202020204" pitchFamily="34" charset="0"/>
              </a:rPr>
              <a:t> Chinese Studies, </a:t>
            </a:r>
            <a:r>
              <a:rPr lang="de-DE" altLang="zh-CN" sz="2800" dirty="0" err="1">
                <a:latin typeface="Arial" panose="020B0604020202020204" pitchFamily="34" charset="0"/>
                <a:cs typeface="Arial" panose="020B0604020202020204" pitchFamily="34" charset="0"/>
              </a:rPr>
              <a:t>President</a:t>
            </a:r>
            <a:r>
              <a:rPr lang="de-DE" altLang="zh-CN" sz="2800" dirty="0">
                <a:latin typeface="Arial" panose="020B0604020202020204" pitchFamily="34" charset="0"/>
                <a:cs typeface="Arial" panose="020B0604020202020204" pitchFamily="34" charset="0"/>
              </a:rPr>
              <a:t> </a:t>
            </a:r>
            <a:r>
              <a:rPr lang="zh-CN" altLang="de-DE" sz="2800" dirty="0">
                <a:latin typeface="Arial" panose="020B0604020202020204" pitchFamily="34" charset="0"/>
                <a:cs typeface="Arial" panose="020B0604020202020204" pitchFamily="34" charset="0"/>
              </a:rPr>
              <a:t>世界喊學研究會會長</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Bochum, Peking, Harvard, Mainz/Germersheim, Witten, Harvard, Orem/USA, Rome, Peking Normal, Witten, Posen </a:t>
            </a:r>
            <a:r>
              <a:rPr lang="zh-CN" altLang="en-US" sz="2800" dirty="0">
                <a:latin typeface="Arial" panose="020B0604020202020204" pitchFamily="34" charset="0"/>
                <a:cs typeface="Arial" panose="020B0604020202020204" pitchFamily="34" charset="0"/>
                <a:sym typeface="+mn-ea"/>
              </a:rPr>
              <a:t>波鸿，北京，哈佛，美因茨</a:t>
            </a:r>
            <a:r>
              <a:rPr lang="en-US" altLang="zh-CN" sz="2800" dirty="0">
                <a:latin typeface="Arial" panose="020B0604020202020204" pitchFamily="34" charset="0"/>
                <a:cs typeface="Arial" panose="020B0604020202020204" pitchFamily="34" charset="0"/>
                <a:sym typeface="+mn-ea"/>
              </a:rPr>
              <a:t>/</a:t>
            </a:r>
            <a:r>
              <a:rPr lang="zh-CN" altLang="en-US" sz="2800" dirty="0">
                <a:sym typeface="+mn-ea"/>
              </a:rPr>
              <a:t>盖默斯海姆，威腾，哈佛，奥勒姆</a:t>
            </a:r>
            <a:r>
              <a:rPr lang="en-US" altLang="zh-CN" sz="2800" dirty="0">
                <a:sym typeface="+mn-ea"/>
              </a:rPr>
              <a:t>/</a:t>
            </a:r>
            <a:r>
              <a:rPr lang="zh-CN" altLang="en-US" sz="2800" dirty="0">
                <a:sym typeface="+mn-ea"/>
              </a:rPr>
              <a:t>美国，罗马，北师大</a:t>
            </a:r>
            <a:r>
              <a:rPr lang="en-US" altLang="zh-CN" sz="2800" dirty="0">
                <a:sym typeface="+mn-ea"/>
              </a:rPr>
              <a:t>&amp;</a:t>
            </a:r>
            <a:r>
              <a:rPr lang="zh-CN" altLang="en-US" sz="2800" dirty="0">
                <a:sym typeface="+mn-ea"/>
              </a:rPr>
              <a:t>威腾</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Essays (westl. Einfluss, soziale Wirkung, vgl.: </a:t>
            </a:r>
            <a:r>
              <a:rPr lang="de-DE" altLang="zh-CN" sz="2800" dirty="0" err="1">
                <a:latin typeface="Arial" panose="020B0604020202020204" pitchFamily="34" charset="0"/>
                <a:cs typeface="Arial" panose="020B0604020202020204" pitchFamily="34" charset="0"/>
              </a:rPr>
              <a:t>blogs</a:t>
            </a:r>
            <a:r>
              <a:rPr lang="de-DE" altLang="zh-CN" sz="2800" dirty="0">
                <a:latin typeface="Arial" panose="020B0604020202020204" pitchFamily="34" charset="0"/>
                <a:cs typeface="Arial" panose="020B0604020202020204" pitchFamily="34" charset="0"/>
              </a:rPr>
              <a:t>)</a:t>
            </a:r>
            <a:r>
              <a:rPr lang="zh-CN" altLang="en-US" sz="2800" dirty="0">
                <a:latin typeface="Arial" panose="020B0604020202020204" pitchFamily="34" charset="0"/>
                <a:cs typeface="Arial" panose="020B0604020202020204" pitchFamily="34" charset="0"/>
                <a:sym typeface="+mn-ea"/>
              </a:rPr>
              <a:t>文章（西方的影响，社会影响）</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Frühe literarische Übersetzungen </a:t>
            </a:r>
            <a:r>
              <a:rPr lang="zh-CN" altLang="en-US" sz="2800" dirty="0">
                <a:latin typeface="Arial" panose="020B0604020202020204" pitchFamily="34" charset="0"/>
                <a:cs typeface="Arial" panose="020B0604020202020204" pitchFamily="34" charset="0"/>
                <a:sym typeface="+mn-ea"/>
              </a:rPr>
              <a:t>早期文学翻译</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Literatur-Entwicklung (Kanonisierung, Kategorisierung) </a:t>
            </a:r>
            <a:r>
              <a:rPr lang="zh-CN" altLang="en-US" sz="2800" dirty="0">
                <a:latin typeface="Arial" panose="020B0604020202020204" pitchFamily="34" charset="0"/>
                <a:cs typeface="Arial" panose="020B0604020202020204" pitchFamily="34" charset="0"/>
                <a:sym typeface="+mn-ea"/>
              </a:rPr>
              <a:t>文学的发展（经典，分类）</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Frühe westliche Rezeption des Rotkammertraums </a:t>
            </a:r>
            <a:r>
              <a:rPr lang="en-US" altLang="zh-CN" sz="2800" dirty="0">
                <a:latin typeface="Arial" panose="020B0604020202020204" pitchFamily="34" charset="0"/>
                <a:cs typeface="Arial" panose="020B0604020202020204" pitchFamily="34" charset="0"/>
                <a:sym typeface="+mn-ea"/>
              </a:rPr>
              <a:t>《</a:t>
            </a:r>
            <a:r>
              <a:rPr lang="zh-CN" altLang="en-US" sz="2800" dirty="0">
                <a:latin typeface="Arial" panose="020B0604020202020204" pitchFamily="34" charset="0"/>
                <a:cs typeface="Arial" panose="020B0604020202020204" pitchFamily="34" charset="0"/>
                <a:sym typeface="+mn-ea"/>
              </a:rPr>
              <a:t>红楼梦</a:t>
            </a:r>
            <a:r>
              <a:rPr lang="en-US" altLang="zh-CN" sz="2800" dirty="0">
                <a:latin typeface="Arial" panose="020B0604020202020204" pitchFamily="34" charset="0"/>
                <a:cs typeface="Arial" panose="020B0604020202020204" pitchFamily="34" charset="0"/>
                <a:sym typeface="+mn-ea"/>
              </a:rPr>
              <a:t>》</a:t>
            </a:r>
            <a:r>
              <a:rPr lang="zh-CN" altLang="en-US" sz="2800" dirty="0">
                <a:latin typeface="Arial" panose="020B0604020202020204" pitchFamily="34" charset="0"/>
                <a:cs typeface="Arial" panose="020B0604020202020204" pitchFamily="34" charset="0"/>
                <a:sym typeface="+mn-ea"/>
              </a:rPr>
              <a:t>在西方的早期反响</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Übersetzer-Werkstatt (nutzen wir auch hier im Kurs für Hausarbeiten) </a:t>
            </a:r>
            <a:r>
              <a:rPr lang="zh-CN" altLang="de-DE" sz="2800" dirty="0">
                <a:latin typeface="Arial" panose="020B0604020202020204" pitchFamily="34" charset="0"/>
                <a:cs typeface="Arial" panose="020B0604020202020204" pitchFamily="34" charset="0"/>
                <a:sym typeface="+mn-ea"/>
              </a:rPr>
              <a:t>翻译工作坊（</a:t>
            </a:r>
            <a:r>
              <a:rPr lang="zh-CN" altLang="en-US" sz="2800" dirty="0">
                <a:latin typeface="Arial" panose="020B0604020202020204" pitchFamily="34" charset="0"/>
                <a:cs typeface="Arial" panose="020B0604020202020204" pitchFamily="34" charset="0"/>
                <a:sym typeface="+mn-ea"/>
              </a:rPr>
              <a:t>有志愿者可以找我报名？）</a:t>
            </a:r>
            <a:endParaRPr lang="de-DE" altLang="zh-CN" sz="28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normAutofit fontScale="90000"/>
          </a:bodyPr>
          <a:lstStyle/>
          <a:p>
            <a:r>
              <a:rPr altLang="zh-CN" dirty="0">
                <a:solidFill>
                  <a:srgbClr val="0E5772"/>
                </a:solidFill>
                <a:latin typeface="Arial" panose="020B0604020202020204" pitchFamily="34" charset="0"/>
                <a:cs typeface="Arial" panose="020B0604020202020204" pitchFamily="34" charset="0"/>
              </a:rPr>
              <a:t>Unique Selling Points</a:t>
            </a:r>
            <a:r>
              <a:rPr lang="de-DE" altLang="zh-CN" dirty="0">
                <a:solidFill>
                  <a:srgbClr val="0E5772"/>
                </a:solidFill>
                <a:latin typeface="Arial" panose="020B0604020202020204" pitchFamily="34" charset="0"/>
                <a:cs typeface="Arial" panose="020B0604020202020204" pitchFamily="34" charset="0"/>
              </a:rPr>
              <a:t> </a:t>
            </a:r>
            <a:r>
              <a:rPr lang="zh-CN" altLang="en-US" dirty="0">
                <a:solidFill>
                  <a:srgbClr val="0E5772"/>
                </a:solidFill>
                <a:latin typeface="Arial" panose="020B0604020202020204" pitchFamily="34" charset="0"/>
                <a:cs typeface="Arial" panose="020B0604020202020204" pitchFamily="34" charset="0"/>
                <a:sym typeface="+mn-ea"/>
              </a:rPr>
              <a:t>独特的卖点</a:t>
            </a:r>
            <a:endParaRPr kumimoji="1" lang="zh-CN" altLang="en-US" dirty="0">
              <a:latin typeface="Arial" panose="020B0604020202020204" pitchFamily="34" charset="0"/>
              <a:cs typeface="Arial" panose="020B0604020202020204" pitchFamily="34" charset="0"/>
            </a:endParaRPr>
          </a:p>
        </p:txBody>
      </p:sp>
      <p:sp>
        <p:nvSpPr>
          <p:cNvPr id="14339" name="内容占位符 2"/>
          <p:cNvSpPr>
            <a:spLocks noGrp="1"/>
          </p:cNvSpPr>
          <p:nvPr>
            <p:ph idx="1"/>
          </p:nvPr>
        </p:nvSpPr>
        <p:spPr/>
        <p:txBody>
          <a:bodyPr>
            <a:normAutofit fontScale="90000" lnSpcReduction="20000"/>
          </a:bodyPr>
          <a:lstStyle/>
          <a:p>
            <a:r>
              <a:rPr lang="de-DE" altLang="zh-CN" sz="2400" dirty="0">
                <a:latin typeface="Arial" panose="020B0604020202020204" pitchFamily="34" charset="0"/>
                <a:cs typeface="Arial" panose="020B0604020202020204" pitchFamily="34" charset="0"/>
                <a:sym typeface="+mn-ea"/>
              </a:rPr>
              <a:t>EU-Expertenkurs - zählt für das Diploma Supplement (EU-Mehrsprachigkeit, 26. September Tag der Sprachen)</a:t>
            </a:r>
          </a:p>
          <a:p>
            <a:r>
              <a:rPr lang="de-DE" altLang="zh-CN" sz="2400" dirty="0">
                <a:latin typeface="Arial" panose="020B0604020202020204" pitchFamily="34" charset="0"/>
                <a:cs typeface="Arial" panose="020B0604020202020204" pitchFamily="34" charset="0"/>
                <a:sym typeface="+mn-ea"/>
              </a:rPr>
              <a:t>Qualität: basierend auf Erfahrungen in Deutschland (Bochum, Mainz/Germers-heim, UAL München, Witten), Italien (Rom III), den USA (Harvard, UVU) </a:t>
            </a:r>
            <a:r>
              <a:rPr lang="zh-CN" altLang="de-DE" sz="2400" dirty="0">
                <a:latin typeface="Arial" panose="020B0604020202020204" pitchFamily="34" charset="0"/>
                <a:cs typeface="Arial" panose="020B0604020202020204" pitchFamily="34" charset="0"/>
                <a:sym typeface="+mn-ea"/>
              </a:rPr>
              <a:t>质量：基于在德国、意大利、美国的经历</a:t>
            </a:r>
          </a:p>
          <a:p>
            <a:r>
              <a:rPr lang="de-DE" altLang="zh-CN" sz="2400" dirty="0">
                <a:latin typeface="Arial" panose="020B0604020202020204" pitchFamily="34" charset="0"/>
                <a:cs typeface="Arial" panose="020B0604020202020204" pitchFamily="34" charset="0"/>
                <a:sym typeface="+mn-ea"/>
              </a:rPr>
              <a:t>gemeinsam vereinbaren: Gewichtung der Noten </a:t>
            </a:r>
            <a:r>
              <a:rPr lang="zh-CN" altLang="de-DE" sz="2400" dirty="0">
                <a:latin typeface="Arial" panose="020B0604020202020204" pitchFamily="34" charset="0"/>
                <a:cs typeface="Arial" panose="020B0604020202020204" pitchFamily="34" charset="0"/>
                <a:sym typeface="+mn-ea"/>
              </a:rPr>
              <a:t>共同协议：成绩的比重</a:t>
            </a:r>
          </a:p>
          <a:p>
            <a:r>
              <a:rPr lang="de-DE" altLang="zh-CN" sz="2400" dirty="0">
                <a:latin typeface="Arial" panose="020B0604020202020204" pitchFamily="34" charset="0"/>
                <a:cs typeface="Arial" panose="020B0604020202020204" pitchFamily="34" charset="0"/>
                <a:sym typeface="+mn-ea"/>
              </a:rPr>
              <a:t>gemeinsam vereinbaren: dein Vortrag wird in einem Wiki-Artikel dokumentiert und veröffentlicht </a:t>
            </a:r>
            <a:r>
              <a:rPr lang="zh-CN" altLang="de-DE" sz="2400" dirty="0">
                <a:latin typeface="Arial" panose="020B0604020202020204" pitchFamily="34" charset="0"/>
                <a:cs typeface="Arial" panose="020B0604020202020204" pitchFamily="34" charset="0"/>
                <a:sym typeface="+mn-ea"/>
              </a:rPr>
              <a:t>共同协议：你的口头展示会被收录到维基文章中并被公开</a:t>
            </a:r>
          </a:p>
          <a:p>
            <a:r>
              <a:rPr lang="de-DE" altLang="zh-CN" sz="2400" dirty="0">
                <a:latin typeface="Arial" panose="020B0604020202020204" pitchFamily="34" charset="0"/>
                <a:cs typeface="Arial" panose="020B0604020202020204" pitchFamily="34" charset="0"/>
                <a:sym typeface="+mn-ea"/>
              </a:rPr>
              <a:t>Gemeinschaft: Hilfe von anderen bekommen und anderen helfen </a:t>
            </a:r>
            <a:r>
              <a:rPr lang="zh-CN" altLang="de-DE" sz="2400" dirty="0">
                <a:latin typeface="Arial" panose="020B0604020202020204" pitchFamily="34" charset="0"/>
                <a:cs typeface="Arial" panose="020B0604020202020204" pitchFamily="34" charset="0"/>
                <a:sym typeface="+mn-ea"/>
              </a:rPr>
              <a:t>友谊：互帮互助</a:t>
            </a:r>
          </a:p>
          <a:p>
            <a:r>
              <a:rPr lang="de-DE" altLang="zh-CN" sz="2400" dirty="0">
                <a:latin typeface="Arial" panose="020B0604020202020204" pitchFamily="34" charset="0"/>
                <a:cs typeface="Arial" panose="020B0604020202020204" pitchFamily="34" charset="0"/>
                <a:sym typeface="+mn-ea"/>
              </a:rPr>
              <a:t>einfache Quizfragen als Leseantwort </a:t>
            </a:r>
            <a:r>
              <a:rPr lang="zh-CN" altLang="de-DE" sz="2400" dirty="0">
                <a:latin typeface="Arial" panose="020B0604020202020204" pitchFamily="34" charset="0"/>
                <a:cs typeface="Arial" panose="020B0604020202020204" pitchFamily="34" charset="0"/>
                <a:sym typeface="+mn-ea"/>
              </a:rPr>
              <a:t>对阅读反馈的简单测验</a:t>
            </a:r>
            <a:endParaRPr kumimoji="1"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02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第一次上课</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257175" y="1566227"/>
            <a:ext cx="8629650" cy="5017135"/>
          </a:xfrm>
        </p:spPr>
        <p:txBody>
          <a:bodyPr>
            <a:normAutofit lnSpcReduction="10000"/>
          </a:bodyPr>
          <a:lstStyle/>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Brainstorming</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WeChat-Gruppe: Bitte echten Namen angeben</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Material: Viele Texte. Wir werden die Themen chronologisch sortieren. </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Hausaufgabe für die nächste Sitzung: </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 Übersetzen Sie eine kurze Passage Chinesisch-Deutsch auf Wiki</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 Jeweils zwei Schüler wählen ein Thema für eine 5-minütige Präsentation aus (1 Schüler hält die Präsentation, der andere bereitet ein Handout vor und legt es in der Gruppe aus). Das Thema sollte von allen vor der Stunde vorbereitet werden (Handout oder Artikel lesen) (Thema WeChat-Quiz) und von einem Schüler für die Präsentation vorbereitet werden. </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Hausaufgaben für später:</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rPr>
              <a:t>- Thema für Semester-Abschluss-Arbeit finden</a:t>
            </a:r>
            <a:endParaRPr lang="zh-CN" alt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58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itzungen</a:t>
            </a:r>
            <a:r>
              <a:rPr lang="de-DE"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本学期安排</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4" name="Inhaltsplatzhalter 3">
            <a:extLst>
              <a:ext uri="{FF2B5EF4-FFF2-40B4-BE49-F238E27FC236}">
                <a16:creationId xmlns:a16="http://schemas.microsoft.com/office/drawing/2014/main" id="{C1D7A9B5-0308-34D4-85C6-610E5FEE6FB9}"/>
              </a:ext>
            </a:extLst>
          </p:cNvPr>
          <p:cNvSpPr>
            <a:spLocks noGrp="1"/>
          </p:cNvSpPr>
          <p:nvPr>
            <p:ph idx="1"/>
          </p:nvPr>
        </p:nvSpPr>
        <p:spPr>
          <a:xfrm>
            <a:off x="457200" y="1600200"/>
            <a:ext cx="7859216" cy="4525963"/>
          </a:xfrm>
        </p:spPr>
        <p:txBody>
          <a:bodyPr>
            <a:normAutofit fontScale="92500" lnSpcReduction="20000"/>
          </a:bodyPr>
          <a:lstStyle/>
          <a:p>
            <a:pPr marL="0" indent="0">
              <a:buNone/>
            </a:pPr>
            <a:r>
              <a:rPr lang="en-US" dirty="0"/>
              <a:t>1 </a:t>
            </a:r>
            <a:r>
              <a:rPr lang="en-US" dirty="0" err="1"/>
              <a:t>Sitzung</a:t>
            </a:r>
            <a:r>
              <a:rPr lang="en-US" dirty="0"/>
              <a:t> 1 OD THU 29.2. – </a:t>
            </a:r>
            <a:r>
              <a:rPr lang="en-US" dirty="0" err="1"/>
              <a:t>Organisatorisches</a:t>
            </a:r>
            <a:endParaRPr lang="en-US" dirty="0"/>
          </a:p>
          <a:p>
            <a:pPr marL="0" indent="0">
              <a:buNone/>
            </a:pPr>
            <a:r>
              <a:rPr lang="en-US" dirty="0"/>
              <a:t>2 </a:t>
            </a:r>
            <a:r>
              <a:rPr lang="en-US" dirty="0" err="1"/>
              <a:t>Sitzung</a:t>
            </a:r>
            <a:r>
              <a:rPr lang="en-US" dirty="0"/>
              <a:t> 2 MW Don 14.3.</a:t>
            </a:r>
          </a:p>
          <a:p>
            <a:pPr marL="0" indent="0">
              <a:buNone/>
            </a:pPr>
            <a:r>
              <a:rPr lang="en-US" dirty="0"/>
              <a:t>3 </a:t>
            </a:r>
            <a:r>
              <a:rPr lang="en-US" dirty="0" err="1"/>
              <a:t>Sitzung</a:t>
            </a:r>
            <a:r>
              <a:rPr lang="en-US" dirty="0"/>
              <a:t> 3 MW Don 28.3.</a:t>
            </a:r>
          </a:p>
          <a:p>
            <a:pPr marL="0" indent="0">
              <a:buNone/>
            </a:pPr>
            <a:r>
              <a:rPr lang="en-US" dirty="0"/>
              <a:t>4 </a:t>
            </a:r>
            <a:r>
              <a:rPr lang="en-US" dirty="0" err="1"/>
              <a:t>Sitzung</a:t>
            </a:r>
            <a:r>
              <a:rPr lang="en-US" dirty="0"/>
              <a:t> 4 MW Don 11.4.</a:t>
            </a:r>
          </a:p>
          <a:p>
            <a:pPr marL="0" indent="0">
              <a:buNone/>
            </a:pPr>
            <a:r>
              <a:rPr lang="en-US" dirty="0"/>
              <a:t>5 </a:t>
            </a:r>
            <a:r>
              <a:rPr lang="en-US" dirty="0" err="1"/>
              <a:t>Sitzung</a:t>
            </a:r>
            <a:r>
              <a:rPr lang="en-US" dirty="0"/>
              <a:t> 5 OD Don 25.4.</a:t>
            </a:r>
          </a:p>
          <a:p>
            <a:pPr marL="0" indent="0">
              <a:buNone/>
            </a:pPr>
            <a:r>
              <a:rPr lang="en-US" dirty="0"/>
              <a:t>6 </a:t>
            </a:r>
            <a:r>
              <a:rPr lang="en-US" dirty="0" err="1"/>
              <a:t>Sitzung</a:t>
            </a:r>
            <a:r>
              <a:rPr lang="en-US" dirty="0"/>
              <a:t> 6 OD Don 9.5.</a:t>
            </a:r>
          </a:p>
          <a:p>
            <a:pPr marL="0" indent="0">
              <a:buNone/>
            </a:pPr>
            <a:r>
              <a:rPr lang="en-US" dirty="0"/>
              <a:t>7 </a:t>
            </a:r>
            <a:r>
              <a:rPr lang="en-US" dirty="0" err="1"/>
              <a:t>Sitzung</a:t>
            </a:r>
            <a:r>
              <a:rPr lang="en-US" dirty="0"/>
              <a:t> 7 MW Don 23.5.</a:t>
            </a:r>
          </a:p>
          <a:p>
            <a:pPr marL="0" indent="0">
              <a:buNone/>
            </a:pPr>
            <a:r>
              <a:rPr lang="en-US" dirty="0"/>
              <a:t>8 </a:t>
            </a:r>
            <a:r>
              <a:rPr lang="en-US" dirty="0" err="1"/>
              <a:t>Sitzung</a:t>
            </a:r>
            <a:r>
              <a:rPr lang="en-US" dirty="0"/>
              <a:t> 8 MW Don 6.6.</a:t>
            </a:r>
          </a:p>
          <a:p>
            <a:pPr marL="0" indent="0">
              <a:buNone/>
            </a:pPr>
            <a:r>
              <a:rPr lang="en-US" dirty="0"/>
              <a:t>9 Semester-</a:t>
            </a:r>
            <a:r>
              <a:rPr lang="en-US" dirty="0" err="1"/>
              <a:t>Abschluss</a:t>
            </a:r>
            <a:r>
              <a:rPr lang="en-US" dirty="0"/>
              <a:t>-</a:t>
            </a:r>
            <a:r>
              <a:rPr lang="en-US" dirty="0" err="1"/>
              <a:t>Prüfung</a:t>
            </a:r>
            <a:r>
              <a:rPr lang="en-US" dirty="0"/>
              <a:t> OD</a:t>
            </a:r>
            <a:endParaRPr lang="de-DE" dirty="0"/>
          </a:p>
        </p:txBody>
      </p:sp>
    </p:spTree>
    <p:extLst>
      <p:ext uri="{BB962C8B-B14F-4D97-AF65-F5344CB8AC3E}">
        <p14:creationId xmlns:p14="http://schemas.microsoft.com/office/powerpoint/2010/main" val="3688123687"/>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4275</Words>
  <Application>Microsoft Office PowerPoint</Application>
  <PresentationFormat>Bildschirmpräsentation (4:3)</PresentationFormat>
  <Paragraphs>281</Paragraphs>
  <Slides>59</Slides>
  <Notes>2</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59</vt:i4>
      </vt:variant>
    </vt:vector>
  </HeadingPairs>
  <TitlesOfParts>
    <vt:vector size="69" baseType="lpstr">
      <vt:lpstr>楷体</vt:lpstr>
      <vt:lpstr>Arial</vt:lpstr>
      <vt:lpstr>Calibri</vt:lpstr>
      <vt:lpstr>Corbel</vt:lpstr>
      <vt:lpstr>Garamond</vt:lpstr>
      <vt:lpstr>Georgia</vt:lpstr>
      <vt:lpstr>Times New Roman</vt:lpstr>
      <vt:lpstr>Wingdings</vt:lpstr>
      <vt:lpstr>Larissa-Design</vt:lpstr>
      <vt:lpstr>Worksheet</vt:lpstr>
      <vt:lpstr>翻译理论与 Translation Theory and Practise</vt:lpstr>
      <vt:lpstr>Sitzung 1 第一周 </vt:lpstr>
      <vt:lpstr>Sitzung 1 第一周</vt:lpstr>
      <vt:lpstr>Sitzung 1 第一周</vt:lpstr>
      <vt:lpstr>Sitzung 1 第一周 </vt:lpstr>
      <vt:lpstr>Selbstvorstellung Woesler 自我介绍</vt:lpstr>
      <vt:lpstr>Unique Selling Points 独特的卖点</vt:lpstr>
      <vt:lpstr>Sitzung 1 第一次上课 </vt:lpstr>
      <vt:lpstr>Sitzungen 本学期安排 </vt:lpstr>
      <vt:lpstr>Über Benotung 关于成绩</vt:lpstr>
      <vt:lpstr>Zur Benotung</vt:lpstr>
      <vt:lpstr>Wie Sie wiss. Material finden 怎麽能找到參考資料</vt:lpstr>
      <vt:lpstr>Warum braucht man  Übersetzungs-Theorien?</vt:lpstr>
      <vt:lpstr>Warum braucht man  Übersetzungs-Theorien?</vt:lpstr>
      <vt:lpstr>Warum braucht man  Übersetzungs-Theorien?</vt:lpstr>
      <vt:lpstr>Der Übersetzungs-Prozess</vt:lpstr>
      <vt:lpstr>Sitzung 2 Entstehung 第二周 起源</vt:lpstr>
      <vt:lpstr>Sitzung 2 Entstehung 第二周 起源</vt:lpstr>
      <vt:lpstr>“Entstehung I” Übersetzung in klassischer Zeit</vt:lpstr>
      <vt:lpstr>PowerPoint-Präsentation</vt:lpstr>
      <vt:lpstr>Übersetzung im alten Ägypten</vt:lpstr>
      <vt:lpstr>Übersetzung im alten Ägypten</vt:lpstr>
      <vt:lpstr>Übersetzung im alten Ägypten</vt:lpstr>
      <vt:lpstr>Übersetzung  im alten Ägypten</vt:lpstr>
      <vt:lpstr>Übersetzung im alten Ägypten</vt:lpstr>
      <vt:lpstr>Übersetzung in Assyrien und Babylon </vt:lpstr>
      <vt:lpstr>Übersetzung in Assyrien und Babylon </vt:lpstr>
      <vt:lpstr>Übersetzung im alten China und in Indien </vt:lpstr>
      <vt:lpstr>Übersetzung im alten China</vt:lpstr>
      <vt:lpstr>Übersetzung im alten China und Indien</vt:lpstr>
      <vt:lpstr>Übersetzung im alten China und Indien</vt:lpstr>
      <vt:lpstr>Übersetzung im alten China und Indien</vt:lpstr>
      <vt:lpstr>Übersetzung im alten China und Indien</vt:lpstr>
      <vt:lpstr>Übersetzung im alten China und Indien</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Stets für Sie da! 随时为你们服务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cp:lastModifiedBy>
  <cp:revision>733</cp:revision>
  <dcterms:created xsi:type="dcterms:W3CDTF">2010-06-18T15:32:00Z</dcterms:created>
  <dcterms:modified xsi:type="dcterms:W3CDTF">2024-02-22T06:02:58Z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