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1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8"/>
  </p:notesMasterIdLst>
  <p:sldIdLst>
    <p:sldId id="324" r:id="rId3"/>
    <p:sldId id="322" r:id="rId4"/>
    <p:sldId id="317" r:id="rId5"/>
    <p:sldId id="305" r:id="rId6"/>
    <p:sldId id="306" r:id="rId7"/>
    <p:sldId id="307" r:id="rId8"/>
    <p:sldId id="309" r:id="rId9"/>
    <p:sldId id="328" r:id="rId10"/>
    <p:sldId id="326" r:id="rId11"/>
    <p:sldId id="310" r:id="rId12"/>
    <p:sldId id="308" r:id="rId13"/>
    <p:sldId id="325" r:id="rId14"/>
    <p:sldId id="312" r:id="rId15"/>
    <p:sldId id="314" r:id="rId16"/>
    <p:sldId id="316" r:id="rId17"/>
  </p:sldIdLst>
  <p:sldSz cx="12192000" cy="6858000"/>
  <p:notesSz cx="6858000" cy="9144000"/>
  <p:embeddedFontLst>
    <p:embeddedFont>
      <p:font typeface="Calibri" panose="020F0502020204030204"/>
      <p:regular r:id="rId22"/>
      <p:bold r:id="rId23"/>
      <p:italic r:id="rId24"/>
      <p:boldItalic r:id="rId25"/>
    </p:embeddedFont>
    <p:embeddedFont>
      <p:font typeface="华文行楷" panose="02010800040101010101" charset="-122"/>
      <p:regular r:id="rId26"/>
    </p:embeddedFont>
    <p:embeddedFont>
      <p:font typeface="微软雅黑" panose="020B0503020204020204" charset="-122"/>
      <p:regular r:id="rId27"/>
    </p:embeddedFont>
    <p:embeddedFont>
      <p:font typeface="等线" panose="02010600030101010101" charset="-122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A77"/>
    <a:srgbClr val="0B213D"/>
    <a:srgbClr val="43659C"/>
    <a:srgbClr val="60A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60" autoAdjust="0"/>
    <p:restoredTop sz="94660"/>
  </p:normalViewPr>
  <p:slideViewPr>
    <p:cSldViewPr snapToGrid="0">
      <p:cViewPr>
        <p:scale>
          <a:sx n="50" d="100"/>
          <a:sy n="50" d="100"/>
        </p:scale>
        <p:origin x="46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A2462-1554-4C88-97BB-9C29100FF2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D42EA-7F00-464E-B122-501EDA3CC60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华文行楷" panose="0201080004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华文行楷" panose="0201080004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华文行楷" panose="0201080004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华文行楷" panose="0201080004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华文行楷" panose="02010800040101010101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9.jpe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9.jpe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0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9.jpeg"/><Relationship Id="rId3" Type="http://schemas.openxmlformats.org/officeDocument/2006/relationships/image" Target="../media/image41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9.jpeg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hdphoto" Target="../media/image16.wdp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13.jpeg"/><Relationship Id="rId7" Type="http://schemas.openxmlformats.org/officeDocument/2006/relationships/image" Target="../media/image17.jpeg"/><Relationship Id="rId6" Type="http://schemas.openxmlformats.org/officeDocument/2006/relationships/image" Target="../media/image12.jpe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1.png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9.jpe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9.jpeg"/><Relationship Id="rId4" Type="http://schemas.openxmlformats.org/officeDocument/2006/relationships/image" Target="../media/image26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9.jpeg"/><Relationship Id="rId4" Type="http://schemas.openxmlformats.org/officeDocument/2006/relationships/image" Target="../media/image26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070860" y="-2286001"/>
            <a:ext cx="6050280" cy="114300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6043344" y="4766384"/>
            <a:ext cx="4584053" cy="70675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Speaker:</a:t>
            </a:r>
            <a:r>
              <a:rPr kumimoji="0" lang="zh-CN" altLang="en-US" sz="4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张琪</a:t>
            </a:r>
            <a:endParaRPr kumimoji="0" lang="zh-CN" altLang="en-US" sz="4000" b="1" i="0" u="none" strike="noStrike" kern="1200" cap="none" spc="0" normalizeH="0" baseline="0" noProof="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03730" y="1430020"/>
            <a:ext cx="8458835" cy="2553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b="1" i="1" spc="-150" dirty="0">
                <a:effectLst/>
                <a:latin typeface="Times New Roman" panose="02020603050405020304" charset="0"/>
                <a:cs typeface="Times New Roman" panose="02020603050405020304" charset="0"/>
                <a:sym typeface="+mn-lt"/>
              </a:rPr>
              <a:t>Traditional Crafts:Tie-Dye</a:t>
            </a:r>
            <a:endParaRPr lang="zh-CN" altLang="en-US" sz="8000" b="1" i="1" spc="-150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127" y="3803203"/>
            <a:ext cx="848028" cy="2651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108960" y="-4907280"/>
            <a:ext cx="5974081" cy="16672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338169" y="1365969"/>
            <a:ext cx="1412287" cy="1996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4400131" y="1811602"/>
            <a:ext cx="1285451" cy="11079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solidFill>
                  <a:srgbClr val="F1E2BB"/>
                </a:solidFill>
                <a:cs typeface="+mn-ea"/>
                <a:sym typeface="+mn-lt"/>
              </a:rPr>
              <a:t>叁</a:t>
            </a:r>
            <a:endParaRPr lang="zh-CN" altLang="en-US" sz="6600" dirty="0">
              <a:solidFill>
                <a:srgbClr val="F1E2BB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12280" y="2826117"/>
            <a:ext cx="3116580" cy="376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23900" dirty="0"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7352" y="809119"/>
            <a:ext cx="3037239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6347724" y="1763874"/>
            <a:ext cx="4125411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III</a:t>
            </a:r>
            <a:endParaRPr kumimoji="0" lang="en-US" altLang="zh-CN" sz="7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90420" y="3539855"/>
            <a:ext cx="8599774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0" lang="en-US" altLang="zh-CN" sz="60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Flower Pattern</a:t>
            </a:r>
            <a:endParaRPr kumimoji="0" lang="en-US" altLang="zh-CN" sz="6000" b="1" i="1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42856" y="4760359"/>
            <a:ext cx="609490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kern="100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endParaRPr lang="zh-CN" altLang="en-US" sz="28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108960" y="-4907280"/>
            <a:ext cx="5974081" cy="16672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11315700" y="-1826223"/>
            <a:ext cx="31165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骤</a:t>
            </a:r>
            <a:endParaRPr lang="zh-CN" altLang="en-US" sz="1380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0207" y="-1305036"/>
            <a:ext cx="1453275" cy="1413149"/>
          </a:xfrm>
          <a:prstGeom prst="hexagon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832219" y="1187216"/>
            <a:ext cx="2901876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US" altLang="zh-CN" sz="4400" b="1" kern="1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III</a:t>
            </a:r>
            <a:r>
              <a:rPr kumimoji="0" lang="en-US" altLang="zh-CN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 </a:t>
            </a:r>
            <a:r>
              <a:rPr kumimoji="0" lang="en-US" altLang="zh-CN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4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48685" y="1092200"/>
            <a:ext cx="497967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Flower Pattern 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29129" y="7307280"/>
            <a:ext cx="2073369" cy="206542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10873" y="6304110"/>
            <a:ext cx="2020779" cy="203588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6200" y="2008545"/>
            <a:ext cx="2825661" cy="13565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6875" y="2290445"/>
            <a:ext cx="2056130" cy="16986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839" y="2077955"/>
            <a:ext cx="2339936" cy="13470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2055" y="649605"/>
            <a:ext cx="3284220" cy="37541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5745" y="3547110"/>
            <a:ext cx="8682355" cy="275717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3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1. Bundle Tying</a:t>
            </a:r>
            <a:endParaRPr lang="en-US" altLang="zh-CN" sz="32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endParaRPr lang="en-US" altLang="zh-CN" sz="32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en-US" altLang="zh-CN" sz="3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2.Knotting Technique(pebble-like patterns)</a:t>
            </a:r>
            <a:endParaRPr lang="en-US" altLang="zh-CN" sz="32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endParaRPr lang="en-US" altLang="zh-CN" sz="32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en-US" altLang="zh-CN" sz="3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3.Stitch Resist</a:t>
            </a:r>
            <a:endParaRPr lang="en-US" altLang="zh-CN" sz="32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endParaRPr lang="en-US" altLang="zh-CN" sz="32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endParaRPr lang="en-US" altLang="zh-CN" sz="32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108960" y="-4907280"/>
            <a:ext cx="5974081" cy="16672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11315700" y="-1826223"/>
            <a:ext cx="31165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骤</a:t>
            </a:r>
            <a:endParaRPr lang="zh-CN" altLang="en-US" sz="1380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0207" y="-1305036"/>
            <a:ext cx="1453275" cy="1413149"/>
          </a:xfrm>
          <a:prstGeom prst="hexagon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832219" y="1187216"/>
            <a:ext cx="2901876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kumimoji="0" lang="en-US" altLang="zh-CN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 </a:t>
            </a:r>
            <a:r>
              <a:rPr lang="en-US" altLang="zh-CN" sz="4400" b="1" kern="1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III</a:t>
            </a:r>
            <a:r>
              <a:rPr kumimoji="0" lang="en-US" altLang="zh-CN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 </a:t>
            </a:r>
            <a:endParaRPr kumimoji="0" lang="en-US" altLang="zh-CN" sz="4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48685" y="1092200"/>
            <a:ext cx="497967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Flower Pattern 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29129" y="7307280"/>
            <a:ext cx="2073369" cy="206542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10873" y="6304110"/>
            <a:ext cx="2020779" cy="203588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5738" y="2757069"/>
            <a:ext cx="2880617" cy="146808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76" y="2227609"/>
            <a:ext cx="2848916" cy="13677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8120" y="709930"/>
            <a:ext cx="3104515" cy="36341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3405" y="4123690"/>
            <a:ext cx="7554595" cy="197866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4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4.Clamp Resist</a:t>
            </a:r>
            <a:endParaRPr lang="en-US" altLang="zh-CN" sz="4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endParaRPr lang="en-US" altLang="zh-CN" sz="4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en-US" altLang="zh-CN" sz="4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5.Warp Binding</a:t>
            </a:r>
            <a:endParaRPr lang="en-US" altLang="zh-CN" sz="4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108960" y="-4907280"/>
            <a:ext cx="5974081" cy="16672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130714" y="1109840"/>
            <a:ext cx="1412287" cy="1996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1192676" y="1555473"/>
            <a:ext cx="1285451" cy="11079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solidFill>
                  <a:srgbClr val="F1E2BB"/>
                </a:solidFill>
                <a:cs typeface="+mn-ea"/>
                <a:sym typeface="+mn-lt"/>
              </a:rPr>
              <a:t>肆</a:t>
            </a:r>
            <a:endParaRPr lang="zh-CN" altLang="en-US" sz="6600" dirty="0">
              <a:solidFill>
                <a:srgbClr val="F1E2BB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75420" y="2645778"/>
            <a:ext cx="3116580" cy="376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23900" dirty="0"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60492" y="628780"/>
            <a:ext cx="3037239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078732" y="1507745"/>
            <a:ext cx="6389224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IV</a:t>
            </a:r>
            <a:endParaRPr kumimoji="0" lang="en-US" altLang="zh-CN" sz="7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02635" y="2662555"/>
            <a:ext cx="6089650" cy="15093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tabLst>
                <a:tab pos="2063750" algn="l"/>
              </a:tabLst>
            </a:pPr>
            <a:r>
              <a:rPr kumimoji="0" lang="en-US" altLang="zh-CN" sz="6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Conclusion</a:t>
            </a:r>
            <a:endParaRPr kumimoji="0" lang="en-US" altLang="zh-CN" sz="6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108960" y="-2337452"/>
            <a:ext cx="5974081" cy="115329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901645" y="966355"/>
            <a:ext cx="6949182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Conclusion</a:t>
            </a:r>
            <a:endParaRPr kumimoji="0" lang="en-US" altLang="zh-CN" sz="9600" b="1" i="0" u="none" strike="noStrike" kern="1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316479"/>
            <a:ext cx="4762500" cy="4762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360613" y="4365200"/>
            <a:ext cx="572374" cy="429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919605" y="2592705"/>
            <a:ext cx="6504305" cy="30626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just">
              <a:lnSpc>
                <a:spcPct val="150000"/>
              </a:lnSpc>
              <a:tabLst>
                <a:tab pos="2063750" algn="l"/>
              </a:tabLst>
            </a:pPr>
            <a:r>
              <a:rPr kumimoji="0" lang="en-US" altLang="zh-C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Tie-dye combines cultural heritage, eco-friendly practices, and artistic innovation through patterned fabric dye techniques.</a:t>
            </a:r>
            <a:endParaRPr kumimoji="0" lang="en-US" altLang="zh-CN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828065" y="4579784"/>
            <a:ext cx="311658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3900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护</a:t>
            </a:r>
            <a:endParaRPr lang="zh-CN" altLang="en-US" sz="2390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070860" y="-2286001"/>
            <a:ext cx="6050280" cy="114300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48635" y="2084705"/>
            <a:ext cx="7423150" cy="1861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i="1" spc="-150" dirty="0">
                <a:effectLst/>
                <a:latin typeface="Times New Roman" panose="02020603050405020304" charset="0"/>
                <a:cs typeface="Times New Roman" panose="02020603050405020304" charset="0"/>
                <a:sym typeface="+mn-lt"/>
              </a:rPr>
              <a:t>Thank You</a:t>
            </a:r>
            <a:endParaRPr lang="en-US" altLang="zh-CN" sz="11500" b="1" i="1" spc="-150" dirty="0">
              <a:effectLst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108960" y="-4907280"/>
            <a:ext cx="5974081" cy="16672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-5016726" y="-109449"/>
            <a:ext cx="44577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288753" y="2365444"/>
            <a:ext cx="2407177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US" altLang="zh-CN" sz="3600" kern="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Historical Origin </a:t>
            </a:r>
            <a:endParaRPr kumimoji="0" lang="en-US" altLang="zh-CN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8650187" y="2580430"/>
            <a:ext cx="24330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tabLst>
                <a:tab pos="3855720" algn="l"/>
              </a:tabLst>
            </a:pPr>
            <a:r>
              <a:rPr lang="en-US" altLang="zh-CN" sz="3600" kern="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Dyeing Process</a:t>
            </a:r>
            <a:endParaRPr kumimoji="0" lang="en-US" altLang="zh-CN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4929405" y="4187578"/>
            <a:ext cx="295482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US" altLang="it-IT" sz="3600" kern="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Flower Pattern</a:t>
            </a:r>
            <a:endParaRPr lang="en-US" altLang="it-IT" sz="3600" kern="1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8971606" y="4188145"/>
            <a:ext cx="26430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tabLst>
                <a:tab pos="2063750" algn="l"/>
              </a:tabLst>
            </a:pPr>
            <a:r>
              <a:rPr lang="en-US" altLang="zh-CN" sz="3600" kern="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Conclusion</a:t>
            </a:r>
            <a:endParaRPr lang="en-US" altLang="zh-CN" sz="3600" kern="1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344170" y="1853565"/>
            <a:ext cx="3740150" cy="1575435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-30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-30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Contents</a:t>
            </a:r>
            <a:endParaRPr kumimoji="0" lang="en-US" altLang="zh-CN" sz="7200" b="1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30C0B4"/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3594053" y="2415219"/>
            <a:ext cx="673988" cy="9526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7806102" y="2409777"/>
            <a:ext cx="673988" cy="9526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20"/>
          <p:cNvSpPr txBox="1"/>
          <p:nvPr>
            <p:custDataLst>
              <p:tags r:id="rId12"/>
            </p:custDataLst>
          </p:nvPr>
        </p:nvSpPr>
        <p:spPr>
          <a:xfrm>
            <a:off x="3617203" y="2629919"/>
            <a:ext cx="613458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F1E2BB"/>
                </a:solidFill>
                <a:cs typeface="+mn-ea"/>
                <a:sym typeface="+mn-lt"/>
              </a:rPr>
              <a:t>壹</a:t>
            </a:r>
            <a:endParaRPr lang="zh-CN" altLang="en-US" sz="2800" dirty="0">
              <a:solidFill>
                <a:srgbClr val="F1E2BB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7829252" y="2624477"/>
            <a:ext cx="613458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F1E2BB"/>
                </a:solidFill>
                <a:cs typeface="+mn-ea"/>
                <a:sym typeface="+mn-lt"/>
              </a:rPr>
              <a:t>贰</a:t>
            </a:r>
            <a:endParaRPr lang="zh-CN" altLang="en-US" sz="2800" dirty="0">
              <a:solidFill>
                <a:srgbClr val="F1E2BB"/>
              </a:solidFill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4101144" y="4225369"/>
            <a:ext cx="673988" cy="9526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8313193" y="4219927"/>
            <a:ext cx="673988" cy="9526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文本框 26"/>
          <p:cNvSpPr txBox="1"/>
          <p:nvPr>
            <p:custDataLst>
              <p:tags r:id="rId16"/>
            </p:custDataLst>
          </p:nvPr>
        </p:nvSpPr>
        <p:spPr>
          <a:xfrm>
            <a:off x="4124294" y="4440069"/>
            <a:ext cx="613458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F1E2BB"/>
                </a:solidFill>
                <a:cs typeface="+mn-ea"/>
                <a:sym typeface="+mn-lt"/>
              </a:rPr>
              <a:t>叁</a:t>
            </a:r>
            <a:endParaRPr lang="zh-CN" altLang="en-US" sz="2800" dirty="0">
              <a:solidFill>
                <a:srgbClr val="F1E2BB"/>
              </a:solidFill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>
            <p:custDataLst>
              <p:tags r:id="rId17"/>
            </p:custDataLst>
          </p:nvPr>
        </p:nvSpPr>
        <p:spPr>
          <a:xfrm>
            <a:off x="8336343" y="4434627"/>
            <a:ext cx="613458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F1E2BB"/>
                </a:solidFill>
                <a:cs typeface="+mn-ea"/>
                <a:sym typeface="+mn-lt"/>
              </a:rPr>
              <a:t>肆</a:t>
            </a:r>
            <a:endParaRPr lang="zh-CN" altLang="en-US" sz="2800" dirty="0">
              <a:solidFill>
                <a:srgbClr val="F1E2BB"/>
              </a:solidFill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4643021" y="1778091"/>
            <a:ext cx="31165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blipFill dpi="0" rotWithShape="1"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源</a:t>
            </a:r>
            <a:endParaRPr lang="zh-CN" altLang="en-US" sz="13800" dirty="0">
              <a:blipFill dpi="0"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108960" y="-4907280"/>
            <a:ext cx="5974081" cy="16672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236799" y="1025956"/>
            <a:ext cx="7661859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Historical Origin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3946" y="1102901"/>
            <a:ext cx="2901876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I</a:t>
            </a:r>
            <a:endParaRPr kumimoji="0" lang="en-US" altLang="zh-CN" sz="4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2140" y="1871345"/>
            <a:ext cx="4793615" cy="24072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Origin</a:t>
            </a:r>
            <a:r>
              <a:rPr lang="en-US" altLang="zh-CN" sz="2400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:Tie-dye (</a:t>
            </a:r>
            <a:r>
              <a:rPr lang="en-US" altLang="zh-CN" sz="2400" b="1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known as</a:t>
            </a:r>
            <a:r>
              <a:rPr lang="en-US" altLang="en-US" sz="2400" b="1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 </a:t>
            </a:r>
            <a:r>
              <a:rPr lang="en-US" altLang="zh-CN" sz="2400" b="1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Jiaoxie</a:t>
            </a:r>
            <a:r>
              <a:rPr lang="en-US" altLang="zh-CN" sz="2400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) originated during the Qin-Han period.</a:t>
            </a:r>
            <a:endParaRPr lang="en-US" altLang="zh-CN" sz="2400" kern="1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Maturity</a:t>
            </a:r>
            <a:r>
              <a:rPr lang="en-US" altLang="zh-CN" sz="2400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: the Eastern </a:t>
            </a:r>
            <a:r>
              <a:rPr lang="en-US" altLang="zh-CN" sz="2400" kern="1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Jin</a:t>
            </a:r>
            <a:r>
              <a:rPr lang="en-US" altLang="zh-CN" sz="2400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 Dynasty</a:t>
            </a:r>
            <a:endParaRPr lang="en-US" altLang="zh-CN" sz="2400" kern="1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kern="1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24040" y="1871345"/>
            <a:ext cx="5267325" cy="12369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lt"/>
              </a:rPr>
              <a:t>Tang</a:t>
            </a: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lt"/>
              </a:rPr>
              <a:t> 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lt"/>
              </a:rPr>
              <a:t>Dynasty</a:t>
            </a: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lt"/>
              </a:rPr>
              <a:t>: The</a:t>
            </a:r>
            <a:r>
              <a:rPr kumimoji="0" lang="en-US" altLang="en-US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lt"/>
              </a:rPr>
              <a:t> </a:t>
            </a: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lt"/>
              </a:rPr>
              <a:t>Tang Dynasty</a:t>
            </a:r>
            <a:r>
              <a:rPr kumimoji="0" lang="en-US" altLang="en-US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lt"/>
              </a:rPr>
              <a:t> </a:t>
            </a: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lt"/>
              </a:rPr>
              <a:t>marked the zenith of tie-dye.</a:t>
            </a:r>
            <a:endParaRPr kumimoji="0" lang="en-US" altLang="zh-CN" sz="24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-635" y="4203065"/>
            <a:ext cx="3641090" cy="22123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lt"/>
              </a:rPr>
              <a:t>In the 1970s</a:t>
            </a: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lt"/>
              </a:rPr>
              <a:t>:tie-dye resurged as a popular craft for fashion and decor.</a:t>
            </a:r>
            <a:r>
              <a:rPr kumimoji="0" lang="en-US" altLang="en-US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lt"/>
              </a:rPr>
              <a:t> </a:t>
            </a:r>
            <a:endParaRPr kumimoji="0" lang="en-US" altLang="en-US" sz="24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605270" y="3394075"/>
            <a:ext cx="545973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lt"/>
              </a:rPr>
              <a:t>Ming and Qing :</a:t>
            </a:r>
            <a:r>
              <a:rPr kumimoji="0" lang="en-US" altLang="zh-CN" sz="240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lt"/>
              </a:rPr>
              <a:t>R</a:t>
            </a: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lt"/>
              </a:rPr>
              <a:t>egions like Zhoucheng and Xizhou became hubs for Bai-style tie-dye, and it reached heights</a:t>
            </a:r>
            <a:endParaRPr kumimoji="0" lang="en-US" altLang="zh-CN" sz="24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25" name="图形 24" descr="上一步 纯色填充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6908" y="2282353"/>
            <a:ext cx="1175138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 descr="上一步 纯色填充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831162">
            <a:off x="8615045" y="2791460"/>
            <a:ext cx="692785" cy="8337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形 26" descr="上一步 纯色填充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931079">
            <a:off x="3516156" y="5060777"/>
            <a:ext cx="1317979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7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108960" y="-4907280"/>
            <a:ext cx="5974081" cy="16672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236800" y="1009237"/>
            <a:ext cx="7937134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Historical Origin</a:t>
            </a:r>
            <a:endParaRPr kumimoji="0" lang="en-US" altLang="zh-CN" sz="5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2146" y="2108417"/>
            <a:ext cx="9791151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Modern</a:t>
            </a:r>
            <a:r>
              <a:rPr lang="en-US" altLang="zh-CN" sz="2400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 tie-dye: folk-art styles with over</a:t>
            </a:r>
            <a:r>
              <a:rPr lang="en-US" altLang="zh-CN" sz="2400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 a thousand patterns</a:t>
            </a:r>
            <a:endParaRPr lang="en-US" altLang="zh-CN" sz="2400" kern="1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reflect: customs and aesthetic tastes</a:t>
            </a:r>
            <a:endParaRPr lang="en-US" altLang="zh-CN" sz="2400" kern="1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Dali</a:t>
            </a:r>
            <a:r>
              <a:rPr lang="zh-CN" altLang="en-US" sz="2400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（大理）</a:t>
            </a:r>
            <a:r>
              <a:rPr lang="en-US" altLang="zh-CN" sz="2400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: a crucial hub for tie-dye textiles in China</a:t>
            </a:r>
            <a:endParaRPr lang="en-US" altLang="zh-CN" sz="2400" kern="1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i="1" kern="1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2006 National Intangible Cultural Heritage</a:t>
            </a:r>
            <a:endParaRPr lang="en-US" altLang="zh-CN" sz="2400" b="1" i="1" kern="1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3946" y="1102901"/>
            <a:ext cx="2901876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I</a:t>
            </a:r>
            <a:endParaRPr kumimoji="0" lang="en-US" altLang="zh-CN" sz="4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764854" y="2246837"/>
            <a:ext cx="2981150" cy="36019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520" y="4533726"/>
            <a:ext cx="3058160" cy="17139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0691" y="1879588"/>
            <a:ext cx="2237073" cy="43537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3529246" y="3447242"/>
            <a:ext cx="465206" cy="17477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13472980" y="3728313"/>
            <a:ext cx="557624" cy="12003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pc="-300" dirty="0">
                <a:solidFill>
                  <a:sysClr val="windowText" lastClr="000000"/>
                </a:solidFill>
                <a:cs typeface="+mn-ea"/>
                <a:sym typeface="+mn-lt"/>
              </a:rPr>
              <a:t>杨贵妃</a:t>
            </a:r>
            <a:endParaRPr lang="zh-CN" altLang="en-US" sz="2400" spc="-3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108960" y="-4907280"/>
            <a:ext cx="5974081" cy="16672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58230" y="1432860"/>
            <a:ext cx="1412287" cy="1996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920192" y="1878493"/>
            <a:ext cx="1285451" cy="11079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solidFill>
                  <a:srgbClr val="F1E2BB"/>
                </a:solidFill>
                <a:cs typeface="+mn-ea"/>
                <a:sym typeface="+mn-lt"/>
              </a:rPr>
              <a:t>贰</a:t>
            </a:r>
            <a:endParaRPr lang="zh-CN" altLang="en-US" sz="6600" dirty="0">
              <a:solidFill>
                <a:srgbClr val="F1E2BB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1311" y="1769210"/>
            <a:ext cx="6389224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II</a:t>
            </a:r>
            <a:endParaRPr kumimoji="0" lang="en-US" altLang="zh-CN" sz="8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15590" y="3249930"/>
            <a:ext cx="4996815" cy="20491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/>
            <a:r>
              <a:rPr lang="en-US" altLang="zh-CN" sz="6000" b="1" kern="1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Dyeing Process</a:t>
            </a:r>
            <a:endParaRPr kumimoji="0" lang="en-US" altLang="zh-CN" sz="6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2463094" y="-3290363"/>
            <a:ext cx="2981150" cy="36019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6905" y="7299958"/>
            <a:ext cx="1459105" cy="21855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07380" y="4493086"/>
            <a:ext cx="3058160" cy="171391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727542" y="3140218"/>
            <a:ext cx="3116580" cy="376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23900" dirty="0"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63320" y="871136"/>
            <a:ext cx="3037239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zh-CN" altLang="en-US" sz="20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5351" y="3317364"/>
            <a:ext cx="1412287" cy="1406876"/>
          </a:xfrm>
          <a:prstGeom prst="hexagon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6207" y="1153684"/>
            <a:ext cx="1453275" cy="1413149"/>
          </a:xfrm>
          <a:prstGeom prst="hexagon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6510" y="1913662"/>
            <a:ext cx="1376465" cy="1386753"/>
          </a:xfrm>
          <a:prstGeom prst="hexagon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58771" y="2614402"/>
            <a:ext cx="1410289" cy="1372026"/>
          </a:xfrm>
          <a:prstGeom prst="hexagon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108960" y="-4907280"/>
            <a:ext cx="5974081" cy="16672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3684722" y="2426646"/>
            <a:ext cx="8665746" cy="2953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Four main stages</a:t>
            </a: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: </a:t>
            </a:r>
            <a:r>
              <a:rPr lang="en-US" altLang="zh-CN" sz="2400" kern="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Pre-soaking</a:t>
            </a: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,tying, dyeing, drying</a:t>
            </a:r>
            <a:endParaRPr kumimoji="0" lang="en-US" altLang="zh-CN" sz="24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1" i="1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Tools</a:t>
            </a: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: yarn, thread, rope </a:t>
            </a:r>
            <a:endParaRPr kumimoji="0" lang="en-US" altLang="zh-CN" sz="24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predominant blue and white color</a:t>
            </a:r>
            <a:endParaRPr kumimoji="0" lang="en-US" altLang="zh-CN" sz="24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24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24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2219" y="1187216"/>
            <a:ext cx="2901876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II</a:t>
            </a:r>
            <a:endParaRPr kumimoji="0" lang="en-US" altLang="zh-CN" sz="4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84722" y="1092119"/>
            <a:ext cx="7542358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Dyeing Process</a:t>
            </a:r>
            <a:endParaRPr kumimoji="0" lang="en-US" altLang="zh-CN" sz="5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344800" y="1054763"/>
            <a:ext cx="311658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13800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31532" y="441959"/>
            <a:ext cx="3037239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zh-CN" altLang="en-US" sz="14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50" y="4475834"/>
            <a:ext cx="1760115" cy="175337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0207" y="-1305036"/>
            <a:ext cx="1453275" cy="1413149"/>
          </a:xfrm>
          <a:prstGeom prst="hexagon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806" y="3347920"/>
            <a:ext cx="1715470" cy="172829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85" y="2095090"/>
            <a:ext cx="1757625" cy="1709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2915" y="3269492"/>
            <a:ext cx="2621280" cy="262128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108960" y="-4907280"/>
            <a:ext cx="5974081" cy="16672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-287655" y="2275840"/>
            <a:ext cx="5988050" cy="39452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Pre-soaking</a:t>
            </a:r>
            <a:endParaRPr kumimoji="0" lang="en-US" altLang="zh-CN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Submerge the fabric in clean water until fully saturated – ensuring even dye penetration.</a:t>
            </a:r>
            <a:endParaRPr kumimoji="0" lang="en-US" altLang="zh-CN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-85725" y="609600"/>
            <a:ext cx="3820160" cy="7854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Part II</a:t>
            </a:r>
            <a:endParaRPr kumimoji="0" lang="en-US" altLang="zh-CN" sz="4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773045" y="933450"/>
            <a:ext cx="5385435" cy="7645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Dyeing Process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0522" y="-2042364"/>
            <a:ext cx="1800685" cy="175183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-3228168" y="-3927496"/>
            <a:ext cx="303723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39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华文行楷" panose="02010800040101010101" charset="-122"/>
                <a:cs typeface="+mn-cs"/>
              </a:rPr>
              <a:t>现</a:t>
            </a:r>
            <a:endParaRPr lang="zh-CN" altLang="en-US" sz="2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900" y="1204595"/>
            <a:ext cx="4282440" cy="431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108960" y="-4907280"/>
            <a:ext cx="5974081" cy="16672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-287655" y="1909445"/>
            <a:ext cx="6102350" cy="43116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US" altLang="zh-CN" sz="3200" b="1" kern="1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2.Tying</a:t>
            </a:r>
            <a:r>
              <a:rPr lang="en-US" altLang="zh-CN" sz="3200" kern="1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: </a:t>
            </a:r>
            <a:endParaRPr kumimoji="0" lang="en-US" altLang="zh-CN" sz="32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3200" kern="1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shaping the fabric </a:t>
            </a:r>
            <a:endParaRPr kumimoji="0" lang="en-US" altLang="zh-CN" sz="32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3200" kern="1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Techniques: pleating, folding, rolling, twisting</a:t>
            </a:r>
            <a:endParaRPr kumimoji="0" lang="en-US" altLang="zh-CN" sz="32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3200" kern="1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creating clusters of “knots”</a:t>
            </a:r>
            <a:endParaRPr kumimoji="0" lang="en-US" altLang="zh-CN" sz="32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en-US" altLang="zh-CN" sz="32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-85725" y="609600"/>
            <a:ext cx="3820160" cy="7854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Part II</a:t>
            </a:r>
            <a:endParaRPr kumimoji="0" lang="en-US" altLang="zh-CN" sz="4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773045" y="933450"/>
            <a:ext cx="5385435" cy="7645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Dyeing Process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0522" y="-2042364"/>
            <a:ext cx="1800685" cy="175183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-3228168" y="-3927496"/>
            <a:ext cx="303723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39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华文行楷" panose="02010800040101010101" charset="-122"/>
                <a:cs typeface="+mn-cs"/>
              </a:rPr>
              <a:t>现</a:t>
            </a:r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055" y="2315210"/>
            <a:ext cx="5492750" cy="2673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16200000">
            <a:off x="3108960" y="-4907280"/>
            <a:ext cx="5974081" cy="16672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950" y="3612274"/>
            <a:ext cx="2467153" cy="24577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5955" y="1619250"/>
            <a:ext cx="3814445" cy="19310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3.  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Dyeing</a:t>
            </a: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: 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soaking the tied fabric 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immersing it in dye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470400" y="2305685"/>
            <a:ext cx="3801745" cy="332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4.   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Drying</a:t>
            </a: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: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 Untie the bindings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Rinse thoroughly with clean water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Air-dry naturally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03034" y="1091966"/>
            <a:ext cx="2901876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II</a:t>
            </a:r>
            <a:endParaRPr kumimoji="0" lang="en-US" altLang="zh-CN" sz="4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684722" y="1092119"/>
            <a:ext cx="4473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Dyeing Process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0522" y="-2042364"/>
            <a:ext cx="1800685" cy="17518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10" y="3612515"/>
            <a:ext cx="2461260" cy="26949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8480" y="606425"/>
            <a:ext cx="4448175" cy="2720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221.46031496062992,&quot;left&quot;:282.99629921259844,&quot;top&quot;:186.25543307086613,&quot;width&quot;:631.5432283464567}"/>
</p:tagLst>
</file>

<file path=ppt/tags/tag10.xml><?xml version="1.0" encoding="utf-8"?>
<p:tagLst xmlns:p="http://schemas.openxmlformats.org/presentationml/2006/main">
  <p:tag name="KSO_WM_DIAGRAM_VIRTUALLY_FRAME" val="{&quot;height&quot;:221.46031496062992,&quot;left&quot;:282.99629921259844,&quot;top&quot;:186.25543307086613,&quot;width&quot;:631.5432283464567}"/>
</p:tagLst>
</file>

<file path=ppt/tags/tag11.xml><?xml version="1.0" encoding="utf-8"?>
<p:tagLst xmlns:p="http://schemas.openxmlformats.org/presentationml/2006/main">
  <p:tag name="KSO_WM_DIAGRAM_VIRTUALLY_FRAME" val="{&quot;height&quot;:221.46031496062992,&quot;left&quot;:282.99629921259844,&quot;top&quot;:186.25543307086613,&quot;width&quot;:631.5432283464567}"/>
</p:tagLst>
</file>

<file path=ppt/tags/tag12.xml><?xml version="1.0" encoding="utf-8"?>
<p:tagLst xmlns:p="http://schemas.openxmlformats.org/presentationml/2006/main">
  <p:tag name="KSO_WM_DIAGRAM_VIRTUALLY_FRAME" val="{&quot;height&quot;:221.46031496062992,&quot;left&quot;:282.99629921259844,&quot;top&quot;:186.25543307086613,&quot;width&quot;:631.5432283464567}"/>
</p:tagLst>
</file>

<file path=ppt/tags/tag2.xml><?xml version="1.0" encoding="utf-8"?>
<p:tagLst xmlns:p="http://schemas.openxmlformats.org/presentationml/2006/main">
  <p:tag name="KSO_WM_DIAGRAM_VIRTUALLY_FRAME" val="{&quot;height&quot;:221.46031496062992,&quot;left&quot;:282.99629921259844,&quot;top&quot;:186.25543307086613,&quot;width&quot;:631.5432283464567}"/>
</p:tagLst>
</file>

<file path=ppt/tags/tag3.xml><?xml version="1.0" encoding="utf-8"?>
<p:tagLst xmlns:p="http://schemas.openxmlformats.org/presentationml/2006/main">
  <p:tag name="KSO_WM_DIAGRAM_VIRTUALLY_FRAME" val="{&quot;height&quot;:221.46031496062992,&quot;left&quot;:282.99629921259844,&quot;top&quot;:186.25543307086613,&quot;width&quot;:631.5432283464567}"/>
</p:tagLst>
</file>

<file path=ppt/tags/tag4.xml><?xml version="1.0" encoding="utf-8"?>
<p:tagLst xmlns:p="http://schemas.openxmlformats.org/presentationml/2006/main">
  <p:tag name="KSO_WM_DIAGRAM_VIRTUALLY_FRAME" val="{&quot;height&quot;:221.46031496062992,&quot;left&quot;:282.99629921259844,&quot;top&quot;:186.25543307086613,&quot;width&quot;:631.5432283464567}"/>
</p:tagLst>
</file>

<file path=ppt/tags/tag5.xml><?xml version="1.0" encoding="utf-8"?>
<p:tagLst xmlns:p="http://schemas.openxmlformats.org/presentationml/2006/main">
  <p:tag name="KSO_WM_DIAGRAM_VIRTUALLY_FRAME" val="{&quot;height&quot;:221.46031496062992,&quot;left&quot;:282.99629921259844,&quot;top&quot;:186.25543307086613,&quot;width&quot;:631.5432283464567}"/>
</p:tagLst>
</file>

<file path=ppt/tags/tag6.xml><?xml version="1.0" encoding="utf-8"?>
<p:tagLst xmlns:p="http://schemas.openxmlformats.org/presentationml/2006/main">
  <p:tag name="KSO_WM_DIAGRAM_VIRTUALLY_FRAME" val="{&quot;height&quot;:221.46031496062992,&quot;left&quot;:282.99629921259844,&quot;top&quot;:186.25543307086613,&quot;width&quot;:631.5432283464567}"/>
</p:tagLst>
</file>

<file path=ppt/tags/tag7.xml><?xml version="1.0" encoding="utf-8"?>
<p:tagLst xmlns:p="http://schemas.openxmlformats.org/presentationml/2006/main">
  <p:tag name="KSO_WM_DIAGRAM_VIRTUALLY_FRAME" val="{&quot;height&quot;:221.46031496062992,&quot;left&quot;:282.99629921259844,&quot;top&quot;:186.25543307086613,&quot;width&quot;:631.5432283464567}"/>
</p:tagLst>
</file>

<file path=ppt/tags/tag8.xml><?xml version="1.0" encoding="utf-8"?>
<p:tagLst xmlns:p="http://schemas.openxmlformats.org/presentationml/2006/main">
  <p:tag name="KSO_WM_DIAGRAM_VIRTUALLY_FRAME" val="{&quot;height&quot;:221.46031496062992,&quot;left&quot;:282.99629921259844,&quot;top&quot;:186.25543307086613,&quot;width&quot;:631.5432283464567}"/>
</p:tagLst>
</file>

<file path=ppt/tags/tag9.xml><?xml version="1.0" encoding="utf-8"?>
<p:tagLst xmlns:p="http://schemas.openxmlformats.org/presentationml/2006/main">
  <p:tag name="KSO_WM_DIAGRAM_VIRTUALLY_FRAME" val="{&quot;height&quot;:221.46031496062992,&quot;left&quot;:282.99629921259844,&quot;top&quot;:186.25543307086613,&quot;width&quot;:631.5432283464567}"/>
</p:tagLst>
</file>

<file path=ppt/theme/theme1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3s5hexrj">
      <a:majorFont>
        <a:latin typeface="Calibri"/>
        <a:ea typeface="华文行楷"/>
        <a:cs typeface=""/>
      </a:majorFont>
      <a:minorFont>
        <a:latin typeface="Calibri"/>
        <a:ea typeface="华文行楷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1589</Words>
  <Application>WPS 演示</Application>
  <PresentationFormat>宽屏</PresentationFormat>
  <Paragraphs>145</Paragraphs>
  <Slides>15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宋体</vt:lpstr>
      <vt:lpstr>Wingdings</vt:lpstr>
      <vt:lpstr>Calibri</vt:lpstr>
      <vt:lpstr>华文行楷</vt:lpstr>
      <vt:lpstr>Times New Roman</vt:lpstr>
      <vt:lpstr>微软雅黑</vt:lpstr>
      <vt:lpstr>Arial Unicode MS</vt:lpstr>
      <vt:lpstr>等线</vt:lpstr>
      <vt:lpstr>1_WPS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路遥</cp:lastModifiedBy>
  <cp:revision>21</cp:revision>
  <dcterms:created xsi:type="dcterms:W3CDTF">2020-06-17T06:06:00Z</dcterms:created>
  <dcterms:modified xsi:type="dcterms:W3CDTF">2025-06-07T10:24:24Z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KSOTemplateUUID">
    <vt:lpwstr>v1.0_mb_FfyU8mJY8cfPbJByrh7rEw==</vt:lpwstr>
  </property>
  <property fmtid="{D5CDD505-2E9C-101B-9397-08002B2CF9AE}" pid="4" name="ICV">
    <vt:lpwstr>A539EA29F5F846E983576B991EA7DD60_13</vt:lpwstr>
  </property>
</Properties>
</file>