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30" r:id="rId2"/>
    <p:sldId id="370" r:id="rId3"/>
    <p:sldId id="365" r:id="rId4"/>
    <p:sldId id="256" r:id="rId5"/>
    <p:sldId id="332" r:id="rId6"/>
    <p:sldId id="348" r:id="rId7"/>
    <p:sldId id="344" r:id="rId8"/>
    <p:sldId id="342" r:id="rId9"/>
    <p:sldId id="366" r:id="rId10"/>
    <p:sldId id="367" r:id="rId11"/>
    <p:sldId id="368" r:id="rId12"/>
    <p:sldId id="369" r:id="rId13"/>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21" userDrawn="1">
          <p15:clr>
            <a:srgbClr val="A4A3A4"/>
          </p15:clr>
        </p15:guide>
        <p15:guide id="2" pos="3840" userDrawn="1">
          <p15:clr>
            <a:srgbClr val="A4A3A4"/>
          </p15:clr>
        </p15:guide>
        <p15:guide id="3" orient="horz" pos="2641">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34039"/>
    <a:srgbClr val="080808"/>
    <a:srgbClr val="333333"/>
    <a:srgbClr val="5F5F5F"/>
    <a:srgbClr val="000000"/>
    <a:srgbClr val="FC8298"/>
    <a:srgbClr val="90C31F"/>
    <a:srgbClr val="556270"/>
    <a:srgbClr val="E9AF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14" autoAdjust="0"/>
  </p:normalViewPr>
  <p:slideViewPr>
    <p:cSldViewPr snapToGrid="0" showGuides="1">
      <p:cViewPr varScale="1">
        <p:scale>
          <a:sx n="83" d="100"/>
          <a:sy n="83" d="100"/>
        </p:scale>
        <p:origin x="824" y="60"/>
      </p:cViewPr>
      <p:guideLst>
        <p:guide orient="horz" pos="3521"/>
        <p:guide pos="3840"/>
        <p:guide orient="horz" pos="2641"/>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52" d="100"/>
        <a:sy n="15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方正硬笔楷书简体" panose="03000509000000000000" pitchFamily="65"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方正硬笔楷书简体" panose="03000509000000000000" pitchFamily="65" charset="-122"/>
              </a:defRPr>
            </a:lvl1pPr>
          </a:lstStyle>
          <a:p>
            <a:fld id="{F554B8A4-21AC-4020-BA60-861D53E16876}" type="datetimeFigureOut">
              <a:rPr lang="zh-CN" altLang="en-US" smtClean="0"/>
              <a:pPr/>
              <a:t>2020/11/1</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方正硬笔楷书简体" panose="03000509000000000000" pitchFamily="65"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ea typeface="方正硬笔楷书简体" panose="03000509000000000000" pitchFamily="65" charset="-122"/>
              </a:defRPr>
            </a:lvl1pPr>
          </a:lstStyle>
          <a:p>
            <a:fld id="{3BAAF762-52F3-4512-B16B-1F6F197A9938}" type="slidenum">
              <a:rPr lang="zh-CN" altLang="en-US" smtClean="0"/>
              <a:pPr/>
              <a:t>‹#›</a:t>
            </a:fld>
            <a:endParaRPr lang="zh-CN" altLang="en-US" dirty="0"/>
          </a:p>
        </p:txBody>
      </p:sp>
    </p:spTree>
    <p:extLst>
      <p:ext uri="{BB962C8B-B14F-4D97-AF65-F5344CB8AC3E}">
        <p14:creationId xmlns:p14="http://schemas.microsoft.com/office/powerpoint/2010/main" val="72364174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方正硬笔楷书简体" panose="03000509000000000000" pitchFamily="65" charset="-122"/>
        <a:cs typeface="+mn-cs"/>
      </a:defRPr>
    </a:lvl1pPr>
    <a:lvl2pPr marL="342900" algn="l" defTabSz="685800" rtl="0" eaLnBrk="1" latinLnBrk="0" hangingPunct="1">
      <a:defRPr sz="900" kern="1200">
        <a:solidFill>
          <a:schemeClr val="tx1"/>
        </a:solidFill>
        <a:latin typeface="+mn-lt"/>
        <a:ea typeface="方正硬笔楷书简体" panose="03000509000000000000" pitchFamily="65" charset="-122"/>
        <a:cs typeface="+mn-cs"/>
      </a:defRPr>
    </a:lvl2pPr>
    <a:lvl3pPr marL="685800" algn="l" defTabSz="685800" rtl="0" eaLnBrk="1" latinLnBrk="0" hangingPunct="1">
      <a:defRPr sz="900" kern="1200">
        <a:solidFill>
          <a:schemeClr val="tx1"/>
        </a:solidFill>
        <a:latin typeface="+mn-lt"/>
        <a:ea typeface="方正硬笔楷书简体" panose="03000509000000000000" pitchFamily="65" charset="-122"/>
        <a:cs typeface="+mn-cs"/>
      </a:defRPr>
    </a:lvl3pPr>
    <a:lvl4pPr marL="1028700" algn="l" defTabSz="685800" rtl="0" eaLnBrk="1" latinLnBrk="0" hangingPunct="1">
      <a:defRPr sz="900" kern="1200">
        <a:solidFill>
          <a:schemeClr val="tx1"/>
        </a:solidFill>
        <a:latin typeface="+mn-lt"/>
        <a:ea typeface="方正硬笔楷书简体" panose="03000509000000000000" pitchFamily="65" charset="-122"/>
        <a:cs typeface="+mn-cs"/>
      </a:defRPr>
    </a:lvl4pPr>
    <a:lvl5pPr marL="1371600" algn="l" defTabSz="685800" rtl="0" eaLnBrk="1" latinLnBrk="0" hangingPunct="1">
      <a:defRPr sz="900" kern="1200">
        <a:solidFill>
          <a:schemeClr val="tx1"/>
        </a:solidFill>
        <a:latin typeface="+mn-lt"/>
        <a:ea typeface="方正硬笔楷书简体" panose="03000509000000000000" pitchFamily="65" charset="-122"/>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3BAAF762-52F3-4512-B16B-1F6F197A9938}" type="slidenum">
              <a:rPr kumimoji="0" lang="zh-CN" altLang="en-US" sz="1200" b="0" i="0" u="none" strike="noStrike" kern="1200" cap="none" spc="0" normalizeH="0" baseline="0" noProof="0" smtClean="0">
                <a:ln>
                  <a:noFill/>
                </a:ln>
                <a:solidFill>
                  <a:prstClr val="black"/>
                </a:solidFill>
                <a:effectLst/>
                <a:uLnTx/>
                <a:uFillTx/>
                <a:latin typeface="Calibri"/>
                <a:ea typeface="方正硬笔楷书简体" panose="03000509000000000000" pitchFamily="65" charset="-122"/>
                <a:cs typeface="+mn-cs"/>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Calibri"/>
              <a:ea typeface="方正硬笔楷书简体" panose="03000509000000000000" pitchFamily="65" charset="-122"/>
              <a:cs typeface="+mn-cs"/>
            </a:endParaRPr>
          </a:p>
        </p:txBody>
      </p:sp>
    </p:spTree>
    <p:extLst>
      <p:ext uri="{BB962C8B-B14F-4D97-AF65-F5344CB8AC3E}">
        <p14:creationId xmlns:p14="http://schemas.microsoft.com/office/powerpoint/2010/main" val="685737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3BAAF762-52F3-4512-B16B-1F6F197A9938}" type="slidenum">
              <a:rPr kumimoji="0" lang="zh-CN" altLang="en-US" sz="1200" b="0" i="0" u="none" strike="noStrike" kern="1200" cap="none" spc="0" normalizeH="0" baseline="0" noProof="0" smtClean="0">
                <a:ln>
                  <a:noFill/>
                </a:ln>
                <a:solidFill>
                  <a:prstClr val="black"/>
                </a:solidFill>
                <a:effectLst/>
                <a:uLnTx/>
                <a:uFillTx/>
                <a:latin typeface="Calibri"/>
                <a:ea typeface="方正硬笔楷书简体" panose="03000509000000000000" pitchFamily="65" charset="-122"/>
                <a:cs typeface="+mn-cs"/>
              </a:rPr>
              <a:pPr marL="0" marR="0" lvl="0" indent="0" algn="r" defTabSz="685800" rtl="0" eaLnBrk="1" fontAlgn="auto" latinLnBrk="0" hangingPunct="1">
                <a:lnSpc>
                  <a:spcPct val="100000"/>
                </a:lnSpc>
                <a:spcBef>
                  <a:spcPts val="0"/>
                </a:spcBef>
                <a:spcAft>
                  <a:spcPts val="0"/>
                </a:spcAft>
                <a:buClrTx/>
                <a:buSzTx/>
                <a:buFontTx/>
                <a:buNone/>
                <a:tabLst/>
                <a:defRPr/>
              </a:pPr>
              <a:t>11</a:t>
            </a:fld>
            <a:endParaRPr kumimoji="0" lang="zh-CN" altLang="en-US" sz="1200" b="0" i="0" u="none" strike="noStrike" kern="1200" cap="none" spc="0" normalizeH="0" baseline="0" noProof="0">
              <a:ln>
                <a:noFill/>
              </a:ln>
              <a:solidFill>
                <a:prstClr val="black"/>
              </a:solidFill>
              <a:effectLst/>
              <a:uLnTx/>
              <a:uFillTx/>
              <a:latin typeface="Calibri"/>
              <a:ea typeface="方正硬笔楷书简体" panose="03000509000000000000" pitchFamily="65" charset="-122"/>
              <a:cs typeface="+mn-cs"/>
            </a:endParaRPr>
          </a:p>
        </p:txBody>
      </p:sp>
    </p:spTree>
    <p:extLst>
      <p:ext uri="{BB962C8B-B14F-4D97-AF65-F5344CB8AC3E}">
        <p14:creationId xmlns:p14="http://schemas.microsoft.com/office/powerpoint/2010/main" val="1138266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3BAAF762-52F3-4512-B16B-1F6F197A9938}" type="slidenum">
              <a:rPr kumimoji="0" lang="zh-CN" altLang="en-US" sz="1200" b="0" i="0" u="none" strike="noStrike" kern="1200" cap="none" spc="0" normalizeH="0" baseline="0" noProof="0" smtClean="0">
                <a:ln>
                  <a:noFill/>
                </a:ln>
                <a:solidFill>
                  <a:prstClr val="black"/>
                </a:solidFill>
                <a:effectLst/>
                <a:uLnTx/>
                <a:uFillTx/>
                <a:latin typeface="Calibri"/>
                <a:ea typeface="方正硬笔楷书简体" panose="03000509000000000000" pitchFamily="65" charset="-122"/>
                <a:cs typeface="+mn-cs"/>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Calibri"/>
              <a:ea typeface="方正硬笔楷书简体" panose="03000509000000000000" pitchFamily="65" charset="-122"/>
              <a:cs typeface="+mn-cs"/>
            </a:endParaRPr>
          </a:p>
        </p:txBody>
      </p:sp>
    </p:spTree>
    <p:extLst>
      <p:ext uri="{BB962C8B-B14F-4D97-AF65-F5344CB8AC3E}">
        <p14:creationId xmlns:p14="http://schemas.microsoft.com/office/powerpoint/2010/main" val="260683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BAAF762-52F3-4512-B16B-1F6F197A9938}" type="slidenum">
              <a:rPr lang="zh-CN" altLang="en-US" smtClean="0"/>
              <a:t>4</a:t>
            </a:fld>
            <a:endParaRPr lang="zh-CN" altLang="en-US"/>
          </a:p>
        </p:txBody>
      </p:sp>
    </p:spTree>
    <p:extLst>
      <p:ext uri="{BB962C8B-B14F-4D97-AF65-F5344CB8AC3E}">
        <p14:creationId xmlns:p14="http://schemas.microsoft.com/office/powerpoint/2010/main" val="430515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BAAF762-52F3-4512-B16B-1F6F197A9938}" type="slidenum">
              <a:rPr lang="zh-CN" altLang="en-US" smtClean="0"/>
              <a:t>5</a:t>
            </a:fld>
            <a:endParaRPr lang="zh-CN" altLang="en-US"/>
          </a:p>
        </p:txBody>
      </p:sp>
    </p:spTree>
    <p:extLst>
      <p:ext uri="{BB962C8B-B14F-4D97-AF65-F5344CB8AC3E}">
        <p14:creationId xmlns:p14="http://schemas.microsoft.com/office/powerpoint/2010/main" val="430515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BAAF762-52F3-4512-B16B-1F6F197A9938}" type="slidenum">
              <a:rPr lang="zh-CN" altLang="en-US" smtClean="0"/>
              <a:t>6</a:t>
            </a:fld>
            <a:endParaRPr lang="zh-CN" altLang="en-US"/>
          </a:p>
        </p:txBody>
      </p:sp>
    </p:spTree>
    <p:extLst>
      <p:ext uri="{BB962C8B-B14F-4D97-AF65-F5344CB8AC3E}">
        <p14:creationId xmlns:p14="http://schemas.microsoft.com/office/powerpoint/2010/main" val="430515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BAAF762-52F3-4512-B16B-1F6F197A9938}" type="slidenum">
              <a:rPr lang="zh-CN" altLang="en-US" smtClean="0"/>
              <a:t>7</a:t>
            </a:fld>
            <a:endParaRPr lang="zh-CN" altLang="en-US"/>
          </a:p>
        </p:txBody>
      </p:sp>
    </p:spTree>
    <p:extLst>
      <p:ext uri="{BB962C8B-B14F-4D97-AF65-F5344CB8AC3E}">
        <p14:creationId xmlns:p14="http://schemas.microsoft.com/office/powerpoint/2010/main" val="4305153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BAAF762-52F3-4512-B16B-1F6F197A9938}" type="slidenum">
              <a:rPr lang="zh-CN" altLang="en-US" smtClean="0"/>
              <a:t>8</a:t>
            </a:fld>
            <a:endParaRPr lang="zh-CN" altLang="en-US"/>
          </a:p>
        </p:txBody>
      </p:sp>
    </p:spTree>
    <p:extLst>
      <p:ext uri="{BB962C8B-B14F-4D97-AF65-F5344CB8AC3E}">
        <p14:creationId xmlns:p14="http://schemas.microsoft.com/office/powerpoint/2010/main" val="430515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3BAAF762-52F3-4512-B16B-1F6F197A9938}" type="slidenum">
              <a:rPr kumimoji="0" lang="zh-CN" altLang="en-US" sz="1200" b="0" i="0" u="none" strike="noStrike" kern="1200" cap="none" spc="0" normalizeH="0" baseline="0" noProof="0" smtClean="0">
                <a:ln>
                  <a:noFill/>
                </a:ln>
                <a:solidFill>
                  <a:prstClr val="black"/>
                </a:solidFill>
                <a:effectLst/>
                <a:uLnTx/>
                <a:uFillTx/>
                <a:latin typeface="Calibri"/>
                <a:ea typeface="方正硬笔楷书简体" panose="03000509000000000000" pitchFamily="65" charset="-122"/>
                <a:cs typeface="+mn-cs"/>
              </a:rPr>
              <a:pPr marL="0" marR="0" lvl="0" indent="0" algn="r" defTabSz="6858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a:ea typeface="方正硬笔楷书简体" panose="03000509000000000000" pitchFamily="65" charset="-122"/>
              <a:cs typeface="+mn-cs"/>
            </a:endParaRPr>
          </a:p>
        </p:txBody>
      </p:sp>
    </p:spTree>
    <p:extLst>
      <p:ext uri="{BB962C8B-B14F-4D97-AF65-F5344CB8AC3E}">
        <p14:creationId xmlns:p14="http://schemas.microsoft.com/office/powerpoint/2010/main" val="2170751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3BAAF762-52F3-4512-B16B-1F6F197A9938}" type="slidenum">
              <a:rPr kumimoji="0" lang="zh-CN" altLang="en-US" sz="1200" b="0" i="0" u="none" strike="noStrike" kern="1200" cap="none" spc="0" normalizeH="0" baseline="0" noProof="0" smtClean="0">
                <a:ln>
                  <a:noFill/>
                </a:ln>
                <a:solidFill>
                  <a:prstClr val="black"/>
                </a:solidFill>
                <a:effectLst/>
                <a:uLnTx/>
                <a:uFillTx/>
                <a:latin typeface="Calibri"/>
                <a:ea typeface="方正硬笔楷书简体" panose="03000509000000000000" pitchFamily="65" charset="-122"/>
                <a:cs typeface="+mn-cs"/>
              </a:rPr>
              <a:pPr marL="0" marR="0" lvl="0" indent="0" algn="r" defTabSz="685800" rtl="0" eaLnBrk="1" fontAlgn="auto" latinLnBrk="0" hangingPunct="1">
                <a:lnSpc>
                  <a:spcPct val="100000"/>
                </a:lnSpc>
                <a:spcBef>
                  <a:spcPts val="0"/>
                </a:spcBef>
                <a:spcAft>
                  <a:spcPts val="0"/>
                </a:spcAft>
                <a:buClrTx/>
                <a:buSzTx/>
                <a:buFontTx/>
                <a:buNone/>
                <a:tabLst/>
                <a:defRPr/>
              </a:pPr>
              <a:t>10</a:t>
            </a:fld>
            <a:endParaRPr kumimoji="0" lang="zh-CN" altLang="en-US" sz="1200" b="0" i="0" u="none" strike="noStrike" kern="1200" cap="none" spc="0" normalizeH="0" baseline="0" noProof="0">
              <a:ln>
                <a:noFill/>
              </a:ln>
              <a:solidFill>
                <a:prstClr val="black"/>
              </a:solidFill>
              <a:effectLst/>
              <a:uLnTx/>
              <a:uFillTx/>
              <a:latin typeface="Calibri"/>
              <a:ea typeface="方正硬笔楷书简体" panose="03000509000000000000" pitchFamily="65" charset="-122"/>
              <a:cs typeface="+mn-cs"/>
            </a:endParaRPr>
          </a:p>
        </p:txBody>
      </p:sp>
    </p:spTree>
    <p:extLst>
      <p:ext uri="{BB962C8B-B14F-4D97-AF65-F5344CB8AC3E}">
        <p14:creationId xmlns:p14="http://schemas.microsoft.com/office/powerpoint/2010/main" val="1637612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360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28650" y="1369219"/>
            <a:ext cx="7886700" cy="3263504"/>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5" name="页脚占位符 4"/>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491157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5" name="页脚占位符 4"/>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90735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15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a:prstGeom prst="rect">
            <a:avLst/>
          </a:prstGeo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8"/>
            <a:ext cx="7886700" cy="1125140"/>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5" name="页脚占位符 4"/>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890506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6" name="页脚占位符 5"/>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3386153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内容占位符 3"/>
          <p:cNvSpPr>
            <a:spLocks noGrp="1"/>
          </p:cNvSpPr>
          <p:nvPr>
            <p:ph sz="half" idx="2"/>
          </p:nvPr>
        </p:nvSpPr>
        <p:spPr>
          <a:xfrm>
            <a:off x="629842" y="1878806"/>
            <a:ext cx="3868340" cy="2763441"/>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872"/>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内容占位符 5"/>
          <p:cNvSpPr>
            <a:spLocks noGrp="1"/>
          </p:cNvSpPr>
          <p:nvPr>
            <p:ph sz="quarter" idx="4"/>
          </p:nvPr>
        </p:nvSpPr>
        <p:spPr>
          <a:xfrm>
            <a:off x="4629150" y="1878806"/>
            <a:ext cx="3887391" cy="2763441"/>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8" name="页脚占位符 7"/>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2365361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4" name="页脚占位符 3"/>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2176067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3" name="页脚占位符 2"/>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236294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a:prstGeom prst="rect">
            <a:avLst/>
          </a:prstGeo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6" name="页脚占位符 5"/>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1387165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a:prstGeom prst="rect">
            <a:avLst/>
          </a:prstGeo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a:xfrm>
            <a:off x="628650" y="4767263"/>
            <a:ext cx="2057400" cy="273844"/>
          </a:xfrm>
          <a:prstGeom prst="rect">
            <a:avLst/>
          </a:prstGeom>
        </p:spPr>
        <p:txBody>
          <a:bodyPr/>
          <a:lstStyle/>
          <a:p>
            <a:fld id="{5C086AB1-6DBA-4E83-AD48-68D01DD6469A}" type="datetimeFigureOut">
              <a:rPr lang="zh-CN" altLang="en-US" smtClean="0"/>
              <a:t>2020/11/1</a:t>
            </a:fld>
            <a:endParaRPr lang="zh-CN" altLang="en-US"/>
          </a:p>
        </p:txBody>
      </p:sp>
      <p:sp>
        <p:nvSpPr>
          <p:cNvPr id="6" name="页脚占位符 5"/>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0" y="4767263"/>
            <a:ext cx="2057400" cy="273844"/>
          </a:xfrm>
          <a:prstGeom prst="rect">
            <a:avLst/>
          </a:prstGeom>
        </p:spPr>
        <p:txBody>
          <a:bodyPr/>
          <a:lstStyle/>
          <a:p>
            <a:fld id="{84584CB0-D3B1-4BCE-9F98-E447F5CE9F4C}" type="slidenum">
              <a:rPr lang="zh-CN" altLang="en-US" smtClean="0"/>
              <a:t>‹#›</a:t>
            </a:fld>
            <a:endParaRPr lang="zh-CN" altLang="en-US"/>
          </a:p>
        </p:txBody>
      </p:sp>
    </p:spTree>
    <p:extLst>
      <p:ext uri="{BB962C8B-B14F-4D97-AF65-F5344CB8AC3E}">
        <p14:creationId xmlns:p14="http://schemas.microsoft.com/office/powerpoint/2010/main" val="2032967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6219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2" name="TextBox 21"/>
          <p:cNvSpPr txBox="1"/>
          <p:nvPr/>
        </p:nvSpPr>
        <p:spPr>
          <a:xfrm>
            <a:off x="2302529" y="2327951"/>
            <a:ext cx="5194051" cy="1169551"/>
          </a:xfrm>
          <a:prstGeom prst="rect">
            <a:avLst/>
          </a:prstGeom>
          <a:noFill/>
        </p:spPr>
        <p:txBody>
          <a:bodyPr wrap="non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7000" b="0" i="0" u="none" strike="noStrike" kern="1200" cap="none" spc="0" normalizeH="0" baseline="0" noProof="0" dirty="0">
                <a:ln>
                  <a:noFill/>
                </a:ln>
                <a:solidFill>
                  <a:srgbClr val="080808"/>
                </a:solidFill>
                <a:effectLst/>
                <a:uLnTx/>
                <a:uFillTx/>
                <a:latin typeface="Pristina" panose="03060402040406080204" pitchFamily="66" charset="0"/>
                <a:ea typeface="方正黄草_GBK" panose="03000509000000000000" pitchFamily="65" charset="-122"/>
                <a:cs typeface="+mn-cs"/>
              </a:rPr>
              <a:t>Linguistic School </a:t>
            </a:r>
            <a:endParaRPr kumimoji="0" lang="zh-CN" altLang="en-US" sz="7000" b="0" i="0" u="none" strike="noStrike" kern="1200" cap="none" spc="0" normalizeH="0" baseline="0" noProof="0" dirty="0">
              <a:ln>
                <a:noFill/>
              </a:ln>
              <a:solidFill>
                <a:srgbClr val="080808"/>
              </a:solidFill>
              <a:effectLst/>
              <a:uLnTx/>
              <a:uFillTx/>
              <a:latin typeface="Pristina" panose="03060402040406080204" pitchFamily="66" charset="0"/>
              <a:ea typeface="方正黄草_GBK" panose="03000509000000000000" pitchFamily="65" charset="-122"/>
              <a:cs typeface="+mn-cs"/>
            </a:endParaRPr>
          </a:p>
        </p:txBody>
      </p:sp>
      <p:sp>
        <p:nvSpPr>
          <p:cNvPr id="2" name="文本框 1">
            <a:extLst>
              <a:ext uri="{FF2B5EF4-FFF2-40B4-BE49-F238E27FC236}">
                <a16:creationId xmlns:a16="http://schemas.microsoft.com/office/drawing/2014/main" id="{D78D5541-7A5B-4992-B720-F9F42D132546}"/>
              </a:ext>
            </a:extLst>
          </p:cNvPr>
          <p:cNvSpPr txBox="1"/>
          <p:nvPr/>
        </p:nvSpPr>
        <p:spPr>
          <a:xfrm>
            <a:off x="6738897" y="3908361"/>
            <a:ext cx="2405103" cy="307777"/>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zh-CN" altLang="en-US" sz="1400" b="0" i="0" u="none" strike="noStrike" kern="1200" cap="none" spc="0" normalizeH="0" baseline="0" noProof="0" dirty="0">
                <a:ln>
                  <a:noFill/>
                </a:ln>
                <a:solidFill>
                  <a:srgbClr val="333333"/>
                </a:solidFill>
                <a:effectLst/>
                <a:uLnTx/>
                <a:uFillTx/>
                <a:latin typeface="Arial"/>
                <a:ea typeface="微软雅黑"/>
                <a:cs typeface="+mn-cs"/>
              </a:rPr>
              <a:t>        李丽丽  王源</a:t>
            </a:r>
          </a:p>
        </p:txBody>
      </p:sp>
    </p:spTree>
    <p:extLst>
      <p:ext uri="{BB962C8B-B14F-4D97-AF65-F5344CB8AC3E}">
        <p14:creationId xmlns:p14="http://schemas.microsoft.com/office/powerpoint/2010/main" val="1397531984"/>
      </p:ext>
    </p:extLst>
  </p:cSld>
  <p:clrMapOvr>
    <a:masterClrMapping/>
  </p:clrMapOvr>
  <mc:AlternateContent xmlns:mc="http://schemas.openxmlformats.org/markup-compatibility/2006" xmlns:p14="http://schemas.microsoft.com/office/powerpoint/2010/main">
    <mc:Choice Requires="p14">
      <p:transition spd="slow" p14:dur="4000" advClick="0" advTm="4000">
        <p14:vortex dir="r"/>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2"/>
                                        </p:tgtEl>
                                        <p:attrNameLst>
                                          <p:attrName>style.visibility</p:attrName>
                                        </p:attrNameLst>
                                      </p:cBhvr>
                                      <p:to>
                                        <p:strVal val="visible"/>
                                      </p:to>
                                    </p:set>
                                    <p:anim by="(-#ppt_w*2)" calcmode="lin" valueType="num">
                                      <p:cBhvr rctx="PPT">
                                        <p:cTn id="7" dur="500" autoRev="1" fill="hold">
                                          <p:stCondLst>
                                            <p:cond delay="0"/>
                                          </p:stCondLst>
                                        </p:cTn>
                                        <p:tgtEl>
                                          <p:spTgt spid="22"/>
                                        </p:tgtEl>
                                        <p:attrNameLst>
                                          <p:attrName>ppt_w</p:attrName>
                                        </p:attrNameLst>
                                      </p:cBhvr>
                                    </p:anim>
                                    <p:anim by="(#ppt_w*0.50)" calcmode="lin" valueType="num">
                                      <p:cBhvr>
                                        <p:cTn id="8" dur="500" decel="50000" autoRev="1" fill="hold">
                                          <p:stCondLst>
                                            <p:cond delay="0"/>
                                          </p:stCondLst>
                                        </p:cTn>
                                        <p:tgtEl>
                                          <p:spTgt spid="22"/>
                                        </p:tgtEl>
                                        <p:attrNameLst>
                                          <p:attrName>ppt_x</p:attrName>
                                        </p:attrNameLst>
                                      </p:cBhvr>
                                    </p:anim>
                                    <p:anim from="(-#ppt_h/2)" to="(#ppt_y)" calcmode="lin" valueType="num">
                                      <p:cBhvr>
                                        <p:cTn id="9" dur="1000" fill="hold">
                                          <p:stCondLst>
                                            <p:cond delay="0"/>
                                          </p:stCondLst>
                                        </p:cTn>
                                        <p:tgtEl>
                                          <p:spTgt spid="22"/>
                                        </p:tgtEl>
                                        <p:attrNameLst>
                                          <p:attrName>ppt_y</p:attrName>
                                        </p:attrNameLst>
                                      </p:cBhvr>
                                    </p:anim>
                                    <p:animRot by="21600000">
                                      <p:cBhvr>
                                        <p:cTn id="10" dur="1000" fill="hold">
                                          <p:stCondLst>
                                            <p:cond delay="0"/>
                                          </p:stCondLst>
                                        </p:cTn>
                                        <p:tgtEl>
                                          <p:spTgt spid="2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26332" y="284233"/>
            <a:ext cx="5931939" cy="561319"/>
            <a:chOff x="568442" y="378977"/>
            <a:chExt cx="7909261" cy="748427"/>
          </a:xfrm>
        </p:grpSpPr>
        <p:sp>
          <p:nvSpPr>
            <p:cNvPr id="29" name="等腰三角形 28"/>
            <p:cNvSpPr/>
            <p:nvPr/>
          </p:nvSpPr>
          <p:spPr>
            <a:xfrm rot="16200000" flipH="1" flipV="1">
              <a:off x="492508" y="454911"/>
              <a:ext cx="304323" cy="152455"/>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srgbClr val="834039"/>
                </a:solidFill>
                <a:effectLst/>
                <a:uLnTx/>
                <a:uFillTx/>
                <a:latin typeface="微软雅黑"/>
                <a:ea typeface="微软雅黑"/>
                <a:cs typeface="+mn-cs"/>
              </a:endParaRPr>
            </a:p>
          </p:txBody>
        </p:sp>
        <p:sp>
          <p:nvSpPr>
            <p:cNvPr id="53" name="文本框 23"/>
            <p:cNvSpPr txBox="1"/>
            <p:nvPr/>
          </p:nvSpPr>
          <p:spPr>
            <a:xfrm>
              <a:off x="568443" y="429776"/>
              <a:ext cx="7909260" cy="69762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834039"/>
                  </a:solidFill>
                  <a:effectLst/>
                  <a:uLnTx/>
                  <a:uFillTx/>
                  <a:latin typeface="微软雅黑"/>
                  <a:ea typeface="微软雅黑"/>
                  <a:cs typeface="+mn-cs"/>
                </a:rPr>
                <a:t>  </a:t>
              </a:r>
              <a:r>
                <a:rPr lang="en-US" altLang="zh-CN" sz="2800" dirty="0">
                  <a:latin typeface="微软雅黑"/>
                  <a:ea typeface="微软雅黑"/>
                </a:rPr>
                <a:t>Communicative translation</a:t>
              </a:r>
              <a:endParaRPr kumimoji="0" lang="zh-CN" altLang="en-US" sz="2800" b="0" i="0" u="none" strike="noStrike" kern="1200" cap="none" spc="0" normalizeH="0" baseline="0" noProof="0" dirty="0">
                <a:ln>
                  <a:noFill/>
                </a:ln>
                <a:effectLst/>
                <a:uLnTx/>
                <a:uFillTx/>
                <a:latin typeface="微软雅黑"/>
                <a:ea typeface="微软雅黑"/>
                <a:cs typeface="+mn-cs"/>
              </a:endParaRPr>
            </a:p>
          </p:txBody>
        </p:sp>
      </p:grpSp>
      <p:sp>
        <p:nvSpPr>
          <p:cNvPr id="3" name="文本框 2">
            <a:extLst>
              <a:ext uri="{FF2B5EF4-FFF2-40B4-BE49-F238E27FC236}">
                <a16:creationId xmlns:a16="http://schemas.microsoft.com/office/drawing/2014/main" id="{CF6E5F69-DA65-4DB0-8AC9-2B4A4D7F5BBE}"/>
              </a:ext>
            </a:extLst>
          </p:cNvPr>
          <p:cNvSpPr txBox="1"/>
          <p:nvPr/>
        </p:nvSpPr>
        <p:spPr>
          <a:xfrm>
            <a:off x="921488" y="1169581"/>
            <a:ext cx="7109638" cy="2862322"/>
          </a:xfrm>
          <a:prstGeom prst="rect">
            <a:avLst/>
          </a:prstGeom>
          <a:noFill/>
        </p:spPr>
        <p:txBody>
          <a:bodyPr wrap="square" rtlCol="0">
            <a:spAutoFit/>
          </a:bodyPr>
          <a:lstStyle/>
          <a:p>
            <a:r>
              <a:rPr lang="en-US" altLang="zh-CN" sz="1800" dirty="0">
                <a:effectLst/>
                <a:latin typeface="Arial" panose="020B0604020202020204" pitchFamily="34" charset="0"/>
                <a:cs typeface="Arial" panose="020B0604020202020204" pitchFamily="34" charset="0"/>
              </a:rPr>
              <a:t>Communicative translation attempts to make the effect of the translation as close as possible to the effect of the original reader. In order to make the translation conform to the standard of the original language, it is necessary for the translator to completely get rid of the constraints of the original form, and change all the different expressions which are not in the taste of the readers into the authentic expression of target language, without causing difficulties in understanding. The translator is based on the language and culture of the translation and the maximum acceptable range of the reader.</a:t>
            </a:r>
            <a:endParaRPr lang="zh-CN"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7229736"/>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等腰三角形 28"/>
          <p:cNvSpPr/>
          <p:nvPr/>
        </p:nvSpPr>
        <p:spPr>
          <a:xfrm rot="16200000" flipH="1" flipV="1">
            <a:off x="369382" y="341184"/>
            <a:ext cx="228242" cy="114341"/>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srgbClr val="834039"/>
              </a:solidFill>
              <a:effectLst/>
              <a:uLnTx/>
              <a:uFillTx/>
              <a:latin typeface="微软雅黑"/>
              <a:ea typeface="微软雅黑"/>
              <a:cs typeface="+mn-cs"/>
            </a:endParaRPr>
          </a:p>
        </p:txBody>
      </p:sp>
      <p:sp>
        <p:nvSpPr>
          <p:cNvPr id="11" name="矩形 10"/>
          <p:cNvSpPr/>
          <p:nvPr/>
        </p:nvSpPr>
        <p:spPr>
          <a:xfrm>
            <a:off x="896940" y="1250981"/>
            <a:ext cx="7481515" cy="3462786"/>
          </a:xfrm>
          <a:prstGeom prst="rect">
            <a:avLst/>
          </a:prstGeom>
        </p:spPr>
        <p:txBody>
          <a:bodyPr wrap="square">
            <a:spAutoFit/>
          </a:bodyPr>
          <a:lstStyle/>
          <a:p>
            <a:pPr marL="0" marR="0" lvl="0" indent="0" algn="just" defTabSz="685800" rtl="0" eaLnBrk="0" fontAlgn="auto" latinLnBrk="0" hangingPunct="0">
              <a:lnSpc>
                <a:spcPct val="100000"/>
              </a:lnSpc>
              <a:spcBef>
                <a:spcPts val="0"/>
              </a:spcBef>
              <a:spcAft>
                <a:spcPts val="0"/>
              </a:spcAft>
              <a:buClrTx/>
              <a:buSzTx/>
              <a:buFontTx/>
              <a:buNone/>
              <a:tabLst/>
              <a:defRPr/>
            </a:pPr>
            <a:endParaRPr kumimoji="0" lang="en-US" altLang="zh-CN" sz="2000" b="1" i="0" u="none" strike="noStrike" kern="1200" cap="none" spc="0" normalizeH="0" baseline="0" noProof="0" dirty="0">
              <a:ln>
                <a:noFill/>
              </a:ln>
              <a:solidFill>
                <a:srgbClr val="333333"/>
              </a:solidFill>
              <a:effectLst/>
              <a:uLnTx/>
              <a:uFillTx/>
              <a:latin typeface="方正硬笔楷书简体" panose="03000509000000000000" pitchFamily="65" charset="-122"/>
              <a:ea typeface="方正硬笔楷书简体" panose="03000509000000000000" pitchFamily="65" charset="-122"/>
              <a:cs typeface="+mn-cs"/>
            </a:endParaRPr>
          </a:p>
        </p:txBody>
      </p:sp>
      <p:sp>
        <p:nvSpPr>
          <p:cNvPr id="18" name="TextBox 17"/>
          <p:cNvSpPr txBox="1"/>
          <p:nvPr/>
        </p:nvSpPr>
        <p:spPr>
          <a:xfrm>
            <a:off x="540674" y="284233"/>
            <a:ext cx="7086414" cy="584775"/>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2000" b="1" i="0" u="none" strike="noStrike" kern="1200" cap="none" spc="0" normalizeH="0" baseline="0" noProof="0" dirty="0">
                <a:ln>
                  <a:noFill/>
                </a:ln>
                <a:solidFill>
                  <a:srgbClr val="333333"/>
                </a:solidFill>
                <a:effectLst/>
                <a:uLnTx/>
                <a:uFillTx/>
                <a:latin typeface="方正硬笔楷书简体" panose="03000509000000000000" pitchFamily="65" charset="-122"/>
                <a:ea typeface="方正硬笔楷书简体" panose="03000509000000000000" pitchFamily="65" charset="-122"/>
                <a:cs typeface="+mn-cs"/>
              </a:rPr>
              <a:t>   </a:t>
            </a:r>
            <a:r>
              <a:rPr kumimoji="0" lang="en-US" altLang="zh-CN" sz="3200" b="1" i="0" u="none" strike="noStrike" kern="1200" cap="none" spc="0" normalizeH="0" baseline="0" noProof="0" dirty="0">
                <a:ln>
                  <a:noFill/>
                </a:ln>
                <a:solidFill>
                  <a:srgbClr val="333333"/>
                </a:solidFill>
                <a:effectLst/>
                <a:uLnTx/>
                <a:uFillTx/>
                <a:latin typeface="方正硬笔楷书简体" panose="03000509000000000000" pitchFamily="65" charset="-122"/>
                <a:ea typeface="方正硬笔楷书简体" panose="03000509000000000000" pitchFamily="65" charset="-122"/>
                <a:cs typeface="+mn-cs"/>
              </a:rPr>
              <a:t>Four l</a:t>
            </a:r>
            <a:r>
              <a:rPr lang="en-US" altLang="zh-CN" sz="3200" b="1" dirty="0">
                <a:solidFill>
                  <a:srgbClr val="333333"/>
                </a:solidFill>
                <a:latin typeface="方正硬笔楷书简体" panose="03000509000000000000" pitchFamily="65" charset="-122"/>
                <a:ea typeface="方正硬笔楷书简体" panose="03000509000000000000" pitchFamily="65" charset="-122"/>
              </a:rPr>
              <a:t>imitations</a:t>
            </a:r>
            <a:endParaRPr kumimoji="0" lang="zh-CN" altLang="en-US" sz="3200" b="1" i="0" u="none" strike="noStrike" kern="1200" cap="none" spc="0" normalizeH="0" baseline="0" noProof="0" dirty="0">
              <a:ln>
                <a:noFill/>
              </a:ln>
              <a:solidFill>
                <a:srgbClr val="333333"/>
              </a:solidFill>
              <a:effectLst/>
              <a:uLnTx/>
              <a:uFillTx/>
              <a:latin typeface="方正硬笔楷书简体" panose="03000509000000000000" pitchFamily="65" charset="-122"/>
              <a:ea typeface="方正硬笔楷书简体" panose="03000509000000000000" pitchFamily="65" charset="-122"/>
              <a:cs typeface="+mn-cs"/>
            </a:endParaRPr>
          </a:p>
        </p:txBody>
      </p:sp>
      <p:sp>
        <p:nvSpPr>
          <p:cNvPr id="2" name="文本框 1">
            <a:extLst>
              <a:ext uri="{FF2B5EF4-FFF2-40B4-BE49-F238E27FC236}">
                <a16:creationId xmlns:a16="http://schemas.microsoft.com/office/drawing/2014/main" id="{45358C20-44E0-4EAF-83FD-9EFC8814D8FD}"/>
              </a:ext>
            </a:extLst>
          </p:cNvPr>
          <p:cNvSpPr txBox="1"/>
          <p:nvPr/>
        </p:nvSpPr>
        <p:spPr>
          <a:xfrm>
            <a:off x="896940" y="1077433"/>
            <a:ext cx="7779227" cy="3354765"/>
          </a:xfrm>
          <a:prstGeom prst="rect">
            <a:avLst/>
          </a:prstGeom>
          <a:noFill/>
        </p:spPr>
        <p:txBody>
          <a:bodyPr wrap="square" rtlCol="0">
            <a:spAutoFit/>
          </a:bodyPr>
          <a:lstStyle/>
          <a:p>
            <a:pPr marL="609600" indent="-342900" algn="just">
              <a:buAutoNum type="arabicPeriod"/>
            </a:pPr>
            <a:r>
              <a:rPr lang="en-US" altLang="zh-CN" sz="1800" kern="100" dirty="0">
                <a:effectLst/>
                <a:ea typeface="等线" panose="02010600030101010101" pitchFamily="2" charset="-122"/>
                <a:cs typeface="Times New Roman" panose="02020603050405020304" pitchFamily="18" charset="0"/>
              </a:rPr>
              <a:t>The translator has an imaginary reader in his mind. If he wants to conform to the readers’ expression habits, he will express getting out of the original form or meaning.</a:t>
            </a:r>
          </a:p>
          <a:p>
            <a:pPr marL="266700" algn="just"/>
            <a:endParaRPr lang="zh-CN" altLang="zh-CN" sz="1800" kern="100" dirty="0">
              <a:effectLst/>
              <a:ea typeface="等线" panose="02010600030101010101" pitchFamily="2" charset="-122"/>
              <a:cs typeface="Times New Roman" panose="02020603050405020304" pitchFamily="18" charset="0"/>
            </a:endParaRPr>
          </a:p>
          <a:p>
            <a:pPr marL="419100" indent="-152400" algn="just"/>
            <a:r>
              <a:rPr lang="en-US" altLang="zh-CN" sz="1800" kern="100" dirty="0">
                <a:effectLst/>
                <a:ea typeface="等线" panose="02010600030101010101" pitchFamily="2" charset="-122"/>
                <a:cs typeface="Times New Roman" panose="02020603050405020304" pitchFamily="18" charset="0"/>
              </a:rPr>
              <a:t>2. It is difficult to determine to what extent basic information is                simplified and emphasized, because the knowledge and emotion of          readers are difficult to determine.</a:t>
            </a:r>
          </a:p>
          <a:p>
            <a:pPr marL="419100" indent="-152400" algn="just"/>
            <a:endParaRPr lang="zh-CN" altLang="zh-CN" sz="1800" kern="100" dirty="0">
              <a:effectLst/>
              <a:ea typeface="等线" panose="02010600030101010101" pitchFamily="2" charset="-122"/>
              <a:cs typeface="Times New Roman" panose="02020603050405020304" pitchFamily="18" charset="0"/>
            </a:endParaRPr>
          </a:p>
          <a:p>
            <a:pPr indent="304800" algn="just"/>
            <a:r>
              <a:rPr lang="en-US" altLang="zh-CN" sz="1800" kern="100" dirty="0">
                <a:effectLst/>
                <a:ea typeface="等线" panose="02010600030101010101" pitchFamily="2" charset="-122"/>
                <a:cs typeface="Times New Roman" panose="02020603050405020304" pitchFamily="18" charset="0"/>
              </a:rPr>
              <a:t>3. It is easy to fool readers as the media.</a:t>
            </a:r>
          </a:p>
          <a:p>
            <a:pPr indent="304800" algn="just"/>
            <a:endParaRPr lang="zh-CN" altLang="zh-CN" sz="1800" kern="100" dirty="0">
              <a:effectLst/>
              <a:ea typeface="等线" panose="02010600030101010101" pitchFamily="2" charset="-122"/>
              <a:cs typeface="Times New Roman" panose="02020603050405020304" pitchFamily="18" charset="0"/>
            </a:endParaRPr>
          </a:p>
          <a:p>
            <a:pPr marL="133350" indent="152400" algn="just"/>
            <a:r>
              <a:rPr lang="en-US" altLang="zh-CN" sz="1800" kern="100" dirty="0">
                <a:effectLst/>
                <a:ea typeface="等线" panose="02010600030101010101" pitchFamily="2" charset="-122"/>
                <a:cs typeface="Times New Roman" panose="02020603050405020304" pitchFamily="18" charset="0"/>
              </a:rPr>
              <a:t>4. It is not objective to examine only through the reader's reaction.</a:t>
            </a:r>
            <a:endParaRPr lang="zh-CN" altLang="zh-CN" sz="1800" kern="100" dirty="0">
              <a:effectLst/>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52948789"/>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9087A91F-B211-42FD-9B92-447975CAB183}"/>
              </a:ext>
            </a:extLst>
          </p:cNvPr>
          <p:cNvSpPr txBox="1"/>
          <p:nvPr/>
        </p:nvSpPr>
        <p:spPr>
          <a:xfrm>
            <a:off x="1020725" y="1226287"/>
            <a:ext cx="6620539" cy="1969770"/>
          </a:xfrm>
          <a:prstGeom prst="rect">
            <a:avLst/>
          </a:prstGeom>
          <a:noFill/>
        </p:spPr>
        <p:txBody>
          <a:bodyPr wrap="square" rtlCol="0">
            <a:spAutoFit/>
          </a:bodyPr>
          <a:lstStyle/>
          <a:p>
            <a:r>
              <a:rPr lang="en-US" altLang="zh-CN" sz="1800" kern="100" dirty="0">
                <a:effectLst/>
                <a:ea typeface="等线" panose="02010600030101010101" pitchFamily="2" charset="-122"/>
                <a:cs typeface="Times New Roman" panose="02020603050405020304" pitchFamily="18" charset="0"/>
              </a:rPr>
              <a:t>Nida and Newmark play an important role in translation studies. Their translation theories bypass the debate between literal translation and free translation, and propose new translation methods from a new perspective, which injects new vitality into contemporary translation research and makes outstanding contributions to translation theory.</a:t>
            </a:r>
            <a:endParaRPr lang="zh-CN" altLang="zh-CN" sz="1800" kern="100" dirty="0">
              <a:effectLst/>
              <a:ea typeface="等线"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solidFill>
                <a:srgbClr val="333333"/>
              </a:solidFill>
              <a:effectLst/>
              <a:uLnTx/>
              <a:uFillTx/>
              <a:latin typeface="Arial"/>
              <a:ea typeface="微软雅黑"/>
              <a:cs typeface="+mn-cs"/>
            </a:endParaRPr>
          </a:p>
        </p:txBody>
      </p:sp>
      <p:sp>
        <p:nvSpPr>
          <p:cNvPr id="3" name="文本框 2">
            <a:extLst>
              <a:ext uri="{FF2B5EF4-FFF2-40B4-BE49-F238E27FC236}">
                <a16:creationId xmlns:a16="http://schemas.microsoft.com/office/drawing/2014/main" id="{60F01FF4-FF72-4C96-949B-A9E09AC0A6A6}"/>
              </a:ext>
            </a:extLst>
          </p:cNvPr>
          <p:cNvSpPr txBox="1"/>
          <p:nvPr/>
        </p:nvSpPr>
        <p:spPr>
          <a:xfrm>
            <a:off x="522514" y="323920"/>
            <a:ext cx="2560928" cy="52322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CN" sz="2800" dirty="0">
                <a:solidFill>
                  <a:srgbClr val="333333"/>
                </a:solidFill>
                <a:latin typeface="Algerian" panose="04020705040A02060702" pitchFamily="82" charset="0"/>
                <a:ea typeface="微软雅黑"/>
              </a:rPr>
              <a:t>Conclusion</a:t>
            </a:r>
            <a:endParaRPr kumimoji="0" lang="zh-CN" altLang="en-US" sz="2800" b="0" i="0" u="none" strike="noStrike" kern="1200" cap="none" spc="0" normalizeH="0" baseline="0" noProof="0" dirty="0">
              <a:ln>
                <a:noFill/>
              </a:ln>
              <a:solidFill>
                <a:srgbClr val="333333"/>
              </a:solidFill>
              <a:effectLst/>
              <a:uLnTx/>
              <a:uFillTx/>
              <a:latin typeface="Algerian" panose="04020705040A02060702" pitchFamily="82" charset="0"/>
              <a:ea typeface="微软雅黑"/>
              <a:cs typeface="+mn-cs"/>
            </a:endParaRPr>
          </a:p>
        </p:txBody>
      </p:sp>
    </p:spTree>
    <p:extLst>
      <p:ext uri="{BB962C8B-B14F-4D97-AF65-F5344CB8AC3E}">
        <p14:creationId xmlns:p14="http://schemas.microsoft.com/office/powerpoint/2010/main" val="2514764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98249" y="1737157"/>
            <a:ext cx="3239468" cy="1045690"/>
            <a:chOff x="2627784" y="-92546"/>
            <a:chExt cx="3779472" cy="1220001"/>
          </a:xfrm>
        </p:grpSpPr>
        <p:pic>
          <p:nvPicPr>
            <p:cNvPr id="20" name="Picture 3" descr="E:\水墨图表素材\0222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92546"/>
              <a:ext cx="3779472" cy="1220001"/>
            </a:xfrm>
            <a:prstGeom prst="rect">
              <a:avLst/>
            </a:prstGeom>
            <a:noFill/>
            <a:extLst>
              <a:ext uri="{909E8E84-426E-40DD-AFC4-6F175D3DCCD1}">
                <a14:hiddenFill xmlns:a14="http://schemas.microsoft.com/office/drawing/2010/main">
                  <a:solidFill>
                    <a:srgbClr val="FFFFFF"/>
                  </a:solidFill>
                </a14:hiddenFill>
              </a:ext>
            </a:extLst>
          </p:spPr>
        </p:pic>
        <p:sp>
          <p:nvSpPr>
            <p:cNvPr id="21" name="矩形 20"/>
            <p:cNvSpPr/>
            <p:nvPr/>
          </p:nvSpPr>
          <p:spPr>
            <a:xfrm>
              <a:off x="3539380" y="330034"/>
              <a:ext cx="2040781" cy="394989"/>
            </a:xfrm>
            <a:prstGeom prst="rect">
              <a:avLst/>
            </a:prstGeom>
          </p:spPr>
          <p:txBody>
            <a:bodyPr wrap="non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altLang="zh-CN" sz="1600" b="1" i="0" u="none" strike="noStrike" kern="0" cap="none" spc="0" normalizeH="0" baseline="0" noProof="0" dirty="0">
                  <a:ln>
                    <a:noFill/>
                  </a:ln>
                  <a:solidFill>
                    <a:srgbClr val="333333"/>
                  </a:solidFill>
                  <a:effectLst/>
                  <a:uLnTx/>
                  <a:uFillTx/>
                  <a:latin typeface="Times New Roman" panose="02020603050405020304" pitchFamily="18" charset="0"/>
                  <a:ea typeface="方正硬笔楷书简体" panose="03000509000000000000" pitchFamily="65" charset="-122"/>
                  <a:cs typeface="Times New Roman" panose="02020603050405020304" pitchFamily="18" charset="0"/>
                </a:rPr>
                <a:t>Linguistic School </a:t>
              </a:r>
              <a:endParaRPr kumimoji="0" lang="zh-CN" altLang="en-US" sz="1600" b="1" i="0" u="none" strike="noStrike" kern="0" cap="none" spc="0" normalizeH="0" baseline="0" noProof="0" dirty="0">
                <a:ln>
                  <a:noFill/>
                </a:ln>
                <a:solidFill>
                  <a:srgbClr val="333333"/>
                </a:solidFill>
                <a:effectLst/>
                <a:uLnTx/>
                <a:uFillTx/>
                <a:latin typeface="Times New Roman" panose="02020603050405020304" pitchFamily="18" charset="0"/>
                <a:ea typeface="方正硬笔楷书简体" panose="03000509000000000000" pitchFamily="65" charset="-122"/>
                <a:cs typeface="Times New Roman" panose="02020603050405020304" pitchFamily="18" charset="0"/>
              </a:endParaRPr>
            </a:p>
          </p:txBody>
        </p:sp>
      </p:grpSp>
      <p:grpSp>
        <p:nvGrpSpPr>
          <p:cNvPr id="34" name="组合 33"/>
          <p:cNvGrpSpPr/>
          <p:nvPr/>
        </p:nvGrpSpPr>
        <p:grpSpPr>
          <a:xfrm>
            <a:off x="3472102" y="533890"/>
            <a:ext cx="4572873" cy="2964010"/>
            <a:chOff x="4535535" y="228067"/>
            <a:chExt cx="4572873" cy="2964010"/>
          </a:xfrm>
        </p:grpSpPr>
        <p:pic>
          <p:nvPicPr>
            <p:cNvPr id="42" name="Picture 2" descr="E:\水墨图表素材\4563454.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5535" y="228067"/>
              <a:ext cx="2221081" cy="1201749"/>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E:\水墨图表素材\4563454.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5535" y="1990328"/>
              <a:ext cx="2221081" cy="1201749"/>
            </a:xfrm>
            <a:prstGeom prst="rect">
              <a:avLst/>
            </a:prstGeom>
            <a:noFill/>
            <a:extLst>
              <a:ext uri="{909E8E84-426E-40DD-AFC4-6F175D3DCCD1}">
                <a14:hiddenFill xmlns:a14="http://schemas.microsoft.com/office/drawing/2010/main">
                  <a:solidFill>
                    <a:srgbClr val="FFFFFF"/>
                  </a:solidFill>
                </a14:hiddenFill>
              </a:ext>
            </a:extLst>
          </p:spPr>
        </p:pic>
        <p:grpSp>
          <p:nvGrpSpPr>
            <p:cNvPr id="37" name="组合 36"/>
            <p:cNvGrpSpPr/>
            <p:nvPr/>
          </p:nvGrpSpPr>
          <p:grpSpPr>
            <a:xfrm>
              <a:off x="6887327" y="1191144"/>
              <a:ext cx="2221081" cy="1201749"/>
              <a:chOff x="1948416" y="882457"/>
              <a:chExt cx="2591325" cy="1401958"/>
            </a:xfrm>
          </p:grpSpPr>
          <p:pic>
            <p:nvPicPr>
              <p:cNvPr id="38" name="Picture 2" descr="E:\水墨图表素材\4563454.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8416" y="882457"/>
                <a:ext cx="2591325" cy="1401958"/>
              </a:xfrm>
              <a:prstGeom prst="rect">
                <a:avLst/>
              </a:prstGeom>
              <a:noFill/>
              <a:extLst>
                <a:ext uri="{909E8E84-426E-40DD-AFC4-6F175D3DCCD1}">
                  <a14:hiddenFill xmlns:a14="http://schemas.microsoft.com/office/drawing/2010/main">
                    <a:solidFill>
                      <a:srgbClr val="FFFFFF"/>
                    </a:solidFill>
                  </a14:hiddenFill>
                </a:ext>
              </a:extLst>
            </p:spPr>
          </p:pic>
          <p:sp>
            <p:nvSpPr>
              <p:cNvPr id="39" name="矩形 38"/>
              <p:cNvSpPr/>
              <p:nvPr/>
            </p:nvSpPr>
            <p:spPr>
              <a:xfrm>
                <a:off x="2224570" y="1260890"/>
                <a:ext cx="2154214" cy="502073"/>
              </a:xfrm>
              <a:prstGeom prst="rect">
                <a:avLst/>
              </a:prstGeom>
            </p:spPr>
            <p:txBody>
              <a:bodyPr wrap="square">
                <a:spAutoFit/>
              </a:bodyPr>
              <a:lstStyle/>
              <a:p>
                <a:pPr marL="0" marR="0" lvl="0" indent="0" algn="ctr" defTabSz="685800" rtl="0" eaLnBrk="1" fontAlgn="auto" latinLnBrk="0" hangingPunct="1">
                  <a:lnSpc>
                    <a:spcPct val="120000"/>
                  </a:lnSpc>
                  <a:spcBef>
                    <a:spcPts val="0"/>
                  </a:spcBef>
                  <a:spcAft>
                    <a:spcPts val="0"/>
                  </a:spcAft>
                  <a:buClrTx/>
                  <a:buSzTx/>
                  <a:buFontTx/>
                  <a:buNone/>
                  <a:tabLst/>
                  <a:defRPr/>
                </a:pPr>
                <a:endParaRPr kumimoji="0" lang="zh-CN" altLang="en-US" sz="2000" b="0"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cs typeface="+mn-cs"/>
                </a:endParaRPr>
              </a:p>
            </p:txBody>
          </p:sp>
        </p:grpSp>
      </p:grpSp>
      <p:pic>
        <p:nvPicPr>
          <p:cNvPr id="3" name="Picture 2" descr="E:\水墨图表素材\4563454.png">
            <a:extLst>
              <a:ext uri="{FF2B5EF4-FFF2-40B4-BE49-F238E27FC236}">
                <a16:creationId xmlns:a16="http://schemas.microsoft.com/office/drawing/2014/main" id="{0D0E1AA4-F0AC-4389-A697-1940067FD07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3894" y="2943318"/>
            <a:ext cx="2221081" cy="1201749"/>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a:extLst>
              <a:ext uri="{FF2B5EF4-FFF2-40B4-BE49-F238E27FC236}">
                <a16:creationId xmlns:a16="http://schemas.microsoft.com/office/drawing/2014/main" id="{7838D74C-93A0-4A91-9885-A05F49F1912A}"/>
              </a:ext>
            </a:extLst>
          </p:cNvPr>
          <p:cNvSpPr txBox="1"/>
          <p:nvPr/>
        </p:nvSpPr>
        <p:spPr>
          <a:xfrm>
            <a:off x="6162595" y="3328623"/>
            <a:ext cx="1996905" cy="369332"/>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333333"/>
                </a:solidFill>
                <a:effectLst/>
                <a:uLnTx/>
                <a:uFillTx/>
                <a:latin typeface="Times New Roman" panose="02020603050405020304" pitchFamily="18" charset="0"/>
                <a:ea typeface="方正硬笔楷书简体" panose="03000509000000000000" pitchFamily="65" charset="-122"/>
                <a:cs typeface="Times New Roman" panose="02020603050405020304" pitchFamily="18" charset="0"/>
              </a:rPr>
              <a:t>Peter Newmark</a:t>
            </a:r>
            <a:endParaRPr kumimoji="0" lang="zh-CN" altLang="en-US" sz="1800" b="1" i="0" u="none" strike="noStrike" kern="1200" cap="none" spc="0" normalizeH="0" baseline="0" noProof="0" dirty="0">
              <a:ln>
                <a:noFill/>
              </a:ln>
              <a:solidFill>
                <a:srgbClr val="333333"/>
              </a:solidFill>
              <a:effectLst/>
              <a:uLnTx/>
              <a:uFillTx/>
              <a:latin typeface="Times New Roman" panose="02020603050405020304" pitchFamily="18" charset="0"/>
              <a:ea typeface="微软雅黑"/>
              <a:cs typeface="Times New Roman" panose="02020603050405020304" pitchFamily="18" charset="0"/>
            </a:endParaRPr>
          </a:p>
        </p:txBody>
      </p:sp>
      <p:sp>
        <p:nvSpPr>
          <p:cNvPr id="7" name="文本框 6">
            <a:extLst>
              <a:ext uri="{FF2B5EF4-FFF2-40B4-BE49-F238E27FC236}">
                <a16:creationId xmlns:a16="http://schemas.microsoft.com/office/drawing/2014/main" id="{CBDE001E-C062-4D87-BC5A-801FE1DAFD5F}"/>
              </a:ext>
            </a:extLst>
          </p:cNvPr>
          <p:cNvSpPr txBox="1"/>
          <p:nvPr/>
        </p:nvSpPr>
        <p:spPr>
          <a:xfrm>
            <a:off x="3865069" y="891347"/>
            <a:ext cx="1429230" cy="369332"/>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333333"/>
                </a:solidFill>
                <a:effectLst/>
                <a:uLnTx/>
                <a:uFillTx/>
                <a:latin typeface="Times New Roman" panose="02020603050405020304" pitchFamily="18" charset="0"/>
                <a:ea typeface="微软雅黑"/>
                <a:cs typeface="Times New Roman" panose="02020603050405020304" pitchFamily="18" charset="0"/>
              </a:rPr>
              <a:t>Introduction</a:t>
            </a:r>
            <a:endParaRPr kumimoji="0" lang="zh-CN" altLang="en-US" sz="1800" b="1" i="0" u="none" strike="noStrike" kern="1200" cap="none" spc="0" normalizeH="0" baseline="0" noProof="0" dirty="0">
              <a:ln>
                <a:noFill/>
              </a:ln>
              <a:solidFill>
                <a:srgbClr val="333333"/>
              </a:solidFill>
              <a:effectLst/>
              <a:uLnTx/>
              <a:uFillTx/>
              <a:latin typeface="Times New Roman" panose="02020603050405020304" pitchFamily="18" charset="0"/>
              <a:ea typeface="微软雅黑"/>
              <a:cs typeface="Times New Roman" panose="02020603050405020304" pitchFamily="18" charset="0"/>
            </a:endParaRPr>
          </a:p>
        </p:txBody>
      </p:sp>
      <p:sp>
        <p:nvSpPr>
          <p:cNvPr id="8" name="文本框 7">
            <a:extLst>
              <a:ext uri="{FF2B5EF4-FFF2-40B4-BE49-F238E27FC236}">
                <a16:creationId xmlns:a16="http://schemas.microsoft.com/office/drawing/2014/main" id="{6277EBB5-D620-4456-A4BE-A36319AB10D1}"/>
              </a:ext>
            </a:extLst>
          </p:cNvPr>
          <p:cNvSpPr txBox="1"/>
          <p:nvPr/>
        </p:nvSpPr>
        <p:spPr>
          <a:xfrm>
            <a:off x="3752068" y="2598181"/>
            <a:ext cx="1775673" cy="369332"/>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rgbClr val="333333"/>
                </a:solidFill>
                <a:effectLst/>
                <a:uLnTx/>
                <a:uFillTx/>
                <a:latin typeface="Times New Roman" panose="02020603050405020304" pitchFamily="18" charset="0"/>
                <a:ea typeface="微软雅黑"/>
                <a:cs typeface="Times New Roman" panose="02020603050405020304" pitchFamily="18" charset="0"/>
              </a:rPr>
              <a:t>Representatives</a:t>
            </a:r>
            <a:endParaRPr kumimoji="0" lang="zh-CN" altLang="en-US" sz="1800" b="1" i="0" u="none" strike="noStrike" kern="1200" cap="none" spc="0" normalizeH="0" baseline="0" noProof="0" dirty="0">
              <a:ln>
                <a:noFill/>
              </a:ln>
              <a:solidFill>
                <a:srgbClr val="333333"/>
              </a:solidFill>
              <a:effectLst/>
              <a:uLnTx/>
              <a:uFillTx/>
              <a:latin typeface="Times New Roman" panose="02020603050405020304" pitchFamily="18" charset="0"/>
              <a:ea typeface="微软雅黑"/>
              <a:cs typeface="Times New Roman" panose="02020603050405020304" pitchFamily="18" charset="0"/>
            </a:endParaRPr>
          </a:p>
        </p:txBody>
      </p:sp>
      <p:sp>
        <p:nvSpPr>
          <p:cNvPr id="44" name="文本框 43">
            <a:extLst>
              <a:ext uri="{FF2B5EF4-FFF2-40B4-BE49-F238E27FC236}">
                <a16:creationId xmlns:a16="http://schemas.microsoft.com/office/drawing/2014/main" id="{B6D07235-AA47-471E-81B5-4AE53B341E93}"/>
              </a:ext>
            </a:extLst>
          </p:cNvPr>
          <p:cNvSpPr txBox="1"/>
          <p:nvPr/>
        </p:nvSpPr>
        <p:spPr>
          <a:xfrm>
            <a:off x="6193725" y="1883290"/>
            <a:ext cx="1580158" cy="338554"/>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333333"/>
                </a:solidFill>
                <a:effectLst/>
                <a:uLnTx/>
                <a:uFillTx/>
                <a:latin typeface="Arial"/>
                <a:ea typeface="微软雅黑"/>
                <a:cs typeface="+mn-cs"/>
              </a:rPr>
              <a:t>Eugene Nida</a:t>
            </a:r>
            <a:endParaRPr kumimoji="0" lang="zh-CN" altLang="en-US" sz="1600" b="1" i="0" u="none" strike="noStrike" kern="1200" cap="none" spc="0" normalizeH="0" baseline="0" noProof="0" dirty="0">
              <a:ln>
                <a:noFill/>
              </a:ln>
              <a:solidFill>
                <a:srgbClr val="333333"/>
              </a:solidFill>
              <a:effectLst/>
              <a:uLnTx/>
              <a:uFillTx/>
              <a:latin typeface="Arial"/>
              <a:ea typeface="微软雅黑"/>
              <a:cs typeface="+mn-cs"/>
            </a:endParaRPr>
          </a:p>
        </p:txBody>
      </p:sp>
      <p:cxnSp>
        <p:nvCxnSpPr>
          <p:cNvPr id="11" name="直接箭头连接符 10">
            <a:extLst>
              <a:ext uri="{FF2B5EF4-FFF2-40B4-BE49-F238E27FC236}">
                <a16:creationId xmlns:a16="http://schemas.microsoft.com/office/drawing/2014/main" id="{C1340849-191E-4D80-8900-7D706735C10C}"/>
              </a:ext>
            </a:extLst>
          </p:cNvPr>
          <p:cNvCxnSpPr/>
          <p:nvPr/>
        </p:nvCxnSpPr>
        <p:spPr>
          <a:xfrm flipV="1">
            <a:off x="3141219" y="1383126"/>
            <a:ext cx="408805" cy="453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直接箭头连接符 12">
            <a:extLst>
              <a:ext uri="{FF2B5EF4-FFF2-40B4-BE49-F238E27FC236}">
                <a16:creationId xmlns:a16="http://schemas.microsoft.com/office/drawing/2014/main" id="{0F9353B4-FF6C-4C47-B6F0-E6B2741987BC}"/>
              </a:ext>
            </a:extLst>
          </p:cNvPr>
          <p:cNvCxnSpPr>
            <a:endCxn id="40" idx="1"/>
          </p:cNvCxnSpPr>
          <p:nvPr/>
        </p:nvCxnSpPr>
        <p:spPr>
          <a:xfrm>
            <a:off x="3141218" y="2481922"/>
            <a:ext cx="330884" cy="415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直接箭头连接符 14">
            <a:extLst>
              <a:ext uri="{FF2B5EF4-FFF2-40B4-BE49-F238E27FC236}">
                <a16:creationId xmlns:a16="http://schemas.microsoft.com/office/drawing/2014/main" id="{1E489D0A-F621-4011-BB13-E06BD8F4EBCB}"/>
              </a:ext>
            </a:extLst>
          </p:cNvPr>
          <p:cNvCxnSpPr/>
          <p:nvPr/>
        </p:nvCxnSpPr>
        <p:spPr>
          <a:xfrm flipV="1">
            <a:off x="5693184" y="2311540"/>
            <a:ext cx="185102" cy="1263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直接箭头连接符 16">
            <a:extLst>
              <a:ext uri="{FF2B5EF4-FFF2-40B4-BE49-F238E27FC236}">
                <a16:creationId xmlns:a16="http://schemas.microsoft.com/office/drawing/2014/main" id="{D11D5C59-245E-4264-A29E-27CC49C7F28C}"/>
              </a:ext>
            </a:extLst>
          </p:cNvPr>
          <p:cNvCxnSpPr>
            <a:stCxn id="40" idx="3"/>
          </p:cNvCxnSpPr>
          <p:nvPr/>
        </p:nvCxnSpPr>
        <p:spPr>
          <a:xfrm>
            <a:off x="5693183" y="2897026"/>
            <a:ext cx="185102" cy="2380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 name="Picture 2" descr="E:\水墨图表素材\4563454.png">
            <a:extLst>
              <a:ext uri="{FF2B5EF4-FFF2-40B4-BE49-F238E27FC236}">
                <a16:creationId xmlns:a16="http://schemas.microsoft.com/office/drawing/2014/main" id="{DA4CDF64-6A2E-4050-9958-8563CA077D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2102" y="3780680"/>
            <a:ext cx="2221081" cy="1201749"/>
          </a:xfrm>
          <a:prstGeom prst="rect">
            <a:avLst/>
          </a:prstGeom>
          <a:noFill/>
          <a:extLst>
            <a:ext uri="{909E8E84-426E-40DD-AFC4-6F175D3DCCD1}">
              <a14:hiddenFill xmlns:a14="http://schemas.microsoft.com/office/drawing/2010/main">
                <a:solidFill>
                  <a:srgbClr val="FFFFFF"/>
                </a:solidFill>
              </a14:hiddenFill>
            </a:ext>
          </a:extLst>
        </p:spPr>
      </p:pic>
      <p:sp>
        <p:nvSpPr>
          <p:cNvPr id="6" name="文本框 5">
            <a:extLst>
              <a:ext uri="{FF2B5EF4-FFF2-40B4-BE49-F238E27FC236}">
                <a16:creationId xmlns:a16="http://schemas.microsoft.com/office/drawing/2014/main" id="{7E9CEF15-F60D-44CF-98B0-BCAAEBB263B5}"/>
              </a:ext>
            </a:extLst>
          </p:cNvPr>
          <p:cNvSpPr txBox="1"/>
          <p:nvPr/>
        </p:nvSpPr>
        <p:spPr>
          <a:xfrm>
            <a:off x="3865069" y="4105758"/>
            <a:ext cx="1598279" cy="369332"/>
          </a:xfrm>
          <a:prstGeom prst="rect">
            <a:avLst/>
          </a:prstGeom>
          <a:noFill/>
        </p:spPr>
        <p:txBody>
          <a:bodyPr wrap="square" rtlCol="0">
            <a:spAutoFit/>
          </a:bodyPr>
          <a:lstStyle/>
          <a:p>
            <a:r>
              <a:rPr lang="en-US" altLang="zh-CN" sz="1800" b="1" dirty="0">
                <a:latin typeface="Times New Roman" panose="02020603050405020304" pitchFamily="18" charset="0"/>
                <a:cs typeface="Times New Roman" panose="02020603050405020304" pitchFamily="18" charset="0"/>
              </a:rPr>
              <a:t>Conclusion</a:t>
            </a:r>
            <a:endParaRPr lang="zh-CN" altLang="en-US" sz="1800" b="1" dirty="0">
              <a:latin typeface="Times New Roman" panose="02020603050405020304" pitchFamily="18" charset="0"/>
              <a:cs typeface="Times New Roman" panose="02020603050405020304" pitchFamily="18" charset="0"/>
            </a:endParaRPr>
          </a:p>
        </p:txBody>
      </p:sp>
      <p:cxnSp>
        <p:nvCxnSpPr>
          <p:cNvPr id="10" name="直接箭头连接符 9">
            <a:extLst>
              <a:ext uri="{FF2B5EF4-FFF2-40B4-BE49-F238E27FC236}">
                <a16:creationId xmlns:a16="http://schemas.microsoft.com/office/drawing/2014/main" id="{8BC9E3FA-DFBF-4F17-A36B-3ED6B49C88BD}"/>
              </a:ext>
            </a:extLst>
          </p:cNvPr>
          <p:cNvCxnSpPr/>
          <p:nvPr/>
        </p:nvCxnSpPr>
        <p:spPr>
          <a:xfrm>
            <a:off x="2812356" y="2897025"/>
            <a:ext cx="494304" cy="1208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095991"/>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1000"/>
                                        <p:tgtEl>
                                          <p:spTgt spid="34"/>
                                        </p:tgtEl>
                                      </p:cBhvr>
                                    </p:animEffect>
                                    <p:anim calcmode="lin" valueType="num">
                                      <p:cBhvr>
                                        <p:cTn id="14" dur="1000" fill="hold"/>
                                        <p:tgtEl>
                                          <p:spTgt spid="34"/>
                                        </p:tgtEl>
                                        <p:attrNameLst>
                                          <p:attrName>ppt_x</p:attrName>
                                        </p:attrNameLst>
                                      </p:cBhvr>
                                      <p:tavLst>
                                        <p:tav tm="0">
                                          <p:val>
                                            <p:strVal val="#ppt_x"/>
                                          </p:val>
                                        </p:tav>
                                        <p:tav tm="100000">
                                          <p:val>
                                            <p:strVal val="#ppt_x"/>
                                          </p:val>
                                        </p:tav>
                                      </p:tavLst>
                                    </p:anim>
                                    <p:anim calcmode="lin" valueType="num">
                                      <p:cBhvr>
                                        <p:cTn id="15"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9087A91F-B211-42FD-9B92-447975CAB183}"/>
              </a:ext>
            </a:extLst>
          </p:cNvPr>
          <p:cNvSpPr txBox="1"/>
          <p:nvPr/>
        </p:nvSpPr>
        <p:spPr>
          <a:xfrm>
            <a:off x="1191025" y="875980"/>
            <a:ext cx="5532504" cy="2374366"/>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dirty="0">
              <a:ln>
                <a:noFill/>
              </a:ln>
              <a:solidFill>
                <a:srgbClr val="333333"/>
              </a:solidFill>
              <a:effectLst/>
              <a:uLnTx/>
              <a:uFillTx/>
              <a:latin typeface="Arial"/>
              <a:ea typeface="微软雅黑"/>
              <a:cs typeface="+mn-cs"/>
            </a:endParaRPr>
          </a:p>
        </p:txBody>
      </p:sp>
      <p:sp>
        <p:nvSpPr>
          <p:cNvPr id="3" name="文本框 2">
            <a:extLst>
              <a:ext uri="{FF2B5EF4-FFF2-40B4-BE49-F238E27FC236}">
                <a16:creationId xmlns:a16="http://schemas.microsoft.com/office/drawing/2014/main" id="{60F01FF4-FF72-4C96-949B-A9E09AC0A6A6}"/>
              </a:ext>
            </a:extLst>
          </p:cNvPr>
          <p:cNvSpPr txBox="1"/>
          <p:nvPr/>
        </p:nvSpPr>
        <p:spPr>
          <a:xfrm>
            <a:off x="522514" y="338097"/>
            <a:ext cx="1874904" cy="40011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2000" b="0" i="0" u="none" strike="noStrike" kern="1200" cap="none" spc="0" normalizeH="0" baseline="0" noProof="0" dirty="0">
                <a:ln>
                  <a:noFill/>
                </a:ln>
                <a:solidFill>
                  <a:srgbClr val="333333"/>
                </a:solidFill>
                <a:effectLst/>
                <a:uLnTx/>
                <a:uFillTx/>
                <a:latin typeface="Algerian" panose="04020705040A02060702" pitchFamily="82" charset="0"/>
                <a:ea typeface="微软雅黑"/>
                <a:cs typeface="+mn-cs"/>
              </a:rPr>
              <a:t>Introduction</a:t>
            </a:r>
            <a:endParaRPr kumimoji="0" lang="zh-CN" altLang="en-US" sz="2000" b="0" i="0" u="none" strike="noStrike" kern="1200" cap="none" spc="0" normalizeH="0" baseline="0" noProof="0" dirty="0">
              <a:ln>
                <a:noFill/>
              </a:ln>
              <a:solidFill>
                <a:srgbClr val="333333"/>
              </a:solidFill>
              <a:effectLst/>
              <a:uLnTx/>
              <a:uFillTx/>
              <a:latin typeface="Algerian" panose="04020705040A02060702" pitchFamily="82" charset="0"/>
              <a:ea typeface="微软雅黑"/>
              <a:cs typeface="+mn-cs"/>
            </a:endParaRPr>
          </a:p>
        </p:txBody>
      </p:sp>
      <p:sp>
        <p:nvSpPr>
          <p:cNvPr id="4" name="文本框 3">
            <a:extLst>
              <a:ext uri="{FF2B5EF4-FFF2-40B4-BE49-F238E27FC236}">
                <a16:creationId xmlns:a16="http://schemas.microsoft.com/office/drawing/2014/main" id="{8A61CB6B-507A-4FA1-826B-6D5A97D2DAE8}"/>
              </a:ext>
            </a:extLst>
          </p:cNvPr>
          <p:cNvSpPr txBox="1"/>
          <p:nvPr/>
        </p:nvSpPr>
        <p:spPr>
          <a:xfrm>
            <a:off x="1191025" y="998924"/>
            <a:ext cx="6761950" cy="3293209"/>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333333"/>
                </a:solidFill>
                <a:effectLst/>
                <a:uLnTx/>
                <a:uFillTx/>
                <a:latin typeface="Arial"/>
                <a:ea typeface="微软雅黑"/>
                <a:cs typeface="+mn-cs"/>
              </a:rPr>
              <a:t>1.In the early 20th century, Saussure put forward the theory of general linguistics, </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zh-CN" sz="1600" dirty="0">
              <a:solidFill>
                <a:srgbClr val="333333"/>
              </a:solidFill>
              <a:latin typeface="Arial"/>
              <a:ea typeface="微软雅黑"/>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333333"/>
                </a:solidFill>
                <a:effectLst/>
                <a:uLnTx/>
                <a:uFillTx/>
                <a:latin typeface="Arial"/>
                <a:ea typeface="微软雅黑"/>
                <a:cs typeface="+mn-cs"/>
              </a:rPr>
              <a:t>2.The 20th century was a period in which the linguistic school of translation studies gained tremendous development. They used modern linguistic theories such as structural theory, transformational-generative grammar, functional theory and discourse theory to conduct scientific and systematic research on translation issues, and opened up a new field of translation studies.</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altLang="zh-CN" sz="1600" b="0" i="0" u="none" strike="noStrike" kern="1200" cap="none" spc="0" normalizeH="0" baseline="0" noProof="0" dirty="0">
              <a:ln>
                <a:noFill/>
              </a:ln>
              <a:solidFill>
                <a:srgbClr val="333333"/>
              </a:solidFill>
              <a:effectLst/>
              <a:uLnTx/>
              <a:uFillTx/>
              <a:latin typeface="Arial"/>
              <a:ea typeface="微软雅黑"/>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zh-CN" sz="1600" dirty="0">
                <a:solidFill>
                  <a:srgbClr val="333333"/>
                </a:solidFill>
                <a:latin typeface="Arial"/>
                <a:ea typeface="微软雅黑"/>
              </a:rPr>
              <a:t>3.</a:t>
            </a:r>
            <a:r>
              <a:rPr kumimoji="0" lang="en-US" altLang="zh-CN" sz="1600" b="0" i="0" u="none" strike="noStrike" kern="1200" cap="none" spc="0" normalizeH="0" baseline="0" noProof="0" dirty="0">
                <a:ln>
                  <a:noFill/>
                </a:ln>
                <a:solidFill>
                  <a:srgbClr val="333333"/>
                </a:solidFill>
                <a:effectLst/>
                <a:uLnTx/>
                <a:uFillTx/>
                <a:latin typeface="Arial"/>
                <a:ea typeface="微软雅黑"/>
                <a:cs typeface="+mn-cs"/>
              </a:rPr>
              <a:t>In the 1940 s and early 70 s, translation is even into the category of linguistics, and is treated as a branch of comparative linguistics, applied linguistics, and semantics</a:t>
            </a:r>
            <a:r>
              <a:rPr kumimoji="0" lang="en-US" altLang="zh-CN" sz="1400" b="0" i="0" u="none" strike="noStrike" kern="1200" cap="none" spc="0" normalizeH="0" baseline="0" noProof="0" dirty="0">
                <a:ln>
                  <a:noFill/>
                </a:ln>
                <a:solidFill>
                  <a:srgbClr val="333333"/>
                </a:solidFill>
                <a:effectLst/>
                <a:uLnTx/>
                <a:uFillTx/>
                <a:latin typeface="Arial"/>
                <a:ea typeface="微软雅黑"/>
                <a:cs typeface="+mn-cs"/>
              </a:rPr>
              <a:t>.</a:t>
            </a:r>
            <a:endParaRPr kumimoji="0" lang="zh-CN" altLang="en-US" sz="1400" b="0" i="0" u="none" strike="noStrike" kern="1200" cap="none" spc="0" normalizeH="0" baseline="0" noProof="0" dirty="0">
              <a:ln>
                <a:noFill/>
              </a:ln>
              <a:solidFill>
                <a:srgbClr val="333333"/>
              </a:solidFill>
              <a:effectLst/>
              <a:uLnTx/>
              <a:uFillTx/>
              <a:latin typeface="Arial"/>
              <a:ea typeface="微软雅黑"/>
              <a:cs typeface="+mn-cs"/>
            </a:endParaRPr>
          </a:p>
        </p:txBody>
      </p:sp>
    </p:spTree>
    <p:extLst>
      <p:ext uri="{BB962C8B-B14F-4D97-AF65-F5344CB8AC3E}">
        <p14:creationId xmlns:p14="http://schemas.microsoft.com/office/powerpoint/2010/main" val="299765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26332" y="284233"/>
            <a:ext cx="3523492" cy="616445"/>
            <a:chOff x="568442" y="378977"/>
            <a:chExt cx="4697994" cy="821929"/>
          </a:xfrm>
        </p:grpSpPr>
        <p:sp>
          <p:nvSpPr>
            <p:cNvPr id="29" name="等腰三角形 28"/>
            <p:cNvSpPr/>
            <p:nvPr/>
          </p:nvSpPr>
          <p:spPr>
            <a:xfrm rot="16200000" flipH="1" flipV="1">
              <a:off x="492508" y="454911"/>
              <a:ext cx="304323" cy="152455"/>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34039"/>
                </a:solidFill>
                <a:latin typeface="+mj-ea"/>
                <a:ea typeface="+mj-ea"/>
              </a:endParaRPr>
            </a:p>
          </p:txBody>
        </p:sp>
        <p:sp>
          <p:nvSpPr>
            <p:cNvPr id="53" name="文本框 23"/>
            <p:cNvSpPr txBox="1"/>
            <p:nvPr/>
          </p:nvSpPr>
          <p:spPr>
            <a:xfrm>
              <a:off x="814934" y="503277"/>
              <a:ext cx="4451502" cy="697629"/>
            </a:xfrm>
            <a:prstGeom prst="rect">
              <a:avLst/>
            </a:prstGeom>
            <a:noFill/>
          </p:spPr>
          <p:txBody>
            <a:bodyPr wrap="square" rtlCol="0">
              <a:spAutoFit/>
            </a:bodyPr>
            <a:lstStyle/>
            <a:p>
              <a:r>
                <a:rPr lang="en-US" altLang="zh-CN" sz="2800" dirty="0">
                  <a:solidFill>
                    <a:srgbClr val="834039"/>
                  </a:solidFill>
                  <a:latin typeface="+mj-ea"/>
                  <a:ea typeface="+mj-ea"/>
                </a:rPr>
                <a:t>  Eugene Nida</a:t>
              </a:r>
              <a:endParaRPr lang="zh-CN" altLang="en-US" sz="2800" dirty="0">
                <a:latin typeface="+mj-ea"/>
                <a:ea typeface="+mj-ea"/>
              </a:endParaRPr>
            </a:p>
          </p:txBody>
        </p:sp>
      </p:grpSp>
      <p:pic>
        <p:nvPicPr>
          <p:cNvPr id="54" name="Picture 4" descr="E:\水墨图表素材\6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516014"/>
            <a:ext cx="7056784" cy="1008112"/>
          </a:xfrm>
          <a:prstGeom prst="rect">
            <a:avLst/>
          </a:prstGeom>
          <a:noFill/>
          <a:extLst>
            <a:ext uri="{909E8E84-426E-40DD-AFC4-6F175D3DCCD1}">
              <a14:hiddenFill xmlns:a14="http://schemas.microsoft.com/office/drawing/2010/main">
                <a:solidFill>
                  <a:srgbClr val="FFFFFF"/>
                </a:solidFill>
              </a14:hiddenFill>
            </a:ext>
          </a:extLst>
        </p:spPr>
      </p:pic>
      <p:sp>
        <p:nvSpPr>
          <p:cNvPr id="55" name="Text Box 9"/>
          <p:cNvSpPr txBox="1">
            <a:spLocks noChangeArrowheads="1"/>
          </p:cNvSpPr>
          <p:nvPr/>
        </p:nvSpPr>
        <p:spPr bwMode="auto">
          <a:xfrm>
            <a:off x="2108448" y="1660029"/>
            <a:ext cx="368275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zh-CN" altLang="en-US" sz="2000" dirty="0">
                <a:solidFill>
                  <a:schemeClr val="bg1"/>
                </a:solidFill>
                <a:ea typeface="方正硬笔楷书简体" panose="03000509000000000000" pitchFamily="65" charset="-122"/>
              </a:rPr>
              <a:t>①  </a:t>
            </a:r>
            <a:r>
              <a:rPr lang="en-US" altLang="zh-CN" sz="2000" dirty="0">
                <a:solidFill>
                  <a:schemeClr val="bg1"/>
                </a:solidFill>
                <a:ea typeface="方正硬笔楷书简体" panose="03000509000000000000" pitchFamily="65" charset="-122"/>
              </a:rPr>
              <a:t>Dynamic equivalence</a:t>
            </a:r>
            <a:endParaRPr lang="zh-CN" altLang="en-US" sz="2000" dirty="0">
              <a:solidFill>
                <a:schemeClr val="bg1"/>
              </a:solidFill>
              <a:ea typeface="方正硬笔楷书简体" panose="03000509000000000000" pitchFamily="65" charset="-122"/>
            </a:endParaRPr>
          </a:p>
        </p:txBody>
      </p:sp>
      <p:pic>
        <p:nvPicPr>
          <p:cNvPr id="56" name="Picture 4" descr="E:\水墨图表素材\6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452117"/>
            <a:ext cx="7056784" cy="1008112"/>
          </a:xfrm>
          <a:prstGeom prst="rect">
            <a:avLst/>
          </a:prstGeom>
          <a:noFill/>
          <a:extLst>
            <a:ext uri="{909E8E84-426E-40DD-AFC4-6F175D3DCCD1}">
              <a14:hiddenFill xmlns:a14="http://schemas.microsoft.com/office/drawing/2010/main">
                <a:solidFill>
                  <a:srgbClr val="FFFFFF"/>
                </a:solidFill>
              </a14:hiddenFill>
            </a:ext>
          </a:extLst>
        </p:spPr>
      </p:pic>
      <p:sp>
        <p:nvSpPr>
          <p:cNvPr id="57" name="Text Box 9"/>
          <p:cNvSpPr txBox="1">
            <a:spLocks noChangeArrowheads="1"/>
          </p:cNvSpPr>
          <p:nvPr/>
        </p:nvSpPr>
        <p:spPr bwMode="auto">
          <a:xfrm>
            <a:off x="2108448" y="2596132"/>
            <a:ext cx="334251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zh-CN" altLang="en-US" sz="2000" dirty="0">
                <a:solidFill>
                  <a:schemeClr val="bg1"/>
                </a:solidFill>
                <a:ea typeface="方正硬笔楷书简体" panose="03000509000000000000" pitchFamily="65" charset="-122"/>
              </a:rPr>
              <a:t>②  </a:t>
            </a:r>
            <a:r>
              <a:rPr lang="en-US" altLang="zh-CN" sz="2000" dirty="0">
                <a:solidFill>
                  <a:schemeClr val="bg1"/>
                </a:solidFill>
                <a:ea typeface="方正硬笔楷书简体" panose="03000509000000000000" pitchFamily="65" charset="-122"/>
              </a:rPr>
              <a:t>Ways to equivalence</a:t>
            </a:r>
            <a:endParaRPr lang="zh-CN" altLang="en-US" sz="2000" dirty="0">
              <a:solidFill>
                <a:schemeClr val="bg1"/>
              </a:solidFill>
              <a:ea typeface="方正硬笔楷书简体" panose="03000509000000000000" pitchFamily="65" charset="-122"/>
            </a:endParaRPr>
          </a:p>
        </p:txBody>
      </p:sp>
      <p:pic>
        <p:nvPicPr>
          <p:cNvPr id="58" name="Picture 4" descr="E:\水墨图表素材\67.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3388221"/>
            <a:ext cx="7056784" cy="1008112"/>
          </a:xfrm>
          <a:prstGeom prst="rect">
            <a:avLst/>
          </a:prstGeom>
          <a:noFill/>
          <a:extLst>
            <a:ext uri="{909E8E84-426E-40DD-AFC4-6F175D3DCCD1}">
              <a14:hiddenFill xmlns:a14="http://schemas.microsoft.com/office/drawing/2010/main">
                <a:solidFill>
                  <a:srgbClr val="FFFFFF"/>
                </a:solidFill>
              </a14:hiddenFill>
            </a:ext>
          </a:extLst>
        </p:spPr>
      </p:pic>
      <p:sp>
        <p:nvSpPr>
          <p:cNvPr id="59" name="Text Box 9"/>
          <p:cNvSpPr txBox="1">
            <a:spLocks noChangeArrowheads="1"/>
          </p:cNvSpPr>
          <p:nvPr/>
        </p:nvSpPr>
        <p:spPr bwMode="auto">
          <a:xfrm>
            <a:off x="2108447" y="3532236"/>
            <a:ext cx="47743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zh-CN" altLang="en-US" sz="2000" dirty="0">
                <a:solidFill>
                  <a:schemeClr val="bg1"/>
                </a:solidFill>
                <a:ea typeface="方正硬笔楷书简体" panose="03000509000000000000" pitchFamily="65" charset="-122"/>
              </a:rPr>
              <a:t>③  </a:t>
            </a:r>
            <a:r>
              <a:rPr lang="en-US" altLang="zh-CN" sz="2000" dirty="0">
                <a:solidFill>
                  <a:schemeClr val="bg1"/>
                </a:solidFill>
                <a:ea typeface="方正硬笔楷书简体" panose="03000509000000000000" pitchFamily="65" charset="-122"/>
              </a:rPr>
              <a:t>The four standards of translation</a:t>
            </a:r>
            <a:endParaRPr lang="zh-CN" altLang="en-US" sz="2000" dirty="0">
              <a:solidFill>
                <a:schemeClr val="bg1"/>
              </a:solidFill>
              <a:ea typeface="方正硬笔楷书简体" panose="03000509000000000000" pitchFamily="65" charset="-122"/>
            </a:endParaRPr>
          </a:p>
        </p:txBody>
      </p:sp>
    </p:spTree>
    <p:extLst>
      <p:ext uri="{BB962C8B-B14F-4D97-AF65-F5344CB8AC3E}">
        <p14:creationId xmlns:p14="http://schemas.microsoft.com/office/powerpoint/2010/main" val="3385767078"/>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wipe(left)">
                                      <p:cBhvr>
                                        <p:cTn id="12" dur="500"/>
                                        <p:tgtEl>
                                          <p:spTgt spid="54"/>
                                        </p:tgtEl>
                                      </p:cBhvr>
                                    </p:animEffect>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wipe(left)">
                                      <p:cBhvr>
                                        <p:cTn id="16" dur="500"/>
                                        <p:tgtEl>
                                          <p:spTgt spid="55"/>
                                        </p:tgtEl>
                                      </p:cBhvr>
                                    </p:animEffect>
                                  </p:childTnLst>
                                </p:cTn>
                              </p:par>
                            </p:childTnLst>
                          </p:cTn>
                        </p:par>
                        <p:par>
                          <p:cTn id="17" fill="hold">
                            <p:stCondLst>
                              <p:cond delay="1500"/>
                            </p:stCondLst>
                            <p:childTnLst>
                              <p:par>
                                <p:cTn id="18" presetID="22" presetClass="entr" presetSubtype="8" fill="hold" nodeType="afterEffect">
                                  <p:stCondLst>
                                    <p:cond delay="0"/>
                                  </p:stCondLst>
                                  <p:childTnLst>
                                    <p:set>
                                      <p:cBhvr>
                                        <p:cTn id="19" dur="1" fill="hold">
                                          <p:stCondLst>
                                            <p:cond delay="0"/>
                                          </p:stCondLst>
                                        </p:cTn>
                                        <p:tgtEl>
                                          <p:spTgt spid="56"/>
                                        </p:tgtEl>
                                        <p:attrNameLst>
                                          <p:attrName>style.visibility</p:attrName>
                                        </p:attrNameLst>
                                      </p:cBhvr>
                                      <p:to>
                                        <p:strVal val="visible"/>
                                      </p:to>
                                    </p:set>
                                    <p:animEffect transition="in" filter="wipe(left)">
                                      <p:cBhvr>
                                        <p:cTn id="20" dur="500"/>
                                        <p:tgtEl>
                                          <p:spTgt spid="56"/>
                                        </p:tgtEl>
                                      </p:cBhvr>
                                    </p:animEffect>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57"/>
                                        </p:tgtEl>
                                        <p:attrNameLst>
                                          <p:attrName>style.visibility</p:attrName>
                                        </p:attrNameLst>
                                      </p:cBhvr>
                                      <p:to>
                                        <p:strVal val="visible"/>
                                      </p:to>
                                    </p:set>
                                    <p:animEffect transition="in" filter="wipe(left)">
                                      <p:cBhvr>
                                        <p:cTn id="24" dur="500"/>
                                        <p:tgtEl>
                                          <p:spTgt spid="57"/>
                                        </p:tgtEl>
                                      </p:cBhvr>
                                    </p:animEffect>
                                  </p:childTnLst>
                                </p:cTn>
                              </p:par>
                            </p:childTnLst>
                          </p:cTn>
                        </p:par>
                        <p:par>
                          <p:cTn id="25" fill="hold">
                            <p:stCondLst>
                              <p:cond delay="2500"/>
                            </p:stCondLst>
                            <p:childTnLst>
                              <p:par>
                                <p:cTn id="26" presetID="22" presetClass="entr" presetSubtype="8" fill="hold" nodeType="afterEffect">
                                  <p:stCondLst>
                                    <p:cond delay="0"/>
                                  </p:stCondLst>
                                  <p:childTnLst>
                                    <p:set>
                                      <p:cBhvr>
                                        <p:cTn id="27" dur="1" fill="hold">
                                          <p:stCondLst>
                                            <p:cond delay="0"/>
                                          </p:stCondLst>
                                        </p:cTn>
                                        <p:tgtEl>
                                          <p:spTgt spid="58"/>
                                        </p:tgtEl>
                                        <p:attrNameLst>
                                          <p:attrName>style.visibility</p:attrName>
                                        </p:attrNameLst>
                                      </p:cBhvr>
                                      <p:to>
                                        <p:strVal val="visible"/>
                                      </p:to>
                                    </p:set>
                                    <p:animEffect transition="in" filter="wipe(left)">
                                      <p:cBhvr>
                                        <p:cTn id="28" dur="500"/>
                                        <p:tgtEl>
                                          <p:spTgt spid="58"/>
                                        </p:tgtEl>
                                      </p:cBhvr>
                                    </p:animEffect>
                                  </p:childTnLst>
                                </p:cTn>
                              </p:par>
                            </p:childTnLst>
                          </p:cTn>
                        </p:par>
                        <p:par>
                          <p:cTn id="29" fill="hold">
                            <p:stCondLst>
                              <p:cond delay="3000"/>
                            </p:stCondLst>
                            <p:childTnLst>
                              <p:par>
                                <p:cTn id="30" presetID="22" presetClass="entr" presetSubtype="8" fill="hold" grpId="0" nodeType="after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wipe(left)">
                                      <p:cBhvr>
                                        <p:cTn id="3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57" grpId="0"/>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4"/>
          <p:cNvGrpSpPr>
            <a:grpSpLocks/>
          </p:cNvGrpSpPr>
          <p:nvPr/>
        </p:nvGrpSpPr>
        <p:grpSpPr bwMode="auto">
          <a:xfrm>
            <a:off x="4346104" y="512208"/>
            <a:ext cx="3602038" cy="4119084"/>
            <a:chOff x="0" y="-47"/>
            <a:chExt cx="2269" cy="1997"/>
          </a:xfrm>
        </p:grpSpPr>
        <p:sp>
          <p:nvSpPr>
            <p:cNvPr id="13" name="Rectangle 3"/>
            <p:cNvSpPr>
              <a:spLocks noChangeArrowheads="1"/>
            </p:cNvSpPr>
            <p:nvPr/>
          </p:nvSpPr>
          <p:spPr bwMode="auto">
            <a:xfrm>
              <a:off x="39" y="-47"/>
              <a:ext cx="2101" cy="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hangingPunct="0">
                <a:lnSpc>
                  <a:spcPct val="110000"/>
                </a:lnSpc>
              </a:pPr>
              <a:endParaRPr lang="en-US" altLang="zh-CN" sz="1000" dirty="0">
                <a:latin typeface="Calibri" pitchFamily="34" charset="0"/>
                <a:ea typeface="方正硬笔楷书简体" panose="03000509000000000000" pitchFamily="65" charset="-122"/>
              </a:endParaRPr>
            </a:p>
            <a:p>
              <a:pPr eaLnBrk="0" hangingPunct="0">
                <a:lnSpc>
                  <a:spcPct val="110000"/>
                </a:lnSpc>
              </a:pPr>
              <a:r>
                <a:rPr lang="en-US" altLang="zh-CN" sz="2800" b="1" dirty="0">
                  <a:latin typeface="Calibri" pitchFamily="34" charset="0"/>
                  <a:ea typeface="方正硬笔楷书简体" panose="03000509000000000000" pitchFamily="65" charset="-122"/>
                </a:rPr>
                <a:t>Four</a:t>
              </a:r>
              <a:r>
                <a:rPr lang="zh-CN" altLang="en-US" sz="2800" b="1" dirty="0">
                  <a:latin typeface="Calibri" pitchFamily="34" charset="0"/>
                  <a:ea typeface="方正硬笔楷书简体" panose="03000509000000000000" pitchFamily="65" charset="-122"/>
                </a:rPr>
                <a:t> </a:t>
              </a:r>
              <a:r>
                <a:rPr lang="en-US" altLang="zh-CN" sz="2800" b="1" dirty="0">
                  <a:latin typeface="Calibri" pitchFamily="34" charset="0"/>
                  <a:ea typeface="方正硬笔楷书简体" panose="03000509000000000000" pitchFamily="65" charset="-122"/>
                </a:rPr>
                <a:t>aspects</a:t>
              </a:r>
              <a:r>
                <a:rPr lang="zh-CN" altLang="en-US" sz="2800" b="1" dirty="0">
                  <a:latin typeface="Calibri" pitchFamily="34" charset="0"/>
                  <a:ea typeface="方正硬笔楷书简体" panose="03000509000000000000" pitchFamily="65" charset="-122"/>
                </a:rPr>
                <a:t> </a:t>
              </a:r>
              <a:r>
                <a:rPr lang="en-US" altLang="zh-CN" sz="2800" b="1" dirty="0">
                  <a:latin typeface="Calibri" pitchFamily="34" charset="0"/>
                  <a:ea typeface="方正硬笔楷书简体" panose="03000509000000000000" pitchFamily="65" charset="-122"/>
                </a:rPr>
                <a:t>of</a:t>
              </a:r>
              <a:r>
                <a:rPr lang="zh-CN" altLang="en-US" sz="2800" b="1" dirty="0">
                  <a:latin typeface="Calibri" pitchFamily="34" charset="0"/>
                  <a:ea typeface="方正硬笔楷书简体" panose="03000509000000000000" pitchFamily="65" charset="-122"/>
                </a:rPr>
                <a:t> </a:t>
              </a:r>
              <a:r>
                <a:rPr lang="en-US" altLang="zh-CN" sz="2800" b="1" dirty="0">
                  <a:latin typeface="Calibri" pitchFamily="34" charset="0"/>
                  <a:ea typeface="方正硬笔楷书简体" panose="03000509000000000000" pitchFamily="65" charset="-122"/>
                </a:rPr>
                <a:t>equivalence</a:t>
              </a:r>
              <a:endParaRPr lang="zh-CN" altLang="en-US" sz="2800" b="1" dirty="0">
                <a:latin typeface="Calibri" pitchFamily="34" charset="0"/>
                <a:ea typeface="方正硬笔楷书简体" panose="03000509000000000000" pitchFamily="65" charset="-122"/>
              </a:endParaRPr>
            </a:p>
          </p:txBody>
        </p:sp>
        <p:sp>
          <p:nvSpPr>
            <p:cNvPr id="14" name="Line 4"/>
            <p:cNvSpPr>
              <a:spLocks noChangeShapeType="1"/>
            </p:cNvSpPr>
            <p:nvPr/>
          </p:nvSpPr>
          <p:spPr bwMode="auto">
            <a:xfrm flipH="1">
              <a:off x="0" y="0"/>
              <a:ext cx="3" cy="195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Text Box 18"/>
            <p:cNvSpPr txBox="1">
              <a:spLocks noChangeArrowheads="1"/>
            </p:cNvSpPr>
            <p:nvPr/>
          </p:nvSpPr>
          <p:spPr bwMode="auto">
            <a:xfrm>
              <a:off x="192" y="789"/>
              <a:ext cx="1988" cy="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altLang="zh-CN" sz="1800" dirty="0">
                  <a:solidFill>
                    <a:srgbClr val="333333"/>
                  </a:solidFill>
                  <a:effectLst/>
                  <a:latin typeface="Arial" panose="020B0604020202020204" pitchFamily="34" charset="0"/>
                  <a:ea typeface="等线" panose="02010600030101010101" pitchFamily="2" charset="-122"/>
                </a:rPr>
                <a:t>1. Lexical equivalence </a:t>
              </a:r>
            </a:p>
            <a:p>
              <a:endParaRPr lang="en-US" altLang="zh-CN" sz="1800" dirty="0">
                <a:solidFill>
                  <a:srgbClr val="333333"/>
                </a:solidFill>
                <a:effectLst/>
                <a:latin typeface="Arial" panose="020B0604020202020204" pitchFamily="34" charset="0"/>
                <a:ea typeface="等线" panose="02010600030101010101" pitchFamily="2" charset="-122"/>
              </a:endParaRPr>
            </a:p>
            <a:p>
              <a:r>
                <a:rPr lang="en-US" altLang="zh-CN" sz="1800" dirty="0">
                  <a:solidFill>
                    <a:srgbClr val="333333"/>
                  </a:solidFill>
                  <a:effectLst/>
                  <a:latin typeface="Arial" panose="020B0604020202020204" pitchFamily="34" charset="0"/>
                  <a:ea typeface="等线" panose="02010600030101010101" pitchFamily="2" charset="-122"/>
                </a:rPr>
                <a:t>2. Syntactic equivalence</a:t>
              </a:r>
            </a:p>
            <a:p>
              <a:endParaRPr lang="en-US" altLang="zh-CN" sz="1800" dirty="0">
                <a:solidFill>
                  <a:srgbClr val="333333"/>
                </a:solidFill>
                <a:effectLst/>
                <a:latin typeface="Arial" panose="020B0604020202020204" pitchFamily="34" charset="0"/>
                <a:ea typeface="等线" panose="02010600030101010101" pitchFamily="2" charset="-122"/>
              </a:endParaRPr>
            </a:p>
            <a:p>
              <a:r>
                <a:rPr lang="en-US" altLang="zh-CN" sz="1800" dirty="0">
                  <a:solidFill>
                    <a:srgbClr val="333333"/>
                  </a:solidFill>
                  <a:effectLst/>
                  <a:latin typeface="Arial" panose="020B0604020202020204" pitchFamily="34" charset="0"/>
                  <a:ea typeface="等线" panose="02010600030101010101" pitchFamily="2" charset="-122"/>
                </a:rPr>
                <a:t>3. Textual equivalence</a:t>
              </a:r>
            </a:p>
            <a:p>
              <a:endParaRPr lang="en-US" altLang="zh-CN" sz="1800" dirty="0">
                <a:solidFill>
                  <a:srgbClr val="333333"/>
                </a:solidFill>
                <a:effectLst/>
                <a:latin typeface="Arial" panose="020B0604020202020204" pitchFamily="34" charset="0"/>
                <a:ea typeface="等线" panose="02010600030101010101" pitchFamily="2" charset="-122"/>
              </a:endParaRPr>
            </a:p>
            <a:p>
              <a:r>
                <a:rPr lang="en-US" altLang="zh-CN" sz="1800" dirty="0">
                  <a:solidFill>
                    <a:srgbClr val="333333"/>
                  </a:solidFill>
                  <a:effectLst/>
                  <a:latin typeface="Arial" panose="020B0604020202020204" pitchFamily="34" charset="0"/>
                  <a:ea typeface="等线" panose="02010600030101010101" pitchFamily="2" charset="-122"/>
                </a:rPr>
                <a:t>4. Stylistic equivalence</a:t>
              </a:r>
              <a:endParaRPr lang="zh-CN" altLang="en-US" sz="1600" dirty="0">
                <a:latin typeface="Calibri" pitchFamily="34" charset="0"/>
                <a:ea typeface="方正硬笔楷书简体" panose="03000509000000000000" pitchFamily="65" charset="-122"/>
              </a:endParaRPr>
            </a:p>
          </p:txBody>
        </p:sp>
        <p:sp>
          <p:nvSpPr>
            <p:cNvPr id="16" name="Text Box 19"/>
            <p:cNvSpPr txBox="1">
              <a:spLocks noChangeArrowheads="1"/>
            </p:cNvSpPr>
            <p:nvPr/>
          </p:nvSpPr>
          <p:spPr bwMode="auto">
            <a:xfrm>
              <a:off x="192" y="1120"/>
              <a:ext cx="1377"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endParaRPr lang="zh-CN" altLang="en-US" sz="1600" dirty="0">
                <a:latin typeface="Calibri" pitchFamily="34" charset="0"/>
                <a:ea typeface="方正硬笔楷书简体" panose="03000509000000000000" pitchFamily="65" charset="-122"/>
              </a:endParaRPr>
            </a:p>
          </p:txBody>
        </p:sp>
        <p:sp>
          <p:nvSpPr>
            <p:cNvPr id="19" name="Line 22"/>
            <p:cNvSpPr>
              <a:spLocks noChangeShapeType="1"/>
            </p:cNvSpPr>
            <p:nvPr/>
          </p:nvSpPr>
          <p:spPr bwMode="auto">
            <a:xfrm rot="16200000" flipH="1">
              <a:off x="1147" y="-518"/>
              <a:ext cx="4" cy="224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pic>
        <p:nvPicPr>
          <p:cNvPr id="20" name="Picture 2" descr="E:\水墨图表素材\24252 (7).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215822"/>
            <a:ext cx="3451448" cy="3576036"/>
          </a:xfrm>
          <a:prstGeom prst="rect">
            <a:avLst/>
          </a:prstGeom>
          <a:noFill/>
          <a:extLst>
            <a:ext uri="{909E8E84-426E-40DD-AFC4-6F175D3DCCD1}">
              <a14:hiddenFill xmlns:a14="http://schemas.microsoft.com/office/drawing/2010/main">
                <a:solidFill>
                  <a:srgbClr val="FFFFFF"/>
                </a:solidFill>
              </a14:hiddenFill>
            </a:ext>
          </a:extLst>
        </p:spPr>
      </p:pic>
      <p:sp>
        <p:nvSpPr>
          <p:cNvPr id="21" name="Text Box 7"/>
          <p:cNvSpPr txBox="1">
            <a:spLocks noChangeArrowheads="1"/>
          </p:cNvSpPr>
          <p:nvPr/>
        </p:nvSpPr>
        <p:spPr bwMode="auto">
          <a:xfrm>
            <a:off x="1331640" y="2470680"/>
            <a:ext cx="2438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en-US" altLang="zh-CN" sz="2400" b="1" dirty="0">
                <a:ea typeface="方正硬笔楷书简体" panose="03000509000000000000" pitchFamily="65" charset="-122"/>
              </a:rPr>
              <a:t>Dynamic Equivalence</a:t>
            </a:r>
            <a:endParaRPr lang="zh-CN" altLang="en-US" sz="2400" b="1" dirty="0">
              <a:ea typeface="方正硬笔楷书简体" panose="03000509000000000000" pitchFamily="65" charset="-122"/>
            </a:endParaRPr>
          </a:p>
        </p:txBody>
      </p:sp>
    </p:spTree>
    <p:extLst>
      <p:ext uri="{BB962C8B-B14F-4D97-AF65-F5344CB8AC3E}">
        <p14:creationId xmlns:p14="http://schemas.microsoft.com/office/powerpoint/2010/main" val="2727331981"/>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fade">
                                      <p:cBhvr>
                                        <p:cTn id="13" dur="500"/>
                                        <p:tgtEl>
                                          <p:spTgt spid="21"/>
                                        </p:tgtEl>
                                      </p:cBhvr>
                                    </p:animEffect>
                                  </p:childTnLst>
                                </p:cTn>
                              </p:par>
                            </p:childTnLst>
                          </p:cTn>
                        </p:par>
                        <p:par>
                          <p:cTn id="14" fill="hold">
                            <p:stCondLst>
                              <p:cond delay="1000"/>
                            </p:stCondLst>
                            <p:childTnLst>
                              <p:par>
                                <p:cTn id="15" presetID="58" presetClass="entr" presetSubtype="0" accel="100000" fill="hold" nodeType="after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500" fill="hold"/>
                                        <p:tgtEl>
                                          <p:spTgt spid="12"/>
                                        </p:tgtEl>
                                        <p:attrNameLst>
                                          <p:attrName>ppt_w</p:attrName>
                                        </p:attrNameLst>
                                      </p:cBhvr>
                                      <p:tavLst>
                                        <p:tav tm="0">
                                          <p:val>
                                            <p:strVal val="#ppt_w*2.5"/>
                                          </p:val>
                                        </p:tav>
                                        <p:tav tm="100000">
                                          <p:val>
                                            <p:strVal val="#ppt_w"/>
                                          </p:val>
                                        </p:tav>
                                      </p:tavLst>
                                    </p:anim>
                                    <p:anim calcmode="lin" valueType="num">
                                      <p:cBhvr>
                                        <p:cTn id="18" dur="500" fill="hold"/>
                                        <p:tgtEl>
                                          <p:spTgt spid="12"/>
                                        </p:tgtEl>
                                        <p:attrNameLst>
                                          <p:attrName>ppt_h</p:attrName>
                                        </p:attrNameLst>
                                      </p:cBhvr>
                                      <p:tavLst>
                                        <p:tav tm="0">
                                          <p:val>
                                            <p:strVal val="#ppt_h*0.01"/>
                                          </p:val>
                                        </p:tav>
                                        <p:tav tm="100000">
                                          <p:val>
                                            <p:strVal val="#ppt_h"/>
                                          </p:val>
                                        </p:tav>
                                      </p:tavLst>
                                    </p:anim>
                                    <p:anim calcmode="lin" valueType="num">
                                      <p:cBhvr>
                                        <p:cTn id="19" dur="500" fill="hold"/>
                                        <p:tgtEl>
                                          <p:spTgt spid="12"/>
                                        </p:tgtEl>
                                        <p:attrNameLst>
                                          <p:attrName>ppt_x</p:attrName>
                                        </p:attrNameLst>
                                      </p:cBhvr>
                                      <p:tavLst>
                                        <p:tav tm="0">
                                          <p:val>
                                            <p:strVal val="#ppt_x"/>
                                          </p:val>
                                        </p:tav>
                                        <p:tav tm="100000">
                                          <p:val>
                                            <p:strVal val="#ppt_x"/>
                                          </p:val>
                                        </p:tav>
                                      </p:tavLst>
                                    </p:anim>
                                    <p:anim calcmode="lin" valueType="num">
                                      <p:cBhvr>
                                        <p:cTn id="20" dur="500" fill="hold"/>
                                        <p:tgtEl>
                                          <p:spTgt spid="12"/>
                                        </p:tgtEl>
                                        <p:attrNameLst>
                                          <p:attrName>ppt_y</p:attrName>
                                        </p:attrNameLst>
                                      </p:cBhvr>
                                      <p:tavLst>
                                        <p:tav tm="0">
                                          <p:val>
                                            <p:strVal val="#ppt_h+1"/>
                                          </p:val>
                                        </p:tav>
                                        <p:tav tm="100000">
                                          <p:val>
                                            <p:strVal val="#ppt_y"/>
                                          </p:val>
                                        </p:tav>
                                      </p:tavLst>
                                    </p:anim>
                                    <p:animEffect transition="in" filter="fade">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26332" y="255880"/>
            <a:ext cx="5426637" cy="572021"/>
            <a:chOff x="568442" y="378977"/>
            <a:chExt cx="7134614" cy="595429"/>
          </a:xfrm>
        </p:grpSpPr>
        <p:sp>
          <p:nvSpPr>
            <p:cNvPr id="29" name="等腰三角形 28"/>
            <p:cNvSpPr/>
            <p:nvPr/>
          </p:nvSpPr>
          <p:spPr>
            <a:xfrm rot="16200000" flipH="1" flipV="1">
              <a:off x="492508" y="454911"/>
              <a:ext cx="304323" cy="152455"/>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34039"/>
                </a:solidFill>
                <a:latin typeface="+mj-ea"/>
                <a:ea typeface="+mj-ea"/>
              </a:endParaRPr>
            </a:p>
          </p:txBody>
        </p:sp>
        <p:sp>
          <p:nvSpPr>
            <p:cNvPr id="53" name="文本框 23"/>
            <p:cNvSpPr txBox="1"/>
            <p:nvPr/>
          </p:nvSpPr>
          <p:spPr>
            <a:xfrm>
              <a:off x="865308" y="429775"/>
              <a:ext cx="6837748" cy="544631"/>
            </a:xfrm>
            <a:prstGeom prst="rect">
              <a:avLst/>
            </a:prstGeom>
            <a:noFill/>
          </p:spPr>
          <p:txBody>
            <a:bodyPr wrap="square" rtlCol="0">
              <a:spAutoFit/>
            </a:bodyPr>
            <a:lstStyle/>
            <a:p>
              <a:r>
                <a:rPr lang="en-US" altLang="zh-CN" sz="2800" dirty="0">
                  <a:latin typeface="+mj-ea"/>
                  <a:ea typeface="+mj-ea"/>
                </a:rPr>
                <a:t>Ways to Equivalence</a:t>
              </a:r>
              <a:endParaRPr lang="zh-CN" altLang="en-US" sz="2800" dirty="0">
                <a:latin typeface="+mj-ea"/>
                <a:ea typeface="+mj-ea"/>
              </a:endParaRPr>
            </a:p>
          </p:txBody>
        </p:sp>
      </p:grpSp>
      <p:pic>
        <p:nvPicPr>
          <p:cNvPr id="6" name="Picture 3" descr="E:\水墨图表素材\118.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1507" y="1091609"/>
            <a:ext cx="986990" cy="97608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E:\水墨图表素材\14547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1089335" y="2045002"/>
            <a:ext cx="2349750" cy="1952840"/>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52"/>
          <p:cNvSpPr txBox="1">
            <a:spLocks noChangeArrowheads="1"/>
          </p:cNvSpPr>
          <p:nvPr/>
        </p:nvSpPr>
        <p:spPr bwMode="auto">
          <a:xfrm rot="16200000">
            <a:off x="2009054" y="1306484"/>
            <a:ext cx="677108" cy="555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zh-CN"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rPr>
              <a:t>1</a:t>
            </a:r>
            <a:endParaRPr kumimoji="0" lang="zh-CN" altLang="en-US"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endParaRPr>
          </a:p>
        </p:txBody>
      </p:sp>
      <p:sp>
        <p:nvSpPr>
          <p:cNvPr id="9" name="矩形 8"/>
          <p:cNvSpPr/>
          <p:nvPr/>
        </p:nvSpPr>
        <p:spPr>
          <a:xfrm>
            <a:off x="1403648" y="2644423"/>
            <a:ext cx="1800201" cy="830997"/>
          </a:xfrm>
          <a:prstGeom prst="rect">
            <a:avLst/>
          </a:prstGeom>
        </p:spPr>
        <p:txBody>
          <a:bodyPr wrap="square">
            <a:spAutoFit/>
          </a:bodyPr>
          <a:lstStyle/>
          <a:p>
            <a:pPr>
              <a:spcBef>
                <a:spcPct val="50000"/>
              </a:spcBef>
              <a:defRPr/>
            </a:pPr>
            <a:r>
              <a:rPr lang="en-US" altLang="zh-CN" sz="1200" dirty="0">
                <a:latin typeface="方正硬笔楷书简体" panose="03000509000000000000" pitchFamily="65" charset="-122"/>
                <a:ea typeface="方正硬笔楷书简体" panose="03000509000000000000" pitchFamily="65" charset="-122"/>
              </a:rPr>
              <a:t>Make the target </a:t>
            </a:r>
            <a:r>
              <a:rPr lang="en-US" altLang="zh-CN" sz="1200">
                <a:latin typeface="方正硬笔楷书简体" panose="03000509000000000000" pitchFamily="65" charset="-122"/>
                <a:ea typeface="方正硬笔楷书简体" panose="03000509000000000000" pitchFamily="65" charset="-122"/>
              </a:rPr>
              <a:t>language conform </a:t>
            </a:r>
            <a:r>
              <a:rPr lang="en-US" altLang="zh-CN" sz="1200" dirty="0">
                <a:latin typeface="方正硬笔楷书简体" panose="03000509000000000000" pitchFamily="65" charset="-122"/>
                <a:ea typeface="方正硬笔楷书简体" panose="03000509000000000000" pitchFamily="65" charset="-122"/>
              </a:rPr>
              <a:t>to the source language in formal way</a:t>
            </a:r>
          </a:p>
        </p:txBody>
      </p:sp>
      <p:pic>
        <p:nvPicPr>
          <p:cNvPr id="10" name="Picture 3" descr="E:\水墨图表素材\118.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24054" y="1056678"/>
            <a:ext cx="986989" cy="104594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E:\水墨图表素材\14547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514888" y="2047996"/>
            <a:ext cx="2129724" cy="2041820"/>
          </a:xfrm>
          <a:prstGeom prst="rect">
            <a:avLst/>
          </a:prstGeom>
          <a:noFill/>
          <a:extLst>
            <a:ext uri="{909E8E84-426E-40DD-AFC4-6F175D3DCCD1}">
              <a14:hiddenFill xmlns:a14="http://schemas.microsoft.com/office/drawing/2010/main">
                <a:solidFill>
                  <a:srgbClr val="FFFFFF"/>
                </a:solidFill>
              </a14:hiddenFill>
            </a:ext>
          </a:extLst>
        </p:spPr>
      </p:pic>
      <p:sp>
        <p:nvSpPr>
          <p:cNvPr id="12" name="Text Box 52"/>
          <p:cNvSpPr txBox="1">
            <a:spLocks noChangeArrowheads="1"/>
          </p:cNvSpPr>
          <p:nvPr/>
        </p:nvSpPr>
        <p:spPr bwMode="auto">
          <a:xfrm rot="16200000">
            <a:off x="4269896" y="1265645"/>
            <a:ext cx="677108" cy="498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zh-CN"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rPr>
              <a:t>2</a:t>
            </a:r>
            <a:endParaRPr kumimoji="0" lang="zh-CN" altLang="en-US"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endParaRPr>
          </a:p>
        </p:txBody>
      </p:sp>
      <p:sp>
        <p:nvSpPr>
          <p:cNvPr id="13" name="矩形 12"/>
          <p:cNvSpPr/>
          <p:nvPr/>
        </p:nvSpPr>
        <p:spPr>
          <a:xfrm>
            <a:off x="3835531" y="2644423"/>
            <a:ext cx="1429357" cy="1107996"/>
          </a:xfrm>
          <a:prstGeom prst="rect">
            <a:avLst/>
          </a:prstGeom>
        </p:spPr>
        <p:txBody>
          <a:bodyPr wrap="square">
            <a:spAutoFit/>
          </a:bodyPr>
          <a:lstStyle/>
          <a:p>
            <a:pPr>
              <a:spcBef>
                <a:spcPct val="50000"/>
              </a:spcBef>
              <a:defRPr/>
            </a:pPr>
            <a:r>
              <a:rPr lang="en-US" altLang="zh-CN" sz="1200" dirty="0">
                <a:latin typeface="方正硬笔楷书简体" panose="03000509000000000000" pitchFamily="65" charset="-122"/>
                <a:ea typeface="方正硬笔楷书简体" panose="03000509000000000000" pitchFamily="65" charset="-122"/>
              </a:rPr>
              <a:t>Give up formal equivalence and</a:t>
            </a:r>
          </a:p>
          <a:p>
            <a:pPr>
              <a:spcBef>
                <a:spcPct val="50000"/>
              </a:spcBef>
              <a:defRPr/>
            </a:pPr>
            <a:r>
              <a:rPr lang="en-US" altLang="zh-CN" sz="1200" dirty="0">
                <a:latin typeface="方正硬笔楷书简体" panose="03000509000000000000" pitchFamily="65" charset="-122"/>
                <a:ea typeface="方正硬笔楷书简体" panose="03000509000000000000" pitchFamily="65" charset="-122"/>
              </a:rPr>
              <a:t>take sense and culture into consideration </a:t>
            </a:r>
          </a:p>
        </p:txBody>
      </p:sp>
      <p:pic>
        <p:nvPicPr>
          <p:cNvPr id="14" name="Picture 3" descr="E:\水墨图表素材\118.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6600" y="977124"/>
            <a:ext cx="1058998" cy="109798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E:\水墨图表素材\14547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5908551" y="2026730"/>
            <a:ext cx="1938276" cy="2079947"/>
          </a:xfrm>
          <a:prstGeom prst="rect">
            <a:avLst/>
          </a:prstGeom>
          <a:noFill/>
          <a:extLst>
            <a:ext uri="{909E8E84-426E-40DD-AFC4-6F175D3DCCD1}">
              <a14:hiddenFill xmlns:a14="http://schemas.microsoft.com/office/drawing/2010/main">
                <a:solidFill>
                  <a:srgbClr val="FFFFFF"/>
                </a:solidFill>
              </a14:hiddenFill>
            </a:ext>
          </a:extLst>
        </p:spPr>
      </p:pic>
      <p:sp>
        <p:nvSpPr>
          <p:cNvPr id="16" name="Text Box 52"/>
          <p:cNvSpPr txBox="1">
            <a:spLocks noChangeArrowheads="1"/>
          </p:cNvSpPr>
          <p:nvPr/>
        </p:nvSpPr>
        <p:spPr bwMode="auto">
          <a:xfrm rot="16200000">
            <a:off x="6574152" y="1265645"/>
            <a:ext cx="677108" cy="498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square">
            <a:spAutoFit/>
          </a:body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zh-CN"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rPr>
              <a:t>3</a:t>
            </a:r>
            <a:endParaRPr kumimoji="0" lang="zh-CN" altLang="en-US" sz="3200" b="1" i="0" u="none" strike="noStrike" kern="0" cap="none" spc="0" normalizeH="0" baseline="0" noProof="0" dirty="0">
              <a:ln>
                <a:noFill/>
              </a:ln>
              <a:solidFill>
                <a:sysClr val="windowText" lastClr="000000"/>
              </a:solidFill>
              <a:effectLst/>
              <a:uLnTx/>
              <a:uFillTx/>
              <a:latin typeface="方正硬笔楷书简体" panose="03000509000000000000" pitchFamily="65" charset="-122"/>
              <a:ea typeface="方正硬笔楷书简体" panose="03000509000000000000" pitchFamily="65" charset="-122"/>
            </a:endParaRPr>
          </a:p>
        </p:txBody>
      </p:sp>
      <p:sp>
        <p:nvSpPr>
          <p:cNvPr id="17" name="矩形 16"/>
          <p:cNvSpPr/>
          <p:nvPr/>
        </p:nvSpPr>
        <p:spPr>
          <a:xfrm>
            <a:off x="6139787" y="2644423"/>
            <a:ext cx="1429357" cy="461665"/>
          </a:xfrm>
          <a:prstGeom prst="rect">
            <a:avLst/>
          </a:prstGeom>
        </p:spPr>
        <p:txBody>
          <a:bodyPr wrap="square">
            <a:spAutoFit/>
          </a:bodyPr>
          <a:lstStyle/>
          <a:p>
            <a:pPr>
              <a:spcBef>
                <a:spcPct val="50000"/>
              </a:spcBef>
              <a:defRPr/>
            </a:pPr>
            <a:r>
              <a:rPr lang="en-US" altLang="zh-CN" sz="1200" dirty="0">
                <a:latin typeface="方正硬笔楷书简体" panose="03000509000000000000" pitchFamily="65" charset="-122"/>
                <a:ea typeface="方正硬笔楷书简体" panose="03000509000000000000" pitchFamily="65" charset="-122"/>
              </a:rPr>
              <a:t>Recreate some new conceptions</a:t>
            </a:r>
          </a:p>
        </p:txBody>
      </p:sp>
    </p:spTree>
    <p:extLst>
      <p:ext uri="{BB962C8B-B14F-4D97-AF65-F5344CB8AC3E}">
        <p14:creationId xmlns:p14="http://schemas.microsoft.com/office/powerpoint/2010/main" val="1825069128"/>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47" presetClass="entr" presetSubtype="0" fill="hold"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1000"/>
                                        <p:tgtEl>
                                          <p:spTgt spid="15"/>
                                        </p:tgtEl>
                                      </p:cBhvr>
                                    </p:animEffect>
                                    <p:anim calcmode="lin" valueType="num">
                                      <p:cBhvr>
                                        <p:cTn id="58" dur="1000" fill="hold"/>
                                        <p:tgtEl>
                                          <p:spTgt spid="15"/>
                                        </p:tgtEl>
                                        <p:attrNameLst>
                                          <p:attrName>ppt_x</p:attrName>
                                        </p:attrNameLst>
                                      </p:cBhvr>
                                      <p:tavLst>
                                        <p:tav tm="0">
                                          <p:val>
                                            <p:strVal val="#ppt_x"/>
                                          </p:val>
                                        </p:tav>
                                        <p:tav tm="100000">
                                          <p:val>
                                            <p:strVal val="#ppt_x"/>
                                          </p:val>
                                        </p:tav>
                                      </p:tavLst>
                                    </p:anim>
                                    <p:anim calcmode="lin" valueType="num">
                                      <p:cBhvr>
                                        <p:cTn id="5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6"/>
                                        </p:tgtEl>
                                        <p:attrNameLst>
                                          <p:attrName>style.visibility</p:attrName>
                                        </p:attrNameLst>
                                      </p:cBhvr>
                                      <p:to>
                                        <p:strVal val="visible"/>
                                      </p:to>
                                    </p:set>
                                    <p:animEffect transition="in" filter="fade">
                                      <p:cBhvr>
                                        <p:cTn id="64" dur="500"/>
                                        <p:tgtEl>
                                          <p:spTgt spid="16"/>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fade">
                                      <p:cBhvr>
                                        <p:cTn id="69" dur="500"/>
                                        <p:tgtEl>
                                          <p:spTgt spid="14"/>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fade">
                                      <p:cBhvr>
                                        <p:cTn id="7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P spid="13" grpId="0"/>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等腰三角形 28"/>
          <p:cNvSpPr/>
          <p:nvPr/>
        </p:nvSpPr>
        <p:spPr>
          <a:xfrm rot="16200000" flipH="1" flipV="1">
            <a:off x="369382" y="312831"/>
            <a:ext cx="228242" cy="114341"/>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34039"/>
              </a:solidFill>
              <a:latin typeface="+mj-ea"/>
              <a:ea typeface="+mj-ea"/>
            </a:endParaRPr>
          </a:p>
        </p:txBody>
      </p:sp>
      <p:pic>
        <p:nvPicPr>
          <p:cNvPr id="8" name="Picture 4" descr="E:\水墨图表素材\24252 (13).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332" y="2628932"/>
            <a:ext cx="2805966" cy="1419313"/>
          </a:xfrm>
          <a:prstGeom prst="rect">
            <a:avLst/>
          </a:prstGeom>
          <a:noFill/>
          <a:extLst>
            <a:ext uri="{909E8E84-426E-40DD-AFC4-6F175D3DCCD1}">
              <a14:hiddenFill xmlns:a14="http://schemas.microsoft.com/office/drawing/2010/main">
                <a:solidFill>
                  <a:srgbClr val="FFFFFF"/>
                </a:solidFill>
              </a14:hiddenFill>
            </a:ext>
          </a:extLst>
        </p:spPr>
      </p:pic>
      <p:sp>
        <p:nvSpPr>
          <p:cNvPr id="10" name="AutoShape 7"/>
          <p:cNvSpPr>
            <a:spLocks/>
          </p:cNvSpPr>
          <p:nvPr/>
        </p:nvSpPr>
        <p:spPr bwMode="auto">
          <a:xfrm>
            <a:off x="5641957" y="3368835"/>
            <a:ext cx="3644951" cy="556216"/>
          </a:xfrm>
          <a:prstGeom prst="accentCallout2">
            <a:avLst>
              <a:gd name="adj1" fmla="val 18750"/>
              <a:gd name="adj2" fmla="val -2421"/>
              <a:gd name="adj3" fmla="val 18750"/>
              <a:gd name="adj4" fmla="val -12097"/>
              <a:gd name="adj5" fmla="val 99661"/>
              <a:gd name="adj6" fmla="val -76690"/>
            </a:avLst>
          </a:prstGeom>
          <a:noFill/>
          <a:ln w="9525">
            <a:solidFill>
              <a:srgbClr val="1C1C1C"/>
            </a:solidFill>
            <a:miter lim="800000"/>
            <a:headEnd type="diamond" w="med" len="med"/>
            <a:tailEnd type="diamond" w="med" len="med"/>
          </a:ln>
        </p:spPr>
        <p:txBody>
          <a:bodyPr anchor="ctr"/>
          <a:lstStyle/>
          <a:p>
            <a:pPr>
              <a:spcBef>
                <a:spcPct val="50000"/>
              </a:spcBef>
              <a:defRPr/>
            </a:pPr>
            <a:r>
              <a:rPr lang="en-US" altLang="zh-CN" sz="1400" dirty="0"/>
              <a:t>4. </a:t>
            </a:r>
            <a:r>
              <a:rPr lang="zh-CN" altLang="en-US" dirty="0"/>
              <a:t>读者反应相似</a:t>
            </a:r>
            <a:r>
              <a:rPr lang="en-US" altLang="zh-CN" sz="1400" dirty="0"/>
              <a:t> </a:t>
            </a:r>
          </a:p>
        </p:txBody>
      </p:sp>
      <p:sp>
        <p:nvSpPr>
          <p:cNvPr id="11" name="AutoShape 8"/>
          <p:cNvSpPr>
            <a:spLocks/>
          </p:cNvSpPr>
          <p:nvPr/>
        </p:nvSpPr>
        <p:spPr bwMode="gray">
          <a:xfrm>
            <a:off x="5291425" y="2531613"/>
            <a:ext cx="3563435" cy="556216"/>
          </a:xfrm>
          <a:prstGeom prst="accentCallout2">
            <a:avLst>
              <a:gd name="adj1" fmla="val 18750"/>
              <a:gd name="adj2" fmla="val -2241"/>
              <a:gd name="adj3" fmla="val 18750"/>
              <a:gd name="adj4" fmla="val -13444"/>
              <a:gd name="adj5" fmla="val 169210"/>
              <a:gd name="adj6" fmla="val -71559"/>
            </a:avLst>
          </a:prstGeom>
          <a:noFill/>
          <a:ln w="9525">
            <a:solidFill>
              <a:srgbClr val="1C1C1C"/>
            </a:solidFill>
            <a:miter lim="800000"/>
            <a:headEnd type="diamond" w="med" len="med"/>
            <a:tailEnd type="diamond" w="med" len="med"/>
          </a:ln>
        </p:spPr>
        <p:txBody>
          <a:bodyPr anchor="ctr"/>
          <a:lstStyle/>
          <a:p>
            <a:pPr>
              <a:spcBef>
                <a:spcPct val="50000"/>
              </a:spcBef>
              <a:defRPr/>
            </a:pPr>
            <a:r>
              <a:rPr lang="en-US" altLang="zh-CN" sz="1400" dirty="0"/>
              <a:t>3. </a:t>
            </a:r>
            <a:r>
              <a:rPr lang="zh-CN" altLang="en-US" dirty="0"/>
              <a:t>措辞通顺自然</a:t>
            </a:r>
            <a:endParaRPr lang="en-US" altLang="zh-CN" sz="1400" dirty="0"/>
          </a:p>
        </p:txBody>
      </p:sp>
      <p:sp>
        <p:nvSpPr>
          <p:cNvPr id="12" name="AutoShape 9"/>
          <p:cNvSpPr>
            <a:spLocks/>
          </p:cNvSpPr>
          <p:nvPr/>
        </p:nvSpPr>
        <p:spPr bwMode="gray">
          <a:xfrm>
            <a:off x="4811978" y="1771162"/>
            <a:ext cx="3538826" cy="556216"/>
          </a:xfrm>
          <a:prstGeom prst="accentCallout2">
            <a:avLst>
              <a:gd name="adj1" fmla="val 18750"/>
              <a:gd name="adj2" fmla="val -2250"/>
              <a:gd name="adj3" fmla="val 18750"/>
              <a:gd name="adj4" fmla="val -14759"/>
              <a:gd name="adj5" fmla="val 271418"/>
              <a:gd name="adj6" fmla="val -66615"/>
            </a:avLst>
          </a:prstGeom>
          <a:noFill/>
          <a:ln w="9525">
            <a:solidFill>
              <a:srgbClr val="1C1C1C"/>
            </a:solidFill>
            <a:miter lim="800000"/>
            <a:headEnd type="diamond" w="med" len="med"/>
            <a:tailEnd type="diamond" w="med" len="med"/>
          </a:ln>
        </p:spPr>
        <p:txBody>
          <a:bodyPr anchor="ctr"/>
          <a:lstStyle/>
          <a:p>
            <a:pPr>
              <a:spcBef>
                <a:spcPct val="50000"/>
              </a:spcBef>
              <a:defRPr/>
            </a:pPr>
            <a:r>
              <a:rPr lang="en-US" altLang="zh-CN" sz="1400" dirty="0"/>
              <a:t>2. </a:t>
            </a:r>
            <a:r>
              <a:rPr lang="zh-CN" altLang="en-US" dirty="0"/>
              <a:t>达意</a:t>
            </a:r>
            <a:endParaRPr lang="en-US" altLang="zh-CN" sz="1400" dirty="0"/>
          </a:p>
        </p:txBody>
      </p:sp>
      <p:sp>
        <p:nvSpPr>
          <p:cNvPr id="13" name="AutoShape 10"/>
          <p:cNvSpPr>
            <a:spLocks/>
          </p:cNvSpPr>
          <p:nvPr/>
        </p:nvSpPr>
        <p:spPr bwMode="auto">
          <a:xfrm>
            <a:off x="4170301" y="1025194"/>
            <a:ext cx="4036487" cy="556216"/>
          </a:xfrm>
          <a:prstGeom prst="accentCallout2">
            <a:avLst>
              <a:gd name="adj1" fmla="val 18750"/>
              <a:gd name="adj2" fmla="val -2259"/>
              <a:gd name="adj3" fmla="val 18750"/>
              <a:gd name="adj4" fmla="val -14884"/>
              <a:gd name="adj5" fmla="val 228516"/>
              <a:gd name="adj6" fmla="val -43450"/>
            </a:avLst>
          </a:prstGeom>
          <a:noFill/>
          <a:ln w="9525">
            <a:solidFill>
              <a:srgbClr val="1C1C1C"/>
            </a:solidFill>
            <a:miter lim="800000"/>
            <a:headEnd type="diamond" w="med" len="med"/>
            <a:tailEnd type="diamond" w="med" len="med"/>
          </a:ln>
        </p:spPr>
        <p:txBody>
          <a:bodyPr anchor="ctr"/>
          <a:lstStyle/>
          <a:p>
            <a:pPr>
              <a:spcBef>
                <a:spcPct val="50000"/>
              </a:spcBef>
              <a:defRPr/>
            </a:pPr>
            <a:r>
              <a:rPr lang="en-US" altLang="zh-CN" sz="1400" dirty="0"/>
              <a:t>1. </a:t>
            </a:r>
            <a:r>
              <a:rPr lang="zh-CN" altLang="en-US" dirty="0"/>
              <a:t>传神</a:t>
            </a:r>
            <a:endParaRPr lang="en-US" altLang="zh-CN" sz="1400" dirty="0"/>
          </a:p>
        </p:txBody>
      </p:sp>
      <p:sp>
        <p:nvSpPr>
          <p:cNvPr id="3" name="文本框 2">
            <a:extLst>
              <a:ext uri="{FF2B5EF4-FFF2-40B4-BE49-F238E27FC236}">
                <a16:creationId xmlns:a16="http://schemas.microsoft.com/office/drawing/2014/main" id="{7127D51A-54A6-43B9-8BCD-0C357B6886F5}"/>
              </a:ext>
            </a:extLst>
          </p:cNvPr>
          <p:cNvSpPr txBox="1"/>
          <p:nvPr/>
        </p:nvSpPr>
        <p:spPr>
          <a:xfrm>
            <a:off x="964019" y="2977117"/>
            <a:ext cx="2417133" cy="707886"/>
          </a:xfrm>
          <a:prstGeom prst="rect">
            <a:avLst/>
          </a:prstGeom>
          <a:noFill/>
        </p:spPr>
        <p:txBody>
          <a:bodyPr wrap="square" rtlCol="0">
            <a:spAutoFit/>
          </a:bodyPr>
          <a:lstStyle/>
          <a:p>
            <a:r>
              <a:rPr lang="en-US" altLang="zh-CN" sz="2000" dirty="0"/>
              <a:t>Four </a:t>
            </a:r>
          </a:p>
          <a:p>
            <a:r>
              <a:rPr lang="en-US" altLang="zh-CN" sz="2000" dirty="0"/>
              <a:t>Standards</a:t>
            </a:r>
            <a:endParaRPr lang="zh-CN" altLang="en-US" sz="2000" dirty="0"/>
          </a:p>
        </p:txBody>
      </p:sp>
    </p:spTree>
    <p:extLst>
      <p:ext uri="{BB962C8B-B14F-4D97-AF65-F5344CB8AC3E}">
        <p14:creationId xmlns:p14="http://schemas.microsoft.com/office/powerpoint/2010/main" val="569268292"/>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ipe(down)">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down)">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等腰三角形 28"/>
          <p:cNvSpPr/>
          <p:nvPr/>
        </p:nvSpPr>
        <p:spPr>
          <a:xfrm rot="16200000" flipH="1" flipV="1">
            <a:off x="369382" y="341184"/>
            <a:ext cx="228242" cy="114341"/>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34039"/>
              </a:solidFill>
              <a:latin typeface="+mj-ea"/>
              <a:ea typeface="+mj-ea"/>
            </a:endParaRPr>
          </a:p>
        </p:txBody>
      </p:sp>
      <p:sp>
        <p:nvSpPr>
          <p:cNvPr id="11" name="矩形 10"/>
          <p:cNvSpPr/>
          <p:nvPr/>
        </p:nvSpPr>
        <p:spPr>
          <a:xfrm>
            <a:off x="606317" y="1761344"/>
            <a:ext cx="4773758" cy="400110"/>
          </a:xfrm>
          <a:prstGeom prst="rect">
            <a:avLst/>
          </a:prstGeom>
        </p:spPr>
        <p:txBody>
          <a:bodyPr wrap="square">
            <a:spAutoFit/>
          </a:bodyPr>
          <a:lstStyle/>
          <a:p>
            <a:pPr algn="just" eaLnBrk="0" hangingPunct="0">
              <a:defRPr/>
            </a:pPr>
            <a:r>
              <a:rPr lang="en-US" altLang="zh-CN" sz="2000" b="1" dirty="0">
                <a:latin typeface="方正硬笔楷书简体" panose="03000509000000000000" pitchFamily="65" charset="-122"/>
                <a:ea typeface="方正硬笔楷书简体" panose="03000509000000000000" pitchFamily="65" charset="-122"/>
              </a:rPr>
              <a:t>1. Communicative  translation</a:t>
            </a:r>
          </a:p>
        </p:txBody>
      </p:sp>
      <p:sp>
        <p:nvSpPr>
          <p:cNvPr id="13" name="矩形 12"/>
          <p:cNvSpPr/>
          <p:nvPr/>
        </p:nvSpPr>
        <p:spPr>
          <a:xfrm>
            <a:off x="659219" y="3182101"/>
            <a:ext cx="5011479" cy="400110"/>
          </a:xfrm>
          <a:prstGeom prst="rect">
            <a:avLst/>
          </a:prstGeom>
        </p:spPr>
        <p:txBody>
          <a:bodyPr wrap="square">
            <a:spAutoFit/>
          </a:bodyPr>
          <a:lstStyle/>
          <a:p>
            <a:pPr algn="just" eaLnBrk="0" hangingPunct="0">
              <a:defRPr/>
            </a:pPr>
            <a:r>
              <a:rPr lang="en-US" altLang="zh-CN" sz="2000" b="1" dirty="0">
                <a:latin typeface="方正硬笔楷书简体" panose="03000509000000000000" pitchFamily="65" charset="-122"/>
                <a:ea typeface="方正硬笔楷书简体" panose="03000509000000000000" pitchFamily="65" charset="-122"/>
              </a:rPr>
              <a:t>2. Semantic   translation</a:t>
            </a:r>
          </a:p>
        </p:txBody>
      </p:sp>
      <p:sp>
        <p:nvSpPr>
          <p:cNvPr id="18" name="TextBox 17"/>
          <p:cNvSpPr txBox="1"/>
          <p:nvPr/>
        </p:nvSpPr>
        <p:spPr>
          <a:xfrm>
            <a:off x="540674" y="277145"/>
            <a:ext cx="7086414" cy="523220"/>
          </a:xfrm>
          <a:prstGeom prst="rect">
            <a:avLst/>
          </a:prstGeom>
          <a:noFill/>
        </p:spPr>
        <p:txBody>
          <a:bodyPr wrap="square" rtlCol="0">
            <a:spAutoFit/>
          </a:bodyPr>
          <a:lstStyle/>
          <a:p>
            <a:r>
              <a:rPr lang="en-US" altLang="zh-CN" sz="2000" b="1" dirty="0">
                <a:latin typeface="方正硬笔楷书简体" panose="03000509000000000000" pitchFamily="65" charset="-122"/>
                <a:ea typeface="方正硬笔楷书简体" panose="03000509000000000000" pitchFamily="65" charset="-122"/>
              </a:rPr>
              <a:t>   </a:t>
            </a:r>
            <a:r>
              <a:rPr lang="en-US" altLang="zh-CN" sz="2800" dirty="0">
                <a:solidFill>
                  <a:srgbClr val="834039"/>
                </a:solidFill>
                <a:latin typeface="+mj-ea"/>
                <a:ea typeface="+mj-ea"/>
              </a:rPr>
              <a:t>Peter Newmark</a:t>
            </a:r>
            <a:endParaRPr lang="zh-CN" altLang="en-US" sz="2800" dirty="0">
              <a:solidFill>
                <a:srgbClr val="834039"/>
              </a:solidFill>
              <a:latin typeface="+mj-ea"/>
              <a:ea typeface="+mj-ea"/>
            </a:endParaRPr>
          </a:p>
        </p:txBody>
      </p:sp>
    </p:spTree>
    <p:extLst>
      <p:ext uri="{BB962C8B-B14F-4D97-AF65-F5344CB8AC3E}">
        <p14:creationId xmlns:p14="http://schemas.microsoft.com/office/powerpoint/2010/main" val="4241850683"/>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26332" y="284233"/>
            <a:ext cx="5931939" cy="561319"/>
            <a:chOff x="568442" y="378977"/>
            <a:chExt cx="7909261" cy="748427"/>
          </a:xfrm>
        </p:grpSpPr>
        <p:sp>
          <p:nvSpPr>
            <p:cNvPr id="29" name="等腰三角形 28"/>
            <p:cNvSpPr/>
            <p:nvPr/>
          </p:nvSpPr>
          <p:spPr>
            <a:xfrm rot="16200000" flipH="1" flipV="1">
              <a:off x="492508" y="454911"/>
              <a:ext cx="304323" cy="152455"/>
            </a:xfrm>
            <a:prstGeom prst="triangle">
              <a:avLst/>
            </a:prstGeom>
            <a:solidFill>
              <a:srgbClr val="834039"/>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zh-CN" altLang="en-US" sz="1400" b="0" i="0" u="none" strike="noStrike" kern="1200" cap="none" spc="0" normalizeH="0" baseline="0" noProof="0">
                <a:ln>
                  <a:noFill/>
                </a:ln>
                <a:solidFill>
                  <a:srgbClr val="834039"/>
                </a:solidFill>
                <a:effectLst/>
                <a:uLnTx/>
                <a:uFillTx/>
                <a:latin typeface="微软雅黑"/>
                <a:ea typeface="微软雅黑"/>
                <a:cs typeface="+mn-cs"/>
              </a:endParaRPr>
            </a:p>
          </p:txBody>
        </p:sp>
        <p:sp>
          <p:nvSpPr>
            <p:cNvPr id="53" name="文本框 23"/>
            <p:cNvSpPr txBox="1"/>
            <p:nvPr/>
          </p:nvSpPr>
          <p:spPr>
            <a:xfrm>
              <a:off x="568443" y="429776"/>
              <a:ext cx="7909260" cy="697628"/>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srgbClr val="834039"/>
                  </a:solidFill>
                  <a:effectLst/>
                  <a:uLnTx/>
                  <a:uFillTx/>
                  <a:latin typeface="微软雅黑"/>
                  <a:ea typeface="微软雅黑"/>
                  <a:cs typeface="+mn-cs"/>
                </a:rPr>
                <a:t>  </a:t>
              </a:r>
              <a:r>
                <a:rPr kumimoji="0" lang="en-US" altLang="zh-CN" sz="2800" b="0" i="0" u="none" strike="noStrike" kern="1200" cap="none" spc="0" normalizeH="0" baseline="0" noProof="0" dirty="0">
                  <a:ln>
                    <a:noFill/>
                  </a:ln>
                  <a:effectLst/>
                  <a:uLnTx/>
                  <a:uFillTx/>
                  <a:latin typeface="微软雅黑"/>
                  <a:ea typeface="微软雅黑"/>
                  <a:cs typeface="+mn-cs"/>
                </a:rPr>
                <a:t>Semantic</a:t>
              </a:r>
              <a:r>
                <a:rPr lang="en-US" altLang="zh-CN" sz="2800" dirty="0">
                  <a:latin typeface="微软雅黑"/>
                  <a:ea typeface="微软雅黑"/>
                </a:rPr>
                <a:t> translation</a:t>
              </a:r>
              <a:endParaRPr kumimoji="0" lang="zh-CN" altLang="en-US" sz="2800" b="0" i="0" u="none" strike="noStrike" kern="1200" cap="none" spc="0" normalizeH="0" baseline="0" noProof="0" dirty="0">
                <a:ln>
                  <a:noFill/>
                </a:ln>
                <a:effectLst/>
                <a:uLnTx/>
                <a:uFillTx/>
                <a:latin typeface="微软雅黑"/>
                <a:ea typeface="微软雅黑"/>
                <a:cs typeface="+mn-cs"/>
              </a:endParaRPr>
            </a:p>
          </p:txBody>
        </p:sp>
      </p:grpSp>
      <p:sp>
        <p:nvSpPr>
          <p:cNvPr id="3" name="文本框 2">
            <a:extLst>
              <a:ext uri="{FF2B5EF4-FFF2-40B4-BE49-F238E27FC236}">
                <a16:creationId xmlns:a16="http://schemas.microsoft.com/office/drawing/2014/main" id="{B1E4009C-3AAC-4325-AFFA-9338ADE6334D}"/>
              </a:ext>
            </a:extLst>
          </p:cNvPr>
          <p:cNvSpPr txBox="1"/>
          <p:nvPr/>
        </p:nvSpPr>
        <p:spPr>
          <a:xfrm flipH="1">
            <a:off x="808073" y="1261730"/>
            <a:ext cx="7414437" cy="1477328"/>
          </a:xfrm>
          <a:prstGeom prst="rect">
            <a:avLst/>
          </a:prstGeom>
          <a:noFill/>
        </p:spPr>
        <p:txBody>
          <a:bodyPr wrap="square" rtlCol="0">
            <a:spAutoFit/>
          </a:bodyPr>
          <a:lstStyle/>
          <a:p>
            <a:r>
              <a:rPr lang="en-US" altLang="zh-CN" sz="1800" kern="100" dirty="0">
                <a:effectLst/>
                <a:latin typeface="Arial" panose="020B0604020202020204" pitchFamily="34" charset="0"/>
                <a:ea typeface="等线" panose="02010600030101010101" pitchFamily="2" charset="-122"/>
                <a:cs typeface="Arial" panose="020B0604020202020204" pitchFamily="34" charset="0"/>
              </a:rPr>
              <a:t>Semantic translation limits the content of expression to the original culture, and does not allow to change the concept of national culture in the original text. In order to show the original author's thinking process, semantic translation tries to retain the original author's language characteristics and unique expression. </a:t>
            </a:r>
            <a:endParaRPr lang="zh-CN" altLang="en-US" dirty="0"/>
          </a:p>
        </p:txBody>
      </p:sp>
    </p:spTree>
    <p:extLst>
      <p:ext uri="{BB962C8B-B14F-4D97-AF65-F5344CB8AC3E}">
        <p14:creationId xmlns:p14="http://schemas.microsoft.com/office/powerpoint/2010/main" val="2707036987"/>
      </p:ext>
    </p:extLst>
  </p:cSld>
  <p:clrMapOvr>
    <a:masterClrMapping/>
  </p:clrMapOvr>
  <mc:AlternateContent xmlns:mc="http://schemas.openxmlformats.org/markup-compatibility/2006" xmlns:p14="http://schemas.microsoft.com/office/powerpoint/2010/main">
    <mc:Choice Requires="p14">
      <p:transition spd="slow" p14:dur="900" advClick="0" advTm="4000">
        <p14:warp dir="in"/>
      </p:transition>
    </mc:Choice>
    <mc:Fallback xmlns="">
      <p:transition spd="slow" advClick="0"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自定义 2788">
      <a:dk1>
        <a:srgbClr val="333333"/>
      </a:dk1>
      <a:lt1>
        <a:sysClr val="window" lastClr="FFFFFF"/>
      </a:lt1>
      <a:dk2>
        <a:srgbClr val="1D53A5"/>
      </a:dk2>
      <a:lt2>
        <a:srgbClr val="2160BD"/>
      </a:lt2>
      <a:accent1>
        <a:srgbClr val="5B9BD5"/>
      </a:accent1>
      <a:accent2>
        <a:srgbClr val="ED7D31"/>
      </a:accent2>
      <a:accent3>
        <a:srgbClr val="333333"/>
      </a:accent3>
      <a:accent4>
        <a:srgbClr val="FFC000"/>
      </a:accent4>
      <a:accent5>
        <a:srgbClr val="333333"/>
      </a:accent5>
      <a:accent6>
        <a:srgbClr val="70AD47"/>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chemeClr val="bg1"/>
            </a:gs>
            <a:gs pos="100000">
              <a:srgbClr val="DDDEDD"/>
            </a:gs>
          </a:gsLst>
          <a:lin ang="6000000" scaled="0"/>
          <a:tileRect/>
        </a:gradFill>
        <a:ln w="28575">
          <a:solidFill>
            <a:schemeClr val="bg1"/>
          </a:solidFill>
        </a:ln>
        <a:effectLst>
          <a:outerShdw blurRad="279400" dist="254000" dir="8100000" algn="tr" rotWithShape="0">
            <a:prstClr val="black">
              <a:alpha val="40000"/>
            </a:prstClr>
          </a:outerShdw>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1708</TotalTime>
  <Words>545</Words>
  <Application>Microsoft Office PowerPoint</Application>
  <PresentationFormat>全屏显示(16:9)</PresentationFormat>
  <Paragraphs>69</Paragraphs>
  <Slides>12</Slides>
  <Notes>10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方正硬笔楷书简体</vt:lpstr>
      <vt:lpstr>微软雅黑</vt:lpstr>
      <vt:lpstr>Algerian</vt:lpstr>
      <vt:lpstr>Arial</vt:lpstr>
      <vt:lpstr>Arial Black</vt:lpstr>
      <vt:lpstr>Calibri</vt:lpstr>
      <vt:lpstr>Pristina</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cp:lastModifiedBy>王 源</cp:lastModifiedBy>
  <cp:revision>51</cp:revision>
  <dcterms:created xsi:type="dcterms:W3CDTF">2014-07-15T12:53:52Z</dcterms:created>
  <dcterms:modified xsi:type="dcterms:W3CDTF">2020-11-01T11:23:14Z</dcterms:modified>
</cp:coreProperties>
</file>