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8" r:id="rId3"/>
    <p:sldId id="256" r:id="rId4"/>
    <p:sldId id="279" r:id="rId5"/>
    <p:sldId id="280" r:id="rId6"/>
    <p:sldId id="282" r:id="rId7"/>
    <p:sldId id="283" r:id="rId8"/>
    <p:sldId id="281" r:id="rId9"/>
    <p:sldId id="257" r:id="rId10"/>
    <p:sldId id="258" r:id="rId11"/>
    <p:sldId id="259" r:id="rId12"/>
    <p:sldId id="260" r:id="rId13"/>
    <p:sldId id="261" r:id="rId14"/>
    <p:sldId id="262" r:id="rId15"/>
    <p:sldId id="263" r:id="rId16"/>
    <p:sldId id="264" r:id="rId17"/>
    <p:sldId id="265" r:id="rId18"/>
    <p:sldId id="266" r:id="rId19"/>
    <p:sldId id="270" r:id="rId20"/>
    <p:sldId id="271" r:id="rId21"/>
    <p:sldId id="272" r:id="rId22"/>
    <p:sldId id="273" r:id="rId23"/>
    <p:sldId id="274" r:id="rId24"/>
    <p:sldId id="275" r:id="rId25"/>
    <p:sldId id="276" r:id="rId26"/>
    <p:sldId id="277" r:id="rId27"/>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9.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2" Type="http://schemas.openxmlformats.org/officeDocument/2006/relationships/slideLayout" Target="../slideLayouts/slideLayout7.xml"/><Relationship Id="rId21" Type="http://schemas.openxmlformats.org/officeDocument/2006/relationships/image" Target="../media/image19.jpeg"/><Relationship Id="rId20" Type="http://schemas.openxmlformats.org/officeDocument/2006/relationships/image" Target="../media/image18.jpeg"/><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30522" y="1105448"/>
            <a:ext cx="7238537" cy="2009775"/>
          </a:xfrm>
          <a:prstGeom prst="rect">
            <a:avLst/>
          </a:prstGeom>
        </p:spPr>
        <p:txBody>
          <a:bodyPr vert="horz" wrap="square" lIns="114300" tIns="57150" rIns="114300" bIns="57150" rtlCol="0" anchor="b" anchorCtr="0">
            <a:spAutoFit/>
          </a:bodyPr>
          <a:lstStyle/>
          <a:p>
            <a:pPr>
              <a:lnSpc>
                <a:spcPct val="120000"/>
              </a:lnSpc>
            </a:pPr>
            <a:r>
              <a:rPr lang="en-US" sz="4950" b="1">
                <a:solidFill>
                  <a:schemeClr val="dk1">
                    <a:lumMod val="75000"/>
                    <a:lumOff val="25000"/>
                    <a:alpha val="100000"/>
                  </a:schemeClr>
                </a:solidFill>
                <a:latin typeface="华文楷体" panose="02010600040101010101" charset="-122"/>
                <a:ea typeface="华文楷体" panose="02010600040101010101" charset="-122"/>
                <a:cs typeface="华文楷体" panose="02010600040101010101" charset="-122"/>
              </a:rPr>
              <a:t>Introduction to Traditional Chinese Animation</a:t>
            </a:r>
            <a:endParaRPr lang="en-US" sz="4950" b="1">
              <a:solidFill>
                <a:schemeClr val="dk1">
                  <a:lumMod val="75000"/>
                  <a:lumOff val="25000"/>
                  <a:alpha val="100000"/>
                </a:schemeClr>
              </a:solidFill>
              <a:latin typeface="华文楷体" panose="02010600040101010101" charset="-122"/>
              <a:ea typeface="华文楷体" panose="02010600040101010101" charset="-122"/>
              <a:cs typeface="华文楷体" panose="02010600040101010101" charset="-122"/>
            </a:endParaRPr>
          </a:p>
        </p:txBody>
      </p:sp>
      <p:sp>
        <p:nvSpPr>
          <p:cNvPr id="3" name="TextBox 3"/>
          <p:cNvSpPr txBox="1"/>
          <p:nvPr/>
        </p:nvSpPr>
        <p:spPr>
          <a:xfrm>
            <a:off x="1378147" y="3109993"/>
            <a:ext cx="2809875" cy="523875"/>
          </a:xfrm>
          <a:prstGeom prst="rect">
            <a:avLst/>
          </a:prstGeom>
        </p:spPr>
        <p:txBody>
          <a:bodyPr vert="horz" wrap="square" lIns="114300" tIns="57150" rIns="114300" bIns="57150" rtlCol="0" anchor="t" anchorCtr="0">
            <a:spAutoFit/>
          </a:bodyPr>
          <a:lstStyle/>
          <a:p>
            <a:pPr>
              <a:lnSpc>
                <a:spcPct val="120000"/>
              </a:lnSpc>
            </a:pPr>
            <a:r>
              <a:rPr lang="en-US" sz="2025">
                <a:solidFill>
                  <a:schemeClr val="dk1">
                    <a:lumMod val="75000"/>
                    <a:lumOff val="25000"/>
                    <a:alpha val="100000"/>
                  </a:schemeClr>
                </a:solidFill>
                <a:latin typeface="华文楷体" panose="02010600040101010101" charset="-122"/>
                <a:ea typeface="华文楷体" panose="02010600040101010101" charset="-122"/>
                <a:cs typeface="华文楷体" panose="02010600040101010101" charset="-122"/>
              </a:rPr>
              <a:t>Reporter:Pan Yilin</a:t>
            </a:r>
            <a:endParaRPr lang="en-US" sz="2025">
              <a:solidFill>
                <a:schemeClr val="dk1">
                  <a:lumMod val="75000"/>
                  <a:lumOff val="25000"/>
                  <a:alpha val="100000"/>
                </a:schemeClr>
              </a:solidFill>
              <a:latin typeface="华文楷体" panose="02010600040101010101" charset="-122"/>
              <a:ea typeface="华文楷体" panose="02010600040101010101" charset="-122"/>
              <a:cs typeface="华文楷体" panose="02010600040101010101" charset="-122"/>
            </a:endParaRPr>
          </a:p>
        </p:txBody>
      </p:sp>
      <p:sp>
        <p:nvSpPr>
          <p:cNvPr id="4" name="TextBox 4"/>
          <p:cNvSpPr txBox="1"/>
          <p:nvPr/>
        </p:nvSpPr>
        <p:spPr>
          <a:xfrm>
            <a:off x="4001506" y="3109993"/>
            <a:ext cx="3076575" cy="523875"/>
          </a:xfrm>
          <a:prstGeom prst="rect">
            <a:avLst/>
          </a:prstGeom>
        </p:spPr>
        <p:txBody>
          <a:bodyPr vert="horz" wrap="square" lIns="114300" tIns="57150" rIns="114300" bIns="57150" rtlCol="0" anchor="t" anchorCtr="0">
            <a:spAutoFit/>
          </a:bodyPr>
          <a:lstStyle/>
          <a:p>
            <a:pPr>
              <a:lnSpc>
                <a:spcPct val="120000"/>
              </a:lnSpc>
            </a:pPr>
            <a:r>
              <a:rPr lang="en-US" sz="2025">
                <a:solidFill>
                  <a:schemeClr val="dk1">
                    <a:lumMod val="75000"/>
                    <a:lumOff val="25000"/>
                    <a:alpha val="100000"/>
                  </a:schemeClr>
                </a:solidFill>
                <a:latin typeface="华文楷体" panose="02010600040101010101" charset="-122"/>
                <a:ea typeface="华文楷体" panose="02010600040101010101" charset="-122"/>
                <a:cs typeface="华文楷体" panose="02010600040101010101" charset="-122"/>
              </a:rPr>
              <a:t>2024-12-05</a:t>
            </a:r>
            <a:endParaRPr lang="en-US" sz="2025">
              <a:solidFill>
                <a:schemeClr val="dk1">
                  <a:lumMod val="75000"/>
                  <a:lumOff val="25000"/>
                  <a:alpha val="100000"/>
                </a:schemeClr>
              </a:solidFill>
              <a:latin typeface="华文楷体" panose="02010600040101010101" charset="-122"/>
              <a:ea typeface="华文楷体" panose="02010600040101010101" charset="-122"/>
              <a:cs typeface="华文楷体" panose="02010600040101010101" charset="-122"/>
            </a:endParaRPr>
          </a:p>
        </p:txBody>
      </p:sp>
      <p:pic>
        <p:nvPicPr>
          <p:cNvPr id="5" name="图片 4"/>
          <p:cNvPicPr/>
          <p:nvPr/>
        </p:nvPicPr>
        <p:blipFill>
          <a:blip r:embed="rId2"/>
          <a:stretch>
            <a:fillRect/>
          </a:stretch>
        </p:blipFill>
        <p:spPr>
          <a:xfrm>
            <a:off x="7162800" y="2133600"/>
            <a:ext cx="4437380" cy="46088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Early Development of Chinese Animation</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AutoShape 3"/>
          <p:cNvSpPr/>
          <p:nvPr/>
        </p:nvSpPr>
        <p:spPr>
          <a:xfrm>
            <a:off x="4195024" y="4787018"/>
            <a:ext cx="701468" cy="550104"/>
          </a:xfrm>
          <a:prstGeom prst="rect">
            <a:avLst/>
          </a:prstGeom>
          <a:solidFill>
            <a:schemeClr val="accent1">
              <a:alpha val="100000"/>
            </a:schemeClr>
          </a:solidFill>
        </p:spPr>
      </p:sp>
      <p:sp>
        <p:nvSpPr>
          <p:cNvPr id="4" name="AutoShape 4"/>
          <p:cNvSpPr/>
          <p:nvPr/>
        </p:nvSpPr>
        <p:spPr>
          <a:xfrm>
            <a:off x="4195024" y="3018088"/>
            <a:ext cx="701468" cy="550104"/>
          </a:xfrm>
          <a:prstGeom prst="rect">
            <a:avLst/>
          </a:prstGeom>
          <a:solidFill>
            <a:schemeClr val="accent1">
              <a:alpha val="100000"/>
            </a:schemeClr>
          </a:solidFill>
        </p:spPr>
      </p:sp>
      <p:sp>
        <p:nvSpPr>
          <p:cNvPr id="5" name="AutoShape 5"/>
          <p:cNvSpPr/>
          <p:nvPr/>
        </p:nvSpPr>
        <p:spPr>
          <a:xfrm>
            <a:off x="4195024" y="1237957"/>
            <a:ext cx="701468" cy="550104"/>
          </a:xfrm>
          <a:prstGeom prst="rect">
            <a:avLst/>
          </a:prstGeom>
          <a:solidFill>
            <a:schemeClr val="accent1">
              <a:alpha val="100000"/>
            </a:schemeClr>
          </a:solidFill>
        </p:spPr>
      </p:sp>
      <p:sp>
        <p:nvSpPr>
          <p:cNvPr id="6" name="TextBox 6"/>
          <p:cNvSpPr txBox="1"/>
          <p:nvPr/>
        </p:nvSpPr>
        <p:spPr>
          <a:xfrm>
            <a:off x="5259845" y="2945478"/>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Sound effects and dialogue</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5259845" y="3472246"/>
            <a:ext cx="6124575" cy="1247775"/>
          </a:xfrm>
          <a:prstGeom prst="rect">
            <a:avLst/>
          </a:prstGeom>
        </p:spPr>
        <p:txBody>
          <a:bodyPr vert="horz" wrap="square" lIns="123825" tIns="123825" rIns="57150" bIns="123825" rtlCol="0" anchor="t" anchorCtr="0">
            <a:norm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In 1935, the Wan brothers introduced sound effects and dialogue to Chinese animation with "The Camel's Dance," ushering in the era of sound animation.</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272199" y="4714408"/>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Milestone and international acclaim</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5272199" y="5252378"/>
            <a:ext cx="6124575" cy="1247775"/>
          </a:xfrm>
          <a:prstGeom prst="rect">
            <a:avLst/>
          </a:prstGeom>
        </p:spPr>
        <p:txBody>
          <a:bodyPr vert="horz" wrap="square" lIns="123825" tIns="123825" rIns="57150" bIns="123825" rtlCol="0" anchor="t" anchorCtr="0">
            <a:norm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During the 1940s, Chinese animation reached its first milestone with the production of "Princess Iron Fan," which was distributed to Southeast Asia and Japan.</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5272221" y="1165346"/>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Origin and early developments</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5272221" y="1692114"/>
            <a:ext cx="6124575" cy="1247775"/>
          </a:xfrm>
          <a:prstGeom prst="rect">
            <a:avLst/>
          </a:prstGeom>
        </p:spPr>
        <p:txBody>
          <a:bodyPr vert="horz" wrap="square" lIns="123825" tIns="123825" rIns="57150" bIns="123825" rtlCol="0" anchor="t" anchorCtr="0">
            <a:norm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Chinese animation originated in the 1920s with the Wan brothers' "Shu Zhen Dong Hua Wen Typewriter," marking the birth of Chinese animated film.</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AutoShape 12"/>
          <p:cNvSpPr/>
          <p:nvPr/>
        </p:nvSpPr>
        <p:spPr>
          <a:xfrm>
            <a:off x="4629608" y="4787018"/>
            <a:ext cx="550104" cy="550104"/>
          </a:xfrm>
          <a:prstGeom prst="ellipse">
            <a:avLst/>
          </a:prstGeom>
          <a:solidFill>
            <a:schemeClr val="accent1">
              <a:alpha val="100000"/>
            </a:schemeClr>
          </a:solidFill>
        </p:spPr>
      </p:sp>
      <p:sp>
        <p:nvSpPr>
          <p:cNvPr id="13" name="AutoShape 13"/>
          <p:cNvSpPr/>
          <p:nvPr/>
        </p:nvSpPr>
        <p:spPr>
          <a:xfrm>
            <a:off x="3911804" y="4787018"/>
            <a:ext cx="550104" cy="550104"/>
          </a:xfrm>
          <a:prstGeom prst="ellipse">
            <a:avLst/>
          </a:prstGeom>
          <a:solidFill>
            <a:schemeClr val="accent1">
              <a:alpha val="100000"/>
            </a:schemeClr>
          </a:solidFill>
        </p:spPr>
      </p:sp>
      <p:sp>
        <p:nvSpPr>
          <p:cNvPr id="14" name="AutoShape 14"/>
          <p:cNvSpPr/>
          <p:nvPr/>
        </p:nvSpPr>
        <p:spPr>
          <a:xfrm>
            <a:off x="4629608" y="3018088"/>
            <a:ext cx="550104" cy="550104"/>
          </a:xfrm>
          <a:prstGeom prst="ellipse">
            <a:avLst/>
          </a:prstGeom>
          <a:solidFill>
            <a:schemeClr val="accent1">
              <a:alpha val="100000"/>
            </a:schemeClr>
          </a:solidFill>
        </p:spPr>
      </p:sp>
      <p:sp>
        <p:nvSpPr>
          <p:cNvPr id="15" name="AutoShape 15"/>
          <p:cNvSpPr/>
          <p:nvPr/>
        </p:nvSpPr>
        <p:spPr>
          <a:xfrm>
            <a:off x="3911804" y="3018088"/>
            <a:ext cx="550104" cy="550104"/>
          </a:xfrm>
          <a:prstGeom prst="ellipse">
            <a:avLst/>
          </a:prstGeom>
          <a:solidFill>
            <a:schemeClr val="accent1">
              <a:alpha val="100000"/>
            </a:schemeClr>
          </a:solidFill>
        </p:spPr>
      </p:sp>
      <p:sp>
        <p:nvSpPr>
          <p:cNvPr id="16" name="AutoShape 16"/>
          <p:cNvSpPr/>
          <p:nvPr/>
        </p:nvSpPr>
        <p:spPr>
          <a:xfrm>
            <a:off x="4629608" y="1237957"/>
            <a:ext cx="550104" cy="550104"/>
          </a:xfrm>
          <a:prstGeom prst="ellipse">
            <a:avLst/>
          </a:prstGeom>
          <a:solidFill>
            <a:schemeClr val="accent1">
              <a:alpha val="100000"/>
            </a:schemeClr>
          </a:solidFill>
        </p:spPr>
      </p:sp>
      <p:sp>
        <p:nvSpPr>
          <p:cNvPr id="17" name="AutoShape 17"/>
          <p:cNvSpPr/>
          <p:nvPr/>
        </p:nvSpPr>
        <p:spPr>
          <a:xfrm>
            <a:off x="3911804" y="1237957"/>
            <a:ext cx="550104" cy="550104"/>
          </a:xfrm>
          <a:prstGeom prst="ellipse">
            <a:avLst/>
          </a:prstGeom>
          <a:solidFill>
            <a:schemeClr val="accent1">
              <a:alpha val="100000"/>
            </a:schemeClr>
          </a:solidFill>
        </p:spPr>
      </p:sp>
      <p:sp>
        <p:nvSpPr>
          <p:cNvPr id="18" name="TextBox 18"/>
          <p:cNvSpPr txBox="1"/>
          <p:nvPr/>
        </p:nvSpPr>
        <p:spPr>
          <a:xfrm>
            <a:off x="4162763" y="4825850"/>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03</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9" name="TextBox 19"/>
          <p:cNvSpPr txBox="1"/>
          <p:nvPr/>
        </p:nvSpPr>
        <p:spPr>
          <a:xfrm>
            <a:off x="4162763" y="3056920"/>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02</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20" name="TextBox 20"/>
          <p:cNvSpPr txBox="1"/>
          <p:nvPr/>
        </p:nvSpPr>
        <p:spPr>
          <a:xfrm>
            <a:off x="4162763" y="1276789"/>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01</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21" name="Picture 21"/>
          <p:cNvPicPr>
            <a:picLocks noChangeAspect="1"/>
          </p:cNvPicPr>
          <p:nvPr/>
        </p:nvPicPr>
        <p:blipFill>
          <a:blip r:embed="rId2"/>
          <a:srcRect/>
          <a:stretch>
            <a:fillRect/>
          </a:stretch>
        </p:blipFill>
        <p:spPr>
          <a:xfrm>
            <a:off x="186987" y="1097724"/>
            <a:ext cx="3452555" cy="2374522"/>
          </a:xfrm>
          <a:prstGeom prst="rect">
            <a:avLst/>
          </a:prstGeom>
        </p:spPr>
      </p:pic>
      <p:pic>
        <p:nvPicPr>
          <p:cNvPr id="22" name="Picture 22"/>
          <p:cNvPicPr>
            <a:picLocks noChangeAspect="1"/>
          </p:cNvPicPr>
          <p:nvPr/>
        </p:nvPicPr>
        <p:blipFill>
          <a:blip r:embed="rId3"/>
          <a:srcRect/>
          <a:stretch>
            <a:fillRect/>
          </a:stretch>
        </p:blipFill>
        <p:spPr>
          <a:xfrm>
            <a:off x="646433" y="3713876"/>
            <a:ext cx="2263809" cy="306788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4232060" y="1718638"/>
            <a:ext cx="7211308" cy="4522346"/>
          </a:xfrm>
          <a:prstGeom prst="roundRect">
            <a:avLst>
              <a:gd name="adj" fmla="val 4504"/>
            </a:avLst>
          </a:prstGeom>
          <a:solidFill>
            <a:srgbClr val="FFFFFF">
              <a:alpha val="100000"/>
            </a:srgbClr>
          </a:solidFill>
          <a:effectLst>
            <a:outerShdw blurRad="381000">
              <a:srgbClr val="000000">
                <a:alpha val="7000"/>
              </a:srgbClr>
            </a:outerShdw>
          </a:effectLst>
        </p:spPr>
      </p:sp>
      <p:sp>
        <p:nvSpPr>
          <p:cNvPr id="3" name="TextBox 3"/>
          <p:cNvSpPr txBox="1"/>
          <p:nvPr/>
        </p:nvSpPr>
        <p:spPr>
          <a:xfrm>
            <a:off x="4599214" y="2711090"/>
            <a:ext cx="6477000" cy="1257743"/>
          </a:xfrm>
          <a:prstGeom prst="rect">
            <a:avLst/>
          </a:prstGeom>
        </p:spPr>
        <p:txBody>
          <a:bodyPr vert="horz" wrap="square" lIns="123825" tIns="123825" rIns="57150" bIns="123825" rtlCol="0" anchor="t" anchorCtr="0">
            <a:noAutofit/>
          </a:bodyPr>
          <a:lstStyle/>
          <a:p>
            <a:pPr>
              <a:lnSpc>
                <a:spcPct val="140000"/>
              </a:lnSpc>
            </a:pPr>
            <a:r>
              <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rPr>
              <a:t> "Princess Iron Fan" is considered a landmark in world cinema history, following "Snow White and the Seven Dwarfs," "Gulliver's Travels," and "Pinocchio."</a:t>
            </a:r>
            <a:endPar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4599214" y="2143575"/>
            <a:ext cx="6477000" cy="645267"/>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International recognition</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4599214" y="4589063"/>
            <a:ext cx="6477000" cy="1271524"/>
          </a:xfrm>
          <a:prstGeom prst="rect">
            <a:avLst/>
          </a:prstGeom>
        </p:spPr>
        <p:txBody>
          <a:bodyPr vert="horz" wrap="square" lIns="123825" tIns="123825" rIns="57150" bIns="123825" rtlCol="0" anchor="t" anchorCtr="0">
            <a:noAutofit/>
          </a:bodyPr>
          <a:lstStyle/>
          <a:p>
            <a:pPr>
              <a:lnSpc>
                <a:spcPct val="140000"/>
              </a:lnSpc>
            </a:pPr>
            <a:r>
              <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rPr>
              <a:t> The success of "Princess Iron Fan" inspired Osamu Tezuka, a Japanese animation giant, to pursue animation, demonstrating the film's influence on the industry.</a:t>
            </a:r>
            <a:endPar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4599214" y="4153214"/>
            <a:ext cx="6477000" cy="645267"/>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Influence on Japanese animation</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Early Development of Chinese Animation</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8" name="Picture 8"/>
          <p:cNvPicPr>
            <a:picLocks noChangeAspect="1"/>
          </p:cNvPicPr>
          <p:nvPr/>
        </p:nvPicPr>
        <p:blipFill>
          <a:blip r:embed="rId2"/>
          <a:srcRect/>
          <a:stretch>
            <a:fillRect/>
          </a:stretch>
        </p:blipFill>
        <p:spPr>
          <a:xfrm>
            <a:off x="260620" y="1370635"/>
            <a:ext cx="3809016" cy="521835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76363" y="3338766"/>
            <a:ext cx="9439275" cy="1610307"/>
          </a:xfrm>
          <a:prstGeom prst="rect">
            <a:avLst/>
          </a:prstGeom>
        </p:spPr>
        <p:txBody>
          <a:bodyPr vert="horz" wrap="square" lIns="114300" tIns="57150" rIns="114300" bIns="57150" rtlCol="0" anchor="t" anchorCtr="0">
            <a:noAutofit/>
          </a:bodyPr>
          <a:lstStyle/>
          <a:p>
            <a:pPr algn="ctr">
              <a:lnSpc>
                <a:spcPct val="140000"/>
              </a:lnSpc>
              <a:spcBef>
                <a:spcPct val="0"/>
              </a:spcBef>
            </a:pPr>
            <a:r>
              <a:rPr lang="en-US" sz="4500" b="1">
                <a:solidFill>
                  <a:schemeClr val="dk1">
                    <a:lumMod val="75000"/>
                    <a:lumOff val="25000"/>
                    <a:alpha val="100000"/>
                  </a:schemeClr>
                </a:solidFill>
                <a:latin typeface="华文楷体" panose="02010600040101010101" charset="-122"/>
                <a:ea typeface="华文楷体" panose="02010600040101010101" charset="-122"/>
                <a:cs typeface="华文楷体" panose="02010600040101010101" charset="-122"/>
              </a:rPr>
              <a:t>Traditional Elements in Chinese Animation</a:t>
            </a:r>
            <a:endParaRPr lang="en-US" sz="4500" b="1">
              <a:solidFill>
                <a:schemeClr val="dk1">
                  <a:lumMod val="75000"/>
                  <a:lumOff val="25000"/>
                  <a:alpha val="100000"/>
                </a:schemeClr>
              </a:solidFill>
              <a:latin typeface="华文楷体" panose="02010600040101010101" charset="-122"/>
              <a:ea typeface="华文楷体" panose="02010600040101010101" charset="-122"/>
              <a:cs typeface="华文楷体" panose="02010600040101010101" charset="-122"/>
            </a:endParaRPr>
          </a:p>
        </p:txBody>
      </p:sp>
      <p:sp>
        <p:nvSpPr>
          <p:cNvPr id="3" name="TextBox 3"/>
          <p:cNvSpPr txBox="1"/>
          <p:nvPr/>
        </p:nvSpPr>
        <p:spPr>
          <a:xfrm>
            <a:off x="4432518" y="2021239"/>
            <a:ext cx="3326964" cy="1714500"/>
          </a:xfrm>
          <a:prstGeom prst="rect">
            <a:avLst/>
          </a:prstGeom>
        </p:spPr>
        <p:txBody>
          <a:bodyPr vert="horz" wrap="square" lIns="114300" tIns="57150" rIns="114300" bIns="57150" rtlCol="0" anchor="ctr" anchorCtr="0">
            <a:spAutoFit/>
          </a:bodyPr>
          <a:lstStyle/>
          <a:p>
            <a:pPr algn="ctr">
              <a:lnSpc>
                <a:spcPct val="120000"/>
              </a:lnSpc>
              <a:spcBef>
                <a:spcPts val="450"/>
              </a:spcBef>
            </a:pPr>
            <a:r>
              <a:rPr lang="en-US" sz="8400" b="1">
                <a:solidFill>
                  <a:schemeClr val="dk1">
                    <a:lumMod val="75000"/>
                    <a:lumOff val="25000"/>
                    <a:alpha val="100000"/>
                  </a:schemeClr>
                </a:solidFill>
                <a:latin typeface="PingFang SC"/>
                <a:ea typeface="PingFang SC"/>
                <a:cs typeface="PingFang SC"/>
              </a:rPr>
              <a:t>02</a:t>
            </a:r>
            <a:endParaRPr lang="en-US" sz="8400" b="1">
              <a:solidFill>
                <a:schemeClr val="dk1">
                  <a:lumMod val="75000"/>
                  <a:lumOff val="25000"/>
                  <a:alpha val="100000"/>
                </a:schemeClr>
              </a:solidFill>
              <a:latin typeface="PingFang SC"/>
              <a:ea typeface="PingFang SC"/>
              <a:cs typeface="PingFang S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689593" y="1595455"/>
            <a:ext cx="6734175" cy="771853"/>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Historical Stories and Myths and Legends</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89593" y="2246047"/>
            <a:ext cx="6810375" cy="132397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Many animations are based on ancient Chinese myths, legends, and historical stories, such as "The Monkey King" adapted from "Journey to the West" and "Nezha Conquers the Dragon Kings" based on ancient Chinese mythology.</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689593" y="4139505"/>
            <a:ext cx="6734175" cy="759000"/>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Traditional Art Forms</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689593" y="4798345"/>
            <a:ext cx="6810375" cy="132397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Animations draw inspiration from various traditional arts, such as ink painting, New Year paintings, shadow puppets, paper cutting, puppetry, and facial makeup. </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6" name="Connector 6"/>
          <p:cNvCxnSpPr/>
          <p:nvPr/>
        </p:nvCxnSpPr>
        <p:spPr>
          <a:xfrm>
            <a:off x="756268" y="6181746"/>
            <a:ext cx="7784538" cy="0"/>
          </a:xfrm>
          <a:prstGeom prst="line">
            <a:avLst/>
          </a:prstGeom>
          <a:ln w="14288">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cxnSp>
        <p:nvCxnSpPr>
          <p:cNvPr id="8" name="Connector 8"/>
          <p:cNvCxnSpPr/>
          <p:nvPr/>
        </p:nvCxnSpPr>
        <p:spPr>
          <a:xfrm>
            <a:off x="756268" y="3856089"/>
            <a:ext cx="7083417" cy="0"/>
          </a:xfrm>
          <a:prstGeom prst="line">
            <a:avLst/>
          </a:prstGeom>
          <a:ln w="14288">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9" name="TextBox 9"/>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Traditional Art Forms</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0" name="图片 9"/>
          <p:cNvPicPr/>
          <p:nvPr/>
        </p:nvPicPr>
        <p:blipFill>
          <a:blip r:embed="rId2"/>
          <a:stretch>
            <a:fillRect/>
          </a:stretch>
        </p:blipFill>
        <p:spPr>
          <a:xfrm>
            <a:off x="7924800" y="1268095"/>
            <a:ext cx="3448050" cy="2588260"/>
          </a:xfrm>
          <a:prstGeom prst="rect">
            <a:avLst/>
          </a:prstGeom>
        </p:spPr>
      </p:pic>
      <p:pic>
        <p:nvPicPr>
          <p:cNvPr id="11" name="图片 10"/>
          <p:cNvPicPr/>
          <p:nvPr/>
        </p:nvPicPr>
        <p:blipFill>
          <a:blip r:embed="rId3"/>
          <a:stretch>
            <a:fillRect/>
          </a:stretch>
        </p:blipFill>
        <p:spPr>
          <a:xfrm>
            <a:off x="8077200" y="4038600"/>
            <a:ext cx="3481070" cy="26390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3560913" y="1312852"/>
            <a:ext cx="7804501" cy="762000"/>
          </a:xfrm>
          <a:prstGeom prst="rect">
            <a:avLst/>
          </a:prstGeom>
        </p:spPr>
        <p:txBody>
          <a:bodyPr vert="horz" wrap="square" lIns="123825" tIns="123825" rIns="57150" bIns="123825" rtlCol="0" anchor="t"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Historical figures in animations</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3" name="Connector 3"/>
          <p:cNvCxnSpPr/>
          <p:nvPr/>
        </p:nvCxnSpPr>
        <p:spPr>
          <a:xfrm>
            <a:off x="1197254" y="5988003"/>
            <a:ext cx="10998321" cy="0"/>
          </a:xfrm>
          <a:prstGeom prst="line">
            <a:avLst/>
          </a:prstGeom>
          <a:ln w="14288">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4" name="TextBox 4"/>
          <p:cNvSpPr txBox="1"/>
          <p:nvPr/>
        </p:nvSpPr>
        <p:spPr>
          <a:xfrm>
            <a:off x="3560913" y="1927072"/>
            <a:ext cx="7804501" cy="120396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Animations frequently feature famous historical figures, such as Li Bai and Du Fu, to convey cultural values and provide viewers with a deeper understanding of Chinese history.</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1183473" y="3943665"/>
            <a:ext cx="7806355" cy="762000"/>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 Traditional Costumes and Folk Customs</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1183473" y="4571667"/>
            <a:ext cx="7806355" cy="120396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Characters and scenes in animations often incorporate traditional costumes and folk customs, such as cheongsams, Tang suits, couplets, and door gods.</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7" name="Connector 7"/>
          <p:cNvCxnSpPr/>
          <p:nvPr/>
        </p:nvCxnSpPr>
        <p:spPr>
          <a:xfrm>
            <a:off x="3574694" y="3297546"/>
            <a:ext cx="8614217" cy="0"/>
          </a:xfrm>
          <a:prstGeom prst="line">
            <a:avLst/>
          </a:prstGeom>
          <a:ln w="14288">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8" name="TextBox 8"/>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Famous Historical Figures</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9" name="图片 8"/>
          <p:cNvPicPr/>
          <p:nvPr/>
        </p:nvPicPr>
        <p:blipFill>
          <a:blip r:embed="rId2"/>
          <a:stretch>
            <a:fillRect/>
          </a:stretch>
        </p:blipFill>
        <p:spPr>
          <a:xfrm>
            <a:off x="254635" y="1371600"/>
            <a:ext cx="3306445" cy="2487295"/>
          </a:xfrm>
          <a:prstGeom prst="rect">
            <a:avLst/>
          </a:prstGeom>
        </p:spPr>
      </p:pic>
      <p:pic>
        <p:nvPicPr>
          <p:cNvPr id="10" name="图片 9"/>
          <p:cNvPicPr/>
          <p:nvPr/>
        </p:nvPicPr>
        <p:blipFill>
          <a:blip r:embed="rId3"/>
          <a:stretch>
            <a:fillRect/>
          </a:stretch>
        </p:blipFill>
        <p:spPr>
          <a:xfrm>
            <a:off x="8839200" y="3276600"/>
            <a:ext cx="3324225" cy="3302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76363" y="3338766"/>
            <a:ext cx="9439275" cy="1610307"/>
          </a:xfrm>
          <a:prstGeom prst="rect">
            <a:avLst/>
          </a:prstGeom>
        </p:spPr>
        <p:txBody>
          <a:bodyPr vert="horz" wrap="square" lIns="114300" tIns="57150" rIns="114300" bIns="57150" rtlCol="0" anchor="t" anchorCtr="0">
            <a:noAutofit/>
          </a:bodyPr>
          <a:lstStyle/>
          <a:p>
            <a:pPr algn="ctr">
              <a:lnSpc>
                <a:spcPct val="140000"/>
              </a:lnSpc>
              <a:spcBef>
                <a:spcPct val="0"/>
              </a:spcBef>
            </a:pPr>
            <a:r>
              <a:rPr lang="en-US" sz="4500" b="1">
                <a:solidFill>
                  <a:schemeClr val="dk1">
                    <a:lumMod val="75000"/>
                    <a:lumOff val="25000"/>
                    <a:alpha val="100000"/>
                  </a:schemeClr>
                </a:solidFill>
                <a:latin typeface="华文楷体" panose="02010600040101010101" charset="-122"/>
                <a:ea typeface="华文楷体" panose="02010600040101010101" charset="-122"/>
                <a:cs typeface="华文楷体" panose="02010600040101010101" charset="-122"/>
              </a:rPr>
              <a:t>Production Techniques</a:t>
            </a:r>
            <a:endParaRPr lang="en-US" sz="4500" b="1">
              <a:solidFill>
                <a:schemeClr val="dk1">
                  <a:lumMod val="75000"/>
                  <a:lumOff val="25000"/>
                  <a:alpha val="100000"/>
                </a:schemeClr>
              </a:solidFill>
              <a:latin typeface="华文楷体" panose="02010600040101010101" charset="-122"/>
              <a:ea typeface="华文楷体" panose="02010600040101010101" charset="-122"/>
              <a:cs typeface="华文楷体" panose="02010600040101010101" charset="-122"/>
            </a:endParaRPr>
          </a:p>
        </p:txBody>
      </p:sp>
      <p:sp>
        <p:nvSpPr>
          <p:cNvPr id="3" name="TextBox 3"/>
          <p:cNvSpPr txBox="1"/>
          <p:nvPr/>
        </p:nvSpPr>
        <p:spPr>
          <a:xfrm>
            <a:off x="4432518" y="2021239"/>
            <a:ext cx="3326964" cy="1714500"/>
          </a:xfrm>
          <a:prstGeom prst="rect">
            <a:avLst/>
          </a:prstGeom>
        </p:spPr>
        <p:txBody>
          <a:bodyPr vert="horz" wrap="square" lIns="114300" tIns="57150" rIns="114300" bIns="57150" rtlCol="0" anchor="ctr" anchorCtr="0">
            <a:spAutoFit/>
          </a:bodyPr>
          <a:lstStyle/>
          <a:p>
            <a:pPr algn="ctr">
              <a:lnSpc>
                <a:spcPct val="120000"/>
              </a:lnSpc>
              <a:spcBef>
                <a:spcPts val="450"/>
              </a:spcBef>
            </a:pPr>
            <a:r>
              <a:rPr lang="en-US" sz="8400" b="1">
                <a:solidFill>
                  <a:schemeClr val="dk1">
                    <a:lumMod val="75000"/>
                    <a:lumOff val="25000"/>
                    <a:alpha val="100000"/>
                  </a:schemeClr>
                </a:solidFill>
                <a:latin typeface="PingFang SC"/>
                <a:ea typeface="PingFang SC"/>
                <a:cs typeface="PingFang SC"/>
              </a:rPr>
              <a:t>03</a:t>
            </a:r>
            <a:endParaRPr lang="en-US" sz="8400" b="1">
              <a:solidFill>
                <a:schemeClr val="dk1">
                  <a:lumMod val="75000"/>
                  <a:lumOff val="25000"/>
                  <a:alpha val="100000"/>
                </a:schemeClr>
              </a:solidFill>
              <a:latin typeface="PingFang SC"/>
              <a:ea typeface="PingFang SC"/>
              <a:cs typeface="PingFang S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Freeform 2"/>
          <p:cNvSpPr/>
          <p:nvPr/>
        </p:nvSpPr>
        <p:spPr>
          <a:xfrm>
            <a:off x="647422" y="1416260"/>
            <a:ext cx="10787368" cy="4757506"/>
          </a:xfrm>
          <a:custGeom>
            <a:avLst/>
            <a:gdLst/>
            <a:ahLst/>
            <a:cxnLst/>
            <a:rect l="l" t="t" r="r" b="b"/>
            <a:pathLst>
              <a:path w="8427632" h="3716802">
                <a:moveTo>
                  <a:pt x="0" y="0"/>
                </a:moveTo>
                <a:lnTo>
                  <a:pt x="7963031" y="0"/>
                </a:lnTo>
                <a:quadBezTo>
                  <a:pt x="8427632" y="0"/>
                  <a:pt x="8427632" y="464600"/>
                </a:quadBezTo>
                <a:lnTo>
                  <a:pt x="8427632" y="3716802"/>
                </a:lnTo>
                <a:lnTo>
                  <a:pt x="464600" y="3716802"/>
                </a:lnTo>
                <a:quadBezTo>
                  <a:pt x="0" y="3716802"/>
                  <a:pt x="0" y="3252201"/>
                </a:quadBezTo>
                <a:lnTo>
                  <a:pt x="0" y="0"/>
                </a:lnTo>
              </a:path>
            </a:pathLst>
          </a:custGeom>
          <a:solidFill>
            <a:schemeClr val="lt2">
              <a:alpha val="100000"/>
            </a:schemeClr>
          </a:solidFill>
        </p:spPr>
      </p:sp>
      <p:cxnSp>
        <p:nvCxnSpPr>
          <p:cNvPr id="3" name="Connector 3"/>
          <p:cNvCxnSpPr/>
          <p:nvPr/>
        </p:nvCxnSpPr>
        <p:spPr>
          <a:xfrm>
            <a:off x="6069242" y="1732467"/>
            <a:ext cx="0" cy="4116499"/>
          </a:xfrm>
          <a:prstGeom prst="line">
            <a:avLst/>
          </a:prstGeom>
          <a:ln w="9525">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4" name="TextBox 4"/>
          <p:cNvSpPr txBox="1"/>
          <p:nvPr/>
        </p:nvSpPr>
        <p:spPr>
          <a:xfrm>
            <a:off x="1220993" y="2698044"/>
            <a:ext cx="4219575" cy="2819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Early Chinese animation was primarily hand-drawn, exhibiting a distinctive handmade texture.</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Due to high production costs and long cycles, output was limited, making it a time-consuming and expensive process.</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1234774" y="1926391"/>
            <a:ext cx="4276725" cy="723900"/>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Hand-drawn animation</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6667160" y="2698044"/>
            <a:ext cx="4219575" cy="2819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Due to high production costs and long cycles, output was limited, making it a time-consuming and expensive process.</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6644365" y="1926391"/>
            <a:ext cx="4314825" cy="723900"/>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High production costs</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Film Era</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Digital Era</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AutoShape 4"/>
          <p:cNvSpPr/>
          <p:nvPr>
            <p:custDataLst>
              <p:tags r:id="rId2"/>
            </p:custDataLst>
          </p:nvPr>
        </p:nvSpPr>
        <p:spPr>
          <a:xfrm>
            <a:off x="4195024" y="4787018"/>
            <a:ext cx="701468" cy="550104"/>
          </a:xfrm>
          <a:prstGeom prst="rect">
            <a:avLst/>
          </a:prstGeom>
          <a:solidFill>
            <a:schemeClr val="accent1">
              <a:alpha val="100000"/>
            </a:schemeClr>
          </a:solidFill>
        </p:spPr>
      </p:sp>
      <p:sp>
        <p:nvSpPr>
          <p:cNvPr id="5" name="AutoShape 5"/>
          <p:cNvSpPr/>
          <p:nvPr>
            <p:custDataLst>
              <p:tags r:id="rId3"/>
            </p:custDataLst>
          </p:nvPr>
        </p:nvSpPr>
        <p:spPr>
          <a:xfrm>
            <a:off x="4195024" y="3018088"/>
            <a:ext cx="701468" cy="550104"/>
          </a:xfrm>
          <a:prstGeom prst="rect">
            <a:avLst/>
          </a:prstGeom>
          <a:solidFill>
            <a:schemeClr val="accent1">
              <a:alpha val="100000"/>
            </a:schemeClr>
          </a:solidFill>
        </p:spPr>
      </p:sp>
      <p:sp>
        <p:nvSpPr>
          <p:cNvPr id="6" name="AutoShape 6"/>
          <p:cNvSpPr/>
          <p:nvPr>
            <p:custDataLst>
              <p:tags r:id="rId4"/>
            </p:custDataLst>
          </p:nvPr>
        </p:nvSpPr>
        <p:spPr>
          <a:xfrm>
            <a:off x="4195024" y="1237957"/>
            <a:ext cx="701468" cy="550104"/>
          </a:xfrm>
          <a:prstGeom prst="rect">
            <a:avLst/>
          </a:prstGeom>
          <a:solidFill>
            <a:schemeClr val="accent1">
              <a:alpha val="100000"/>
            </a:schemeClr>
          </a:solidFill>
        </p:spPr>
      </p:sp>
      <p:sp>
        <p:nvSpPr>
          <p:cNvPr id="7" name="TextBox 7"/>
          <p:cNvSpPr txBox="1"/>
          <p:nvPr>
            <p:custDataLst>
              <p:tags r:id="rId5"/>
            </p:custDataLst>
          </p:nvPr>
        </p:nvSpPr>
        <p:spPr>
          <a:xfrm>
            <a:off x="5259845" y="2945478"/>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2D animation software</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6"/>
            </p:custDataLst>
          </p:nvPr>
        </p:nvSpPr>
        <p:spPr>
          <a:xfrm>
            <a:off x="5259845" y="3472246"/>
            <a:ext cx="6124575" cy="1247775"/>
          </a:xfrm>
          <a:prstGeom prst="rect">
            <a:avLst/>
          </a:prstGeom>
        </p:spPr>
        <p:txBody>
          <a:bodyPr vert="horz" wrap="square" lIns="123825" tIns="123825" rIns="57150" bIns="123825" rtlCol="0" anchor="t" anchorCtr="0">
            <a:norm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2D animation software such as Flash, RETAS, and TVPaint Animation significantly improved production efficiency.</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7"/>
            </p:custDataLst>
          </p:nvPr>
        </p:nvSpPr>
        <p:spPr>
          <a:xfrm>
            <a:off x="5272199" y="4714408"/>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3D software</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8"/>
            </p:custDataLst>
          </p:nvPr>
        </p:nvSpPr>
        <p:spPr>
          <a:xfrm>
            <a:off x="5272199" y="5252378"/>
            <a:ext cx="6124575" cy="1247775"/>
          </a:xfrm>
          <a:prstGeom prst="rect">
            <a:avLst/>
          </a:prstGeom>
        </p:spPr>
        <p:txBody>
          <a:bodyPr vert="horz" wrap="square" lIns="123825" tIns="123825" rIns="57150" bIns="123825" rtlCol="0" anchor="t" anchorCtr="0">
            <a:norm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The introduction of 3D software, artificial intelligence, virtual reality, and other advanced technologies further expanded animation's audiovisual expression.</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custDataLst>
              <p:tags r:id="rId9"/>
            </p:custDataLst>
          </p:nvPr>
        </p:nvSpPr>
        <p:spPr>
          <a:xfrm>
            <a:off x="5272221" y="1165346"/>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Digital animation era</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custDataLst>
              <p:tags r:id="rId10"/>
            </p:custDataLst>
          </p:nvPr>
        </p:nvSpPr>
        <p:spPr>
          <a:xfrm>
            <a:off x="5272221" y="1692114"/>
            <a:ext cx="6124575" cy="1247775"/>
          </a:xfrm>
          <a:prstGeom prst="rect">
            <a:avLst/>
          </a:prstGeom>
        </p:spPr>
        <p:txBody>
          <a:bodyPr vert="horz" wrap="square" lIns="123825" tIns="123825" rIns="57150" bIns="123825" rtlCol="0" anchor="t" anchorCtr="0">
            <a:norm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Since the 1980s, with the proliferation of computers, Chinese animation entered the digital "paperless" era.</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custDataLst>
              <p:tags r:id="rId11"/>
            </p:custDataLst>
          </p:nvPr>
        </p:nvSpPr>
        <p:spPr>
          <a:xfrm>
            <a:off x="4629608" y="4787018"/>
            <a:ext cx="550104" cy="550104"/>
          </a:xfrm>
          <a:prstGeom prst="ellipse">
            <a:avLst/>
          </a:prstGeom>
          <a:solidFill>
            <a:schemeClr val="accent1">
              <a:alpha val="100000"/>
            </a:schemeClr>
          </a:solidFill>
        </p:spPr>
      </p:sp>
      <p:sp>
        <p:nvSpPr>
          <p:cNvPr id="14" name="AutoShape 14"/>
          <p:cNvSpPr/>
          <p:nvPr>
            <p:custDataLst>
              <p:tags r:id="rId12"/>
            </p:custDataLst>
          </p:nvPr>
        </p:nvSpPr>
        <p:spPr>
          <a:xfrm>
            <a:off x="3911804" y="4787018"/>
            <a:ext cx="550104" cy="550104"/>
          </a:xfrm>
          <a:prstGeom prst="ellipse">
            <a:avLst/>
          </a:prstGeom>
          <a:solidFill>
            <a:schemeClr val="accent1">
              <a:alpha val="100000"/>
            </a:schemeClr>
          </a:solidFill>
        </p:spPr>
      </p:sp>
      <p:sp>
        <p:nvSpPr>
          <p:cNvPr id="15" name="AutoShape 15"/>
          <p:cNvSpPr/>
          <p:nvPr>
            <p:custDataLst>
              <p:tags r:id="rId13"/>
            </p:custDataLst>
          </p:nvPr>
        </p:nvSpPr>
        <p:spPr>
          <a:xfrm>
            <a:off x="4629608" y="3018088"/>
            <a:ext cx="550104" cy="550104"/>
          </a:xfrm>
          <a:prstGeom prst="ellipse">
            <a:avLst/>
          </a:prstGeom>
          <a:solidFill>
            <a:schemeClr val="accent1">
              <a:alpha val="100000"/>
            </a:schemeClr>
          </a:solidFill>
        </p:spPr>
      </p:sp>
      <p:sp>
        <p:nvSpPr>
          <p:cNvPr id="16" name="AutoShape 16"/>
          <p:cNvSpPr/>
          <p:nvPr>
            <p:custDataLst>
              <p:tags r:id="rId14"/>
            </p:custDataLst>
          </p:nvPr>
        </p:nvSpPr>
        <p:spPr>
          <a:xfrm>
            <a:off x="3911804" y="3018088"/>
            <a:ext cx="550104" cy="550104"/>
          </a:xfrm>
          <a:prstGeom prst="ellipse">
            <a:avLst/>
          </a:prstGeom>
          <a:solidFill>
            <a:schemeClr val="accent1">
              <a:alpha val="100000"/>
            </a:schemeClr>
          </a:solidFill>
        </p:spPr>
      </p:sp>
      <p:sp>
        <p:nvSpPr>
          <p:cNvPr id="17" name="AutoShape 17"/>
          <p:cNvSpPr/>
          <p:nvPr>
            <p:custDataLst>
              <p:tags r:id="rId15"/>
            </p:custDataLst>
          </p:nvPr>
        </p:nvSpPr>
        <p:spPr>
          <a:xfrm>
            <a:off x="4629608" y="1237957"/>
            <a:ext cx="550104" cy="550104"/>
          </a:xfrm>
          <a:prstGeom prst="ellipse">
            <a:avLst/>
          </a:prstGeom>
          <a:solidFill>
            <a:schemeClr val="accent1">
              <a:alpha val="100000"/>
            </a:schemeClr>
          </a:solidFill>
        </p:spPr>
      </p:sp>
      <p:sp>
        <p:nvSpPr>
          <p:cNvPr id="18" name="AutoShape 18"/>
          <p:cNvSpPr/>
          <p:nvPr>
            <p:custDataLst>
              <p:tags r:id="rId16"/>
            </p:custDataLst>
          </p:nvPr>
        </p:nvSpPr>
        <p:spPr>
          <a:xfrm>
            <a:off x="3911804" y="1237957"/>
            <a:ext cx="550104" cy="550104"/>
          </a:xfrm>
          <a:prstGeom prst="ellipse">
            <a:avLst/>
          </a:prstGeom>
          <a:solidFill>
            <a:schemeClr val="accent1">
              <a:alpha val="100000"/>
            </a:schemeClr>
          </a:solidFill>
        </p:spPr>
      </p:sp>
      <p:sp>
        <p:nvSpPr>
          <p:cNvPr id="19" name="TextBox 19"/>
          <p:cNvSpPr txBox="1"/>
          <p:nvPr>
            <p:custDataLst>
              <p:tags r:id="rId17"/>
            </p:custDataLst>
          </p:nvPr>
        </p:nvSpPr>
        <p:spPr>
          <a:xfrm>
            <a:off x="4162763" y="4825850"/>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03</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20" name="TextBox 20"/>
          <p:cNvSpPr txBox="1"/>
          <p:nvPr>
            <p:custDataLst>
              <p:tags r:id="rId18"/>
            </p:custDataLst>
          </p:nvPr>
        </p:nvSpPr>
        <p:spPr>
          <a:xfrm>
            <a:off x="4162763" y="3056920"/>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02</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21" name="TextBox 21"/>
          <p:cNvSpPr txBox="1"/>
          <p:nvPr>
            <p:custDataLst>
              <p:tags r:id="rId19"/>
            </p:custDataLst>
          </p:nvPr>
        </p:nvSpPr>
        <p:spPr>
          <a:xfrm>
            <a:off x="4162763" y="1276789"/>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01</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22" name="图片 21"/>
          <p:cNvPicPr/>
          <p:nvPr/>
        </p:nvPicPr>
        <p:blipFill>
          <a:blip r:embed="rId20"/>
          <a:stretch>
            <a:fillRect/>
          </a:stretch>
        </p:blipFill>
        <p:spPr>
          <a:xfrm>
            <a:off x="533400" y="1179830"/>
            <a:ext cx="3004185" cy="2616200"/>
          </a:xfrm>
          <a:prstGeom prst="rect">
            <a:avLst/>
          </a:prstGeom>
        </p:spPr>
      </p:pic>
      <p:pic>
        <p:nvPicPr>
          <p:cNvPr id="23" name="图片 22"/>
          <p:cNvPicPr/>
          <p:nvPr/>
        </p:nvPicPr>
        <p:blipFill>
          <a:blip r:embed="rId21"/>
          <a:stretch>
            <a:fillRect/>
          </a:stretch>
        </p:blipFill>
        <p:spPr>
          <a:xfrm>
            <a:off x="684530" y="3962400"/>
            <a:ext cx="2853055" cy="276606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76363" y="3338766"/>
            <a:ext cx="9439275" cy="1610307"/>
          </a:xfrm>
          <a:prstGeom prst="rect">
            <a:avLst/>
          </a:prstGeom>
        </p:spPr>
        <p:txBody>
          <a:bodyPr vert="horz" wrap="square" lIns="114300" tIns="57150" rIns="114300" bIns="57150" rtlCol="0" anchor="t" anchorCtr="0">
            <a:noAutofit/>
          </a:bodyPr>
          <a:lstStyle/>
          <a:p>
            <a:pPr algn="ctr">
              <a:lnSpc>
                <a:spcPct val="140000"/>
              </a:lnSpc>
              <a:spcBef>
                <a:spcPct val="0"/>
              </a:spcBef>
            </a:pPr>
            <a:r>
              <a:rPr lang="en-US" sz="4500" b="1">
                <a:solidFill>
                  <a:schemeClr val="dk1">
                    <a:lumMod val="75000"/>
                    <a:lumOff val="25000"/>
                    <a:alpha val="100000"/>
                  </a:schemeClr>
                </a:solidFill>
                <a:latin typeface="华文楷体" panose="02010600040101010101" charset="-122"/>
                <a:ea typeface="华文楷体" panose="02010600040101010101" charset="-122"/>
                <a:cs typeface="华文楷体" panose="02010600040101010101" charset="-122"/>
              </a:rPr>
              <a:t>Specific Examples of Japanese Anime's Influence on Chinese Animation</a:t>
            </a:r>
            <a:endParaRPr lang="en-US" sz="4500" b="1">
              <a:solidFill>
                <a:schemeClr val="dk1">
                  <a:lumMod val="75000"/>
                  <a:lumOff val="25000"/>
                  <a:alpha val="100000"/>
                </a:schemeClr>
              </a:solidFill>
              <a:latin typeface="华文楷体" panose="02010600040101010101" charset="-122"/>
              <a:ea typeface="华文楷体" panose="02010600040101010101" charset="-122"/>
              <a:cs typeface="华文楷体" panose="02010600040101010101" charset="-122"/>
            </a:endParaRPr>
          </a:p>
        </p:txBody>
      </p:sp>
      <p:sp>
        <p:nvSpPr>
          <p:cNvPr id="3" name="TextBox 3"/>
          <p:cNvSpPr txBox="1"/>
          <p:nvPr/>
        </p:nvSpPr>
        <p:spPr>
          <a:xfrm>
            <a:off x="4432518" y="2021239"/>
            <a:ext cx="3326964" cy="1714500"/>
          </a:xfrm>
          <a:prstGeom prst="rect">
            <a:avLst/>
          </a:prstGeom>
        </p:spPr>
        <p:txBody>
          <a:bodyPr vert="horz" wrap="square" lIns="114300" tIns="57150" rIns="114300" bIns="57150" rtlCol="0" anchor="ctr" anchorCtr="0">
            <a:spAutoFit/>
          </a:bodyPr>
          <a:lstStyle/>
          <a:p>
            <a:pPr algn="ctr">
              <a:lnSpc>
                <a:spcPct val="120000"/>
              </a:lnSpc>
              <a:spcBef>
                <a:spcPts val="450"/>
              </a:spcBef>
            </a:pPr>
            <a:r>
              <a:rPr lang="en-US" sz="8400" b="1">
                <a:solidFill>
                  <a:schemeClr val="dk1">
                    <a:lumMod val="75000"/>
                    <a:lumOff val="25000"/>
                    <a:alpha val="100000"/>
                  </a:schemeClr>
                </a:solidFill>
                <a:latin typeface="PingFang SC"/>
                <a:ea typeface="PingFang SC"/>
                <a:cs typeface="PingFang SC"/>
              </a:rPr>
              <a:t>05</a:t>
            </a:r>
            <a:endParaRPr lang="en-US" sz="8400" b="1">
              <a:solidFill>
                <a:schemeClr val="dk1">
                  <a:lumMod val="75000"/>
                  <a:lumOff val="25000"/>
                  <a:alpha val="100000"/>
                </a:schemeClr>
              </a:solidFill>
              <a:latin typeface="PingFang SC"/>
              <a:ea typeface="PingFang SC"/>
              <a:cs typeface="PingFang S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685901" y="1362476"/>
            <a:ext cx="8946338" cy="555784"/>
          </a:xfrm>
          <a:prstGeom prst="rect">
            <a:avLst/>
          </a:prstGeom>
        </p:spPr>
        <p:txBody>
          <a:bodyPr vert="horz" wrap="square" lIns="0" tIns="0" rIns="0" bIns="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"Saint Seiya"</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1685901" y="2024509"/>
            <a:ext cx="8972550" cy="76378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In the early 1990s, "Saint Seiya" aired on some Chinese </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television stations, quickly gaining popularity among teenagers.</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Specific Examples of Japanese Anime's Influence on Chinese Animation</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5" name="Group 5"/>
          <p:cNvGrpSpPr/>
          <p:nvPr/>
        </p:nvGrpSpPr>
        <p:grpSpPr>
          <a:xfrm rot="0">
            <a:off x="838598" y="1564792"/>
            <a:ext cx="353467" cy="353467"/>
            <a:chOff x="838598" y="1564792"/>
            <a:chExt cx="353467" cy="353467"/>
          </a:xfrm>
        </p:grpSpPr>
        <p:sp>
          <p:nvSpPr>
            <p:cNvPr id="6" name="AutoShape 6"/>
            <p:cNvSpPr/>
            <p:nvPr/>
          </p:nvSpPr>
          <p:spPr>
            <a:xfrm>
              <a:off x="920082" y="1646276"/>
              <a:ext cx="190500" cy="190500"/>
            </a:xfrm>
            <a:prstGeom prst="ellipse">
              <a:avLst/>
            </a:prstGeom>
            <a:solidFill>
              <a:schemeClr val="accent1">
                <a:alpha val="100000"/>
              </a:schemeClr>
            </a:solidFill>
          </p:spPr>
        </p:sp>
        <p:sp>
          <p:nvSpPr>
            <p:cNvPr id="7" name="AutoShape 7"/>
            <p:cNvSpPr/>
            <p:nvPr/>
          </p:nvSpPr>
          <p:spPr>
            <a:xfrm>
              <a:off x="838598" y="1564792"/>
              <a:ext cx="353467" cy="353467"/>
            </a:xfrm>
            <a:prstGeom prst="ellipse">
              <a:avLst/>
            </a:prstGeom>
            <a:solidFill>
              <a:schemeClr val="accent1">
                <a:alpha val="16000"/>
              </a:schemeClr>
            </a:solidFill>
          </p:spPr>
        </p:sp>
      </p:grpSp>
      <p:sp>
        <p:nvSpPr>
          <p:cNvPr id="8" name="TextBox 8"/>
          <p:cNvSpPr txBox="1"/>
          <p:nvPr/>
        </p:nvSpPr>
        <p:spPr>
          <a:xfrm>
            <a:off x="1685901" y="3189254"/>
            <a:ext cx="8946338" cy="555784"/>
          </a:xfrm>
          <a:prstGeom prst="rect">
            <a:avLst/>
          </a:prstGeom>
        </p:spPr>
        <p:txBody>
          <a:bodyPr vert="horz" wrap="square" lIns="0" tIns="0" rIns="0" bIns="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Rise of Pirated Markets</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1685901" y="3851288"/>
            <a:ext cx="8972550" cy="76378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The popularity of Japanese anime fueled the rise of pirated</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markets, with numerous unauthorized Japanese anime books</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and DVDs circulating in the Chinese market.</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10" name="Group 10"/>
          <p:cNvGrpSpPr/>
          <p:nvPr/>
        </p:nvGrpSpPr>
        <p:grpSpPr>
          <a:xfrm rot="0">
            <a:off x="838598" y="3391571"/>
            <a:ext cx="353467" cy="353467"/>
            <a:chOff x="838598" y="3391571"/>
            <a:chExt cx="353467" cy="353467"/>
          </a:xfrm>
        </p:grpSpPr>
        <p:sp>
          <p:nvSpPr>
            <p:cNvPr id="11" name="AutoShape 11"/>
            <p:cNvSpPr/>
            <p:nvPr/>
          </p:nvSpPr>
          <p:spPr>
            <a:xfrm>
              <a:off x="920082" y="3473055"/>
              <a:ext cx="190500" cy="190500"/>
            </a:xfrm>
            <a:prstGeom prst="ellipse">
              <a:avLst/>
            </a:prstGeom>
            <a:solidFill>
              <a:schemeClr val="accent1">
                <a:alpha val="100000"/>
              </a:schemeClr>
            </a:solidFill>
          </p:spPr>
        </p:sp>
        <p:sp>
          <p:nvSpPr>
            <p:cNvPr id="12" name="AutoShape 12"/>
            <p:cNvSpPr/>
            <p:nvPr/>
          </p:nvSpPr>
          <p:spPr>
            <a:xfrm>
              <a:off x="838598" y="3391571"/>
              <a:ext cx="353467" cy="353467"/>
            </a:xfrm>
            <a:prstGeom prst="ellipse">
              <a:avLst/>
            </a:prstGeom>
            <a:solidFill>
              <a:schemeClr val="accent1">
                <a:alpha val="16000"/>
              </a:schemeClr>
            </a:solidFill>
          </p:spPr>
        </p:sp>
      </p:grpSp>
      <p:sp>
        <p:nvSpPr>
          <p:cNvPr id="13" name="TextBox 13"/>
          <p:cNvSpPr txBox="1"/>
          <p:nvPr/>
        </p:nvSpPr>
        <p:spPr>
          <a:xfrm>
            <a:off x="1685901" y="4975292"/>
            <a:ext cx="8946338" cy="555784"/>
          </a:xfrm>
          <a:prstGeom prst="rect">
            <a:avLst/>
          </a:prstGeom>
        </p:spPr>
        <p:txBody>
          <a:bodyPr vert="horz" wrap="square" lIns="0" tIns="0" rIns="0" bIns="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Pirated Products</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1685901" y="5637325"/>
            <a:ext cx="8972550" cy="76378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Although these pirated products had copyright issues,</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they also contributed to the dissemination and acceptance of Japanese anime in China.</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15" name="Group 15"/>
          <p:cNvGrpSpPr/>
          <p:nvPr/>
        </p:nvGrpSpPr>
        <p:grpSpPr>
          <a:xfrm rot="0">
            <a:off x="838598" y="5177608"/>
            <a:ext cx="353467" cy="353467"/>
            <a:chOff x="838598" y="5177608"/>
            <a:chExt cx="353467" cy="353467"/>
          </a:xfrm>
        </p:grpSpPr>
        <p:sp>
          <p:nvSpPr>
            <p:cNvPr id="16" name="AutoShape 16"/>
            <p:cNvSpPr/>
            <p:nvPr/>
          </p:nvSpPr>
          <p:spPr>
            <a:xfrm>
              <a:off x="920082" y="5259092"/>
              <a:ext cx="190500" cy="190500"/>
            </a:xfrm>
            <a:prstGeom prst="ellipse">
              <a:avLst/>
            </a:prstGeom>
            <a:solidFill>
              <a:schemeClr val="accent1">
                <a:alpha val="100000"/>
              </a:schemeClr>
            </a:solidFill>
          </p:spPr>
        </p:sp>
        <p:sp>
          <p:nvSpPr>
            <p:cNvPr id="17" name="AutoShape 17"/>
            <p:cNvSpPr/>
            <p:nvPr/>
          </p:nvSpPr>
          <p:spPr>
            <a:xfrm>
              <a:off x="838598" y="5177608"/>
              <a:ext cx="353467" cy="353467"/>
            </a:xfrm>
            <a:prstGeom prst="ellipse">
              <a:avLst/>
            </a:prstGeom>
            <a:solidFill>
              <a:schemeClr val="accent1">
                <a:alpha val="16000"/>
              </a:schemeClr>
            </a:solidFill>
          </p:spPr>
        </p:sp>
      </p:grpSp>
      <p:cxnSp>
        <p:nvCxnSpPr>
          <p:cNvPr id="18" name="Connector 18"/>
          <p:cNvCxnSpPr/>
          <p:nvPr/>
        </p:nvCxnSpPr>
        <p:spPr>
          <a:xfrm>
            <a:off x="1015332" y="1728028"/>
            <a:ext cx="0" cy="5214957"/>
          </a:xfrm>
          <a:prstGeom prst="line">
            <a:avLst/>
          </a:prstGeom>
          <a:ln w="19050">
            <a:solidFill>
              <a:schemeClr val="accent1"/>
            </a:solidFill>
            <a:prstDash val="dash"/>
            <a:headEnd type="none"/>
            <a:tailEnd type="triangle"/>
          </a:ln>
        </p:spPr>
        <p:style>
          <a:lnRef idx="0">
            <a:schemeClr val="accent1"/>
          </a:lnRef>
          <a:fillRef idx="1">
            <a:schemeClr val="accent1"/>
          </a:fillRef>
          <a:effectRef idx="0">
            <a:schemeClr val="accent1"/>
          </a:effectRef>
          <a:fontRef idx="minor">
            <a:schemeClr val="lt1"/>
          </a:fontRef>
        </p:style>
      </p:cxnSp>
      <p:pic>
        <p:nvPicPr>
          <p:cNvPr id="19" name="图片 18"/>
          <p:cNvPicPr/>
          <p:nvPr/>
        </p:nvPicPr>
        <p:blipFill>
          <a:blip r:embed="rId2"/>
          <a:stretch>
            <a:fillRect/>
          </a:stretch>
        </p:blipFill>
        <p:spPr>
          <a:xfrm>
            <a:off x="8001000" y="806450"/>
            <a:ext cx="3328035" cy="52451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8" name="图片 7"/>
          <p:cNvPicPr/>
          <p:nvPr/>
        </p:nvPicPr>
        <p:blipFill>
          <a:blip r:embed="rId2"/>
          <a:stretch>
            <a:fillRect/>
          </a:stretch>
        </p:blipFill>
        <p:spPr>
          <a:xfrm>
            <a:off x="1841500" y="254000"/>
            <a:ext cx="8509000" cy="6350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76363" y="3338766"/>
            <a:ext cx="9439275" cy="1610307"/>
          </a:xfrm>
          <a:prstGeom prst="rect">
            <a:avLst/>
          </a:prstGeom>
        </p:spPr>
        <p:txBody>
          <a:bodyPr vert="horz" wrap="square" lIns="114300" tIns="57150" rIns="114300" bIns="57150" rtlCol="0" anchor="t" anchorCtr="0">
            <a:noAutofit/>
          </a:bodyPr>
          <a:lstStyle/>
          <a:p>
            <a:pPr algn="ctr">
              <a:lnSpc>
                <a:spcPct val="140000"/>
              </a:lnSpc>
              <a:spcBef>
                <a:spcPct val="0"/>
              </a:spcBef>
            </a:pPr>
            <a:r>
              <a:rPr lang="en-US" sz="4500" b="1">
                <a:solidFill>
                  <a:schemeClr val="dk1">
                    <a:lumMod val="75000"/>
                    <a:lumOff val="25000"/>
                    <a:alpha val="100000"/>
                  </a:schemeClr>
                </a:solidFill>
                <a:latin typeface="华文楷体" panose="02010600040101010101" charset="-122"/>
                <a:ea typeface="华文楷体" panose="02010600040101010101" charset="-122"/>
                <a:cs typeface="华文楷体" panose="02010600040101010101" charset="-122"/>
              </a:rPr>
              <a:t>Specific Examples of Chinese Animation</a:t>
            </a:r>
            <a:endParaRPr lang="en-US" sz="4500" b="1">
              <a:solidFill>
                <a:schemeClr val="dk1">
                  <a:lumMod val="75000"/>
                  <a:lumOff val="25000"/>
                  <a:alpha val="100000"/>
                </a:schemeClr>
              </a:solidFill>
              <a:latin typeface="华文楷体" panose="02010600040101010101" charset="-122"/>
              <a:ea typeface="华文楷体" panose="02010600040101010101" charset="-122"/>
              <a:cs typeface="华文楷体" panose="02010600040101010101" charset="-122"/>
            </a:endParaRPr>
          </a:p>
        </p:txBody>
      </p:sp>
      <p:sp>
        <p:nvSpPr>
          <p:cNvPr id="3" name="TextBox 3"/>
          <p:cNvSpPr txBox="1"/>
          <p:nvPr/>
        </p:nvSpPr>
        <p:spPr>
          <a:xfrm>
            <a:off x="4432518" y="2021239"/>
            <a:ext cx="3326964" cy="1714500"/>
          </a:xfrm>
          <a:prstGeom prst="rect">
            <a:avLst/>
          </a:prstGeom>
        </p:spPr>
        <p:txBody>
          <a:bodyPr vert="horz" wrap="square" lIns="114300" tIns="57150" rIns="114300" bIns="57150" rtlCol="0" anchor="ctr" anchorCtr="0">
            <a:spAutoFit/>
          </a:bodyPr>
          <a:lstStyle/>
          <a:p>
            <a:pPr algn="ctr">
              <a:lnSpc>
                <a:spcPct val="120000"/>
              </a:lnSpc>
              <a:spcBef>
                <a:spcPts val="450"/>
              </a:spcBef>
            </a:pPr>
            <a:r>
              <a:rPr lang="en-US" sz="8400" b="1">
                <a:solidFill>
                  <a:schemeClr val="dk1">
                    <a:lumMod val="75000"/>
                    <a:lumOff val="25000"/>
                    <a:alpha val="100000"/>
                  </a:schemeClr>
                </a:solidFill>
                <a:latin typeface="PingFang SC"/>
                <a:ea typeface="PingFang SC"/>
                <a:cs typeface="PingFang SC"/>
              </a:rPr>
              <a:t>06</a:t>
            </a:r>
            <a:endParaRPr lang="en-US" sz="8400" b="1">
              <a:solidFill>
                <a:schemeClr val="dk1">
                  <a:lumMod val="75000"/>
                  <a:lumOff val="25000"/>
                  <a:alpha val="100000"/>
                </a:schemeClr>
              </a:solidFill>
              <a:latin typeface="PingFang SC"/>
              <a:ea typeface="PingFang SC"/>
              <a:cs typeface="PingFang SC"/>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Specific Examples of Chinese Animation</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AutoShape 3"/>
          <p:cNvSpPr/>
          <p:nvPr/>
        </p:nvSpPr>
        <p:spPr>
          <a:xfrm>
            <a:off x="651754" y="1716288"/>
            <a:ext cx="3429000" cy="4591050"/>
          </a:xfrm>
          <a:prstGeom prst="round2DiagRect">
            <a:avLst/>
          </a:prstGeom>
          <a:solidFill>
            <a:schemeClr val="lt2">
              <a:alpha val="80000"/>
            </a:schemeClr>
          </a:solidFill>
        </p:spPr>
      </p:sp>
      <p:sp>
        <p:nvSpPr>
          <p:cNvPr id="4" name="TextBox 4"/>
          <p:cNvSpPr txBox="1"/>
          <p:nvPr/>
        </p:nvSpPr>
        <p:spPr>
          <a:xfrm>
            <a:off x="937504" y="2040223"/>
            <a:ext cx="2857500" cy="978725"/>
          </a:xfrm>
          <a:prstGeom prst="rect">
            <a:avLst/>
          </a:prstGeom>
        </p:spPr>
        <p:txBody>
          <a:bodyPr vert="horz" wrap="square" lIns="0" tIns="0" rIns="0" bIns="0" rtlCol="0" anchor="b" anchorCtr="0">
            <a:noAutofit/>
          </a:bodyPr>
          <a:lstStyle/>
          <a:p>
            <a:pPr>
              <a:lnSpc>
                <a:spcPct val="120000"/>
              </a:lnSpc>
              <a:spcBef>
                <a:spcPts val="375"/>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The Monkey King</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937504" y="3268967"/>
            <a:ext cx="2857500" cy="2722154"/>
          </a:xfrm>
          <a:prstGeom prst="rect">
            <a:avLst/>
          </a:prstGeom>
        </p:spPr>
        <p:txBody>
          <a:bodyPr vert="horz" wrap="square" lIns="0" tIns="0" rIns="0" bIns="0" rtlCol="0" anchor="t" anchorCtr="0">
            <a:noAutofit/>
          </a:bodyPr>
          <a:lstStyle/>
          <a:p>
            <a:pPr>
              <a:lnSpc>
                <a:spcPct val="140000"/>
              </a:lnSpc>
              <a:spcBef>
                <a:spcPct val="0"/>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China's first full-length color animated film, based on "Journey to the West," uses traditional Chinese opera artistic symbols to depict the classic story of the Monkey King's rebellion against Heaven.</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AutoShape 6"/>
          <p:cNvSpPr/>
          <p:nvPr/>
        </p:nvSpPr>
        <p:spPr>
          <a:xfrm>
            <a:off x="4345585" y="1704871"/>
            <a:ext cx="3429000" cy="4591050"/>
          </a:xfrm>
          <a:prstGeom prst="round2DiagRect">
            <a:avLst/>
          </a:prstGeom>
          <a:solidFill>
            <a:schemeClr val="lt2">
              <a:alpha val="80000"/>
            </a:schemeClr>
          </a:solidFill>
        </p:spPr>
      </p:sp>
      <p:sp>
        <p:nvSpPr>
          <p:cNvPr id="7" name="TextBox 7"/>
          <p:cNvSpPr txBox="1"/>
          <p:nvPr/>
        </p:nvSpPr>
        <p:spPr>
          <a:xfrm>
            <a:off x="4631335" y="2028807"/>
            <a:ext cx="2857500" cy="978725"/>
          </a:xfrm>
          <a:prstGeom prst="rect">
            <a:avLst/>
          </a:prstGeom>
        </p:spPr>
        <p:txBody>
          <a:bodyPr vert="horz" wrap="square" lIns="0" tIns="0" rIns="0" bIns="0" rtlCol="0" anchor="b" anchorCtr="0">
            <a:noAutofit/>
          </a:bodyPr>
          <a:lstStyle/>
          <a:p>
            <a:pPr>
              <a:lnSpc>
                <a:spcPct val="120000"/>
              </a:lnSpc>
              <a:spcBef>
                <a:spcPts val="375"/>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Mountain, Water, and Emotion</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4631335" y="3257550"/>
            <a:ext cx="2857500" cy="2733571"/>
          </a:xfrm>
          <a:prstGeom prst="rect">
            <a:avLst/>
          </a:prstGeom>
        </p:spPr>
        <p:txBody>
          <a:bodyPr vert="horz" wrap="square" lIns="0" tIns="0" rIns="0" bIns="0" rtlCol="0" anchor="t" anchorCtr="0">
            <a:noAutofit/>
          </a:bodyPr>
          <a:lstStyle/>
          <a:p>
            <a:pPr>
              <a:lnSpc>
                <a:spcPct val="140000"/>
              </a:lnSpc>
              <a:spcBef>
                <a:spcPct val="0"/>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An ink painting animation that combines the "three distances" principle of ink painting with camera movement, creating a unique visual experience.</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AutoShape 9"/>
          <p:cNvSpPr/>
          <p:nvPr/>
        </p:nvSpPr>
        <p:spPr>
          <a:xfrm>
            <a:off x="8039417" y="1693454"/>
            <a:ext cx="3429000" cy="4591050"/>
          </a:xfrm>
          <a:prstGeom prst="round2DiagRect">
            <a:avLst/>
          </a:prstGeom>
          <a:solidFill>
            <a:schemeClr val="lt2">
              <a:alpha val="80000"/>
            </a:schemeClr>
          </a:solidFill>
        </p:spPr>
      </p:sp>
      <p:sp>
        <p:nvSpPr>
          <p:cNvPr id="10" name="TextBox 10"/>
          <p:cNvSpPr txBox="1"/>
          <p:nvPr/>
        </p:nvSpPr>
        <p:spPr>
          <a:xfrm>
            <a:off x="8325167" y="2017390"/>
            <a:ext cx="2857500" cy="978725"/>
          </a:xfrm>
          <a:prstGeom prst="rect">
            <a:avLst/>
          </a:prstGeom>
        </p:spPr>
        <p:txBody>
          <a:bodyPr vert="horz" wrap="square" lIns="0" tIns="0" rIns="0" bIns="0" rtlCol="0" anchor="b" anchorCtr="0">
            <a:noAutofit/>
          </a:bodyPr>
          <a:lstStyle/>
          <a:p>
            <a:pPr>
              <a:lnSpc>
                <a:spcPct val="120000"/>
              </a:lnSpc>
              <a:spcBef>
                <a:spcPts val="375"/>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Three Monks</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8325167" y="3246134"/>
            <a:ext cx="2857500" cy="2744987"/>
          </a:xfrm>
          <a:prstGeom prst="rect">
            <a:avLst/>
          </a:prstGeom>
        </p:spPr>
        <p:txBody>
          <a:bodyPr vert="horz" wrap="square" lIns="0" tIns="0" rIns="0" bIns="0" rtlCol="0" anchor="t" anchorCtr="0">
            <a:noAutofit/>
          </a:bodyPr>
          <a:lstStyle/>
          <a:p>
            <a:pPr>
              <a:lnSpc>
                <a:spcPct val="140000"/>
              </a:lnSpc>
              <a:spcBef>
                <a:spcPct val="0"/>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An animated short with minimalist styling and profound symbolism, winning awards at the Berlin International Film Festival.</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Specific Examples of Chinese Animation</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1036673" y="1749339"/>
            <a:ext cx="10118200" cy="4157254"/>
          </a:xfrm>
          <a:prstGeom prst="rect">
            <a:avLst/>
          </a:prstGeom>
        </p:spPr>
        <p:txBody>
          <a:bodyPr vert="horz" wrap="square" lIns="66008" tIns="33052" rIns="66008" bIns="33052" rtlCol="0" anchor="t" anchorCtr="0">
            <a:normAutofit/>
          </a:bodyPr>
          <a:lstStyle/>
          <a:p>
            <a:pPr algn="l">
              <a:lnSpc>
                <a:spcPct val="140000"/>
              </a:lnSpc>
            </a:pPr>
            <a:r>
              <a:rPr lang="en-US" sz="1500" b="1">
                <a:solidFill>
                  <a:schemeClr val="accent1">
                    <a:alpha val="100000"/>
                  </a:schemeClr>
                </a:solidFill>
                <a:latin typeface="微软雅黑" panose="020B0503020204020204" charset="-122"/>
                <a:ea typeface="微软雅黑" panose="020B0503020204020204" charset="-122"/>
                <a:cs typeface="微软雅黑" panose="020B0503020204020204" charset="-122"/>
              </a:rPr>
              <a:t>Nezha Conquers the Dragon Kings</a:t>
            </a:r>
            <a:endParaRPr lang="en-US" sz="15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China's first full-length color widescreen animated film in 1979, celebrating the 30th anniversary of the founding of the People's Republic of China.</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gn="l">
              <a:lnSpc>
                <a:spcPct val="140000"/>
              </a:lnSpc>
            </a:pPr>
            <a:r>
              <a:rPr lang="en-US" sz="1500" b="1">
                <a:solidFill>
                  <a:schemeClr val="accent1">
                    <a:alpha val="100000"/>
                  </a:schemeClr>
                </a:solidFill>
                <a:latin typeface="微软雅黑" panose="020B0503020204020204" charset="-122"/>
                <a:ea typeface="微软雅黑" panose="020B0503020204020204" charset="-122"/>
                <a:cs typeface="微软雅黑" panose="020B0503020204020204" charset="-122"/>
              </a:rPr>
              <a:t>Monkey King</a:t>
            </a:r>
            <a:endParaRPr lang="en-US" sz="15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Hero is Back: A recent critically acclaimed animated film featuring the Monkey King as the protagonist, depicting his adventures in the modern world.</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gn="l">
              <a:lnSpc>
                <a:spcPct val="140000"/>
              </a:lnSpc>
            </a:pPr>
            <a:r>
              <a:rPr lang="en-US" sz="1500" b="1">
                <a:solidFill>
                  <a:schemeClr val="accent1">
                    <a:alpha val="100000"/>
                  </a:schemeClr>
                </a:solidFill>
                <a:latin typeface="微软雅黑" panose="020B0503020204020204" charset="-122"/>
                <a:ea typeface="微软雅黑" panose="020B0503020204020204" charset="-122"/>
                <a:cs typeface="微软雅黑" panose="020B0503020204020204" charset="-122"/>
              </a:rPr>
              <a:t>Poetry in Motion</a:t>
            </a:r>
            <a:endParaRPr lang="en-US" sz="15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Three Thousand Miles in Chang'an: Depicting the life experiences of poet Li Bai, it incorporates rich historical and cultural elements, allowing viewers to see themselves through culture and stories.</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76363" y="3338766"/>
            <a:ext cx="9439275" cy="1610307"/>
          </a:xfrm>
          <a:prstGeom prst="rect">
            <a:avLst/>
          </a:prstGeom>
        </p:spPr>
        <p:txBody>
          <a:bodyPr vert="horz" wrap="square" lIns="114300" tIns="57150" rIns="114300" bIns="57150" rtlCol="0" anchor="t" anchorCtr="0">
            <a:noAutofit/>
          </a:bodyPr>
          <a:lstStyle/>
          <a:p>
            <a:pPr algn="ctr">
              <a:lnSpc>
                <a:spcPct val="140000"/>
              </a:lnSpc>
              <a:spcBef>
                <a:spcPct val="0"/>
              </a:spcBef>
            </a:pPr>
            <a:r>
              <a:rPr lang="en-US" sz="4500" b="1">
                <a:solidFill>
                  <a:schemeClr val="dk1">
                    <a:lumMod val="75000"/>
                    <a:lumOff val="25000"/>
                    <a:alpha val="100000"/>
                  </a:schemeClr>
                </a:solidFill>
                <a:latin typeface="华文楷体" panose="02010600040101010101" charset="-122"/>
                <a:ea typeface="华文楷体" panose="02010600040101010101" charset="-122"/>
                <a:cs typeface="华文楷体" panose="02010600040101010101" charset="-122"/>
              </a:rPr>
              <a:t>Conclusion</a:t>
            </a:r>
            <a:endParaRPr lang="en-US" sz="4500" b="1">
              <a:solidFill>
                <a:schemeClr val="dk1">
                  <a:lumMod val="75000"/>
                  <a:lumOff val="25000"/>
                  <a:alpha val="100000"/>
                </a:schemeClr>
              </a:solidFill>
              <a:latin typeface="华文楷体" panose="02010600040101010101" charset="-122"/>
              <a:ea typeface="华文楷体" panose="02010600040101010101" charset="-122"/>
              <a:cs typeface="华文楷体" panose="02010600040101010101" charset="-122"/>
            </a:endParaRPr>
          </a:p>
        </p:txBody>
      </p:sp>
      <p:sp>
        <p:nvSpPr>
          <p:cNvPr id="3" name="TextBox 3"/>
          <p:cNvSpPr txBox="1"/>
          <p:nvPr/>
        </p:nvSpPr>
        <p:spPr>
          <a:xfrm>
            <a:off x="4432518" y="2021239"/>
            <a:ext cx="3326964" cy="1714500"/>
          </a:xfrm>
          <a:prstGeom prst="rect">
            <a:avLst/>
          </a:prstGeom>
        </p:spPr>
        <p:txBody>
          <a:bodyPr vert="horz" wrap="square" lIns="114300" tIns="57150" rIns="114300" bIns="57150" rtlCol="0" anchor="ctr" anchorCtr="0">
            <a:spAutoFit/>
          </a:bodyPr>
          <a:lstStyle/>
          <a:p>
            <a:pPr algn="ctr">
              <a:lnSpc>
                <a:spcPct val="120000"/>
              </a:lnSpc>
              <a:spcBef>
                <a:spcPts val="450"/>
              </a:spcBef>
            </a:pPr>
            <a:r>
              <a:rPr lang="en-US" sz="8400" b="1">
                <a:solidFill>
                  <a:schemeClr val="dk1">
                    <a:lumMod val="75000"/>
                    <a:lumOff val="25000"/>
                    <a:alpha val="100000"/>
                  </a:schemeClr>
                </a:solidFill>
                <a:latin typeface="PingFang SC"/>
                <a:ea typeface="PingFang SC"/>
                <a:cs typeface="PingFang SC"/>
              </a:rPr>
              <a:t>07</a:t>
            </a:r>
            <a:endParaRPr lang="en-US" sz="8400" b="1">
              <a:solidFill>
                <a:schemeClr val="dk1">
                  <a:lumMod val="75000"/>
                  <a:lumOff val="25000"/>
                  <a:alpha val="100000"/>
                </a:schemeClr>
              </a:solidFill>
              <a:latin typeface="PingFang SC"/>
              <a:ea typeface="PingFang SC"/>
              <a:cs typeface="PingFang S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l="12500" r="12500"/>
          <a:stretch>
            <a:fillRect/>
          </a:stretch>
        </p:blipFill>
        <p:spPr>
          <a:xfrm>
            <a:off x="615557" y="1293101"/>
            <a:ext cx="3938035" cy="5250714"/>
          </a:xfrm>
          <a:prstGeom prst="rect">
            <a:avLst/>
          </a:prstGeom>
        </p:spPr>
      </p:pic>
      <p:sp>
        <p:nvSpPr>
          <p:cNvPr id="3" name="AutoShape 3"/>
          <p:cNvSpPr/>
          <p:nvPr/>
        </p:nvSpPr>
        <p:spPr>
          <a:xfrm>
            <a:off x="4232060" y="1718638"/>
            <a:ext cx="7211308" cy="4522346"/>
          </a:xfrm>
          <a:prstGeom prst="roundRect">
            <a:avLst>
              <a:gd name="adj" fmla="val 4504"/>
            </a:avLst>
          </a:prstGeom>
          <a:solidFill>
            <a:srgbClr val="FFFFFF">
              <a:alpha val="100000"/>
            </a:srgbClr>
          </a:solidFill>
          <a:effectLst>
            <a:outerShdw blurRad="381000">
              <a:srgbClr val="000000">
                <a:alpha val="7000"/>
              </a:srgbClr>
            </a:outerShdw>
          </a:effectLst>
        </p:spPr>
      </p:sp>
      <p:sp>
        <p:nvSpPr>
          <p:cNvPr id="4" name="TextBox 4"/>
          <p:cNvSpPr txBox="1"/>
          <p:nvPr/>
        </p:nvSpPr>
        <p:spPr>
          <a:xfrm>
            <a:off x="4599214" y="2711090"/>
            <a:ext cx="6477000" cy="1257743"/>
          </a:xfrm>
          <a:prstGeom prst="rect">
            <a:avLst/>
          </a:prstGeom>
        </p:spPr>
        <p:txBody>
          <a:bodyPr vert="horz" wrap="square" lIns="123825" tIns="123825" rIns="57150" bIns="123825" rtlCol="0" anchor="t" anchorCtr="0">
            <a:noAutofit/>
          </a:bodyPr>
          <a:lstStyle/>
          <a:p>
            <a:pPr>
              <a:lnSpc>
                <a:spcPct val="140000"/>
              </a:lnSpc>
            </a:pPr>
            <a:r>
              <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rPr>
              <a:t> While inheriting and developing traditional culture, Chinese animation has been profoundly influenced by foreign cultures, particularly Japanese anime.</a:t>
            </a:r>
            <a:endPar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4599214" y="2143575"/>
            <a:ext cx="6477000" cy="645267"/>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Foreign Influence and Innovation</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4599214" y="4589063"/>
            <a:ext cx="6477000" cy="1271524"/>
          </a:xfrm>
          <a:prstGeom prst="rect">
            <a:avLst/>
          </a:prstGeom>
        </p:spPr>
        <p:txBody>
          <a:bodyPr vert="horz" wrap="square" lIns="123825" tIns="123825" rIns="57150" bIns="123825" rtlCol="0" anchor="t" anchorCtr="0">
            <a:noAutofit/>
          </a:bodyPr>
          <a:lstStyle/>
          <a:p>
            <a:pPr>
              <a:lnSpc>
                <a:spcPct val="140000"/>
              </a:lnSpc>
            </a:pPr>
            <a:r>
              <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rPr>
              <a:t> Through borrowing and innovation, Chinese animation is continuously advancing towards new stages of development.</a:t>
            </a:r>
            <a:endPar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4599214" y="4153214"/>
            <a:ext cx="6477000" cy="645267"/>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New Stages of Development</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Conclusion</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3825995" y="3741761"/>
            <a:ext cx="4543425" cy="504825"/>
          </a:xfrm>
          <a:prstGeom prst="rect">
            <a:avLst/>
          </a:prstGeom>
        </p:spPr>
        <p:txBody>
          <a:bodyPr vert="horz" wrap="square" lIns="114300" tIns="57150" rIns="114300" bIns="57150" rtlCol="0" anchor="t" anchorCtr="0">
            <a:spAutoFit/>
          </a:bodyPr>
          <a:lstStyle/>
          <a:p>
            <a:pPr algn="ctr">
              <a:lnSpc>
                <a:spcPct val="120000"/>
              </a:lnSpc>
            </a:pPr>
            <a:r>
              <a:rPr lang="en-US" sz="2025">
                <a:solidFill>
                  <a:schemeClr val="dk1">
                    <a:lumMod val="75000"/>
                    <a:lumOff val="25000"/>
                    <a:alpha val="100000"/>
                  </a:schemeClr>
                </a:solidFill>
                <a:latin typeface="华文楷体" panose="02010600040101010101" charset="-122"/>
                <a:ea typeface="华文楷体" panose="02010600040101010101" charset="-122"/>
                <a:cs typeface="华文楷体" panose="02010600040101010101" charset="-122"/>
              </a:rPr>
              <a:t>Q&amp;A</a:t>
            </a:r>
            <a:endParaRPr lang="en-US" sz="2025">
              <a:solidFill>
                <a:schemeClr val="dk1">
                  <a:lumMod val="75000"/>
                  <a:lumOff val="25000"/>
                  <a:alpha val="100000"/>
                </a:schemeClr>
              </a:solidFill>
              <a:latin typeface="华文楷体" panose="02010600040101010101" charset="-122"/>
              <a:ea typeface="华文楷体" panose="02010600040101010101" charset="-122"/>
              <a:cs typeface="华文楷体" panose="02010600040101010101" charset="-122"/>
            </a:endParaRPr>
          </a:p>
        </p:txBody>
      </p:sp>
      <p:sp>
        <p:nvSpPr>
          <p:cNvPr id="3" name="TextBox 3"/>
          <p:cNvSpPr txBox="1"/>
          <p:nvPr/>
        </p:nvSpPr>
        <p:spPr>
          <a:xfrm>
            <a:off x="2967038" y="2134008"/>
            <a:ext cx="6257925" cy="1943100"/>
          </a:xfrm>
          <a:prstGeom prst="rect">
            <a:avLst/>
          </a:prstGeom>
        </p:spPr>
        <p:txBody>
          <a:bodyPr vert="horz" wrap="square" lIns="114300" tIns="57150" rIns="114300" bIns="57150" rtlCol="0" anchor="t" anchorCtr="0">
            <a:spAutoFit/>
          </a:bodyPr>
          <a:lstStyle/>
          <a:p>
            <a:pPr algn="ctr">
              <a:lnSpc>
                <a:spcPct val="120000"/>
              </a:lnSpc>
            </a:pPr>
            <a:r>
              <a:rPr lang="en-US" sz="9600" b="1">
                <a:solidFill>
                  <a:schemeClr val="dk1">
                    <a:lumMod val="75000"/>
                    <a:lumOff val="25000"/>
                    <a:alpha val="100000"/>
                  </a:schemeClr>
                </a:solidFill>
                <a:latin typeface="华文楷体" panose="02010600040101010101" charset="-122"/>
                <a:ea typeface="华文楷体" panose="02010600040101010101" charset="-122"/>
                <a:cs typeface="华文楷体" panose="02010600040101010101" charset="-122"/>
              </a:rPr>
              <a:t>THANKS</a:t>
            </a:r>
            <a:endParaRPr lang="en-US" sz="9600" b="1">
              <a:solidFill>
                <a:schemeClr val="dk1">
                  <a:lumMod val="75000"/>
                  <a:lumOff val="25000"/>
                  <a:alpha val="100000"/>
                </a:schemeClr>
              </a:solidFill>
              <a:latin typeface="华文楷体" panose="02010600040101010101" charset="-122"/>
              <a:ea typeface="华文楷体" panose="02010600040101010101" charset="-122"/>
              <a:cs typeface="华文楷体" panose="0201060004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图片 1"/>
          <p:cNvPicPr/>
          <p:nvPr/>
        </p:nvPicPr>
        <p:blipFill>
          <a:blip r:embed="rId2"/>
          <a:stretch>
            <a:fillRect/>
          </a:stretch>
        </p:blipFill>
        <p:spPr>
          <a:xfrm>
            <a:off x="2514600" y="254000"/>
            <a:ext cx="6997700" cy="6350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tretch>
            <a:fillRect/>
          </a:stretch>
        </p:blipFill>
        <p:spPr>
          <a:xfrm>
            <a:off x="1295400" y="667385"/>
            <a:ext cx="9671050" cy="55232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图片 1"/>
          <p:cNvPicPr/>
          <p:nvPr/>
        </p:nvPicPr>
        <p:blipFill>
          <a:blip r:embed="rId2"/>
          <a:stretch>
            <a:fillRect/>
          </a:stretch>
        </p:blipFill>
        <p:spPr>
          <a:xfrm>
            <a:off x="381000" y="254000"/>
            <a:ext cx="11290300" cy="6350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图片 1"/>
          <p:cNvPicPr/>
          <p:nvPr/>
        </p:nvPicPr>
        <p:blipFill>
          <a:blip r:embed="rId2"/>
          <a:stretch>
            <a:fillRect/>
          </a:stretch>
        </p:blipFill>
        <p:spPr>
          <a:xfrm>
            <a:off x="1143000" y="609600"/>
            <a:ext cx="9653270" cy="53314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2192000" cy="6858000"/>
          </a:xfrm>
          <a:prstGeom prst="rect">
            <a:avLst/>
          </a:prstGeom>
        </p:spPr>
      </p:pic>
      <p:sp>
        <p:nvSpPr>
          <p:cNvPr id="3" name="TextBox 3"/>
          <p:cNvSpPr txBox="1"/>
          <p:nvPr/>
        </p:nvSpPr>
        <p:spPr>
          <a:xfrm>
            <a:off x="5257864" y="228307"/>
            <a:ext cx="5507355" cy="6358890"/>
          </a:xfrm>
          <a:prstGeom prst="rect">
            <a:avLst/>
          </a:prstGeom>
        </p:spPr>
        <p:txBody>
          <a:bodyPr vert="horz" wrap="square" lIns="91440" tIns="45720" rIns="91440" bIns="45720" rtlCol="0" anchor="ctr" anchorCtr="0">
            <a:spAutoFit/>
          </a:bodyPr>
          <a:lstStyle/>
          <a:p>
            <a:pPr marL="228600" lvl="1" indent="-228600">
              <a:lnSpc>
                <a:spcPct val="140000"/>
              </a:lnSpc>
              <a:spcBef>
                <a:spcPts val="375"/>
              </a:spcBef>
              <a:buFont typeface="Arial" panose="020B0604020202020204"/>
              <a:buChar char="•"/>
            </a:pPr>
            <a:r>
              <a:rPr lang="en-US" sz="2800" b="1">
                <a:solidFill>
                  <a:schemeClr val="accent3">
                    <a:lumMod val="50000"/>
                    <a:alpha val="100000"/>
                  </a:schemeClr>
                </a:solidFill>
                <a:latin typeface="华文楷体" panose="02010600040101010101" charset="-122"/>
                <a:ea typeface="华文楷体" panose="02010600040101010101" charset="-122"/>
                <a:cs typeface="华文楷体" panose="02010600040101010101" charset="-122"/>
              </a:rPr>
              <a:t>Early Development of Chinese Animation</a:t>
            </a:r>
            <a:endParaRPr lang="en-US" sz="2800" b="1">
              <a:solidFill>
                <a:schemeClr val="accent3">
                  <a:lumMod val="50000"/>
                  <a:alpha val="100000"/>
                </a:schemeClr>
              </a:solidFill>
              <a:latin typeface="华文楷体" panose="02010600040101010101" charset="-122"/>
              <a:ea typeface="华文楷体" panose="02010600040101010101" charset="-122"/>
              <a:cs typeface="华文楷体" panose="02010600040101010101" charset="-122"/>
            </a:endParaRPr>
          </a:p>
          <a:p>
            <a:pPr marL="228600" lvl="1" indent="-228600">
              <a:lnSpc>
                <a:spcPct val="140000"/>
              </a:lnSpc>
              <a:spcBef>
                <a:spcPts val="375"/>
              </a:spcBef>
              <a:buFont typeface="Arial" panose="020B0604020202020204"/>
              <a:buChar char="•"/>
            </a:pPr>
            <a:r>
              <a:rPr lang="en-US" sz="2800" b="1">
                <a:solidFill>
                  <a:schemeClr val="accent3">
                    <a:lumMod val="50000"/>
                    <a:alpha val="100000"/>
                  </a:schemeClr>
                </a:solidFill>
                <a:latin typeface="华文楷体" panose="02010600040101010101" charset="-122"/>
                <a:ea typeface="华文楷体" panose="02010600040101010101" charset="-122"/>
                <a:cs typeface="华文楷体" panose="02010600040101010101" charset="-122"/>
              </a:rPr>
              <a:t>Traditional Elements in Chinese Animation</a:t>
            </a:r>
            <a:endParaRPr lang="en-US" sz="2800" b="1">
              <a:solidFill>
                <a:schemeClr val="accent3">
                  <a:lumMod val="50000"/>
                  <a:alpha val="100000"/>
                </a:schemeClr>
              </a:solidFill>
              <a:latin typeface="华文楷体" panose="02010600040101010101" charset="-122"/>
              <a:ea typeface="华文楷体" panose="02010600040101010101" charset="-122"/>
              <a:cs typeface="华文楷体" panose="02010600040101010101" charset="-122"/>
            </a:endParaRPr>
          </a:p>
          <a:p>
            <a:pPr marL="228600" lvl="1" indent="-228600">
              <a:lnSpc>
                <a:spcPct val="140000"/>
              </a:lnSpc>
              <a:spcBef>
                <a:spcPts val="375"/>
              </a:spcBef>
              <a:buFont typeface="Arial" panose="020B0604020202020204"/>
              <a:buChar char="•"/>
            </a:pPr>
            <a:r>
              <a:rPr lang="en-US" sz="2800" b="1">
                <a:solidFill>
                  <a:schemeClr val="accent3">
                    <a:lumMod val="50000"/>
                    <a:alpha val="100000"/>
                  </a:schemeClr>
                </a:solidFill>
                <a:latin typeface="华文楷体" panose="02010600040101010101" charset="-122"/>
                <a:ea typeface="华文楷体" panose="02010600040101010101" charset="-122"/>
                <a:cs typeface="华文楷体" panose="02010600040101010101" charset="-122"/>
              </a:rPr>
              <a:t>Production Techniques</a:t>
            </a:r>
            <a:endParaRPr lang="en-US" sz="2800" b="1">
              <a:solidFill>
                <a:schemeClr val="accent3">
                  <a:lumMod val="50000"/>
                  <a:alpha val="100000"/>
                </a:schemeClr>
              </a:solidFill>
              <a:latin typeface="华文楷体" panose="02010600040101010101" charset="-122"/>
              <a:ea typeface="华文楷体" panose="02010600040101010101" charset="-122"/>
              <a:cs typeface="华文楷体" panose="02010600040101010101" charset="-122"/>
            </a:endParaRPr>
          </a:p>
          <a:p>
            <a:pPr marL="228600" lvl="1" indent="-228600">
              <a:lnSpc>
                <a:spcPct val="140000"/>
              </a:lnSpc>
              <a:spcBef>
                <a:spcPts val="375"/>
              </a:spcBef>
              <a:buFont typeface="Arial" panose="020B0604020202020204"/>
              <a:buChar char="•"/>
            </a:pPr>
            <a:r>
              <a:rPr lang="en-US" sz="2800" b="1">
                <a:solidFill>
                  <a:schemeClr val="accent3">
                    <a:lumMod val="50000"/>
                    <a:alpha val="100000"/>
                  </a:schemeClr>
                </a:solidFill>
                <a:latin typeface="华文楷体" panose="02010600040101010101" charset="-122"/>
                <a:ea typeface="华文楷体" panose="02010600040101010101" charset="-122"/>
                <a:cs typeface="华文楷体" panose="02010600040101010101" charset="-122"/>
              </a:rPr>
              <a:t>Influence of Foreign Cultures on Chinese Animation</a:t>
            </a:r>
            <a:endParaRPr lang="en-US" sz="2800" b="1">
              <a:solidFill>
                <a:schemeClr val="accent3">
                  <a:lumMod val="50000"/>
                  <a:alpha val="100000"/>
                </a:schemeClr>
              </a:solidFill>
              <a:latin typeface="华文楷体" panose="02010600040101010101" charset="-122"/>
              <a:ea typeface="华文楷体" panose="02010600040101010101" charset="-122"/>
              <a:cs typeface="华文楷体" panose="02010600040101010101" charset="-122"/>
            </a:endParaRPr>
          </a:p>
          <a:p>
            <a:pPr marL="228600" lvl="1" indent="-228600">
              <a:lnSpc>
                <a:spcPct val="140000"/>
              </a:lnSpc>
              <a:spcBef>
                <a:spcPts val="375"/>
              </a:spcBef>
              <a:buFont typeface="Arial" panose="020B0604020202020204"/>
              <a:buChar char="•"/>
            </a:pPr>
            <a:r>
              <a:rPr lang="en-US" sz="2800" b="1">
                <a:solidFill>
                  <a:schemeClr val="accent3">
                    <a:lumMod val="50000"/>
                    <a:alpha val="100000"/>
                  </a:schemeClr>
                </a:solidFill>
                <a:latin typeface="华文楷体" panose="02010600040101010101" charset="-122"/>
                <a:ea typeface="华文楷体" panose="02010600040101010101" charset="-122"/>
                <a:cs typeface="华文楷体" panose="02010600040101010101" charset="-122"/>
              </a:rPr>
              <a:t>Specific Examples of Chinese Animation</a:t>
            </a:r>
            <a:endParaRPr lang="en-US" sz="2800" b="1">
              <a:solidFill>
                <a:schemeClr val="accent3">
                  <a:lumMod val="50000"/>
                  <a:alpha val="100000"/>
                </a:schemeClr>
              </a:solidFill>
              <a:latin typeface="华文楷体" panose="02010600040101010101" charset="-122"/>
              <a:ea typeface="华文楷体" panose="02010600040101010101" charset="-122"/>
              <a:cs typeface="华文楷体" panose="02010600040101010101" charset="-122"/>
            </a:endParaRPr>
          </a:p>
          <a:p>
            <a:pPr marL="228600" lvl="1" indent="-228600">
              <a:lnSpc>
                <a:spcPct val="140000"/>
              </a:lnSpc>
              <a:spcBef>
                <a:spcPts val="375"/>
              </a:spcBef>
              <a:buFont typeface="Arial" panose="020B0604020202020204"/>
              <a:buChar char="•"/>
            </a:pPr>
            <a:r>
              <a:rPr lang="en-US" sz="2800" b="1">
                <a:solidFill>
                  <a:schemeClr val="accent3">
                    <a:lumMod val="50000"/>
                    <a:alpha val="100000"/>
                  </a:schemeClr>
                </a:solidFill>
                <a:latin typeface="华文楷体" panose="02010600040101010101" charset="-122"/>
                <a:ea typeface="华文楷体" panose="02010600040101010101" charset="-122"/>
                <a:cs typeface="华文楷体" panose="02010600040101010101" charset="-122"/>
              </a:rPr>
              <a:t>Conclusion</a:t>
            </a:r>
            <a:endParaRPr lang="en-US" sz="2800" b="1">
              <a:solidFill>
                <a:schemeClr val="accent3">
                  <a:lumMod val="50000"/>
                  <a:alpha val="100000"/>
                </a:schemeClr>
              </a:solidFill>
              <a:latin typeface="华文楷体" panose="02010600040101010101" charset="-122"/>
              <a:ea typeface="华文楷体" panose="02010600040101010101" charset="-122"/>
              <a:cs typeface="华文楷体" panose="02010600040101010101" charset="-122"/>
            </a:endParaRPr>
          </a:p>
        </p:txBody>
      </p:sp>
      <p:sp>
        <p:nvSpPr>
          <p:cNvPr id="4" name="TextBox 4"/>
          <p:cNvSpPr txBox="1"/>
          <p:nvPr/>
        </p:nvSpPr>
        <p:spPr>
          <a:xfrm>
            <a:off x="1067059" y="1447680"/>
            <a:ext cx="3354206" cy="1548765"/>
          </a:xfrm>
          <a:prstGeom prst="rect">
            <a:avLst/>
          </a:prstGeom>
        </p:spPr>
        <p:txBody>
          <a:bodyPr vert="horz" wrap="square" lIns="91440" tIns="45720" rIns="91440" bIns="45720" rtlCol="0" anchor="t" anchorCtr="0">
            <a:normAutofit/>
          </a:bodyPr>
          <a:lstStyle/>
          <a:p>
            <a:pPr>
              <a:lnSpc>
                <a:spcPct val="100000"/>
              </a:lnSpc>
              <a:spcBef>
                <a:spcPts val="375"/>
              </a:spcBef>
            </a:pPr>
            <a:r>
              <a:rPr lang="en-US" sz="8400">
                <a:solidFill>
                  <a:schemeClr val="dk1">
                    <a:lumMod val="75000"/>
                    <a:lumOff val="25000"/>
                    <a:alpha val="100000"/>
                  </a:schemeClr>
                </a:solidFill>
                <a:latin typeface="Songti SC"/>
                <a:ea typeface="Songti SC"/>
                <a:cs typeface="Songti SC"/>
              </a:rPr>
              <a:t>Cont.</a:t>
            </a:r>
            <a:endParaRPr lang="en-US" sz="8400">
              <a:solidFill>
                <a:schemeClr val="dk1">
                  <a:lumMod val="75000"/>
                  <a:lumOff val="25000"/>
                  <a:alpha val="100000"/>
                </a:schemeClr>
              </a:solidFill>
              <a:latin typeface="Songti SC"/>
              <a:ea typeface="Songti SC"/>
              <a:cs typeface="Songti S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76363" y="3338766"/>
            <a:ext cx="9439275" cy="1610307"/>
          </a:xfrm>
          <a:prstGeom prst="rect">
            <a:avLst/>
          </a:prstGeom>
        </p:spPr>
        <p:txBody>
          <a:bodyPr vert="horz" wrap="square" lIns="114300" tIns="57150" rIns="114300" bIns="57150" rtlCol="0" anchor="t" anchorCtr="0">
            <a:noAutofit/>
          </a:bodyPr>
          <a:lstStyle/>
          <a:p>
            <a:pPr algn="ctr">
              <a:lnSpc>
                <a:spcPct val="140000"/>
              </a:lnSpc>
              <a:spcBef>
                <a:spcPct val="0"/>
              </a:spcBef>
            </a:pPr>
            <a:r>
              <a:rPr lang="en-US" sz="4500" b="1">
                <a:solidFill>
                  <a:schemeClr val="dk1">
                    <a:lumMod val="75000"/>
                    <a:lumOff val="25000"/>
                    <a:alpha val="100000"/>
                  </a:schemeClr>
                </a:solidFill>
                <a:latin typeface="华文楷体" panose="02010600040101010101" charset="-122"/>
                <a:ea typeface="华文楷体" panose="02010600040101010101" charset="-122"/>
                <a:cs typeface="华文楷体" panose="02010600040101010101" charset="-122"/>
              </a:rPr>
              <a:t>Early Development of Chinese Animation</a:t>
            </a:r>
            <a:endParaRPr lang="en-US" sz="4500" b="1">
              <a:solidFill>
                <a:schemeClr val="dk1">
                  <a:lumMod val="75000"/>
                  <a:lumOff val="25000"/>
                  <a:alpha val="100000"/>
                </a:schemeClr>
              </a:solidFill>
              <a:latin typeface="华文楷体" panose="02010600040101010101" charset="-122"/>
              <a:ea typeface="华文楷体" panose="02010600040101010101" charset="-122"/>
              <a:cs typeface="华文楷体" panose="02010600040101010101" charset="-122"/>
            </a:endParaRPr>
          </a:p>
        </p:txBody>
      </p:sp>
      <p:sp>
        <p:nvSpPr>
          <p:cNvPr id="3" name="TextBox 3"/>
          <p:cNvSpPr txBox="1"/>
          <p:nvPr/>
        </p:nvSpPr>
        <p:spPr>
          <a:xfrm>
            <a:off x="4432518" y="2021239"/>
            <a:ext cx="3326964" cy="1714500"/>
          </a:xfrm>
          <a:prstGeom prst="rect">
            <a:avLst/>
          </a:prstGeom>
        </p:spPr>
        <p:txBody>
          <a:bodyPr vert="horz" wrap="square" lIns="114300" tIns="57150" rIns="114300" bIns="57150" rtlCol="0" anchor="ctr" anchorCtr="0">
            <a:spAutoFit/>
          </a:bodyPr>
          <a:lstStyle/>
          <a:p>
            <a:pPr algn="ctr">
              <a:lnSpc>
                <a:spcPct val="120000"/>
              </a:lnSpc>
              <a:spcBef>
                <a:spcPts val="450"/>
              </a:spcBef>
            </a:pPr>
            <a:r>
              <a:rPr lang="en-US" sz="8400" b="1">
                <a:solidFill>
                  <a:schemeClr val="dk1">
                    <a:lumMod val="75000"/>
                    <a:lumOff val="25000"/>
                    <a:alpha val="100000"/>
                  </a:schemeClr>
                </a:solidFill>
                <a:latin typeface="PingFang SC"/>
                <a:ea typeface="PingFang SC"/>
                <a:cs typeface="PingFang SC"/>
              </a:rPr>
              <a:t>01</a:t>
            </a:r>
            <a:endParaRPr lang="en-US" sz="8400" b="1">
              <a:solidFill>
                <a:schemeClr val="dk1">
                  <a:lumMod val="75000"/>
                  <a:lumOff val="25000"/>
                  <a:alpha val="100000"/>
                </a:schemeClr>
              </a:solidFill>
              <a:latin typeface="PingFang SC"/>
              <a:ea typeface="PingFang SC"/>
              <a:cs typeface="PingFang SC"/>
            </a:endParaRPr>
          </a:p>
        </p:txBody>
      </p:sp>
    </p:spTree>
  </p:cSld>
  <p:clrMapOvr>
    <a:masterClrMapping/>
  </p:clrMapOvr>
</p:sld>
</file>

<file path=ppt/tags/tag1.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10.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11.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12.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13.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14.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15.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16.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17.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18.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19.xml><?xml version="1.0" encoding="utf-8"?>
<p:tagLst xmlns:p="http://schemas.openxmlformats.org/presentationml/2006/main">
  <p:tag name="commondata" val="eyJoZGlkIjoiMTAyODdjN2I1M2Q2MjYzNWE5NzcxZjYzODUzY2Y4MWUifQ=="/>
</p:tagLst>
</file>

<file path=ppt/tags/tag2.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3.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4.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5.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6.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7.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8.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9.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heme/theme1.xml><?xml version="1.0" encoding="utf-8"?>
<a:theme xmlns:a="http://schemas.openxmlformats.org/drawingml/2006/main" name="Office Theme">
  <a:themeElements>
    <a:clrScheme name="Office">
      <a:dk1>
        <a:srgbClr val="282828"/>
      </a:dk1>
      <a:lt1>
        <a:srgbClr val="F4F1D8"/>
      </a:lt1>
      <a:dk2>
        <a:srgbClr val="406A39"/>
      </a:dk2>
      <a:lt2>
        <a:srgbClr val="D9DAC3"/>
      </a:lt2>
      <a:accent1>
        <a:srgbClr val="6F9987"/>
      </a:accent1>
      <a:accent2>
        <a:srgbClr val="6F9987"/>
      </a:accent2>
      <a:accent3>
        <a:srgbClr val="5B8674"/>
      </a:accent3>
      <a:accent4>
        <a:srgbClr val="46705E"/>
      </a:accent4>
      <a:accent5>
        <a:srgbClr val="38594B"/>
      </a:accent5>
      <a:accent6>
        <a:srgbClr val="324C41"/>
      </a:accent6>
      <a:hlink>
        <a:srgbClr val="7DBF73"/>
      </a:hlink>
      <a:folHlink>
        <a:srgbClr val="7DBF7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5248</Words>
  <Application>WPS 演示</Application>
  <PresentationFormat>On-screen Show (4:3)</PresentationFormat>
  <Paragraphs>176</Paragraphs>
  <Slides>25</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Arial</vt:lpstr>
      <vt:lpstr>宋体</vt:lpstr>
      <vt:lpstr>Wingdings</vt:lpstr>
      <vt:lpstr>华文楷体</vt:lpstr>
      <vt:lpstr>Arial</vt:lpstr>
      <vt:lpstr>Songti SC</vt:lpstr>
      <vt:lpstr>ksdb</vt:lpstr>
      <vt:lpstr>PingFang SC</vt:lpstr>
      <vt:lpstr>微软雅黑</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10</cp:lastModifiedBy>
  <cp:revision>3</cp:revision>
  <dcterms:created xsi:type="dcterms:W3CDTF">2006-08-16T00:00:00Z</dcterms:created>
  <dcterms:modified xsi:type="dcterms:W3CDTF">2024-12-04T10:17:55Z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9F89F89D7A87485E9829D298B46218EB_12</vt:lpwstr>
  </property>
  <property fmtid="{D5CDD505-2E9C-101B-9397-08002B2CF9AE}" pid="3" name="KSOProductBuildVer">
    <vt:lpwstr>2052-12.1.0.18345</vt:lpwstr>
  </property>
</Properties>
</file>