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81" r:id="rId6"/>
    <p:sldId id="266" r:id="rId7"/>
    <p:sldId id="272" r:id="rId8"/>
    <p:sldId id="278" r:id="rId9"/>
    <p:sldId id="274" r:id="rId10"/>
    <p:sldId id="282" r:id="rId11"/>
    <p:sldId id="268" r:id="rId12"/>
    <p:sldId id="261" r:id="rId13"/>
    <p:sldId id="262" r:id="rId14"/>
    <p:sldId id="269" r:id="rId15"/>
    <p:sldId id="263" r:id="rId16"/>
    <p:sldId id="264" r:id="rId17"/>
    <p:sldId id="273" r:id="rId18"/>
    <p:sldId id="270" r:id="rId19"/>
    <p:sldId id="279" r:id="rId20"/>
    <p:sldId id="276" r:id="rId21"/>
    <p:sldId id="271" r:id="rId22"/>
    <p:sldId id="277" r:id="rId2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30BE581A-F7E8-4E32-8310-79BB01077A8F}" type="datetimeFigureOut">
              <a:rPr lang="de-DE" smtClean="0"/>
              <a:t>17.05.2018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4465FBC-EF78-462C-9349-F50C999D11A0}" type="slidenum">
              <a:rPr lang="de-DE" smtClean="0"/>
              <a:t>‹Nr.›</a:t>
            </a:fld>
            <a:endParaRPr lang="de-DE"/>
          </a:p>
        </p:txBody>
      </p:sp>
    </p:spTree>
    <p:extLst>
      <p:ext uri="{BB962C8B-B14F-4D97-AF65-F5344CB8AC3E}">
        <p14:creationId xmlns:p14="http://schemas.microsoft.com/office/powerpoint/2010/main" val="280687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30BE581A-F7E8-4E32-8310-79BB01077A8F}" type="datetimeFigureOut">
              <a:rPr lang="de-DE" smtClean="0"/>
              <a:t>17.05.2018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4465FBC-EF78-462C-9349-F50C999D11A0}" type="slidenum">
              <a:rPr lang="de-DE" smtClean="0"/>
              <a:t>‹Nr.›</a:t>
            </a:fld>
            <a:endParaRPr lang="de-DE"/>
          </a:p>
        </p:txBody>
      </p:sp>
    </p:spTree>
    <p:extLst>
      <p:ext uri="{BB962C8B-B14F-4D97-AF65-F5344CB8AC3E}">
        <p14:creationId xmlns:p14="http://schemas.microsoft.com/office/powerpoint/2010/main" val="57389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30BE581A-F7E8-4E32-8310-79BB01077A8F}" type="datetimeFigureOut">
              <a:rPr lang="de-DE" smtClean="0"/>
              <a:t>17.05.2018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4465FBC-EF78-462C-9349-F50C999D11A0}" type="slidenum">
              <a:rPr lang="de-DE" smtClean="0"/>
              <a:t>‹Nr.›</a:t>
            </a:fld>
            <a:endParaRPr lang="de-DE"/>
          </a:p>
        </p:txBody>
      </p:sp>
    </p:spTree>
    <p:extLst>
      <p:ext uri="{BB962C8B-B14F-4D97-AF65-F5344CB8AC3E}">
        <p14:creationId xmlns:p14="http://schemas.microsoft.com/office/powerpoint/2010/main" val="37250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30BE581A-F7E8-4E32-8310-79BB01077A8F}" type="datetimeFigureOut">
              <a:rPr lang="de-DE" smtClean="0"/>
              <a:t>17.05.2018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4465FBC-EF78-462C-9349-F50C999D11A0}" type="slidenum">
              <a:rPr lang="de-DE" smtClean="0"/>
              <a:t>‹Nr.›</a:t>
            </a:fld>
            <a:endParaRPr lang="de-DE"/>
          </a:p>
        </p:txBody>
      </p:sp>
    </p:spTree>
    <p:extLst>
      <p:ext uri="{BB962C8B-B14F-4D97-AF65-F5344CB8AC3E}">
        <p14:creationId xmlns:p14="http://schemas.microsoft.com/office/powerpoint/2010/main" val="1318055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30BE581A-F7E8-4E32-8310-79BB01077A8F}" type="datetimeFigureOut">
              <a:rPr lang="de-DE" smtClean="0"/>
              <a:t>17.05.2018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4465FBC-EF78-462C-9349-F50C999D11A0}" type="slidenum">
              <a:rPr lang="de-DE" smtClean="0"/>
              <a:t>‹Nr.›</a:t>
            </a:fld>
            <a:endParaRPr lang="de-DE"/>
          </a:p>
        </p:txBody>
      </p:sp>
    </p:spTree>
    <p:extLst>
      <p:ext uri="{BB962C8B-B14F-4D97-AF65-F5344CB8AC3E}">
        <p14:creationId xmlns:p14="http://schemas.microsoft.com/office/powerpoint/2010/main" val="950300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30BE581A-F7E8-4E32-8310-79BB01077A8F}" type="datetimeFigureOut">
              <a:rPr lang="de-DE" smtClean="0"/>
              <a:t>17.05.2018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4465FBC-EF78-462C-9349-F50C999D11A0}" type="slidenum">
              <a:rPr lang="de-DE" smtClean="0"/>
              <a:t>‹Nr.›</a:t>
            </a:fld>
            <a:endParaRPr lang="de-DE"/>
          </a:p>
        </p:txBody>
      </p:sp>
    </p:spTree>
    <p:extLst>
      <p:ext uri="{BB962C8B-B14F-4D97-AF65-F5344CB8AC3E}">
        <p14:creationId xmlns:p14="http://schemas.microsoft.com/office/powerpoint/2010/main" val="2278736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30BE581A-F7E8-4E32-8310-79BB01077A8F}" type="datetimeFigureOut">
              <a:rPr lang="de-DE" smtClean="0"/>
              <a:t>17.05.2018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44465FBC-EF78-462C-9349-F50C999D11A0}" type="slidenum">
              <a:rPr lang="de-DE" smtClean="0"/>
              <a:t>‹Nr.›</a:t>
            </a:fld>
            <a:endParaRPr lang="de-DE"/>
          </a:p>
        </p:txBody>
      </p:sp>
    </p:spTree>
    <p:extLst>
      <p:ext uri="{BB962C8B-B14F-4D97-AF65-F5344CB8AC3E}">
        <p14:creationId xmlns:p14="http://schemas.microsoft.com/office/powerpoint/2010/main" val="3301775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30BE581A-F7E8-4E32-8310-79BB01077A8F}" type="datetimeFigureOut">
              <a:rPr lang="de-DE" smtClean="0"/>
              <a:t>17.05.2018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44465FBC-EF78-462C-9349-F50C999D11A0}" type="slidenum">
              <a:rPr lang="de-DE" smtClean="0"/>
              <a:t>‹Nr.›</a:t>
            </a:fld>
            <a:endParaRPr lang="de-DE"/>
          </a:p>
        </p:txBody>
      </p:sp>
    </p:spTree>
    <p:extLst>
      <p:ext uri="{BB962C8B-B14F-4D97-AF65-F5344CB8AC3E}">
        <p14:creationId xmlns:p14="http://schemas.microsoft.com/office/powerpoint/2010/main" val="1128132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30BE581A-F7E8-4E32-8310-79BB01077A8F}" type="datetimeFigureOut">
              <a:rPr lang="de-DE" smtClean="0"/>
              <a:t>17.05.2018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44465FBC-EF78-462C-9349-F50C999D11A0}" type="slidenum">
              <a:rPr lang="de-DE" smtClean="0"/>
              <a:t>‹Nr.›</a:t>
            </a:fld>
            <a:endParaRPr lang="de-DE"/>
          </a:p>
        </p:txBody>
      </p:sp>
    </p:spTree>
    <p:extLst>
      <p:ext uri="{BB962C8B-B14F-4D97-AF65-F5344CB8AC3E}">
        <p14:creationId xmlns:p14="http://schemas.microsoft.com/office/powerpoint/2010/main" val="608603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30BE581A-F7E8-4E32-8310-79BB01077A8F}" type="datetimeFigureOut">
              <a:rPr lang="de-DE" smtClean="0"/>
              <a:t>17.05.2018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4465FBC-EF78-462C-9349-F50C999D11A0}" type="slidenum">
              <a:rPr lang="de-DE" smtClean="0"/>
              <a:t>‹Nr.›</a:t>
            </a:fld>
            <a:endParaRPr lang="de-DE"/>
          </a:p>
        </p:txBody>
      </p:sp>
    </p:spTree>
    <p:extLst>
      <p:ext uri="{BB962C8B-B14F-4D97-AF65-F5344CB8AC3E}">
        <p14:creationId xmlns:p14="http://schemas.microsoft.com/office/powerpoint/2010/main" val="223042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30BE581A-F7E8-4E32-8310-79BB01077A8F}" type="datetimeFigureOut">
              <a:rPr lang="de-DE" smtClean="0"/>
              <a:t>17.05.2018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4465FBC-EF78-462C-9349-F50C999D11A0}" type="slidenum">
              <a:rPr lang="de-DE" smtClean="0"/>
              <a:t>‹Nr.›</a:t>
            </a:fld>
            <a:endParaRPr lang="de-DE"/>
          </a:p>
        </p:txBody>
      </p:sp>
    </p:spTree>
    <p:extLst>
      <p:ext uri="{BB962C8B-B14F-4D97-AF65-F5344CB8AC3E}">
        <p14:creationId xmlns:p14="http://schemas.microsoft.com/office/powerpoint/2010/main" val="1928666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4000"/>
            <a:lum/>
          </a:blip>
          <a:srcRect/>
          <a:stretch>
            <a:fillRect t="-9000" b="-9000"/>
          </a:stretch>
        </a:blip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BE581A-F7E8-4E32-8310-79BB01077A8F}" type="datetimeFigureOut">
              <a:rPr lang="de-DE" smtClean="0"/>
              <a:t>17.05.2018</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465FBC-EF78-462C-9349-F50C999D11A0}" type="slidenum">
              <a:rPr lang="de-DE" smtClean="0"/>
              <a:t>‹Nr.›</a:t>
            </a:fld>
            <a:endParaRPr lang="de-DE"/>
          </a:p>
        </p:txBody>
      </p:sp>
    </p:spTree>
    <p:extLst>
      <p:ext uri="{BB962C8B-B14F-4D97-AF65-F5344CB8AC3E}">
        <p14:creationId xmlns:p14="http://schemas.microsoft.com/office/powerpoint/2010/main" val="2309633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5000"/>
            <a:lum/>
          </a:blip>
          <a:srcRect/>
          <a:stretch>
            <a:fillRect t="-9000" b="-9000"/>
          </a:stretch>
        </a:blip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sz="7200" dirty="0" smtClean="0"/>
              <a:t>Der Mythos der Sintflut</a:t>
            </a:r>
            <a:endParaRPr lang="de-DE" sz="7200" dirty="0"/>
          </a:p>
        </p:txBody>
      </p:sp>
      <p:sp>
        <p:nvSpPr>
          <p:cNvPr id="3" name="Untertitel 2"/>
          <p:cNvSpPr>
            <a:spLocks noGrp="1"/>
          </p:cNvSpPr>
          <p:nvPr>
            <p:ph type="subTitle" idx="1"/>
          </p:nvPr>
        </p:nvSpPr>
        <p:spPr/>
        <p:txBody>
          <a:bodyPr>
            <a:normAutofit/>
          </a:bodyPr>
          <a:lstStyle/>
          <a:p>
            <a:r>
              <a:rPr lang="de-DE" sz="4000" dirty="0" smtClean="0"/>
              <a:t>Kulturgeschichtliche Streifzüge</a:t>
            </a:r>
            <a:endParaRPr lang="de-DE" sz="4000" dirty="0"/>
          </a:p>
        </p:txBody>
      </p:sp>
    </p:spTree>
    <p:extLst>
      <p:ext uri="{BB962C8B-B14F-4D97-AF65-F5344CB8AC3E}">
        <p14:creationId xmlns:p14="http://schemas.microsoft.com/office/powerpoint/2010/main" val="1232232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Frage</a:t>
            </a:r>
            <a:endParaRPr lang="de-DE" dirty="0"/>
          </a:p>
        </p:txBody>
      </p:sp>
      <p:sp>
        <p:nvSpPr>
          <p:cNvPr id="3" name="Inhaltsplatzhalter 2"/>
          <p:cNvSpPr>
            <a:spLocks noGrp="1"/>
          </p:cNvSpPr>
          <p:nvPr>
            <p:ph idx="1"/>
          </p:nvPr>
        </p:nvSpPr>
        <p:spPr/>
        <p:txBody>
          <a:bodyPr>
            <a:normAutofit/>
          </a:bodyPr>
          <a:lstStyle/>
          <a:p>
            <a:endParaRPr lang="de-DE" dirty="0" smtClean="0"/>
          </a:p>
          <a:p>
            <a:endParaRPr lang="de-DE" dirty="0" smtClean="0">
              <a:sym typeface="Wingdings" panose="05000000000000000000" pitchFamily="2" charset="2"/>
            </a:endParaRPr>
          </a:p>
          <a:p>
            <a:endParaRPr lang="de-DE" dirty="0" smtClean="0">
              <a:sym typeface="Wingdings" panose="05000000000000000000" pitchFamily="2" charset="2"/>
            </a:endParaRPr>
          </a:p>
          <a:p>
            <a:pPr marL="0" indent="0" algn="ctr">
              <a:buNone/>
            </a:pPr>
            <a:r>
              <a:rPr lang="de-DE" sz="3600" dirty="0" smtClean="0"/>
              <a:t>Gab </a:t>
            </a:r>
            <a:r>
              <a:rPr lang="de-DE" sz="3600" dirty="0"/>
              <a:t>es eine weltweite Urkatastrophe?</a:t>
            </a:r>
          </a:p>
          <a:p>
            <a:pPr algn="ctr"/>
            <a:endParaRPr lang="de-DE" dirty="0" smtClean="0"/>
          </a:p>
          <a:p>
            <a:endParaRPr lang="de-DE" dirty="0"/>
          </a:p>
        </p:txBody>
      </p:sp>
    </p:spTree>
    <p:extLst>
      <p:ext uri="{BB962C8B-B14F-4D97-AF65-F5344CB8AC3E}">
        <p14:creationId xmlns:p14="http://schemas.microsoft.com/office/powerpoint/2010/main" val="1935471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Wissenschaftliche Erklärungen</a:t>
            </a:r>
            <a:endParaRPr lang="de-DE" dirty="0"/>
          </a:p>
        </p:txBody>
      </p:sp>
      <p:sp>
        <p:nvSpPr>
          <p:cNvPr id="3" name="Inhaltsplatzhalter 2"/>
          <p:cNvSpPr>
            <a:spLocks noGrp="1"/>
          </p:cNvSpPr>
          <p:nvPr>
            <p:ph idx="1"/>
          </p:nvPr>
        </p:nvSpPr>
        <p:spPr/>
        <p:txBody>
          <a:bodyPr>
            <a:normAutofit/>
          </a:bodyPr>
          <a:lstStyle/>
          <a:p>
            <a:endParaRPr lang="de-DE" dirty="0" smtClean="0"/>
          </a:p>
          <a:p>
            <a:r>
              <a:rPr lang="de-DE" dirty="0" smtClean="0"/>
              <a:t>Überschwemmungen von Euphrat und Tigris</a:t>
            </a:r>
          </a:p>
          <a:p>
            <a:r>
              <a:rPr lang="de-DE" dirty="0" smtClean="0">
                <a:sym typeface="Wingdings" panose="05000000000000000000" pitchFamily="2" charset="2"/>
              </a:rPr>
              <a:t>Ausbruch des kretischen Vulkans </a:t>
            </a:r>
            <a:r>
              <a:rPr lang="de-DE" dirty="0" err="1" smtClean="0">
                <a:sym typeface="Wingdings" panose="05000000000000000000" pitchFamily="2" charset="2"/>
              </a:rPr>
              <a:t>Santorin</a:t>
            </a:r>
            <a:r>
              <a:rPr lang="de-DE" dirty="0" smtClean="0">
                <a:sym typeface="Wingdings" panose="05000000000000000000" pitchFamily="2" charset="2"/>
              </a:rPr>
              <a:t> ca. 1500 v. Chr.</a:t>
            </a:r>
          </a:p>
          <a:p>
            <a:r>
              <a:rPr lang="de-DE" dirty="0" err="1" smtClean="0">
                <a:sym typeface="Wingdings" panose="05000000000000000000" pitchFamily="2" charset="2"/>
              </a:rPr>
              <a:t>Impakttheorien</a:t>
            </a:r>
            <a:r>
              <a:rPr lang="de-DE" dirty="0" smtClean="0">
                <a:sym typeface="Wingdings" panose="05000000000000000000" pitchFamily="2" charset="2"/>
              </a:rPr>
              <a:t>  Meteoriten als Auslöser Flut u.a. Alexander </a:t>
            </a:r>
            <a:r>
              <a:rPr lang="de-DE" dirty="0" err="1" smtClean="0">
                <a:sym typeface="Wingdings" panose="05000000000000000000" pitchFamily="2" charset="2"/>
              </a:rPr>
              <a:t>Tollmann</a:t>
            </a:r>
            <a:r>
              <a:rPr lang="de-DE" dirty="0" smtClean="0">
                <a:sym typeface="Wingdings" panose="05000000000000000000" pitchFamily="2" charset="2"/>
              </a:rPr>
              <a:t> „Und die Sintflut gab es doch“ (1993)</a:t>
            </a:r>
          </a:p>
          <a:p>
            <a:r>
              <a:rPr lang="de-DE" dirty="0" smtClean="0">
                <a:sym typeface="Wingdings" panose="05000000000000000000" pitchFamily="2" charset="2"/>
              </a:rPr>
              <a:t>Geologen Walter Pitman und William Ryan 1997  Überflutung des schwarzen Meeres ca. 5700 v. Chr.</a:t>
            </a:r>
          </a:p>
          <a:p>
            <a:r>
              <a:rPr lang="de-DE" dirty="0" smtClean="0">
                <a:sym typeface="Wingdings" panose="05000000000000000000" pitchFamily="2" charset="2"/>
              </a:rPr>
              <a:t>Fazit keine beweisbare </a:t>
            </a:r>
            <a:r>
              <a:rPr lang="de-DE" dirty="0" err="1" smtClean="0">
                <a:sym typeface="Wingdings" panose="05000000000000000000" pitchFamily="2" charset="2"/>
              </a:rPr>
              <a:t>Urflut</a:t>
            </a:r>
            <a:endParaRPr lang="de-DE" dirty="0"/>
          </a:p>
        </p:txBody>
      </p:sp>
    </p:spTree>
    <p:extLst>
      <p:ext uri="{BB962C8B-B14F-4D97-AF65-F5344CB8AC3E}">
        <p14:creationId xmlns:p14="http://schemas.microsoft.com/office/powerpoint/2010/main" val="613198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Fragen</a:t>
            </a:r>
            <a:endParaRPr lang="de-DE" dirty="0"/>
          </a:p>
        </p:txBody>
      </p:sp>
      <p:sp>
        <p:nvSpPr>
          <p:cNvPr id="3" name="Inhaltsplatzhalter 2"/>
          <p:cNvSpPr>
            <a:spLocks noGrp="1"/>
          </p:cNvSpPr>
          <p:nvPr>
            <p:ph idx="1"/>
          </p:nvPr>
        </p:nvSpPr>
        <p:spPr/>
        <p:txBody>
          <a:bodyPr/>
          <a:lstStyle/>
          <a:p>
            <a:pPr marL="0" indent="0" algn="ctr">
              <a:buNone/>
            </a:pPr>
            <a:endParaRPr lang="de-DE" dirty="0" smtClean="0"/>
          </a:p>
          <a:p>
            <a:pPr marL="0" indent="0" algn="ctr">
              <a:buNone/>
            </a:pPr>
            <a:endParaRPr lang="de-DE" dirty="0"/>
          </a:p>
          <a:p>
            <a:pPr marL="0" indent="0" algn="ctr">
              <a:buNone/>
            </a:pPr>
            <a:endParaRPr lang="de-DE" dirty="0" smtClean="0"/>
          </a:p>
          <a:p>
            <a:pPr marL="0" indent="0" algn="ctr">
              <a:buNone/>
            </a:pPr>
            <a:r>
              <a:rPr lang="de-DE" sz="3600" dirty="0" smtClean="0"/>
              <a:t>Was ist ein Mythos</a:t>
            </a:r>
            <a:r>
              <a:rPr lang="de-DE" sz="3600" dirty="0" smtClean="0"/>
              <a:t>?</a:t>
            </a:r>
          </a:p>
          <a:p>
            <a:pPr marL="0" indent="0" algn="ctr">
              <a:buNone/>
            </a:pPr>
            <a:r>
              <a:rPr lang="de-DE" sz="3600" dirty="0" smtClean="0"/>
              <a:t>Was ist seine Funktion?</a:t>
            </a:r>
            <a:endParaRPr lang="de-DE" sz="3600" dirty="0"/>
          </a:p>
        </p:txBody>
      </p:sp>
    </p:spTree>
    <p:extLst>
      <p:ext uri="{BB962C8B-B14F-4D97-AF65-F5344CB8AC3E}">
        <p14:creationId xmlns:p14="http://schemas.microsoft.com/office/powerpoint/2010/main" val="773342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Was ist ein Mythos</a:t>
            </a:r>
            <a:r>
              <a:rPr lang="de-DE" dirty="0" smtClean="0"/>
              <a:t>?</a:t>
            </a:r>
            <a:br>
              <a:rPr lang="de-DE" dirty="0" smtClean="0"/>
            </a:br>
            <a:r>
              <a:rPr lang="de-DE" sz="1800" dirty="0" smtClean="0"/>
              <a:t>Ilsetraut </a:t>
            </a:r>
            <a:r>
              <a:rPr lang="de-DE" sz="1800" dirty="0" err="1" smtClean="0"/>
              <a:t>Ix</a:t>
            </a:r>
            <a:r>
              <a:rPr lang="de-DE" sz="1800" dirty="0" smtClean="0"/>
              <a:t> / </a:t>
            </a:r>
            <a:r>
              <a:rPr lang="de-DE" sz="1800" dirty="0" err="1" smtClean="0"/>
              <a:t>Rüdinger</a:t>
            </a:r>
            <a:r>
              <a:rPr lang="de-DE" sz="1800" dirty="0" smtClean="0"/>
              <a:t> </a:t>
            </a:r>
            <a:r>
              <a:rPr lang="de-DE" sz="1800" dirty="0" err="1" smtClean="0"/>
              <a:t>Kaldewey</a:t>
            </a:r>
            <a:endParaRPr lang="de-DE" sz="1800" dirty="0"/>
          </a:p>
        </p:txBody>
      </p:sp>
      <p:sp>
        <p:nvSpPr>
          <p:cNvPr id="3" name="Inhaltsplatzhalter 2"/>
          <p:cNvSpPr>
            <a:spLocks noGrp="1"/>
          </p:cNvSpPr>
          <p:nvPr>
            <p:ph idx="1"/>
          </p:nvPr>
        </p:nvSpPr>
        <p:spPr/>
        <p:txBody>
          <a:bodyPr>
            <a:normAutofit lnSpcReduction="10000"/>
          </a:bodyPr>
          <a:lstStyle/>
          <a:p>
            <a:r>
              <a:rPr lang="de-DE" dirty="0" smtClean="0"/>
              <a:t>Griechisch für Wort, Rede, Dichtung</a:t>
            </a:r>
          </a:p>
          <a:p>
            <a:r>
              <a:rPr lang="de-DE" dirty="0" smtClean="0"/>
              <a:t>V.a. für religiöse Erzählungen</a:t>
            </a:r>
          </a:p>
          <a:p>
            <a:r>
              <a:rPr lang="de-DE" dirty="0" smtClean="0"/>
              <a:t>Deutung der Welt</a:t>
            </a:r>
          </a:p>
          <a:p>
            <a:r>
              <a:rPr lang="de-DE" dirty="0" smtClean="0"/>
              <a:t>Verständnis aus dem unmittelbaren Erleben, kein wissenschaftliches Denken</a:t>
            </a:r>
          </a:p>
          <a:p>
            <a:r>
              <a:rPr lang="de-DE" dirty="0" smtClean="0"/>
              <a:t>Verbindung vorwissenschaftlicher Weltbeobachtungen mit Weltdeutungen</a:t>
            </a:r>
          </a:p>
          <a:p>
            <a:r>
              <a:rPr lang="de-DE" dirty="0" smtClean="0"/>
              <a:t>Fasst Sehnsucht </a:t>
            </a:r>
            <a:r>
              <a:rPr lang="de-DE" dirty="0" smtClean="0"/>
              <a:t>nach Geborgenheit in Worte </a:t>
            </a:r>
          </a:p>
          <a:p>
            <a:r>
              <a:rPr lang="de-DE" dirty="0" smtClean="0"/>
              <a:t>Erweckt </a:t>
            </a:r>
            <a:r>
              <a:rPr lang="de-DE" dirty="0" smtClean="0"/>
              <a:t>und </a:t>
            </a:r>
            <a:r>
              <a:rPr lang="de-DE" dirty="0" smtClean="0"/>
              <a:t>erhält das Vertrauen </a:t>
            </a:r>
            <a:r>
              <a:rPr lang="de-DE" dirty="0" smtClean="0"/>
              <a:t>in die häufig als rätselhaft, feindselig oder ungerecht empfundene Welt</a:t>
            </a:r>
          </a:p>
          <a:p>
            <a:endParaRPr lang="de-DE" dirty="0"/>
          </a:p>
        </p:txBody>
      </p:sp>
    </p:spTree>
    <p:extLst>
      <p:ext uri="{BB962C8B-B14F-4D97-AF65-F5344CB8AC3E}">
        <p14:creationId xmlns:p14="http://schemas.microsoft.com/office/powerpoint/2010/main" val="153446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Mythos vs. Sage</a:t>
            </a:r>
            <a:r>
              <a:rPr lang="de-DE" dirty="0"/>
              <a:t/>
            </a:r>
            <a:br>
              <a:rPr lang="de-DE" dirty="0"/>
            </a:br>
            <a:r>
              <a:rPr lang="de-DE" sz="1800" dirty="0" smtClean="0"/>
              <a:t>Eugen Drewermann</a:t>
            </a:r>
            <a:endParaRPr lang="de-DE" sz="1800" dirty="0"/>
          </a:p>
        </p:txBody>
      </p:sp>
      <p:sp>
        <p:nvSpPr>
          <p:cNvPr id="3" name="Inhaltsplatzhalter 2"/>
          <p:cNvSpPr>
            <a:spLocks noGrp="1"/>
          </p:cNvSpPr>
          <p:nvPr>
            <p:ph idx="1"/>
          </p:nvPr>
        </p:nvSpPr>
        <p:spPr/>
        <p:txBody>
          <a:bodyPr>
            <a:normAutofit/>
          </a:bodyPr>
          <a:lstStyle/>
          <a:p>
            <a:r>
              <a:rPr lang="de-DE" dirty="0" smtClean="0"/>
              <a:t>Kein Bezug zu historischen Ereignis</a:t>
            </a:r>
          </a:p>
          <a:p>
            <a:r>
              <a:rPr lang="de-DE" dirty="0" smtClean="0"/>
              <a:t>Begründung einer ewigen Gegenwart bestimmter Erscheinungen</a:t>
            </a:r>
          </a:p>
          <a:p>
            <a:r>
              <a:rPr lang="de-DE" dirty="0" smtClean="0"/>
              <a:t>Ausdruck von Allgemeingültigkeit, Menschheitliches, Immer-Bestehendes –&gt; Keine Darstellung von Singularitäten</a:t>
            </a:r>
          </a:p>
          <a:p>
            <a:r>
              <a:rPr lang="de-DE" dirty="0" smtClean="0"/>
              <a:t>Erklärung des menschlichen </a:t>
            </a:r>
            <a:r>
              <a:rPr lang="de-DE" dirty="0" smtClean="0"/>
              <a:t>Daseins</a:t>
            </a:r>
            <a:endParaRPr lang="de-DE" dirty="0" smtClean="0"/>
          </a:p>
          <a:p>
            <a:r>
              <a:rPr lang="de-DE" dirty="0" smtClean="0"/>
              <a:t>Keine </a:t>
            </a:r>
            <a:r>
              <a:rPr lang="de-DE" dirty="0" smtClean="0"/>
              <a:t>„richtige“ Erfassung der äußeren Natur der Dinge –&gt; Erfassung der inneren Natur des </a:t>
            </a:r>
            <a:r>
              <a:rPr lang="de-DE" dirty="0" smtClean="0"/>
              <a:t>Menschen </a:t>
            </a:r>
            <a:r>
              <a:rPr lang="de-DE" dirty="0" smtClean="0"/>
              <a:t>und sein Verhältnis zum Sein im Ganzen</a:t>
            </a:r>
          </a:p>
          <a:p>
            <a:endParaRPr lang="de-DE" dirty="0" smtClean="0"/>
          </a:p>
          <a:p>
            <a:endParaRPr lang="de-DE" dirty="0" smtClean="0"/>
          </a:p>
          <a:p>
            <a:endParaRPr lang="de-DE" dirty="0" smtClean="0"/>
          </a:p>
          <a:p>
            <a:endParaRPr lang="de-DE" dirty="0" smtClean="0"/>
          </a:p>
          <a:p>
            <a:endParaRPr lang="de-DE" dirty="0"/>
          </a:p>
        </p:txBody>
      </p:sp>
    </p:spTree>
    <p:extLst>
      <p:ext uri="{BB962C8B-B14F-4D97-AF65-F5344CB8AC3E}">
        <p14:creationId xmlns:p14="http://schemas.microsoft.com/office/powerpoint/2010/main" val="3500181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Mythos vs. Sage</a:t>
            </a:r>
            <a:r>
              <a:rPr lang="de-DE" dirty="0"/>
              <a:t/>
            </a:r>
            <a:br>
              <a:rPr lang="de-DE" dirty="0"/>
            </a:br>
            <a:r>
              <a:rPr lang="de-DE" sz="1800" dirty="0" smtClean="0"/>
              <a:t>Eugen Drewermann</a:t>
            </a:r>
            <a:endParaRPr lang="de-DE" sz="1800" dirty="0"/>
          </a:p>
        </p:txBody>
      </p:sp>
      <p:sp>
        <p:nvSpPr>
          <p:cNvPr id="3" name="Inhaltsplatzhalter 2"/>
          <p:cNvSpPr>
            <a:spLocks noGrp="1"/>
          </p:cNvSpPr>
          <p:nvPr>
            <p:ph idx="1"/>
          </p:nvPr>
        </p:nvSpPr>
        <p:spPr/>
        <p:txBody>
          <a:bodyPr>
            <a:normAutofit lnSpcReduction="10000"/>
          </a:bodyPr>
          <a:lstStyle/>
          <a:p>
            <a:pPr marL="0" indent="0">
              <a:buNone/>
            </a:pPr>
            <a:r>
              <a:rPr lang="de-DE" dirty="0" smtClean="0"/>
              <a:t>„Selbst da, wo der Mythos Geschichte erzählt, tut er es in der Form der Urgeschichte, d.h., er begründet in seiner Erzählung eine ewige Gegenwart bestimmter Erscheinungen im Leben des Menschen und der Natur“.</a:t>
            </a:r>
          </a:p>
          <a:p>
            <a:pPr marL="0" indent="0">
              <a:buNone/>
            </a:pPr>
            <a:r>
              <a:rPr lang="de-DE" dirty="0"/>
              <a:t>„Nur besteht der Mythos darauf, dass die Welt nicht verstanden wird, indem der Mensch sein Denken in die Dinge hineinlegt, sondern indem er sich selbst ungeteilt Denken und Fühlen in die ihn umgebende und tragende Wirklichkeit hineinlegt.“</a:t>
            </a:r>
          </a:p>
          <a:p>
            <a:pPr marL="0" indent="0">
              <a:buNone/>
            </a:pPr>
            <a:r>
              <a:rPr lang="de-DE" dirty="0" smtClean="0"/>
              <a:t>„[…] indem er (der Mythos) die Natur nach der Art des Menschen apperzipiert und deutet, deutet er im Bild der Natur zugleich das Dasein des Menschen.“</a:t>
            </a:r>
            <a:endParaRPr lang="de-DE" dirty="0" smtClean="0"/>
          </a:p>
          <a:p>
            <a:pPr marL="0" indent="0">
              <a:buNone/>
            </a:pPr>
            <a:endParaRPr lang="de-DE" dirty="0" smtClean="0"/>
          </a:p>
          <a:p>
            <a:endParaRPr lang="de-DE" dirty="0" smtClean="0"/>
          </a:p>
          <a:p>
            <a:endParaRPr lang="de-DE" dirty="0" smtClean="0"/>
          </a:p>
          <a:p>
            <a:endParaRPr lang="de-DE" dirty="0" smtClean="0"/>
          </a:p>
          <a:p>
            <a:endParaRPr lang="de-DE" dirty="0"/>
          </a:p>
        </p:txBody>
      </p:sp>
    </p:spTree>
    <p:extLst>
      <p:ext uri="{BB962C8B-B14F-4D97-AF65-F5344CB8AC3E}">
        <p14:creationId xmlns:p14="http://schemas.microsoft.com/office/powerpoint/2010/main" val="203543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Sintflutgeschichte</a:t>
            </a:r>
            <a:r>
              <a:rPr lang="de-DE" dirty="0" smtClean="0"/>
              <a:t> als Mythos</a:t>
            </a:r>
            <a:endParaRPr lang="de-DE" dirty="0"/>
          </a:p>
        </p:txBody>
      </p:sp>
      <p:sp>
        <p:nvSpPr>
          <p:cNvPr id="3" name="Inhaltsplatzhalter 2"/>
          <p:cNvSpPr>
            <a:spLocks noGrp="1"/>
          </p:cNvSpPr>
          <p:nvPr>
            <p:ph idx="1"/>
          </p:nvPr>
        </p:nvSpPr>
        <p:spPr/>
        <p:txBody>
          <a:bodyPr/>
          <a:lstStyle/>
          <a:p>
            <a:pPr algn="ctr"/>
            <a:endParaRPr lang="de-DE" dirty="0" smtClean="0"/>
          </a:p>
          <a:p>
            <a:pPr algn="ctr"/>
            <a:endParaRPr lang="de-DE" dirty="0"/>
          </a:p>
          <a:p>
            <a:pPr algn="ctr"/>
            <a:endParaRPr lang="de-DE" dirty="0" smtClean="0"/>
          </a:p>
          <a:p>
            <a:pPr marL="0" indent="0" algn="ctr">
              <a:buNone/>
            </a:pPr>
            <a:r>
              <a:rPr lang="de-DE" dirty="0" smtClean="0"/>
              <a:t>Was</a:t>
            </a:r>
            <a:r>
              <a:rPr lang="de-DE" b="1" dirty="0" smtClean="0"/>
              <a:t> </a:t>
            </a:r>
            <a:r>
              <a:rPr lang="de-DE" dirty="0" smtClean="0"/>
              <a:t>bedeutet Drewermanns Interpretation der </a:t>
            </a:r>
            <a:r>
              <a:rPr lang="de-DE" dirty="0" err="1" smtClean="0"/>
              <a:t>Sintflutgeschichte</a:t>
            </a:r>
            <a:r>
              <a:rPr lang="de-DE" dirty="0" smtClean="0"/>
              <a:t> als </a:t>
            </a:r>
            <a:r>
              <a:rPr lang="de-DE" dirty="0" smtClean="0"/>
              <a:t>Mythos für Christen? </a:t>
            </a:r>
            <a:r>
              <a:rPr lang="de-DE" dirty="0" smtClean="0"/>
              <a:t>Gewinnt oder Verliert die Geschichte an Bedeutung?</a:t>
            </a:r>
            <a:endParaRPr lang="de-DE" dirty="0"/>
          </a:p>
        </p:txBody>
      </p:sp>
    </p:spTree>
    <p:extLst>
      <p:ext uri="{BB962C8B-B14F-4D97-AF65-F5344CB8AC3E}">
        <p14:creationId xmlns:p14="http://schemas.microsoft.com/office/powerpoint/2010/main" val="2347855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Gruppenarbeit: Vergleich Bibel, </a:t>
            </a:r>
            <a:r>
              <a:rPr lang="de-DE" dirty="0" err="1" smtClean="0"/>
              <a:t>Gilgamesh</a:t>
            </a:r>
            <a:r>
              <a:rPr lang="de-DE" dirty="0" smtClean="0"/>
              <a:t> und indianische </a:t>
            </a:r>
            <a:r>
              <a:rPr lang="de-DE" dirty="0" err="1" smtClean="0"/>
              <a:t>Sintfluterzählung</a:t>
            </a:r>
            <a:endParaRPr lang="de-DE" dirty="0"/>
          </a:p>
        </p:txBody>
      </p:sp>
      <p:sp>
        <p:nvSpPr>
          <p:cNvPr id="3" name="Inhaltsplatzhalter 2"/>
          <p:cNvSpPr>
            <a:spLocks noGrp="1"/>
          </p:cNvSpPr>
          <p:nvPr>
            <p:ph idx="1"/>
          </p:nvPr>
        </p:nvSpPr>
        <p:spPr/>
        <p:txBody>
          <a:bodyPr/>
          <a:lstStyle/>
          <a:p>
            <a:pPr algn="ctr"/>
            <a:endParaRPr lang="de-DE" dirty="0" smtClean="0"/>
          </a:p>
          <a:p>
            <a:pPr algn="ctr"/>
            <a:endParaRPr lang="de-DE" dirty="0"/>
          </a:p>
          <a:p>
            <a:pPr marL="0" indent="0" algn="ctr">
              <a:buNone/>
            </a:pPr>
            <a:r>
              <a:rPr lang="de-DE" sz="3600" dirty="0" smtClean="0"/>
              <a:t>Welche Gemeinsamkeiten und Unterschiede gibt es?</a:t>
            </a:r>
          </a:p>
          <a:p>
            <a:pPr marL="0" indent="0" algn="ctr">
              <a:buNone/>
            </a:pPr>
            <a:r>
              <a:rPr lang="de-DE" sz="3600" dirty="0" smtClean="0"/>
              <a:t>Welche Motive und Symboliken kehren wieder? </a:t>
            </a:r>
            <a:endParaRPr lang="de-DE" sz="3600" dirty="0"/>
          </a:p>
        </p:txBody>
      </p:sp>
    </p:spTree>
    <p:extLst>
      <p:ext uri="{BB962C8B-B14F-4D97-AF65-F5344CB8AC3E}">
        <p14:creationId xmlns:p14="http://schemas.microsoft.com/office/powerpoint/2010/main" val="36079909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Gemeinsamkeiten Bibel-</a:t>
            </a:r>
            <a:r>
              <a:rPr lang="de-DE" dirty="0" err="1" smtClean="0"/>
              <a:t>Gilgamesh</a:t>
            </a:r>
            <a:r>
              <a:rPr lang="de-DE" dirty="0" smtClean="0"/>
              <a:t> </a:t>
            </a:r>
            <a:endParaRPr lang="de-DE" dirty="0"/>
          </a:p>
        </p:txBody>
      </p:sp>
      <p:sp>
        <p:nvSpPr>
          <p:cNvPr id="3" name="Inhaltsplatzhalter 2"/>
          <p:cNvSpPr>
            <a:spLocks noGrp="1"/>
          </p:cNvSpPr>
          <p:nvPr>
            <p:ph idx="1"/>
          </p:nvPr>
        </p:nvSpPr>
        <p:spPr/>
        <p:txBody>
          <a:bodyPr/>
          <a:lstStyle/>
          <a:p>
            <a:r>
              <a:rPr lang="de-DE" dirty="0" smtClean="0"/>
              <a:t>Schöpfung und Vernichtung</a:t>
            </a:r>
          </a:p>
          <a:p>
            <a:r>
              <a:rPr lang="de-DE" dirty="0" smtClean="0"/>
              <a:t>Auswahl </a:t>
            </a:r>
            <a:r>
              <a:rPr lang="de-DE" dirty="0" err="1" smtClean="0"/>
              <a:t>Sintfluthelden</a:t>
            </a:r>
            <a:endParaRPr lang="de-DE" dirty="0" smtClean="0"/>
          </a:p>
          <a:p>
            <a:r>
              <a:rPr lang="de-DE" dirty="0" smtClean="0"/>
              <a:t>Begegnung von Ängsten </a:t>
            </a:r>
          </a:p>
          <a:p>
            <a:r>
              <a:rPr lang="de-DE" dirty="0" smtClean="0"/>
              <a:t>Arche-Konstruktion bzw. Anweisung zum Bau der Arche</a:t>
            </a:r>
          </a:p>
          <a:p>
            <a:r>
              <a:rPr lang="de-DE" dirty="0" smtClean="0"/>
              <a:t>Rettung der Tiere</a:t>
            </a:r>
          </a:p>
          <a:p>
            <a:r>
              <a:rPr lang="de-DE" dirty="0" smtClean="0"/>
              <a:t>Opfergabe als erste Handlung nach der Sintflut</a:t>
            </a:r>
          </a:p>
          <a:p>
            <a:r>
              <a:rPr lang="de-DE" dirty="0" smtClean="0"/>
              <a:t>Wandlung im Gott</a:t>
            </a:r>
          </a:p>
          <a:p>
            <a:endParaRPr lang="de-DE" dirty="0" smtClean="0"/>
          </a:p>
          <a:p>
            <a:pPr marL="0" indent="0">
              <a:buNone/>
            </a:pPr>
            <a:endParaRPr lang="de-DE" dirty="0" smtClean="0"/>
          </a:p>
          <a:p>
            <a:endParaRPr lang="de-DE" dirty="0"/>
          </a:p>
        </p:txBody>
      </p:sp>
    </p:spTree>
    <p:extLst>
      <p:ext uri="{BB962C8B-B14F-4D97-AF65-F5344CB8AC3E}">
        <p14:creationId xmlns:p14="http://schemas.microsoft.com/office/powerpoint/2010/main" val="335883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Bibel-indianische Erzählung</a:t>
            </a:r>
            <a:endParaRPr lang="de-DE" dirty="0"/>
          </a:p>
        </p:txBody>
      </p:sp>
      <p:sp>
        <p:nvSpPr>
          <p:cNvPr id="3" name="Inhaltsplatzhalter 2"/>
          <p:cNvSpPr>
            <a:spLocks noGrp="1"/>
          </p:cNvSpPr>
          <p:nvPr>
            <p:ph idx="1"/>
          </p:nvPr>
        </p:nvSpPr>
        <p:spPr/>
        <p:txBody>
          <a:bodyPr>
            <a:normAutofit fontScale="92500" lnSpcReduction="20000"/>
          </a:bodyPr>
          <a:lstStyle/>
          <a:p>
            <a:pPr marL="0" indent="0">
              <a:buNone/>
            </a:pPr>
            <a:r>
              <a:rPr lang="de-DE" dirty="0" smtClean="0"/>
              <a:t>Gemeinsamkeiten:</a:t>
            </a:r>
          </a:p>
          <a:p>
            <a:r>
              <a:rPr lang="de-DE" dirty="0" smtClean="0"/>
              <a:t>Flut</a:t>
            </a:r>
          </a:p>
          <a:p>
            <a:r>
              <a:rPr lang="de-DE" dirty="0" smtClean="0"/>
              <a:t>Aussendung von Tieren zur Erkundung</a:t>
            </a:r>
          </a:p>
          <a:p>
            <a:pPr marL="0" indent="0">
              <a:buNone/>
            </a:pPr>
            <a:endParaRPr lang="de-DE" dirty="0"/>
          </a:p>
          <a:p>
            <a:pPr marL="0" indent="0">
              <a:buNone/>
            </a:pPr>
            <a:r>
              <a:rPr lang="de-DE" dirty="0" smtClean="0"/>
              <a:t>Unterschiede:</a:t>
            </a:r>
          </a:p>
          <a:p>
            <a:r>
              <a:rPr lang="de-DE" dirty="0" smtClean="0"/>
              <a:t>Neuerschaffung der Erde durch </a:t>
            </a:r>
            <a:r>
              <a:rPr lang="de-DE" dirty="0" err="1" smtClean="0"/>
              <a:t>Manabozho</a:t>
            </a:r>
            <a:r>
              <a:rPr lang="de-DE" dirty="0" smtClean="0"/>
              <a:t> und Erweckung der Tiere zum Leben </a:t>
            </a:r>
            <a:r>
              <a:rPr lang="de-DE" dirty="0" smtClean="0">
                <a:sym typeface="Wingdings" panose="05000000000000000000" pitchFamily="2" charset="2"/>
              </a:rPr>
              <a:t> intensive Beziehung Mensch/Natur</a:t>
            </a:r>
            <a:endParaRPr lang="de-DE" dirty="0" smtClean="0"/>
          </a:p>
          <a:p>
            <a:r>
              <a:rPr lang="de-DE" dirty="0" smtClean="0"/>
              <a:t>Mensch soll über Natur herrschen (Bibel)</a:t>
            </a:r>
          </a:p>
          <a:p>
            <a:r>
              <a:rPr lang="de-DE" dirty="0" smtClean="0"/>
              <a:t>Rachemotiv </a:t>
            </a:r>
          </a:p>
          <a:p>
            <a:r>
              <a:rPr lang="de-DE" dirty="0" smtClean="0"/>
              <a:t>Flut erzeugt von Schlangenkönig aus Rache</a:t>
            </a:r>
          </a:p>
          <a:p>
            <a:r>
              <a:rPr lang="de-DE" dirty="0" smtClean="0"/>
              <a:t>Flut bleibt bestehen</a:t>
            </a:r>
          </a:p>
          <a:p>
            <a:endParaRPr lang="de-DE" dirty="0" smtClean="0"/>
          </a:p>
          <a:p>
            <a:endParaRPr lang="de-DE" dirty="0" smtClean="0"/>
          </a:p>
        </p:txBody>
      </p:sp>
    </p:spTree>
    <p:extLst>
      <p:ext uri="{BB962C8B-B14F-4D97-AF65-F5344CB8AC3E}">
        <p14:creationId xmlns:p14="http://schemas.microsoft.com/office/powerpoint/2010/main" val="2645157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Was meint Sintflut?</a:t>
            </a:r>
            <a:endParaRPr lang="de-DE" dirty="0"/>
          </a:p>
        </p:txBody>
      </p:sp>
      <p:sp>
        <p:nvSpPr>
          <p:cNvPr id="3" name="Inhaltsplatzhalter 2"/>
          <p:cNvSpPr>
            <a:spLocks noGrp="1"/>
          </p:cNvSpPr>
          <p:nvPr>
            <p:ph idx="1"/>
          </p:nvPr>
        </p:nvSpPr>
        <p:spPr/>
        <p:txBody>
          <a:bodyPr>
            <a:normAutofit/>
          </a:bodyPr>
          <a:lstStyle/>
          <a:p>
            <a:r>
              <a:rPr lang="de-DE" dirty="0" smtClean="0"/>
              <a:t>Von Gott veranlasste Flutkatastrophe als Antwort auf die Verfehlungen der Menschen</a:t>
            </a:r>
          </a:p>
          <a:p>
            <a:pPr marL="0" indent="0">
              <a:buNone/>
            </a:pPr>
            <a:endParaRPr lang="de-DE" dirty="0" smtClean="0"/>
          </a:p>
          <a:p>
            <a:pPr marL="0" indent="0">
              <a:buNone/>
            </a:pPr>
            <a:r>
              <a:rPr lang="de-DE" dirty="0" smtClean="0"/>
              <a:t>Wortherkunft:</a:t>
            </a:r>
            <a:endParaRPr lang="de-DE" dirty="0" smtClean="0"/>
          </a:p>
          <a:p>
            <a:r>
              <a:rPr lang="de-DE" dirty="0" smtClean="0"/>
              <a:t>Mittelhochdeutsch „sin(t)</a:t>
            </a:r>
            <a:r>
              <a:rPr lang="de-DE" dirty="0" err="1" smtClean="0"/>
              <a:t>vluot</a:t>
            </a:r>
            <a:r>
              <a:rPr lang="de-DE" dirty="0" smtClean="0"/>
              <a:t>“ und althochdeutsch sin(t)</a:t>
            </a:r>
            <a:r>
              <a:rPr lang="de-DE" dirty="0" err="1" smtClean="0"/>
              <a:t>fluot</a:t>
            </a:r>
            <a:endParaRPr lang="de-DE" dirty="0" smtClean="0"/>
          </a:p>
          <a:p>
            <a:pPr>
              <a:buFont typeface="Wingdings" panose="05000000000000000000" pitchFamily="2" charset="2"/>
              <a:buChar char="à"/>
            </a:pPr>
            <a:r>
              <a:rPr lang="de-DE" dirty="0" smtClean="0">
                <a:sym typeface="Wingdings" panose="05000000000000000000" pitchFamily="2" charset="2"/>
              </a:rPr>
              <a:t>„immerwährende / große </a:t>
            </a:r>
            <a:r>
              <a:rPr lang="de-DE" dirty="0" smtClean="0">
                <a:sym typeface="Wingdings" panose="05000000000000000000" pitchFamily="2" charset="2"/>
              </a:rPr>
              <a:t>Überschwemmung“</a:t>
            </a:r>
          </a:p>
          <a:p>
            <a:pPr>
              <a:buFont typeface="Wingdings" panose="05000000000000000000" pitchFamily="2" charset="2"/>
              <a:buChar char="à"/>
            </a:pPr>
            <a:r>
              <a:rPr lang="de-DE" dirty="0" smtClean="0">
                <a:sym typeface="Wingdings" panose="05000000000000000000" pitchFamily="2" charset="2"/>
              </a:rPr>
              <a:t>Germanische </a:t>
            </a:r>
            <a:r>
              <a:rPr lang="de-DE" dirty="0" smtClean="0">
                <a:sym typeface="Wingdings" panose="05000000000000000000" pitchFamily="2" charset="2"/>
              </a:rPr>
              <a:t>Vorsilbe „sin“ = immerwährend, andauernd, </a:t>
            </a:r>
            <a:r>
              <a:rPr lang="de-DE" dirty="0" smtClean="0">
                <a:sym typeface="Wingdings" panose="05000000000000000000" pitchFamily="2" charset="2"/>
              </a:rPr>
              <a:t>umfassend, groß</a:t>
            </a:r>
            <a:endParaRPr lang="de-DE" dirty="0" smtClean="0">
              <a:sym typeface="Wingdings" panose="05000000000000000000" pitchFamily="2" charset="2"/>
            </a:endParaRPr>
          </a:p>
          <a:p>
            <a:pPr marL="0" indent="0">
              <a:buNone/>
            </a:pPr>
            <a:endParaRPr lang="de-DE" dirty="0">
              <a:sym typeface="Wingdings" panose="05000000000000000000" pitchFamily="2" charset="2"/>
            </a:endParaRPr>
          </a:p>
        </p:txBody>
      </p:sp>
    </p:spTree>
    <p:extLst>
      <p:ext uri="{BB962C8B-B14F-4D97-AF65-F5344CB8AC3E}">
        <p14:creationId xmlns:p14="http://schemas.microsoft.com/office/powerpoint/2010/main" val="29806955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Unterschiede Bibel-</a:t>
            </a:r>
            <a:r>
              <a:rPr lang="de-DE" dirty="0" err="1" smtClean="0"/>
              <a:t>Gilgamesh</a:t>
            </a:r>
            <a:endParaRPr lang="de-DE" dirty="0"/>
          </a:p>
        </p:txBody>
      </p:sp>
      <p:sp>
        <p:nvSpPr>
          <p:cNvPr id="3" name="Inhaltsplatzhalter 2"/>
          <p:cNvSpPr>
            <a:spLocks noGrp="1"/>
          </p:cNvSpPr>
          <p:nvPr>
            <p:ph idx="1"/>
          </p:nvPr>
        </p:nvSpPr>
        <p:spPr/>
        <p:txBody>
          <a:bodyPr/>
          <a:lstStyle/>
          <a:p>
            <a:r>
              <a:rPr lang="de-DE" dirty="0" smtClean="0"/>
              <a:t>Monotheismus </a:t>
            </a:r>
            <a:r>
              <a:rPr lang="de-DE" dirty="0" smtClean="0">
                <a:sym typeface="Wingdings" panose="05000000000000000000" pitchFamily="2" charset="2"/>
              </a:rPr>
              <a:t> Verkörperung des zerstörerischen Willens des Gottes </a:t>
            </a:r>
            <a:r>
              <a:rPr lang="de-DE" dirty="0" err="1" smtClean="0">
                <a:sym typeface="Wingdings" panose="05000000000000000000" pitchFamily="2" charset="2"/>
              </a:rPr>
              <a:t>Enlil</a:t>
            </a:r>
            <a:r>
              <a:rPr lang="de-DE" dirty="0" smtClean="0">
                <a:sym typeface="Wingdings" panose="05000000000000000000" pitchFamily="2" charset="2"/>
              </a:rPr>
              <a:t> / </a:t>
            </a:r>
            <a:r>
              <a:rPr lang="de-DE" dirty="0" err="1" smtClean="0">
                <a:sym typeface="Wingdings" panose="05000000000000000000" pitchFamily="2" charset="2"/>
              </a:rPr>
              <a:t>Elil</a:t>
            </a:r>
            <a:r>
              <a:rPr lang="de-DE" dirty="0" smtClean="0">
                <a:sym typeface="Wingdings" panose="05000000000000000000" pitchFamily="2" charset="2"/>
              </a:rPr>
              <a:t> und der rettenden Funktion </a:t>
            </a:r>
            <a:r>
              <a:rPr lang="de-DE" dirty="0" err="1" smtClean="0">
                <a:sym typeface="Wingdings" panose="05000000000000000000" pitchFamily="2" charset="2"/>
              </a:rPr>
              <a:t>Eas</a:t>
            </a:r>
            <a:r>
              <a:rPr lang="de-DE" dirty="0" smtClean="0">
                <a:sym typeface="Wingdings" panose="05000000000000000000" pitchFamily="2" charset="2"/>
              </a:rPr>
              <a:t> (Gott des Wassers) durch </a:t>
            </a:r>
            <a:r>
              <a:rPr lang="de-DE" dirty="0" err="1" smtClean="0">
                <a:sym typeface="Wingdings" panose="05000000000000000000" pitchFamily="2" charset="2"/>
              </a:rPr>
              <a:t>Jahweh</a:t>
            </a:r>
            <a:endParaRPr lang="de-DE" dirty="0" smtClean="0">
              <a:sym typeface="Wingdings" panose="05000000000000000000" pitchFamily="2" charset="2"/>
            </a:endParaRPr>
          </a:p>
          <a:p>
            <a:r>
              <a:rPr lang="de-DE" dirty="0" err="1">
                <a:sym typeface="Wingdings" panose="05000000000000000000" pitchFamily="2" charset="2"/>
              </a:rPr>
              <a:t>Jahwist</a:t>
            </a:r>
            <a:r>
              <a:rPr lang="de-DE" dirty="0">
                <a:sym typeface="Wingdings" panose="05000000000000000000" pitchFamily="2" charset="2"/>
              </a:rPr>
              <a:t>: Zorn Gottes als Auslöser der </a:t>
            </a:r>
            <a:r>
              <a:rPr lang="de-DE" dirty="0" smtClean="0">
                <a:sym typeface="Wingdings" panose="05000000000000000000" pitchFamily="2" charset="2"/>
              </a:rPr>
              <a:t>Sintflut</a:t>
            </a:r>
          </a:p>
          <a:p>
            <a:r>
              <a:rPr lang="de-DE" dirty="0" smtClean="0">
                <a:sym typeface="Wingdings" panose="05000000000000000000" pitchFamily="2" charset="2"/>
              </a:rPr>
              <a:t>Priesterschrift: Sintflut als Folge der Entfernung des Menschen zu Gott</a:t>
            </a:r>
          </a:p>
          <a:p>
            <a:r>
              <a:rPr lang="de-DE" dirty="0" smtClean="0">
                <a:sym typeface="Wingdings" panose="05000000000000000000" pitchFamily="2" charset="2"/>
              </a:rPr>
              <a:t>Keine Begründung der Sintflut </a:t>
            </a:r>
            <a:r>
              <a:rPr lang="de-DE" dirty="0" err="1" smtClean="0">
                <a:sym typeface="Wingdings" panose="05000000000000000000" pitchFamily="2" charset="2"/>
              </a:rPr>
              <a:t>Gilgamesh</a:t>
            </a:r>
            <a:endParaRPr lang="de-DE" dirty="0" smtClean="0">
              <a:sym typeface="Wingdings" panose="05000000000000000000" pitchFamily="2" charset="2"/>
            </a:endParaRPr>
          </a:p>
          <a:p>
            <a:endParaRPr lang="de-DE" dirty="0" smtClean="0">
              <a:sym typeface="Wingdings" panose="05000000000000000000" pitchFamily="2" charset="2"/>
            </a:endParaRPr>
          </a:p>
          <a:p>
            <a:endParaRPr lang="de-DE" dirty="0"/>
          </a:p>
        </p:txBody>
      </p:sp>
    </p:spTree>
    <p:extLst>
      <p:ext uri="{BB962C8B-B14F-4D97-AF65-F5344CB8AC3E}">
        <p14:creationId xmlns:p14="http://schemas.microsoft.com/office/powerpoint/2010/main" val="23835974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Symbole/Motive</a:t>
            </a:r>
            <a:endParaRPr lang="de-DE" dirty="0"/>
          </a:p>
        </p:txBody>
      </p:sp>
      <p:sp>
        <p:nvSpPr>
          <p:cNvPr id="3" name="Inhaltsplatzhalter 2"/>
          <p:cNvSpPr>
            <a:spLocks noGrp="1"/>
          </p:cNvSpPr>
          <p:nvPr>
            <p:ph idx="1"/>
          </p:nvPr>
        </p:nvSpPr>
        <p:spPr/>
        <p:txBody>
          <a:bodyPr>
            <a:normAutofit lnSpcReduction="10000"/>
          </a:bodyPr>
          <a:lstStyle/>
          <a:p>
            <a:r>
              <a:rPr lang="de-DE" dirty="0" smtClean="0"/>
              <a:t>Lehm und Blut</a:t>
            </a:r>
          </a:p>
          <a:p>
            <a:r>
              <a:rPr lang="de-DE" dirty="0" smtClean="0"/>
              <a:t>Schlange</a:t>
            </a:r>
          </a:p>
          <a:p>
            <a:r>
              <a:rPr lang="de-DE" dirty="0" smtClean="0"/>
              <a:t>Strafe </a:t>
            </a:r>
          </a:p>
          <a:p>
            <a:r>
              <a:rPr lang="de-DE" dirty="0" smtClean="0"/>
              <a:t>Sünde</a:t>
            </a:r>
          </a:p>
          <a:p>
            <a:r>
              <a:rPr lang="de-DE" dirty="0" smtClean="0"/>
              <a:t>Regenbogen</a:t>
            </a:r>
          </a:p>
          <a:p>
            <a:r>
              <a:rPr lang="de-DE" dirty="0" smtClean="0"/>
              <a:t>Vögel</a:t>
            </a:r>
          </a:p>
          <a:p>
            <a:r>
              <a:rPr lang="de-DE" dirty="0" smtClean="0"/>
              <a:t>Schuld-Strafe-Neubeginn</a:t>
            </a:r>
          </a:p>
          <a:p>
            <a:r>
              <a:rPr lang="de-DE" dirty="0" smtClean="0"/>
              <a:t>Bogen 9,13: „Meinen Bogen stelle ich in die Wolken […] </a:t>
            </a:r>
            <a:r>
              <a:rPr lang="de-DE" dirty="0" smtClean="0">
                <a:sym typeface="Wingdings" panose="05000000000000000000" pitchFamily="2" charset="2"/>
              </a:rPr>
              <a:t> Umkehrung der ursprünglichen Kriegssymbolik</a:t>
            </a:r>
            <a:endParaRPr lang="de-DE" dirty="0" smtClean="0"/>
          </a:p>
          <a:p>
            <a:endParaRPr lang="de-DE" dirty="0" smtClean="0"/>
          </a:p>
          <a:p>
            <a:endParaRPr lang="de-DE" dirty="0"/>
          </a:p>
        </p:txBody>
      </p:sp>
    </p:spTree>
    <p:extLst>
      <p:ext uri="{BB962C8B-B14F-4D97-AF65-F5344CB8AC3E}">
        <p14:creationId xmlns:p14="http://schemas.microsoft.com/office/powerpoint/2010/main" val="25606186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Fazit</a:t>
            </a:r>
            <a:endParaRPr lang="de-DE" dirty="0"/>
          </a:p>
        </p:txBody>
      </p:sp>
      <p:sp>
        <p:nvSpPr>
          <p:cNvPr id="3" name="Inhaltsplatzhalter 2"/>
          <p:cNvSpPr>
            <a:spLocks noGrp="1"/>
          </p:cNvSpPr>
          <p:nvPr>
            <p:ph idx="1"/>
          </p:nvPr>
        </p:nvSpPr>
        <p:spPr/>
        <p:txBody>
          <a:bodyPr/>
          <a:lstStyle/>
          <a:p>
            <a:r>
              <a:rPr lang="de-DE" dirty="0" smtClean="0"/>
              <a:t>Sintflut als Reflexionsmedium des Menschen</a:t>
            </a:r>
          </a:p>
          <a:p>
            <a:r>
              <a:rPr lang="de-DE" dirty="0" smtClean="0"/>
              <a:t>´als Kulturtransfer</a:t>
            </a:r>
          </a:p>
          <a:p>
            <a:r>
              <a:rPr lang="de-DE" dirty="0" smtClean="0"/>
              <a:t>Sintflut als drastischer Einschnitt/ Wandel</a:t>
            </a:r>
          </a:p>
          <a:p>
            <a:endParaRPr lang="de-DE" dirty="0" smtClean="0"/>
          </a:p>
          <a:p>
            <a:endParaRPr lang="de-DE" dirty="0"/>
          </a:p>
        </p:txBody>
      </p:sp>
    </p:spTree>
    <p:extLst>
      <p:ext uri="{BB962C8B-B14F-4D97-AF65-F5344CB8AC3E}">
        <p14:creationId xmlns:p14="http://schemas.microsoft.com/office/powerpoint/2010/main" val="895606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Chronologie</a:t>
            </a:r>
            <a:endParaRPr lang="de-DE" dirty="0"/>
          </a:p>
        </p:txBody>
      </p:sp>
      <p:sp>
        <p:nvSpPr>
          <p:cNvPr id="3" name="Inhaltsplatzhalter 2"/>
          <p:cNvSpPr>
            <a:spLocks noGrp="1"/>
          </p:cNvSpPr>
          <p:nvPr>
            <p:ph idx="1"/>
          </p:nvPr>
        </p:nvSpPr>
        <p:spPr/>
        <p:txBody>
          <a:bodyPr>
            <a:normAutofit/>
          </a:bodyPr>
          <a:lstStyle/>
          <a:p>
            <a:r>
              <a:rPr lang="de-DE" dirty="0" smtClean="0"/>
              <a:t>Sumerische Königsliste 3.-2. Jahrtausend v. Chr. </a:t>
            </a:r>
          </a:p>
          <a:p>
            <a:r>
              <a:rPr lang="de-DE" dirty="0" err="1" smtClean="0"/>
              <a:t>Gilgamesh</a:t>
            </a:r>
            <a:r>
              <a:rPr lang="de-DE" dirty="0" smtClean="0"/>
              <a:t>-Epos </a:t>
            </a:r>
            <a:r>
              <a:rPr lang="de-DE" dirty="0"/>
              <a:t>ca. 3. Jahrtausend v. Chr. </a:t>
            </a:r>
            <a:endParaRPr lang="de-DE" dirty="0" smtClean="0"/>
          </a:p>
          <a:p>
            <a:r>
              <a:rPr lang="de-DE" dirty="0" err="1" smtClean="0"/>
              <a:t>Atrahasis</a:t>
            </a:r>
            <a:r>
              <a:rPr lang="de-DE" dirty="0" smtClean="0"/>
              <a:t>-Epos </a:t>
            </a:r>
            <a:r>
              <a:rPr lang="de-DE" dirty="0" smtClean="0"/>
              <a:t>etwa </a:t>
            </a:r>
            <a:r>
              <a:rPr lang="de-DE" dirty="0" smtClean="0"/>
              <a:t>1800 </a:t>
            </a:r>
            <a:r>
              <a:rPr lang="de-DE" dirty="0" smtClean="0"/>
              <a:t>Jh. v. </a:t>
            </a:r>
            <a:r>
              <a:rPr lang="de-DE" dirty="0" smtClean="0"/>
              <a:t>Chr.</a:t>
            </a:r>
            <a:endParaRPr lang="de-DE" dirty="0" smtClean="0"/>
          </a:p>
          <a:p>
            <a:r>
              <a:rPr lang="de-DE" dirty="0" smtClean="0"/>
              <a:t>Deukalion-Mythos 1400 v. Chr.</a:t>
            </a:r>
            <a:endParaRPr lang="de-DE" dirty="0" smtClean="0"/>
          </a:p>
          <a:p>
            <a:r>
              <a:rPr lang="de-DE" dirty="0" smtClean="0"/>
              <a:t>1. Buch Mose (Gen, 6-9) </a:t>
            </a:r>
            <a:r>
              <a:rPr lang="de-DE" dirty="0" smtClean="0"/>
              <a:t>8.-5. Jh. V.Chr. </a:t>
            </a:r>
            <a:endParaRPr lang="de-DE" dirty="0" smtClean="0"/>
          </a:p>
          <a:p>
            <a:pPr marL="0" indent="0">
              <a:buNone/>
            </a:pPr>
            <a:r>
              <a:rPr lang="de-DE" dirty="0" smtClean="0">
                <a:sym typeface="Wingdings" panose="05000000000000000000" pitchFamily="2" charset="2"/>
              </a:rPr>
              <a:t> </a:t>
            </a:r>
            <a:r>
              <a:rPr lang="de-DE" dirty="0" err="1" smtClean="0"/>
              <a:t>Jahwist</a:t>
            </a:r>
            <a:r>
              <a:rPr lang="de-DE" dirty="0" smtClean="0"/>
              <a:t> 950 v. Chr. Und Priesterschrift 500 v. Chr.</a:t>
            </a:r>
            <a:endParaRPr lang="de-DE" dirty="0" smtClean="0"/>
          </a:p>
          <a:p>
            <a:endParaRPr lang="de-DE" dirty="0"/>
          </a:p>
          <a:p>
            <a:pPr marL="0" indent="0">
              <a:buNone/>
            </a:pPr>
            <a:r>
              <a:rPr lang="de-DE" dirty="0"/>
              <a:t>I</a:t>
            </a:r>
            <a:r>
              <a:rPr lang="de-DE" dirty="0" smtClean="0"/>
              <a:t>st die Erzählung in der Bibel nur eine Kopie?</a:t>
            </a:r>
            <a:endParaRPr lang="de-DE" dirty="0" smtClean="0"/>
          </a:p>
          <a:p>
            <a:endParaRPr lang="de-DE" dirty="0" smtClean="0"/>
          </a:p>
          <a:p>
            <a:endParaRPr lang="de-DE" dirty="0"/>
          </a:p>
        </p:txBody>
      </p:sp>
    </p:spTree>
    <p:extLst>
      <p:ext uri="{BB962C8B-B14F-4D97-AF65-F5344CB8AC3E}">
        <p14:creationId xmlns:p14="http://schemas.microsoft.com/office/powerpoint/2010/main" val="287687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Andere Kulturen</a:t>
            </a:r>
            <a:endParaRPr lang="de-DE" dirty="0"/>
          </a:p>
        </p:txBody>
      </p:sp>
      <p:sp>
        <p:nvSpPr>
          <p:cNvPr id="3" name="Inhaltsplatzhalter 2"/>
          <p:cNvSpPr>
            <a:spLocks noGrp="1"/>
          </p:cNvSpPr>
          <p:nvPr>
            <p:ph idx="1"/>
          </p:nvPr>
        </p:nvSpPr>
        <p:spPr/>
        <p:txBody>
          <a:bodyPr>
            <a:normAutofit/>
          </a:bodyPr>
          <a:lstStyle/>
          <a:p>
            <a:r>
              <a:rPr lang="de-DE" dirty="0"/>
              <a:t>Deukalion / </a:t>
            </a:r>
            <a:r>
              <a:rPr lang="de-DE" dirty="0" err="1"/>
              <a:t>Ogyges</a:t>
            </a:r>
            <a:endParaRPr lang="de-DE" dirty="0"/>
          </a:p>
          <a:p>
            <a:r>
              <a:rPr lang="de-DE" dirty="0"/>
              <a:t>Altisländische Prosa-Edda</a:t>
            </a:r>
          </a:p>
          <a:p>
            <a:pPr lvl="0"/>
            <a:r>
              <a:rPr lang="de-DE" dirty="0" smtClean="0"/>
              <a:t>Indien Fisch </a:t>
            </a:r>
            <a:r>
              <a:rPr lang="de-DE" dirty="0" err="1" smtClean="0"/>
              <a:t>Matsya</a:t>
            </a:r>
            <a:endParaRPr lang="de-DE" dirty="0"/>
          </a:p>
          <a:p>
            <a:pPr lvl="0"/>
            <a:r>
              <a:rPr lang="de-DE" dirty="0"/>
              <a:t>Chinesisches Altertum Kaiser </a:t>
            </a:r>
            <a:r>
              <a:rPr lang="de-DE" dirty="0" smtClean="0"/>
              <a:t>Yaos (Noah =  </a:t>
            </a:r>
            <a:r>
              <a:rPr lang="de-DE" dirty="0"/>
              <a:t>Fu </a:t>
            </a:r>
            <a:r>
              <a:rPr lang="de-DE" dirty="0" err="1" smtClean="0"/>
              <a:t>Xi</a:t>
            </a:r>
            <a:r>
              <a:rPr lang="de-DE" dirty="0" smtClean="0"/>
              <a:t>)</a:t>
            </a:r>
          </a:p>
          <a:p>
            <a:pPr lvl="0"/>
            <a:r>
              <a:rPr lang="de-DE" dirty="0" smtClean="0"/>
              <a:t>Andere nordasiatische Sagen </a:t>
            </a:r>
            <a:r>
              <a:rPr lang="de-DE" dirty="0" err="1" smtClean="0"/>
              <a:t>Noj</a:t>
            </a:r>
            <a:r>
              <a:rPr lang="de-DE" dirty="0" smtClean="0"/>
              <a:t> / </a:t>
            </a:r>
            <a:r>
              <a:rPr lang="de-DE" dirty="0" err="1" smtClean="0"/>
              <a:t>Nama</a:t>
            </a:r>
            <a:endParaRPr lang="de-DE" dirty="0"/>
          </a:p>
          <a:p>
            <a:pPr lvl="0"/>
            <a:r>
              <a:rPr lang="de-DE" dirty="0" smtClean="0"/>
              <a:t>Schöpfungsgeschichte </a:t>
            </a:r>
            <a:r>
              <a:rPr lang="de-DE" dirty="0"/>
              <a:t>der </a:t>
            </a:r>
            <a:r>
              <a:rPr lang="de-DE" dirty="0" smtClean="0"/>
              <a:t>Aborigines</a:t>
            </a:r>
          </a:p>
          <a:p>
            <a:pPr lvl="0"/>
            <a:r>
              <a:rPr lang="de-DE" dirty="0" smtClean="0"/>
              <a:t>Tuwinische Mythen</a:t>
            </a:r>
            <a:endParaRPr lang="de-DE" dirty="0"/>
          </a:p>
          <a:p>
            <a:pPr lvl="0"/>
            <a:r>
              <a:rPr lang="de-DE" dirty="0" smtClean="0"/>
              <a:t>Verwandte: Frostperiode in Skandinavien, Nordasien ode</a:t>
            </a:r>
            <a:r>
              <a:rPr lang="de-DE" dirty="0" smtClean="0"/>
              <a:t>r </a:t>
            </a:r>
            <a:r>
              <a:rPr lang="de-DE" dirty="0" smtClean="0"/>
              <a:t>im Iran</a:t>
            </a:r>
          </a:p>
          <a:p>
            <a:pPr lvl="0"/>
            <a:endParaRPr lang="de-DE" dirty="0"/>
          </a:p>
          <a:p>
            <a:endParaRPr lang="de-DE" dirty="0"/>
          </a:p>
        </p:txBody>
      </p:sp>
    </p:spTree>
    <p:extLst>
      <p:ext uri="{BB962C8B-B14F-4D97-AF65-F5344CB8AC3E}">
        <p14:creationId xmlns:p14="http://schemas.microsoft.com/office/powerpoint/2010/main" val="1521081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a:bodyPr>
          <a:lstStyle/>
          <a:p>
            <a:pPr lvl="0"/>
            <a:endParaRPr lang="de-DE" dirty="0"/>
          </a:p>
          <a:p>
            <a:endParaRPr lang="de-DE" dirty="0"/>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1999" cy="6857999"/>
          </a:xfrm>
          <a:prstGeom prst="rect">
            <a:avLst/>
          </a:prstGeom>
        </p:spPr>
      </p:pic>
    </p:spTree>
    <p:extLst>
      <p:ext uri="{BB962C8B-B14F-4D97-AF65-F5344CB8AC3E}">
        <p14:creationId xmlns:p14="http://schemas.microsoft.com/office/powerpoint/2010/main" val="789922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Indianische </a:t>
            </a:r>
            <a:r>
              <a:rPr lang="de-DE" dirty="0" err="1" smtClean="0"/>
              <a:t>Sintfluterzählung</a:t>
            </a:r>
            <a:endParaRPr lang="de-DE" dirty="0"/>
          </a:p>
        </p:txBody>
      </p:sp>
      <p:sp>
        <p:nvSpPr>
          <p:cNvPr id="3" name="Inhaltsplatzhalter 2"/>
          <p:cNvSpPr>
            <a:spLocks noGrp="1"/>
          </p:cNvSpPr>
          <p:nvPr>
            <p:ph idx="1"/>
          </p:nvPr>
        </p:nvSpPr>
        <p:spPr/>
        <p:txBody>
          <a:bodyPr/>
          <a:lstStyle/>
          <a:p>
            <a:pPr marL="0" indent="0">
              <a:buNone/>
            </a:pPr>
            <a:endParaRPr lang="de-DE" dirty="0" smtClean="0"/>
          </a:p>
          <a:p>
            <a:pPr marL="0" indent="0">
              <a:buNone/>
            </a:pPr>
            <a:endParaRPr lang="de-DE" dirty="0"/>
          </a:p>
          <a:p>
            <a:pPr marL="0" indent="0">
              <a:buNone/>
            </a:pPr>
            <a:endParaRPr lang="de-DE" dirty="0" smtClean="0"/>
          </a:p>
          <a:p>
            <a:pPr marL="0" indent="0">
              <a:buNone/>
            </a:pPr>
            <a:r>
              <a:rPr lang="de-DE" sz="3600" dirty="0" smtClean="0"/>
              <a:t>Welche Aufschlüsse gibt diese Geschichte über die indianische Kultur? </a:t>
            </a:r>
            <a:endParaRPr lang="de-DE" sz="3600" dirty="0"/>
          </a:p>
        </p:txBody>
      </p:sp>
    </p:spTree>
    <p:extLst>
      <p:ext uri="{BB962C8B-B14F-4D97-AF65-F5344CB8AC3E}">
        <p14:creationId xmlns:p14="http://schemas.microsoft.com/office/powerpoint/2010/main" val="1314680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Frage</a:t>
            </a:r>
            <a:endParaRPr lang="de-DE" dirty="0"/>
          </a:p>
        </p:txBody>
      </p:sp>
      <p:sp>
        <p:nvSpPr>
          <p:cNvPr id="3" name="Inhaltsplatzhalter 2"/>
          <p:cNvSpPr>
            <a:spLocks noGrp="1"/>
          </p:cNvSpPr>
          <p:nvPr>
            <p:ph idx="1"/>
          </p:nvPr>
        </p:nvSpPr>
        <p:spPr/>
        <p:txBody>
          <a:bodyPr/>
          <a:lstStyle/>
          <a:p>
            <a:pPr marL="0" indent="0" algn="ctr">
              <a:buNone/>
            </a:pPr>
            <a:endParaRPr lang="de-DE" dirty="0" smtClean="0"/>
          </a:p>
          <a:p>
            <a:pPr marL="0" indent="0" algn="ctr">
              <a:buNone/>
            </a:pPr>
            <a:endParaRPr lang="de-DE" dirty="0"/>
          </a:p>
          <a:p>
            <a:pPr marL="0" indent="0" algn="ctr">
              <a:buNone/>
            </a:pPr>
            <a:r>
              <a:rPr lang="de-DE" sz="3600" dirty="0" smtClean="0"/>
              <a:t>Woher stammt die starke Verbreitung des </a:t>
            </a:r>
            <a:r>
              <a:rPr lang="de-DE" sz="3600" dirty="0" err="1" smtClean="0"/>
              <a:t>Sintflutmythos</a:t>
            </a:r>
            <a:r>
              <a:rPr lang="de-DE" sz="3600" dirty="0" smtClean="0"/>
              <a:t>?</a:t>
            </a:r>
          </a:p>
        </p:txBody>
      </p:sp>
    </p:spTree>
    <p:extLst>
      <p:ext uri="{BB962C8B-B14F-4D97-AF65-F5344CB8AC3E}">
        <p14:creationId xmlns:p14="http://schemas.microsoft.com/office/powerpoint/2010/main" val="1496209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Antwort</a:t>
            </a:r>
            <a:endParaRPr lang="de-DE" dirty="0"/>
          </a:p>
        </p:txBody>
      </p:sp>
      <p:sp>
        <p:nvSpPr>
          <p:cNvPr id="3" name="Inhaltsplatzhalter 2"/>
          <p:cNvSpPr>
            <a:spLocks noGrp="1"/>
          </p:cNvSpPr>
          <p:nvPr>
            <p:ph idx="1"/>
          </p:nvPr>
        </p:nvSpPr>
        <p:spPr/>
        <p:txBody>
          <a:bodyPr/>
          <a:lstStyle/>
          <a:p>
            <a:r>
              <a:rPr lang="de-DE" dirty="0" smtClean="0"/>
              <a:t>Sintflut als Metapher für Katastrophen/ Naturgewalt und vom Feind angerichtete Zerstörungen</a:t>
            </a:r>
          </a:p>
          <a:p>
            <a:r>
              <a:rPr lang="de-DE" dirty="0" smtClean="0"/>
              <a:t>Sintflut Ausdruck und Umgang mit Ängsten </a:t>
            </a:r>
          </a:p>
          <a:p>
            <a:r>
              <a:rPr lang="de-DE" dirty="0" smtClean="0"/>
              <a:t>Ethnologe </a:t>
            </a:r>
            <a:r>
              <a:rPr lang="de-DE" dirty="0"/>
              <a:t>Georg Frazer (1854-1941) </a:t>
            </a:r>
            <a:r>
              <a:rPr lang="de-DE" dirty="0">
                <a:sym typeface="Wingdings" panose="05000000000000000000" pitchFamily="2" charset="2"/>
              </a:rPr>
              <a:t> Reflexion von menschlichen Grundängsten</a:t>
            </a:r>
          </a:p>
          <a:p>
            <a:r>
              <a:rPr lang="de-DE" dirty="0" smtClean="0"/>
              <a:t>Reflexion des Verhältnisses Mensch/Gott und Mensch/Natur</a:t>
            </a:r>
          </a:p>
          <a:p>
            <a:r>
              <a:rPr lang="de-DE" dirty="0" smtClean="0"/>
              <a:t>Sintflut als Voraussetzung für Entstehung der Gegenwartswelt</a:t>
            </a:r>
          </a:p>
          <a:p>
            <a:endParaRPr lang="de-DE" dirty="0"/>
          </a:p>
        </p:txBody>
      </p:sp>
    </p:spTree>
    <p:extLst>
      <p:ext uri="{BB962C8B-B14F-4D97-AF65-F5344CB8AC3E}">
        <p14:creationId xmlns:p14="http://schemas.microsoft.com/office/powerpoint/2010/main" val="1083357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Antwort</a:t>
            </a:r>
            <a:endParaRPr lang="de-DE" dirty="0"/>
          </a:p>
        </p:txBody>
      </p:sp>
      <p:sp>
        <p:nvSpPr>
          <p:cNvPr id="3" name="Inhaltsplatzhalter 2"/>
          <p:cNvSpPr>
            <a:spLocks noGrp="1"/>
          </p:cNvSpPr>
          <p:nvPr>
            <p:ph idx="1"/>
          </p:nvPr>
        </p:nvSpPr>
        <p:spPr/>
        <p:txBody>
          <a:bodyPr>
            <a:normAutofit fontScale="92500" lnSpcReduction="10000"/>
          </a:bodyPr>
          <a:lstStyle/>
          <a:p>
            <a:r>
              <a:rPr lang="de-DE" dirty="0" smtClean="0"/>
              <a:t>Die Sintflut als mesopotamisches Kulturgut </a:t>
            </a:r>
            <a:r>
              <a:rPr lang="de-DE" dirty="0" smtClean="0">
                <a:sym typeface="Wingdings" panose="05000000000000000000" pitchFamily="2" charset="2"/>
              </a:rPr>
              <a:t> Verbreitung </a:t>
            </a:r>
            <a:r>
              <a:rPr lang="de-DE" dirty="0" err="1" smtClean="0">
                <a:sym typeface="Wingdings" panose="05000000000000000000" pitchFamily="2" charset="2"/>
              </a:rPr>
              <a:t>Atrahamsis</a:t>
            </a:r>
            <a:r>
              <a:rPr lang="de-DE" dirty="0" smtClean="0">
                <a:sym typeface="Wingdings" panose="05000000000000000000" pitchFamily="2" charset="2"/>
              </a:rPr>
              <a:t> und </a:t>
            </a:r>
            <a:r>
              <a:rPr lang="de-DE" dirty="0" err="1" smtClean="0">
                <a:sym typeface="Wingdings" panose="05000000000000000000" pitchFamily="2" charset="2"/>
              </a:rPr>
              <a:t>Gilgamesh</a:t>
            </a:r>
            <a:r>
              <a:rPr lang="de-DE" dirty="0" smtClean="0">
                <a:sym typeface="Wingdings" panose="05000000000000000000" pitchFamily="2" charset="2"/>
              </a:rPr>
              <a:t> seit 2. Jahrtausend v. Chr. Im gesamten vorderen Orient</a:t>
            </a:r>
          </a:p>
          <a:p>
            <a:r>
              <a:rPr lang="de-DE" dirty="0" smtClean="0">
                <a:sym typeface="Wingdings" panose="05000000000000000000" pitchFamily="2" charset="2"/>
              </a:rPr>
              <a:t>Politische Kontakte und militärische Auseinandersetzungen zwischen Israel/</a:t>
            </a:r>
            <a:r>
              <a:rPr lang="de-DE" dirty="0" err="1" smtClean="0">
                <a:sym typeface="Wingdings" panose="05000000000000000000" pitchFamily="2" charset="2"/>
              </a:rPr>
              <a:t>Juda</a:t>
            </a:r>
            <a:r>
              <a:rPr lang="de-DE" dirty="0" smtClean="0">
                <a:sym typeface="Wingdings" panose="05000000000000000000" pitchFamily="2" charset="2"/>
              </a:rPr>
              <a:t> und Assyrien/Babylonien ab 8. Jh. v. Chr.  Beeinflussung der biblischen Erzählung</a:t>
            </a:r>
          </a:p>
          <a:p>
            <a:r>
              <a:rPr lang="de-DE" dirty="0" smtClean="0">
                <a:sym typeface="Wingdings" panose="05000000000000000000" pitchFamily="2" charset="2"/>
              </a:rPr>
              <a:t>Kulturtransfer v.a. durch Exilzeit jüdischer Oberschicht in Babylon nach Deportation von 597 und 587 v. Chr.</a:t>
            </a:r>
          </a:p>
          <a:p>
            <a:r>
              <a:rPr lang="de-DE" dirty="0" err="1" smtClean="0">
                <a:sym typeface="Wingdings" panose="05000000000000000000" pitchFamily="2" charset="2"/>
              </a:rPr>
              <a:t>Nachexilische</a:t>
            </a:r>
            <a:r>
              <a:rPr lang="de-DE" dirty="0" smtClean="0">
                <a:sym typeface="Wingdings" panose="05000000000000000000" pitchFamily="2" charset="2"/>
              </a:rPr>
              <a:t> Zeit nach der Eroberung Babylons durch Kyros 539 v. Chr.</a:t>
            </a:r>
          </a:p>
          <a:p>
            <a:r>
              <a:rPr lang="de-DE" dirty="0" smtClean="0">
                <a:sym typeface="Wingdings" panose="05000000000000000000" pitchFamily="2" charset="2"/>
              </a:rPr>
              <a:t>Übernahme des mesopotamischen Kulturguts von Gelehrten am Königshof/Tempeln Israels und durch Leviten </a:t>
            </a:r>
          </a:p>
          <a:p>
            <a:r>
              <a:rPr lang="de-DE" dirty="0">
                <a:sym typeface="Wingdings" panose="05000000000000000000" pitchFamily="2" charset="2"/>
              </a:rPr>
              <a:t>„</a:t>
            </a:r>
            <a:r>
              <a:rPr lang="de-DE" dirty="0" err="1">
                <a:sym typeface="Wingdings" panose="05000000000000000000" pitchFamily="2" charset="2"/>
              </a:rPr>
              <a:t>amarukkam</a:t>
            </a:r>
            <a:r>
              <a:rPr lang="de-DE" dirty="0">
                <a:sym typeface="Wingdings" panose="05000000000000000000" pitchFamily="2" charset="2"/>
              </a:rPr>
              <a:t>!“ – „Jetzt wird‘s Flut!“</a:t>
            </a:r>
          </a:p>
          <a:p>
            <a:endParaRPr lang="de-DE" dirty="0" smtClean="0">
              <a:sym typeface="Wingdings" panose="05000000000000000000" pitchFamily="2" charset="2"/>
            </a:endParaRPr>
          </a:p>
          <a:p>
            <a:endParaRPr lang="de-DE" dirty="0" smtClean="0">
              <a:sym typeface="Wingdings" panose="05000000000000000000" pitchFamily="2" charset="2"/>
            </a:endParaRPr>
          </a:p>
          <a:p>
            <a:endParaRPr lang="de-DE" dirty="0" smtClean="0">
              <a:sym typeface="Wingdings" panose="05000000000000000000" pitchFamily="2" charset="2"/>
            </a:endParaRPr>
          </a:p>
          <a:p>
            <a:endParaRPr lang="de-DE" dirty="0" smtClean="0">
              <a:sym typeface="Wingdings" panose="05000000000000000000" pitchFamily="2" charset="2"/>
            </a:endParaRPr>
          </a:p>
          <a:p>
            <a:endParaRPr lang="de-DE" dirty="0" smtClean="0"/>
          </a:p>
          <a:p>
            <a:endParaRPr lang="de-DE" dirty="0"/>
          </a:p>
        </p:txBody>
      </p:sp>
    </p:spTree>
    <p:extLst>
      <p:ext uri="{BB962C8B-B14F-4D97-AF65-F5344CB8AC3E}">
        <p14:creationId xmlns:p14="http://schemas.microsoft.com/office/powerpoint/2010/main" val="39145753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850</Words>
  <Application>Microsoft Office PowerPoint</Application>
  <PresentationFormat>Breitbild</PresentationFormat>
  <Paragraphs>143</Paragraphs>
  <Slides>22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22</vt:i4>
      </vt:variant>
    </vt:vector>
  </HeadingPairs>
  <TitlesOfParts>
    <vt:vector size="27" baseType="lpstr">
      <vt:lpstr>Arial</vt:lpstr>
      <vt:lpstr>Calibri</vt:lpstr>
      <vt:lpstr>Calibri Light</vt:lpstr>
      <vt:lpstr>Wingdings</vt:lpstr>
      <vt:lpstr>Office Theme</vt:lpstr>
      <vt:lpstr>Der Mythos der Sintflut</vt:lpstr>
      <vt:lpstr>Was meint Sintflut?</vt:lpstr>
      <vt:lpstr>Chronologie</vt:lpstr>
      <vt:lpstr>Andere Kulturen</vt:lpstr>
      <vt:lpstr>PowerPoint-Präsentation</vt:lpstr>
      <vt:lpstr>Indianische Sintfluterzählung</vt:lpstr>
      <vt:lpstr>Frage</vt:lpstr>
      <vt:lpstr>Antwort</vt:lpstr>
      <vt:lpstr>Antwort</vt:lpstr>
      <vt:lpstr>Frage</vt:lpstr>
      <vt:lpstr>Wissenschaftliche Erklärungen</vt:lpstr>
      <vt:lpstr>Fragen</vt:lpstr>
      <vt:lpstr>Was ist ein Mythos? Ilsetraut Ix / Rüdinger Kaldewey</vt:lpstr>
      <vt:lpstr>Mythos vs. Sage Eugen Drewermann</vt:lpstr>
      <vt:lpstr>Mythos vs. Sage Eugen Drewermann</vt:lpstr>
      <vt:lpstr>Sintflutgeschichte als Mythos</vt:lpstr>
      <vt:lpstr>Gruppenarbeit: Vergleich Bibel, Gilgamesh und indianische Sintfluterzählung</vt:lpstr>
      <vt:lpstr>Gemeinsamkeiten Bibel-Gilgamesh </vt:lpstr>
      <vt:lpstr>Bibel-indianische Erzählung</vt:lpstr>
      <vt:lpstr>Unterschiede Bibel-Gilgamesh</vt:lpstr>
      <vt:lpstr>Symbole/Motive</vt:lpstr>
      <vt:lpstr>Fazit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Sintflut</dc:title>
  <dc:creator>Windows-Benutzer</dc:creator>
  <cp:lastModifiedBy>Windows-Benutzer</cp:lastModifiedBy>
  <cp:revision>56</cp:revision>
  <dcterms:created xsi:type="dcterms:W3CDTF">2018-05-15T17:40:46Z</dcterms:created>
  <dcterms:modified xsi:type="dcterms:W3CDTF">2018-05-17T21:56:03Z</dcterms:modified>
</cp:coreProperties>
</file>