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handoutMasterIdLst>
    <p:handoutMasterId r:id="rId16"/>
  </p:handoutMasterIdLst>
  <p:sldIdLst>
    <p:sldId id="640" r:id="rId3"/>
    <p:sldId id="663" r:id="rId4"/>
    <p:sldId id="662" r:id="rId5"/>
    <p:sldId id="664" r:id="rId6"/>
    <p:sldId id="665" r:id="rId7"/>
    <p:sldId id="667" r:id="rId9"/>
    <p:sldId id="666" r:id="rId10"/>
    <p:sldId id="668" r:id="rId11"/>
    <p:sldId id="669" r:id="rId12"/>
    <p:sldId id="671" r:id="rId13"/>
    <p:sldId id="672" r:id="rId14"/>
    <p:sldId id="682" r:id="rId15"/>
  </p:sldIdLst>
  <p:sldSz cx="12192000" cy="6858000"/>
  <p:notesSz cx="6858000" cy="9144000"/>
  <p:embeddedFontLst>
    <p:embeddedFont>
      <p:font typeface="华文楷体" panose="02010600040101010101" charset="-122"/>
      <p:regular r:id="rId20"/>
    </p:embeddedFont>
    <p:embeddedFont>
      <p:font typeface="华文新魏" panose="02010800040101010101" charset="-122"/>
      <p:regular r:id="rId21"/>
    </p:embeddedFont>
    <p:embeddedFont>
      <p:font typeface="Calibri" panose="020F0502020204030204" charset="0"/>
      <p:regular r:id="rId22"/>
      <p:bold r:id="rId23"/>
      <p:italic r:id="rId24"/>
      <p:boldItalic r:id="rId25"/>
    </p:embeddedFont>
    <p:embeddedFont>
      <p:font typeface="汉仪南宫体简" panose="02010609000101010101" charset="-122"/>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DFF"/>
    <a:srgbClr val="F9FF8D"/>
    <a:srgbClr val="FA46F0"/>
    <a:srgbClr val="344767"/>
    <a:srgbClr val="B802CD"/>
    <a:srgbClr val="DDD7CE"/>
    <a:srgbClr val="DFDECC"/>
    <a:srgbClr val="8893A6"/>
    <a:srgbClr val="BD7F6E"/>
    <a:srgbClr val="BF1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421" y="11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30.xml"/><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a:off x="172720" y="132080"/>
            <a:ext cx="11846560" cy="6593840"/>
            <a:chOff x="246927" y="254643"/>
            <a:chExt cx="11698146" cy="6348714"/>
          </a:xfrm>
        </p:grpSpPr>
        <p:sp>
          <p:nvSpPr>
            <p:cNvPr id="6" name="矩形 5"/>
            <p:cNvSpPr/>
            <p:nvPr/>
          </p:nvSpPr>
          <p:spPr>
            <a:xfrm>
              <a:off x="246927" y="254643"/>
              <a:ext cx="11698146" cy="63487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75920" y="375920"/>
              <a:ext cx="11440160" cy="6106160"/>
            </a:xfrm>
            <a:prstGeom prst="rect">
              <a:avLst/>
            </a:prstGeom>
            <a:solidFill>
              <a:schemeClr val="bg2"/>
            </a:solidFill>
            <a:ln w="127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userDrawn="1"/>
        </p:nvCxnSpPr>
        <p:spPr>
          <a:xfrm>
            <a:off x="5882640" y="977269"/>
            <a:ext cx="4267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占位符 1"/>
          <p:cNvSpPr>
            <a:spLocks noGrp="1"/>
          </p:cNvSpPr>
          <p:nvPr>
            <p:ph type="body" sz="quarter" idx="10" hasCustomPrompt="1"/>
          </p:nvPr>
        </p:nvSpPr>
        <p:spPr>
          <a:xfrm>
            <a:off x="3825244" y="383673"/>
            <a:ext cx="4541516" cy="430887"/>
          </a:xfrm>
          <a:prstGeom prst="rect">
            <a:avLst/>
          </a:prstGeom>
          <a:noFill/>
        </p:spPr>
        <p:txBody>
          <a:bodyPr vert="horz" wrap="square" lIns="0" tIns="0" rIns="0" bIns="0" rtlCol="0">
            <a:spAutoFit/>
          </a:bodyPr>
          <a:lstStyle>
            <a:lvl1pPr marL="0" marR="0" indent="0" algn="ctr" rtl="0">
              <a:lnSpc>
                <a:spcPct val="100000"/>
              </a:lnSpc>
              <a:spcBef>
                <a:spcPts val="0"/>
              </a:spcBef>
              <a:spcAft>
                <a:spcPts val="0"/>
              </a:spcAft>
              <a:buNone/>
              <a:defRPr lang="zh-CN" altLang="en-US"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gn="ctr"/>
            <a:r>
              <a:rPr lang="zh-CN" altLang="en-US"/>
              <a:t>这里输入标题</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27.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tags" Target="../tags/tag29.xml"/><Relationship Id="rId2" Type="http://schemas.openxmlformats.org/officeDocument/2006/relationships/image" Target="../media/image22.png"/><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1.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1.png"/><Relationship Id="rId3" Type="http://schemas.openxmlformats.org/officeDocument/2006/relationships/tags" Target="../tags/tag8.xml"/><Relationship Id="rId2" Type="http://schemas.openxmlformats.org/officeDocument/2006/relationships/image" Target="../media/image4.png"/><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6.png"/><Relationship Id="rId3" Type="http://schemas.openxmlformats.org/officeDocument/2006/relationships/tags" Target="../tags/tag15.xml"/><Relationship Id="rId2" Type="http://schemas.openxmlformats.org/officeDocument/2006/relationships/image" Target="../media/image1.png"/><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tags" Target="../tags/tag19.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tags" Target="../tags/tag2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tags" Target="../tags/tag23.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26.xml"/><Relationship Id="rId4" Type="http://schemas.openxmlformats.org/officeDocument/2006/relationships/image" Target="../media/image20.png"/><Relationship Id="rId3" Type="http://schemas.openxmlformats.org/officeDocument/2006/relationships/tags" Target="../tags/tag25.xml"/><Relationship Id="rId2" Type="http://schemas.openxmlformats.org/officeDocument/2006/relationships/image" Target="../media/image14.png"/><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p:cNvSpPr>
            <a:spLocks noGrp="1"/>
          </p:cNvSpPr>
          <p:nvPr>
            <p:ph type="body" sz="quarter" idx="10"/>
          </p:nvPr>
        </p:nvSpPr>
        <p:spPr>
          <a:xfrm>
            <a:off x="3964944" y="434473"/>
            <a:ext cx="4541516" cy="461645"/>
          </a:xfrm>
          <a:prstGeom prst="rect">
            <a:avLst/>
          </a:prstGeom>
        </p:spPr>
        <p:txBody>
          <a:bodyPr/>
          <a:lstStyle/>
          <a:p>
            <a:r>
              <a:rPr lang="en-US" altLang="zh-CN" sz="3000">
                <a:latin typeface="Adobe Garamond Pro Bold" panose="02020702060506020403" charset="0"/>
                <a:cs typeface="Adobe Garamond Pro Bold" panose="02020702060506020403" charset="0"/>
              </a:rPr>
              <a:t>What is Women’s Script?</a:t>
            </a:r>
            <a:endParaRPr lang="en-US" altLang="zh-CN" sz="3000">
              <a:latin typeface="Adobe Garamond Pro Bold" panose="02020702060506020403" charset="0"/>
              <a:cs typeface="Adobe Garamond Pro Bold" panose="02020702060506020403" charset="0"/>
            </a:endParaRPr>
          </a:p>
        </p:txBody>
      </p:sp>
      <p:sp>
        <p:nvSpPr>
          <p:cNvPr id="12" name="文本框 11"/>
          <p:cNvSpPr txBox="1"/>
          <p:nvPr>
            <p:custDataLst>
              <p:tags r:id="rId1"/>
            </p:custDataLst>
          </p:nvPr>
        </p:nvSpPr>
        <p:spPr>
          <a:xfrm>
            <a:off x="2248535" y="1296670"/>
            <a:ext cx="5899150" cy="800100"/>
          </a:xfrm>
          <a:prstGeom prst="rect">
            <a:avLst/>
          </a:prstGeom>
          <a:noFill/>
        </p:spPr>
        <p:txBody>
          <a:bodyPr vert="horz" wrap="square" lIns="0" tIns="0" rIns="0" bIns="0" rtlCol="0">
            <a:spAutoFit/>
          </a:bodyPr>
          <a:lstStyle/>
          <a:p>
            <a:r>
              <a:rPr lang="en-US" altLang="zh-CN" sz="2800" b="1">
                <a:solidFill>
                  <a:schemeClr val="accent1"/>
                </a:solidFill>
                <a:latin typeface="Adobe Garamond Pro Bold" panose="02020702060506020403" charset="0"/>
                <a:cs typeface="Adobe Garamond Pro Bold" panose="02020702060506020403" charset="0"/>
              </a:rPr>
              <a:t>N</a:t>
            </a:r>
            <a:r>
              <a:rPr lang="en-US" altLang="en-US" sz="2800" b="1">
                <a:solidFill>
                  <a:schemeClr val="accent1"/>
                </a:solidFill>
                <a:latin typeface="Adobe Garamond Pro Bold" panose="02020702060506020403" charset="0"/>
                <a:cs typeface="Adobe Garamond Pro Bold" panose="02020702060506020403" charset="0"/>
              </a:rPr>
              <a:t>ü</a:t>
            </a:r>
            <a:r>
              <a:rPr lang="en-US" altLang="zh-CN" sz="2800" b="1">
                <a:solidFill>
                  <a:schemeClr val="accent1"/>
                </a:solidFill>
                <a:latin typeface="Adobe Garamond Pro Bold" panose="02020702060506020403" charset="0"/>
                <a:cs typeface="Adobe Garamond Pro Bold" panose="02020702060506020403" charset="0"/>
              </a:rPr>
              <a:t>shu,</a:t>
            </a:r>
            <a:r>
              <a:rPr lang="en-US" altLang="zh-CN" sz="2400">
                <a:solidFill>
                  <a:schemeClr val="accent1"/>
                </a:solidFill>
                <a:latin typeface="Times New Roman" panose="02020603050405020304" charset="0"/>
                <a:cs typeface="Times New Roman" panose="02020603050405020304" charset="0"/>
              </a:rPr>
              <a:t> also known as Jiangyong women’s script, is a unique Chinese writing system.</a:t>
            </a:r>
            <a:endParaRPr lang="en-US" altLang="zh-CN" sz="2400">
              <a:solidFill>
                <a:schemeClr val="accent1"/>
              </a:solidFill>
              <a:latin typeface="Times New Roman" panose="02020603050405020304" charset="0"/>
              <a:cs typeface="Times New Roman" panose="02020603050405020304" charset="0"/>
            </a:endParaRPr>
          </a:p>
        </p:txBody>
      </p:sp>
      <p:cxnSp>
        <p:nvCxnSpPr>
          <p:cNvPr id="21" name="直接连接符 20"/>
          <p:cNvCxnSpPr/>
          <p:nvPr>
            <p:custDataLst>
              <p:tags r:id="rId2"/>
            </p:custDataLst>
          </p:nvPr>
        </p:nvCxnSpPr>
        <p:spPr>
          <a:xfrm>
            <a:off x="2248555" y="5776595"/>
            <a:ext cx="4436725" cy="0"/>
          </a:xfrm>
          <a:prstGeom prst="line">
            <a:avLst/>
          </a:prstGeom>
          <a:ln>
            <a:solidFill>
              <a:schemeClr val="accent2">
                <a:alpha val="4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rcRect r="68742"/>
          <a:stretch>
            <a:fillRect/>
          </a:stretch>
        </p:blipFill>
        <p:spPr>
          <a:xfrm>
            <a:off x="304800" y="286385"/>
            <a:ext cx="1474470" cy="6284595"/>
          </a:xfrm>
          <a:prstGeom prst="rect">
            <a:avLst/>
          </a:prstGeom>
        </p:spPr>
      </p:pic>
      <p:pic>
        <p:nvPicPr>
          <p:cNvPr id="3" name="图片 2"/>
          <p:cNvPicPr>
            <a:picLocks noChangeAspect="1"/>
          </p:cNvPicPr>
          <p:nvPr/>
        </p:nvPicPr>
        <p:blipFill>
          <a:blip r:embed="rId4"/>
          <a:srcRect l="582" t="13661" r="-169" b="26763"/>
          <a:stretch>
            <a:fillRect/>
          </a:stretch>
        </p:blipFill>
        <p:spPr>
          <a:xfrm>
            <a:off x="8223885" y="1296670"/>
            <a:ext cx="3365500" cy="4365625"/>
          </a:xfrm>
          <a:prstGeom prst="rect">
            <a:avLst/>
          </a:prstGeom>
        </p:spPr>
      </p:pic>
      <p:sp>
        <p:nvSpPr>
          <p:cNvPr id="4" name="文本框 3"/>
          <p:cNvSpPr txBox="1"/>
          <p:nvPr>
            <p:custDataLst>
              <p:tags r:id="rId5"/>
            </p:custDataLst>
          </p:nvPr>
        </p:nvSpPr>
        <p:spPr>
          <a:xfrm>
            <a:off x="2248535" y="2312670"/>
            <a:ext cx="5899150" cy="3348990"/>
          </a:xfrm>
          <a:prstGeom prst="rect">
            <a:avLst/>
          </a:prstGeom>
          <a:noFill/>
        </p:spPr>
        <p:txBody>
          <a:bodyPr vert="horz" wrap="square" lIns="0" tIns="0" rIns="0" bIns="0" rtlCol="0">
            <a:noAutofit/>
          </a:bodyPr>
          <a:p>
            <a:r>
              <a:rPr lang="en-US" altLang="zh-CN" sz="2100">
                <a:solidFill>
                  <a:schemeClr val="accent1"/>
                </a:solidFill>
                <a:latin typeface="Times New Roman" panose="02020603050405020304" charset="0"/>
                <a:cs typeface="Times New Roman" panose="02020603050405020304" charset="0"/>
              </a:rPr>
              <a:t>N</a:t>
            </a:r>
            <a:r>
              <a:rPr lang="en-US" altLang="en-US" sz="2100">
                <a:solidFill>
                  <a:schemeClr val="accent1"/>
                </a:solidFill>
                <a:latin typeface="Times New Roman" panose="02020603050405020304" charset="0"/>
                <a:cs typeface="Times New Roman" panose="02020603050405020304" charset="0"/>
              </a:rPr>
              <a:t>ü</a:t>
            </a:r>
            <a:r>
              <a:rPr lang="en-US" altLang="zh-CN" sz="2100">
                <a:solidFill>
                  <a:schemeClr val="accent1"/>
                </a:solidFill>
                <a:latin typeface="Times New Roman" panose="02020603050405020304" charset="0"/>
                <a:cs typeface="Times New Roman" panose="02020603050405020304" charset="0"/>
              </a:rPr>
              <a:t>shu is essentially </a:t>
            </a:r>
            <a:r>
              <a:rPr lang="en-US" altLang="zh-CN" sz="2100" b="1">
                <a:solidFill>
                  <a:schemeClr val="accent1"/>
                </a:solidFill>
                <a:highlight>
                  <a:srgbClr val="FFFF00"/>
                </a:highlight>
                <a:latin typeface="Times New Roman" panose="02020603050405020304" charset="0"/>
                <a:cs typeface="Times New Roman" panose="02020603050405020304" charset="0"/>
              </a:rPr>
              <a:t>a syllabary,</a:t>
            </a:r>
            <a:r>
              <a:rPr lang="en-US" altLang="zh-CN" sz="2100">
                <a:solidFill>
                  <a:schemeClr val="accent1"/>
                </a:solidFill>
                <a:latin typeface="Times New Roman" panose="02020603050405020304" charset="0"/>
                <a:cs typeface="Times New Roman" panose="02020603050405020304" charset="0"/>
              </a:rPr>
              <a:t> with</a:t>
            </a:r>
            <a:r>
              <a:rPr lang="en-US" altLang="zh-CN" sz="2100" b="1">
                <a:solidFill>
                  <a:schemeClr val="accent1"/>
                </a:solidFill>
                <a:latin typeface="Times New Roman" panose="02020603050405020304" charset="0"/>
                <a:cs typeface="Times New Roman" panose="02020603050405020304" charset="0"/>
              </a:rPr>
              <a:t> </a:t>
            </a:r>
            <a:r>
              <a:rPr lang="en-US" altLang="zh-CN" sz="2100" b="1">
                <a:solidFill>
                  <a:schemeClr val="accent1"/>
                </a:solidFill>
                <a:highlight>
                  <a:srgbClr val="FFFF00"/>
                </a:highlight>
                <a:latin typeface="Times New Roman" panose="02020603050405020304" charset="0"/>
                <a:cs typeface="Times New Roman" panose="02020603050405020304" charset="0"/>
              </a:rPr>
              <a:t>one character essentially recording one syllable</a:t>
            </a:r>
            <a:r>
              <a:rPr lang="en-US" altLang="zh-CN" sz="2100">
                <a:solidFill>
                  <a:schemeClr val="accent1"/>
                </a:solidFill>
                <a:latin typeface="Times New Roman" panose="02020603050405020304" charset="0"/>
                <a:cs typeface="Times New Roman" panose="02020603050405020304" charset="0"/>
              </a:rPr>
              <a:t>. The strokes Women’s Script are rounded, smooth, and predominantly small and delicate. </a:t>
            </a:r>
            <a:endParaRPr lang="en-US" altLang="zh-CN" sz="2100">
              <a:solidFill>
                <a:schemeClr val="accent1"/>
              </a:solidFill>
              <a:latin typeface="Times New Roman" panose="02020603050405020304" charset="0"/>
              <a:cs typeface="Times New Roman" panose="02020603050405020304" charset="0"/>
            </a:endParaRPr>
          </a:p>
          <a:p>
            <a:endParaRPr lang="en-US" altLang="zh-CN" sz="2100">
              <a:solidFill>
                <a:schemeClr val="accent1"/>
              </a:solidFill>
              <a:latin typeface="Times New Roman" panose="02020603050405020304" charset="0"/>
              <a:cs typeface="Times New Roman" panose="02020603050405020304" charset="0"/>
            </a:endParaRPr>
          </a:p>
          <a:p>
            <a:r>
              <a:rPr lang="en-US" altLang="zh-CN" sz="2100">
                <a:solidFill>
                  <a:schemeClr val="accent1"/>
                </a:solidFill>
                <a:latin typeface="Times New Roman" panose="02020603050405020304" charset="0"/>
                <a:cs typeface="Times New Roman" panose="02020603050405020304" charset="0"/>
              </a:rPr>
              <a:t>Its appearance is characterized by the rhomboid-shaped outline of the characters, the beautiful and delicate handwriting, and the unique shape of the characters, which is why they are also called “mosquitoes with long feet”.</a:t>
            </a:r>
            <a:endParaRPr lang="en-US" altLang="zh-CN" sz="2100">
              <a:solidFill>
                <a:schemeClr val="accent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0" y="0"/>
            <a:ext cx="12192000" cy="6858000"/>
          </a:xfrm>
          <a:prstGeom prst="rect">
            <a:avLst/>
          </a:prstGeom>
          <a:solidFill>
            <a:srgbClr val="34476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3129022" y="-2361236"/>
            <a:ext cx="2533650" cy="2619375"/>
          </a:xfrm>
          <a:prstGeom prst="rect">
            <a:avLst/>
          </a:prstGeom>
        </p:spPr>
      </p:pic>
      <p:grpSp>
        <p:nvGrpSpPr>
          <p:cNvPr id="18" name="组合 17"/>
          <p:cNvGrpSpPr/>
          <p:nvPr/>
        </p:nvGrpSpPr>
        <p:grpSpPr>
          <a:xfrm flipH="1">
            <a:off x="0" y="0"/>
            <a:ext cx="736922" cy="6858000"/>
            <a:chOff x="5359078" y="0"/>
            <a:chExt cx="736922" cy="6858000"/>
          </a:xfrm>
        </p:grpSpPr>
        <p:cxnSp>
          <p:nvCxnSpPr>
            <p:cNvPr id="19" name="直接连接符 18"/>
            <p:cNvCxnSpPr/>
            <p:nvPr/>
          </p:nvCxnSpPr>
          <p:spPr>
            <a:xfrm>
              <a:off x="5359078"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359078" y="813122"/>
              <a:ext cx="736922" cy="5231756"/>
              <a:chOff x="5359078" y="787400"/>
              <a:chExt cx="736922" cy="5231756"/>
            </a:xfrm>
          </p:grpSpPr>
          <p:cxnSp>
            <p:nvCxnSpPr>
              <p:cNvPr id="21" name="直接箭头连接符 20"/>
              <p:cNvCxnSpPr/>
              <p:nvPr/>
            </p:nvCxnSpPr>
            <p:spPr>
              <a:xfrm>
                <a:off x="5359078" y="787400"/>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359078" y="2095339"/>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5359078" y="3403278"/>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5359078" y="4711217"/>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5359078" y="6019156"/>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矩形 38"/>
          <p:cNvSpPr/>
          <p:nvPr/>
        </p:nvSpPr>
        <p:spPr>
          <a:xfrm>
            <a:off x="-1270000" y="685800"/>
            <a:ext cx="584200" cy="584200"/>
          </a:xfrm>
          <a:prstGeom prst="rect">
            <a:avLst/>
          </a:prstGeom>
          <a:solidFill>
            <a:srgbClr val="34476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70000" y="1405561"/>
            <a:ext cx="584200" cy="584200"/>
          </a:xfrm>
          <a:prstGeom prst="rect">
            <a:avLst/>
          </a:prstGeom>
          <a:solidFill>
            <a:srgbClr val="BD7F6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270000" y="2125322"/>
            <a:ext cx="584200" cy="5842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270000" y="2845083"/>
            <a:ext cx="584200" cy="584200"/>
          </a:xfrm>
          <a:prstGeom prst="rect">
            <a:avLst/>
          </a:prstGeom>
          <a:solidFill>
            <a:srgbClr val="BF1A2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70000" y="3564844"/>
            <a:ext cx="584200" cy="584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270000" y="4284605"/>
            <a:ext cx="584200" cy="584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5740138" y="4736939"/>
            <a:ext cx="902335" cy="712470"/>
            <a:chOff x="10302998" y="4093846"/>
            <a:chExt cx="902335" cy="712470"/>
          </a:xfrm>
        </p:grpSpPr>
        <p:pic>
          <p:nvPicPr>
            <p:cNvPr id="49" name="图片 48"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2998" y="4093846"/>
              <a:ext cx="711722" cy="711720"/>
            </a:xfrm>
            <a:prstGeom prst="rect">
              <a:avLst/>
            </a:prstGeom>
          </p:spPr>
        </p:pic>
        <p:sp>
          <p:nvSpPr>
            <p:cNvPr id="50" name="文本框 49"/>
            <p:cNvSpPr txBox="1"/>
            <p:nvPr/>
          </p:nvSpPr>
          <p:spPr>
            <a:xfrm>
              <a:off x="10412853" y="4218941"/>
              <a:ext cx="792480" cy="587375"/>
            </a:xfrm>
            <a:prstGeom prst="rect">
              <a:avLst/>
            </a:prstGeom>
            <a:noFill/>
          </p:spPr>
          <p:txBody>
            <a:bodyPr wrap="none" rtlCol="0">
              <a:noAutofit/>
            </a:bodyPr>
            <a:lstStyle/>
            <a:p>
              <a:r>
                <a:rPr lang="zh-CN" sz="1200">
                  <a:solidFill>
                    <a:schemeClr val="bg2"/>
                  </a:solidFill>
                  <a:latin typeface="华文新魏" panose="02010800040101010101" charset="-122"/>
                  <a:ea typeface="华文新魏" panose="02010800040101010101" charset="-122"/>
                </a:rPr>
                <a:t>江永</a:t>
              </a:r>
              <a:endParaRPr lang="zh-CN" sz="1200">
                <a:solidFill>
                  <a:schemeClr val="bg2"/>
                </a:solidFill>
                <a:latin typeface="华文新魏" panose="02010800040101010101" charset="-122"/>
                <a:ea typeface="华文新魏" panose="02010800040101010101" charset="-122"/>
              </a:endParaRPr>
            </a:p>
            <a:p>
              <a:r>
                <a:rPr lang="zh-CN" sz="1200">
                  <a:solidFill>
                    <a:schemeClr val="bg2"/>
                  </a:solidFill>
                  <a:latin typeface="华文新魏" panose="02010800040101010101" charset="-122"/>
                  <a:ea typeface="华文新魏" panose="02010800040101010101" charset="-122"/>
                </a:rPr>
                <a:t>女书</a:t>
              </a:r>
              <a:endParaRPr lang="zh-CN" sz="1200">
                <a:solidFill>
                  <a:schemeClr val="bg2"/>
                </a:solidFill>
                <a:latin typeface="华文新魏" panose="02010800040101010101" charset="-122"/>
                <a:ea typeface="华文新魏" panose="02010800040101010101" charset="-122"/>
              </a:endParaRPr>
            </a:p>
          </p:txBody>
        </p:sp>
      </p:grpSp>
      <p:pic>
        <p:nvPicPr>
          <p:cNvPr id="36" name="图片 35" descr="4"/>
          <p:cNvPicPr>
            <a:picLocks noChangeAspect="1"/>
          </p:cNvPicPr>
          <p:nvPr/>
        </p:nvPicPr>
        <p:blipFill>
          <a:blip r:embed="rId3"/>
          <a:stretch>
            <a:fillRect/>
          </a:stretch>
        </p:blipFill>
        <p:spPr>
          <a:xfrm>
            <a:off x="1530140" y="5244272"/>
            <a:ext cx="1129030" cy="541655"/>
          </a:xfrm>
          <a:prstGeom prst="rect">
            <a:avLst/>
          </a:prstGeom>
        </p:spPr>
      </p:pic>
      <p:pic>
        <p:nvPicPr>
          <p:cNvPr id="37" name="图片 36" descr="5"/>
          <p:cNvPicPr>
            <a:picLocks noChangeAspect="1"/>
          </p:cNvPicPr>
          <p:nvPr/>
        </p:nvPicPr>
        <p:blipFill>
          <a:blip r:embed="rId4"/>
          <a:stretch>
            <a:fillRect/>
          </a:stretch>
        </p:blipFill>
        <p:spPr>
          <a:xfrm>
            <a:off x="9533763" y="1749689"/>
            <a:ext cx="1282065" cy="505460"/>
          </a:xfrm>
          <a:prstGeom prst="rect">
            <a:avLst/>
          </a:prstGeom>
        </p:spPr>
      </p:pic>
      <p:sp>
        <p:nvSpPr>
          <p:cNvPr id="47" name="文本框 46"/>
          <p:cNvSpPr txBox="1"/>
          <p:nvPr/>
        </p:nvSpPr>
        <p:spPr>
          <a:xfrm>
            <a:off x="3562043" y="3212829"/>
            <a:ext cx="5066645" cy="1353820"/>
          </a:xfrm>
          <a:prstGeom prst="rect">
            <a:avLst/>
          </a:prstGeom>
          <a:noFill/>
        </p:spPr>
        <p:txBody>
          <a:bodyPr vert="horz" wrap="square" lIns="0" tIns="0" rIns="0" bIns="0" rtlCol="0">
            <a:spAutoFit/>
          </a:bodyPr>
          <a:lstStyle/>
          <a:p>
            <a:pPr algn="ctr"/>
            <a:r>
              <a:rPr lang="en-US" altLang="zh-CN" sz="4400">
                <a:solidFill>
                  <a:schemeClr val="bg2"/>
                </a:solidFill>
                <a:latin typeface="Adobe Garamond Pro Bold" panose="02020702060506020403" charset="0"/>
                <a:cs typeface="Adobe Garamond Pro Bold" panose="02020702060506020403" charset="0"/>
              </a:rPr>
              <a:t>Women’s Script Teaching</a:t>
            </a:r>
            <a:endParaRPr lang="en-US" altLang="zh-CN" sz="4400">
              <a:solidFill>
                <a:schemeClr val="bg2"/>
              </a:solidFill>
              <a:latin typeface="Adobe Garamond Pro Bold" panose="02020702060506020403" charset="0"/>
              <a:cs typeface="Adobe Garamond Pro Bold" panose="02020702060506020403" charset="0"/>
            </a:endParaRPr>
          </a:p>
        </p:txBody>
      </p:sp>
      <p:grpSp>
        <p:nvGrpSpPr>
          <p:cNvPr id="3" name="组合 2"/>
          <p:cNvGrpSpPr/>
          <p:nvPr/>
        </p:nvGrpSpPr>
        <p:grpSpPr>
          <a:xfrm>
            <a:off x="4567934" y="1290850"/>
            <a:ext cx="3028130" cy="1675894"/>
            <a:chOff x="7203183" y="1458783"/>
            <a:chExt cx="1353894" cy="749302"/>
          </a:xfrm>
        </p:grpSpPr>
        <p:pic>
          <p:nvPicPr>
            <p:cNvPr id="7" name="图片 6" descr="图片包含 游戏机&#10;&#10;描述已自动生成"/>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203183" y="1458783"/>
              <a:ext cx="1123953" cy="749302"/>
            </a:xfrm>
            <a:prstGeom prst="rect">
              <a:avLst/>
            </a:prstGeom>
          </p:spPr>
        </p:pic>
        <p:sp>
          <p:nvSpPr>
            <p:cNvPr id="5" name="文本框 4"/>
            <p:cNvSpPr txBox="1"/>
            <p:nvPr/>
          </p:nvSpPr>
          <p:spPr>
            <a:xfrm>
              <a:off x="7350451" y="1663814"/>
              <a:ext cx="1206626" cy="453692"/>
            </a:xfrm>
            <a:prstGeom prst="rect">
              <a:avLst/>
            </a:prstGeom>
            <a:noFill/>
          </p:spPr>
          <p:txBody>
            <a:bodyPr wrap="none" rtlCol="0">
              <a:spAutoFit/>
            </a:bodyPr>
            <a:lstStyle/>
            <a:p>
              <a:r>
                <a:rPr lang="en-US" altLang="zh-CN" sz="6000">
                  <a:solidFill>
                    <a:schemeClr val="bg1"/>
                  </a:solidFill>
                  <a:latin typeface="Adobe Garamond Pro Bold" panose="02020702060506020403" charset="0"/>
                  <a:cs typeface="Adobe Garamond Pro Bold" panose="02020702060506020403" charset="0"/>
                </a:rPr>
                <a:t>THREE</a:t>
              </a:r>
              <a:endParaRPr lang="en-US" altLang="zh-CN" sz="6000">
                <a:solidFill>
                  <a:schemeClr val="bg1"/>
                </a:solidFill>
                <a:latin typeface="Adobe Garamond Pro Bold" panose="02020702060506020403" charset="0"/>
                <a:cs typeface="Adobe Garamond Pro Bold" panose="02020702060506020403" charset="0"/>
              </a:endParaRPr>
            </a:p>
          </p:txBody>
        </p:sp>
      </p:grpSp>
      <p:pic>
        <p:nvPicPr>
          <p:cNvPr id="85" name="图片 84" descr="紫色的花朵&#10;&#10;描述已自动生成"/>
          <p:cNvPicPr>
            <a:picLocks noChangeAspect="1"/>
          </p:cNvPicPr>
          <p:nvPr/>
        </p:nvPicPr>
        <p:blipFill>
          <a:blip r:embed="rId6">
            <a:extLst>
              <a:ext uri="{28A0092B-C50C-407E-A947-70E740481C1C}">
                <a14:useLocalDpi xmlns:a14="http://schemas.microsoft.com/office/drawing/2010/main" val="0"/>
              </a:ext>
            </a:extLst>
          </a:blip>
          <a:srcRect b="4661"/>
          <a:stretch>
            <a:fillRect/>
          </a:stretch>
        </p:blipFill>
        <p:spPr>
          <a:xfrm flipH="1">
            <a:off x="9374916" y="5002694"/>
            <a:ext cx="2817084" cy="1855306"/>
          </a:xfrm>
          <a:custGeom>
            <a:avLst/>
            <a:gdLst>
              <a:gd name="connsiteX0" fmla="*/ 2817084 w 2817084"/>
              <a:gd name="connsiteY0" fmla="*/ 0 h 1855306"/>
              <a:gd name="connsiteX1" fmla="*/ 0 w 2817084"/>
              <a:gd name="connsiteY1" fmla="*/ 0 h 1855306"/>
              <a:gd name="connsiteX2" fmla="*/ 0 w 2817084"/>
              <a:gd name="connsiteY2" fmla="*/ 1855306 h 1855306"/>
              <a:gd name="connsiteX3" fmla="*/ 2817084 w 2817084"/>
              <a:gd name="connsiteY3" fmla="*/ 1855306 h 1855306"/>
            </a:gdLst>
            <a:ahLst/>
            <a:cxnLst>
              <a:cxn ang="0">
                <a:pos x="connsiteX0" y="connsiteY0"/>
              </a:cxn>
              <a:cxn ang="0">
                <a:pos x="connsiteX1" y="connsiteY1"/>
              </a:cxn>
              <a:cxn ang="0">
                <a:pos x="connsiteX2" y="connsiteY2"/>
              </a:cxn>
              <a:cxn ang="0">
                <a:pos x="connsiteX3" y="connsiteY3"/>
              </a:cxn>
            </a:cxnLst>
            <a:rect l="l" t="t" r="r" b="b"/>
            <a:pathLst>
              <a:path w="2817084" h="1855306">
                <a:moveTo>
                  <a:pt x="2817084" y="0"/>
                </a:moveTo>
                <a:lnTo>
                  <a:pt x="0" y="0"/>
                </a:lnTo>
                <a:lnTo>
                  <a:pt x="0" y="1855306"/>
                </a:lnTo>
                <a:lnTo>
                  <a:pt x="2817084" y="1855306"/>
                </a:lnTo>
                <a:close/>
              </a:path>
            </a:pathLst>
          </a:cu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3964940" y="434340"/>
            <a:ext cx="4541520" cy="335280"/>
          </a:xfrm>
          <a:prstGeom prst="rect">
            <a:avLst/>
          </a:prstGeom>
        </p:spPr>
        <p:txBody>
          <a:bodyPr>
            <a:noAutofit/>
          </a:bodyPr>
          <a:p>
            <a:r>
              <a:rPr lang="en-US" altLang="zh-CN">
                <a:latin typeface="Adobe Garamond Pro Bold" panose="02020702060506020403" charset="0"/>
                <a:cs typeface="Adobe Garamond Pro Bold" panose="02020702060506020403" charset="0"/>
              </a:rPr>
              <a:t>Women’s Script Teaching</a:t>
            </a:r>
            <a:endParaRPr lang="en-US" altLang="zh-CN">
              <a:latin typeface="Adobe Garamond Pro Bold" panose="02020702060506020403" charset="0"/>
              <a:cs typeface="Adobe Garamond Pro Bold" panose="02020702060506020403" charset="0"/>
            </a:endParaRPr>
          </a:p>
          <a:p>
            <a:endParaRPr lang="en-US" altLang="zh-CN">
              <a:latin typeface="Adobe Garamond Pro Bold" panose="02020702060506020403" charset="0"/>
              <a:cs typeface="Adobe Garamond Pro Bold" panose="02020702060506020403" charset="0"/>
            </a:endParaRPr>
          </a:p>
        </p:txBody>
      </p:sp>
      <p:pic>
        <p:nvPicPr>
          <p:cNvPr id="2" name="图片 1"/>
          <p:cNvPicPr>
            <a:picLocks noChangeAspect="1"/>
          </p:cNvPicPr>
          <p:nvPr/>
        </p:nvPicPr>
        <p:blipFill>
          <a:blip r:embed="rId1"/>
          <a:srcRect t="15754" b="16606"/>
          <a:stretch>
            <a:fillRect/>
          </a:stretch>
        </p:blipFill>
        <p:spPr>
          <a:xfrm>
            <a:off x="1859280" y="1652270"/>
            <a:ext cx="4234815" cy="3822065"/>
          </a:xfrm>
          <a:prstGeom prst="rect">
            <a:avLst/>
          </a:prstGeom>
        </p:spPr>
      </p:pic>
      <p:pic>
        <p:nvPicPr>
          <p:cNvPr id="6" name="图片 5"/>
          <p:cNvPicPr>
            <a:picLocks noChangeAspect="1"/>
          </p:cNvPicPr>
          <p:nvPr>
            <p:custDataLst>
              <p:tags r:id="rId2"/>
            </p:custDataLst>
          </p:nvPr>
        </p:nvPicPr>
        <p:blipFill>
          <a:blip r:embed="rId3">
            <a:lum bright="6000" contrast="6000"/>
          </a:blip>
          <a:srcRect l="36381" t="13776" r="37781" b="25174"/>
          <a:stretch>
            <a:fillRect/>
          </a:stretch>
        </p:blipFill>
        <p:spPr>
          <a:xfrm>
            <a:off x="336550" y="276860"/>
            <a:ext cx="1229360" cy="6303645"/>
          </a:xfrm>
          <a:prstGeom prst="rect">
            <a:avLst/>
          </a:prstGeom>
        </p:spPr>
      </p:pic>
      <p:pic>
        <p:nvPicPr>
          <p:cNvPr id="10" name="图片 9"/>
          <p:cNvPicPr>
            <a:picLocks noChangeAspect="1"/>
          </p:cNvPicPr>
          <p:nvPr/>
        </p:nvPicPr>
        <p:blipFill>
          <a:blip r:embed="rId4"/>
          <a:stretch>
            <a:fillRect/>
          </a:stretch>
        </p:blipFill>
        <p:spPr>
          <a:xfrm>
            <a:off x="6513830" y="1129030"/>
            <a:ext cx="5107305" cy="511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3964940" y="434340"/>
            <a:ext cx="4541520" cy="335280"/>
          </a:xfrm>
          <a:prstGeom prst="rect">
            <a:avLst/>
          </a:prstGeom>
        </p:spPr>
        <p:txBody>
          <a:bodyPr>
            <a:noAutofit/>
          </a:bodyPr>
          <a:p>
            <a:r>
              <a:rPr lang="en-US" altLang="zh-CN">
                <a:latin typeface="Adobe Garamond Pro Bold" panose="02020702060506020403" charset="0"/>
                <a:cs typeface="Adobe Garamond Pro Bold" panose="02020702060506020403" charset="0"/>
              </a:rPr>
              <a:t>Women’s Script Teaching</a:t>
            </a:r>
            <a:endParaRPr lang="en-US" altLang="zh-CN">
              <a:latin typeface="Adobe Garamond Pro Bold" panose="02020702060506020403" charset="0"/>
              <a:cs typeface="Adobe Garamond Pro Bold" panose="02020702060506020403" charset="0"/>
            </a:endParaRPr>
          </a:p>
          <a:p>
            <a:endParaRPr lang="en-US" altLang="zh-CN">
              <a:latin typeface="Adobe Garamond Pro Bold" panose="02020702060506020403" charset="0"/>
              <a:cs typeface="Adobe Garamond Pro Bold" panose="02020702060506020403" charset="0"/>
            </a:endParaRPr>
          </a:p>
        </p:txBody>
      </p:sp>
      <p:pic>
        <p:nvPicPr>
          <p:cNvPr id="6" name="图片 5"/>
          <p:cNvPicPr>
            <a:picLocks noChangeAspect="1"/>
          </p:cNvPicPr>
          <p:nvPr>
            <p:custDataLst>
              <p:tags r:id="rId1"/>
            </p:custDataLst>
          </p:nvPr>
        </p:nvPicPr>
        <p:blipFill>
          <a:blip r:embed="rId2">
            <a:lum bright="6000" contrast="6000"/>
          </a:blip>
          <a:srcRect l="36381" t="13776" r="37781" b="25174"/>
          <a:stretch>
            <a:fillRect/>
          </a:stretch>
        </p:blipFill>
        <p:spPr>
          <a:xfrm>
            <a:off x="336550" y="276860"/>
            <a:ext cx="1229360" cy="630364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2854325" y="996950"/>
            <a:ext cx="6763385" cy="5133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25000"/>
          </a:blip>
          <a:srcRect t="15198" b="60470"/>
          <a:stretch>
            <a:fillRect/>
          </a:stretch>
        </p:blipFill>
        <p:spPr>
          <a:xfrm>
            <a:off x="1779270" y="1054735"/>
            <a:ext cx="9335770" cy="4926965"/>
          </a:xfrm>
          <a:prstGeom prst="rect">
            <a:avLst/>
          </a:prstGeom>
        </p:spPr>
      </p:pic>
      <p:sp>
        <p:nvSpPr>
          <p:cNvPr id="11" name="文本占位符 10"/>
          <p:cNvSpPr>
            <a:spLocks noGrp="1"/>
          </p:cNvSpPr>
          <p:nvPr>
            <p:ph type="body" sz="quarter" idx="10"/>
          </p:nvPr>
        </p:nvSpPr>
        <p:spPr>
          <a:xfrm>
            <a:off x="3964944" y="434473"/>
            <a:ext cx="4541516" cy="461645"/>
          </a:xfrm>
          <a:prstGeom prst="rect">
            <a:avLst/>
          </a:prstGeom>
        </p:spPr>
        <p:txBody>
          <a:bodyPr/>
          <a:lstStyle/>
          <a:p>
            <a:r>
              <a:rPr lang="en-US" altLang="zh-CN" sz="3000">
                <a:latin typeface="Adobe Garamond Pro Bold" panose="02020702060506020403" charset="0"/>
                <a:cs typeface="Adobe Garamond Pro Bold" panose="02020702060506020403" charset="0"/>
              </a:rPr>
              <a:t>What is Women’s Script?</a:t>
            </a:r>
            <a:endParaRPr lang="en-US" altLang="zh-CN" sz="3000">
              <a:latin typeface="Adobe Garamond Pro Bold" panose="02020702060506020403" charset="0"/>
              <a:cs typeface="Adobe Garamond Pro Bold" panose="02020702060506020403" charset="0"/>
            </a:endParaRPr>
          </a:p>
        </p:txBody>
      </p:sp>
      <p:pic>
        <p:nvPicPr>
          <p:cNvPr id="2" name="图片 1"/>
          <p:cNvPicPr>
            <a:picLocks noChangeAspect="1"/>
          </p:cNvPicPr>
          <p:nvPr/>
        </p:nvPicPr>
        <p:blipFill>
          <a:blip r:embed="rId2"/>
          <a:srcRect r="68742"/>
          <a:stretch>
            <a:fillRect/>
          </a:stretch>
        </p:blipFill>
        <p:spPr>
          <a:xfrm>
            <a:off x="304800" y="286385"/>
            <a:ext cx="1474470" cy="6284595"/>
          </a:xfrm>
          <a:prstGeom prst="rect">
            <a:avLst/>
          </a:prstGeom>
        </p:spPr>
      </p:pic>
      <p:sp>
        <p:nvSpPr>
          <p:cNvPr id="4" name="文本框 3"/>
          <p:cNvSpPr txBox="1"/>
          <p:nvPr>
            <p:custDataLst>
              <p:tags r:id="rId3"/>
            </p:custDataLst>
          </p:nvPr>
        </p:nvSpPr>
        <p:spPr>
          <a:xfrm>
            <a:off x="2056765" y="1400175"/>
            <a:ext cx="8780780" cy="1437005"/>
          </a:xfrm>
          <a:prstGeom prst="rect">
            <a:avLst/>
          </a:prstGeom>
          <a:noFill/>
        </p:spPr>
        <p:txBody>
          <a:bodyPr vert="horz" wrap="square" lIns="0" tIns="0" rIns="0" bIns="0" rtlCol="0">
            <a:noAutofit/>
          </a:bodyPr>
          <a:p>
            <a:r>
              <a:rPr lang="en-US" altLang="zh-CN" sz="2400" b="1">
                <a:solidFill>
                  <a:srgbClr val="002060"/>
                </a:solidFill>
                <a:latin typeface="Adobe Garamond Pro Bold" panose="02020702060506020403" charset="0"/>
                <a:cs typeface="Adobe Garamond Pro Bold" panose="02020702060506020403" charset="0"/>
              </a:rPr>
              <a:t>Narrowly speaking</a:t>
            </a:r>
            <a:r>
              <a:rPr lang="en-US" altLang="zh-CN" sz="2100">
                <a:solidFill>
                  <a:srgbClr val="002060"/>
                </a:solidFill>
                <a:latin typeface="Times New Roman" panose="02020603050405020304" charset="0"/>
                <a:cs typeface="Times New Roman" panose="02020603050405020304" charset="0"/>
              </a:rPr>
              <a:t>, it originated in Jiangyong County, Yongzhou, southern Hunan Province, China. It is a </a:t>
            </a:r>
            <a:r>
              <a:rPr lang="en-US" altLang="zh-CN" sz="2100">
                <a:solidFill>
                  <a:srgbClr val="002060"/>
                </a:solidFill>
                <a:highlight>
                  <a:srgbClr val="FFFF00"/>
                </a:highlight>
                <a:latin typeface="Times New Roman" panose="02020603050405020304" charset="0"/>
                <a:cs typeface="Times New Roman" panose="02020603050405020304" charset="0"/>
              </a:rPr>
              <a:t>Chinese dialect syllabic script </a:t>
            </a:r>
            <a:r>
              <a:rPr lang="en-US" altLang="zh-CN" sz="2100">
                <a:solidFill>
                  <a:srgbClr val="002060"/>
                </a:solidFill>
                <a:latin typeface="Times New Roman" panose="02020603050405020304" charset="0"/>
                <a:cs typeface="Times New Roman" panose="02020603050405020304" charset="0"/>
              </a:rPr>
              <a:t>(</a:t>
            </a:r>
            <a:r>
              <a:rPr lang="zh-CN" altLang="en-US" sz="2100">
                <a:solidFill>
                  <a:srgbClr val="002060"/>
                </a:solidFill>
                <a:latin typeface="华文楷体" panose="02010600040101010101" charset="-122"/>
                <a:ea typeface="华文楷体" panose="02010600040101010101" charset="-122"/>
                <a:cs typeface="Times New Roman" panose="02020603050405020304" charset="0"/>
              </a:rPr>
              <a:t>汉语方言音节表音文字</a:t>
            </a:r>
            <a:r>
              <a:rPr lang="en-US" altLang="zh-CN" sz="2100">
                <a:solidFill>
                  <a:srgbClr val="002060"/>
                </a:solidFill>
                <a:latin typeface="Times New Roman" panose="02020603050405020304" charset="0"/>
                <a:cs typeface="Times New Roman" panose="02020603050405020304" charset="0"/>
              </a:rPr>
              <a:t>) specialized for Jiangyong N</a:t>
            </a:r>
            <a:r>
              <a:rPr lang="en-US" altLang="en-US" sz="2100">
                <a:solidFill>
                  <a:srgbClr val="002060"/>
                </a:solidFill>
                <a:latin typeface="Times New Roman" panose="02020603050405020304" charset="0"/>
                <a:cs typeface="Times New Roman" panose="02020603050405020304" charset="0"/>
              </a:rPr>
              <a:t>ü</a:t>
            </a:r>
            <a:r>
              <a:rPr lang="en-US" altLang="zh-CN" sz="2100">
                <a:solidFill>
                  <a:srgbClr val="002060"/>
                </a:solidFill>
                <a:latin typeface="Times New Roman" panose="02020603050405020304" charset="0"/>
                <a:cs typeface="Times New Roman" panose="02020603050405020304" charset="0"/>
              </a:rPr>
              <a:t>shu (Women’s Script) in Hunan Province. It is the </a:t>
            </a:r>
            <a:r>
              <a:rPr lang="en-US" altLang="zh-CN" sz="2100" u="sng">
                <a:solidFill>
                  <a:srgbClr val="002060"/>
                </a:solidFill>
                <a:highlight>
                  <a:srgbClr val="FFFF00"/>
                </a:highlight>
                <a:latin typeface="Times New Roman" panose="02020603050405020304" charset="0"/>
                <a:cs typeface="Times New Roman" panose="02020603050405020304" charset="0"/>
              </a:rPr>
              <a:t>only gender-based script in the world</a:t>
            </a:r>
            <a:r>
              <a:rPr lang="en-US" altLang="zh-CN" sz="2100">
                <a:solidFill>
                  <a:srgbClr val="002060"/>
                </a:solidFill>
                <a:latin typeface="Times New Roman" panose="02020603050405020304" charset="0"/>
                <a:cs typeface="Times New Roman" panose="02020603050405020304" charset="0"/>
              </a:rPr>
              <a:t>, created and used by women, and passed down among women.</a:t>
            </a:r>
            <a:endParaRPr lang="en-US" altLang="zh-CN" sz="2100">
              <a:solidFill>
                <a:srgbClr val="002060"/>
              </a:solidFill>
              <a:latin typeface="Times New Roman" panose="02020603050405020304" charset="0"/>
              <a:cs typeface="Times New Roman" panose="02020603050405020304" charset="0"/>
            </a:endParaRPr>
          </a:p>
        </p:txBody>
      </p:sp>
      <p:sp>
        <p:nvSpPr>
          <p:cNvPr id="6" name="文本框 5"/>
          <p:cNvSpPr txBox="1"/>
          <p:nvPr>
            <p:custDataLst>
              <p:tags r:id="rId4"/>
            </p:custDataLst>
          </p:nvPr>
        </p:nvSpPr>
        <p:spPr>
          <a:xfrm>
            <a:off x="2005965" y="3200400"/>
            <a:ext cx="8780780" cy="1437005"/>
          </a:xfrm>
          <a:prstGeom prst="rect">
            <a:avLst/>
          </a:prstGeom>
          <a:noFill/>
        </p:spPr>
        <p:txBody>
          <a:bodyPr vert="horz" wrap="square" lIns="0" tIns="0" rIns="0" bIns="0" rtlCol="0">
            <a:noAutofit/>
          </a:bodyPr>
          <a:p>
            <a:r>
              <a:rPr lang="en-US" altLang="zh-CN" sz="2400" b="1">
                <a:solidFill>
                  <a:srgbClr val="002060"/>
                </a:solidFill>
                <a:latin typeface="Adobe Garamond Pro Bold" panose="02020702060506020403" charset="0"/>
                <a:cs typeface="Adobe Garamond Pro Bold" panose="02020702060506020403" charset="0"/>
              </a:rPr>
              <a:t>Broadly speaking</a:t>
            </a:r>
            <a:r>
              <a:rPr lang="en-US" altLang="zh-CN" sz="2100">
                <a:solidFill>
                  <a:srgbClr val="002060"/>
                </a:solidFill>
                <a:latin typeface="Times New Roman" panose="02020603050405020304" charset="0"/>
                <a:cs typeface="Times New Roman" panose="02020603050405020304" charset="0"/>
              </a:rPr>
              <a:t>, N</a:t>
            </a:r>
            <a:r>
              <a:rPr lang="en-US" altLang="en-US" sz="2100">
                <a:solidFill>
                  <a:srgbClr val="002060"/>
                </a:solidFill>
                <a:latin typeface="Times New Roman" panose="02020603050405020304" charset="0"/>
                <a:cs typeface="Times New Roman" panose="02020603050405020304" charset="0"/>
              </a:rPr>
              <a:t>ü</a:t>
            </a:r>
            <a:r>
              <a:rPr lang="en-US" altLang="zh-CN" sz="2100">
                <a:solidFill>
                  <a:srgbClr val="002060"/>
                </a:solidFill>
                <a:latin typeface="Times New Roman" panose="02020603050405020304" charset="0"/>
                <a:cs typeface="Times New Roman" panose="02020603050405020304" charset="0"/>
              </a:rPr>
              <a:t>shu is not just a script; it includes the</a:t>
            </a:r>
            <a:r>
              <a:rPr lang="en-US" altLang="zh-CN" sz="2100">
                <a:solidFill>
                  <a:srgbClr val="002060"/>
                </a:solidFill>
                <a:highlight>
                  <a:srgbClr val="FFFF00"/>
                </a:highlight>
                <a:latin typeface="Times New Roman" panose="02020603050405020304" charset="0"/>
                <a:cs typeface="Times New Roman" panose="02020603050405020304" charset="0"/>
              </a:rPr>
              <a:t> customs and culture</a:t>
            </a:r>
            <a:r>
              <a:rPr lang="en-US" altLang="zh-CN" sz="2100">
                <a:solidFill>
                  <a:srgbClr val="002060"/>
                </a:solidFill>
                <a:latin typeface="Times New Roman" panose="02020603050405020304" charset="0"/>
                <a:cs typeface="Times New Roman" panose="02020603050405020304" charset="0"/>
              </a:rPr>
              <a:t> of N</a:t>
            </a:r>
            <a:r>
              <a:rPr lang="en-US" altLang="en-US" sz="2100">
                <a:solidFill>
                  <a:srgbClr val="002060"/>
                </a:solidFill>
                <a:latin typeface="Times New Roman" panose="02020603050405020304" charset="0"/>
                <a:cs typeface="Times New Roman" panose="02020603050405020304" charset="0"/>
              </a:rPr>
              <a:t>ü</a:t>
            </a:r>
            <a:r>
              <a:rPr lang="en-US" altLang="zh-CN" sz="2100">
                <a:solidFill>
                  <a:srgbClr val="002060"/>
                </a:solidFill>
                <a:latin typeface="Times New Roman" panose="02020603050405020304" charset="0"/>
                <a:cs typeface="Times New Roman" panose="02020603050405020304" charset="0"/>
              </a:rPr>
              <a:t>shu, encompassing the </a:t>
            </a:r>
            <a:r>
              <a:rPr lang="en-US" altLang="zh-CN" sz="2100">
                <a:solidFill>
                  <a:srgbClr val="002060"/>
                </a:solidFill>
                <a:highlight>
                  <a:srgbClr val="FFFF00"/>
                </a:highlight>
                <a:latin typeface="Times New Roman" panose="02020603050405020304" charset="0"/>
                <a:cs typeface="Times New Roman" panose="02020603050405020304" charset="0"/>
              </a:rPr>
              <a:t>human geography</a:t>
            </a:r>
            <a:r>
              <a:rPr lang="en-US" altLang="zh-CN" sz="2100">
                <a:solidFill>
                  <a:srgbClr val="002060"/>
                </a:solidFill>
                <a:latin typeface="Times New Roman" panose="02020603050405020304" charset="0"/>
                <a:cs typeface="Times New Roman" panose="02020603050405020304" charset="0"/>
              </a:rPr>
              <a:t> that gave rise to this culture, </a:t>
            </a:r>
            <a:r>
              <a:rPr lang="en-US" altLang="zh-CN" sz="2100">
                <a:solidFill>
                  <a:srgbClr val="002060"/>
                </a:solidFill>
                <a:highlight>
                  <a:srgbClr val="FFFF00"/>
                </a:highlight>
                <a:latin typeface="Times New Roman" panose="02020603050405020304" charset="0"/>
                <a:cs typeface="Times New Roman" panose="02020603050405020304" charset="0"/>
              </a:rPr>
              <a:t>various customs and practices</a:t>
            </a:r>
            <a:r>
              <a:rPr lang="en-US" altLang="zh-CN" sz="2100">
                <a:solidFill>
                  <a:srgbClr val="002060"/>
                </a:solidFill>
                <a:latin typeface="Times New Roman" panose="02020603050405020304" charset="0"/>
                <a:cs typeface="Times New Roman" panose="02020603050405020304" charset="0"/>
              </a:rPr>
              <a:t> in the areas where N</a:t>
            </a:r>
            <a:r>
              <a:rPr lang="en-US" altLang="en-US" sz="2100">
                <a:solidFill>
                  <a:srgbClr val="002060"/>
                </a:solidFill>
                <a:latin typeface="Times New Roman" panose="02020603050405020304" charset="0"/>
                <a:cs typeface="Times New Roman" panose="02020603050405020304" charset="0"/>
              </a:rPr>
              <a:t>ü</a:t>
            </a:r>
            <a:r>
              <a:rPr lang="en-US" altLang="zh-CN" sz="2100">
                <a:solidFill>
                  <a:srgbClr val="002060"/>
                </a:solidFill>
                <a:latin typeface="Times New Roman" panose="02020603050405020304" charset="0"/>
                <a:cs typeface="Times New Roman" panose="02020603050405020304" charset="0"/>
              </a:rPr>
              <a:t>shu is circulated, as well as </a:t>
            </a:r>
            <a:r>
              <a:rPr lang="en-US" altLang="zh-CN" sz="2100">
                <a:solidFill>
                  <a:srgbClr val="002060"/>
                </a:solidFill>
                <a:highlight>
                  <a:srgbClr val="FFFF00"/>
                </a:highlight>
                <a:latin typeface="Times New Roman" panose="02020603050405020304" charset="0"/>
                <a:cs typeface="Times New Roman" panose="02020603050405020304" charset="0"/>
              </a:rPr>
              <a:t>works </a:t>
            </a:r>
            <a:r>
              <a:rPr lang="en-US" altLang="zh-CN" sz="2100">
                <a:solidFill>
                  <a:srgbClr val="002060"/>
                </a:solidFill>
                <a:latin typeface="Times New Roman" panose="02020603050405020304" charset="0"/>
                <a:cs typeface="Times New Roman" panose="02020603050405020304" charset="0"/>
              </a:rPr>
              <a:t>written in the Women’s Script and </a:t>
            </a:r>
            <a:r>
              <a:rPr lang="en-US" altLang="zh-CN" sz="2100">
                <a:solidFill>
                  <a:srgbClr val="002060"/>
                </a:solidFill>
                <a:highlight>
                  <a:srgbClr val="FFFF00"/>
                </a:highlight>
                <a:latin typeface="Times New Roman" panose="02020603050405020304" charset="0"/>
                <a:cs typeface="Times New Roman" panose="02020603050405020304" charset="0"/>
              </a:rPr>
              <a:t>objects </a:t>
            </a:r>
            <a:r>
              <a:rPr lang="en-US" altLang="zh-CN" sz="2100">
                <a:solidFill>
                  <a:srgbClr val="002060"/>
                </a:solidFill>
                <a:latin typeface="Times New Roman" panose="02020603050405020304" charset="0"/>
                <a:cs typeface="Times New Roman" panose="02020603050405020304" charset="0"/>
              </a:rPr>
              <a:t>inscribed with this script.</a:t>
            </a:r>
            <a:endParaRPr lang="en-US" altLang="zh-CN" sz="2100">
              <a:solidFill>
                <a:srgbClr val="002060"/>
              </a:solidFill>
              <a:latin typeface="Times New Roman" panose="02020603050405020304" charset="0"/>
              <a:cs typeface="Times New Roman" panose="02020603050405020304" charset="0"/>
            </a:endParaRPr>
          </a:p>
        </p:txBody>
      </p:sp>
      <p:sp>
        <p:nvSpPr>
          <p:cNvPr id="7" name="文本框 6"/>
          <p:cNvSpPr txBox="1"/>
          <p:nvPr>
            <p:custDataLst>
              <p:tags r:id="rId5"/>
            </p:custDataLst>
          </p:nvPr>
        </p:nvSpPr>
        <p:spPr>
          <a:xfrm>
            <a:off x="2056765" y="4853305"/>
            <a:ext cx="8780780" cy="815340"/>
          </a:xfrm>
          <a:prstGeom prst="rect">
            <a:avLst/>
          </a:prstGeom>
          <a:noFill/>
        </p:spPr>
        <p:txBody>
          <a:bodyPr vert="horz" wrap="square" lIns="0" tIns="0" rIns="0" bIns="0" rtlCol="0">
            <a:noAutofit/>
          </a:bodyPr>
          <a:p>
            <a:r>
              <a:rPr lang="en-US" altLang="zh-CN" sz="2400" b="1">
                <a:solidFill>
                  <a:srgbClr val="002060"/>
                </a:solidFill>
                <a:latin typeface="Adobe Garamond Pro Bold" panose="02020702060506020403" charset="0"/>
                <a:cs typeface="Adobe Garamond Pro Bold" panose="02020702060506020403" charset="0"/>
              </a:rPr>
              <a:t>In </a:t>
            </a:r>
            <a:r>
              <a:rPr lang="en-US" altLang="zh-CN" sz="2400" b="1">
                <a:solidFill>
                  <a:srgbClr val="002060"/>
                </a:solidFill>
                <a:highlight>
                  <a:srgbClr val="FFFF00"/>
                </a:highlight>
                <a:latin typeface="Adobe Garamond Pro Bold" panose="02020702060506020403" charset="0"/>
                <a:cs typeface="Adobe Garamond Pro Bold" panose="02020702060506020403" charset="0"/>
              </a:rPr>
              <a:t>2006</a:t>
            </a:r>
            <a:r>
              <a:rPr lang="en-US" altLang="zh-CN" sz="2100">
                <a:solidFill>
                  <a:srgbClr val="002060"/>
                </a:solidFill>
                <a:latin typeface="Times New Roman" panose="02020603050405020304" charset="0"/>
                <a:cs typeface="Times New Roman" panose="02020603050405020304" charset="0"/>
              </a:rPr>
              <a:t>, the practice of Women’s Script was included in the first batch of </a:t>
            </a:r>
            <a:r>
              <a:rPr lang="en-US" altLang="zh-CN" sz="2100" b="1" u="sng">
                <a:solidFill>
                  <a:srgbClr val="002060"/>
                </a:solidFill>
                <a:latin typeface="Times New Roman" panose="02020603050405020304" charset="0"/>
                <a:cs typeface="Times New Roman" panose="02020603050405020304" charset="0"/>
              </a:rPr>
              <a:t>China’s National Intangible Cultural Heritage List</a:t>
            </a:r>
            <a:r>
              <a:rPr lang="en-US" altLang="zh-CN" sz="2100" u="sng">
                <a:solidFill>
                  <a:srgbClr val="002060"/>
                </a:solidFill>
                <a:latin typeface="Times New Roman" panose="02020603050405020304" charset="0"/>
                <a:cs typeface="Times New Roman" panose="02020603050405020304" charset="0"/>
              </a:rPr>
              <a:t>.</a:t>
            </a:r>
            <a:endParaRPr lang="en-US" altLang="zh-CN" sz="2100" u="sng">
              <a:solidFill>
                <a:srgbClr val="00206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6" name="矩形 15"/>
          <p:cNvSpPr/>
          <p:nvPr/>
        </p:nvSpPr>
        <p:spPr>
          <a:xfrm>
            <a:off x="2735580" y="3632200"/>
            <a:ext cx="3949700" cy="745490"/>
          </a:xfrm>
          <a:prstGeom prst="rect">
            <a:avLst/>
          </a:prstGeom>
          <a:solidFill>
            <a:schemeClr val="accent2">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custDataLst>
              <p:tags r:id="rId1"/>
            </p:custDataLst>
          </p:nvPr>
        </p:nvPicPr>
        <p:blipFill>
          <a:blip r:embed="rId2"/>
          <a:srcRect t="13928" b="24906"/>
          <a:stretch>
            <a:fillRect/>
          </a:stretch>
        </p:blipFill>
        <p:spPr>
          <a:xfrm>
            <a:off x="7827645" y="1031875"/>
            <a:ext cx="3792220" cy="5029835"/>
          </a:xfrm>
          <a:prstGeom prst="rect">
            <a:avLst/>
          </a:prstGeom>
          <a:noFill/>
        </p:spPr>
      </p:pic>
      <p:sp>
        <p:nvSpPr>
          <p:cNvPr id="11" name="文本占位符 10"/>
          <p:cNvSpPr>
            <a:spLocks noGrp="1"/>
          </p:cNvSpPr>
          <p:nvPr>
            <p:ph type="body" sz="quarter" idx="10"/>
          </p:nvPr>
        </p:nvSpPr>
        <p:spPr>
          <a:xfrm>
            <a:off x="3964944" y="434473"/>
            <a:ext cx="4541516" cy="461645"/>
          </a:xfrm>
          <a:prstGeom prst="rect">
            <a:avLst/>
          </a:prstGeom>
        </p:spPr>
        <p:txBody>
          <a:bodyPr/>
          <a:lstStyle/>
          <a:p>
            <a:r>
              <a:rPr lang="en-US" altLang="zh-CN" sz="3000">
                <a:latin typeface="Adobe Garamond Pro Bold" panose="02020702060506020403" charset="0"/>
                <a:cs typeface="Adobe Garamond Pro Bold" panose="02020702060506020403" charset="0"/>
              </a:rPr>
              <a:t>WHY &amp; WHERE &amp; WHEN</a:t>
            </a:r>
            <a:endParaRPr lang="en-US" altLang="zh-CN" sz="3000">
              <a:latin typeface="Adobe Garamond Pro Bold" panose="02020702060506020403" charset="0"/>
              <a:cs typeface="Adobe Garamond Pro Bold" panose="02020702060506020403" charset="0"/>
            </a:endParaRPr>
          </a:p>
        </p:txBody>
      </p:sp>
      <p:cxnSp>
        <p:nvCxnSpPr>
          <p:cNvPr id="21" name="直接连接符 20"/>
          <p:cNvCxnSpPr/>
          <p:nvPr>
            <p:custDataLst>
              <p:tags r:id="rId3"/>
            </p:custDataLst>
          </p:nvPr>
        </p:nvCxnSpPr>
        <p:spPr>
          <a:xfrm>
            <a:off x="2405400" y="6125210"/>
            <a:ext cx="4436725" cy="0"/>
          </a:xfrm>
          <a:prstGeom prst="line">
            <a:avLst/>
          </a:prstGeom>
          <a:ln>
            <a:solidFill>
              <a:schemeClr val="accent2">
                <a:alpha val="4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srcRect r="68742"/>
          <a:stretch>
            <a:fillRect/>
          </a:stretch>
        </p:blipFill>
        <p:spPr>
          <a:xfrm>
            <a:off x="304800" y="286385"/>
            <a:ext cx="1474470" cy="6284595"/>
          </a:xfrm>
          <a:prstGeom prst="rect">
            <a:avLst/>
          </a:prstGeom>
        </p:spPr>
      </p:pic>
      <p:sp>
        <p:nvSpPr>
          <p:cNvPr id="4" name="文本框 3"/>
          <p:cNvSpPr txBox="1"/>
          <p:nvPr>
            <p:custDataLst>
              <p:tags r:id="rId5"/>
            </p:custDataLst>
          </p:nvPr>
        </p:nvSpPr>
        <p:spPr>
          <a:xfrm>
            <a:off x="1904365" y="1207770"/>
            <a:ext cx="5721985" cy="1431925"/>
          </a:xfrm>
          <a:prstGeom prst="rect">
            <a:avLst/>
          </a:prstGeom>
          <a:noFill/>
        </p:spPr>
        <p:txBody>
          <a:bodyPr vert="horz" wrap="square" lIns="0" tIns="0" rIns="0" bIns="0" rtlCol="0">
            <a:noAutofit/>
          </a:bodyPr>
          <a:p>
            <a:r>
              <a:rPr lang="en-US" altLang="zh-CN" sz="2100">
                <a:solidFill>
                  <a:schemeClr val="accent1"/>
                </a:solidFill>
                <a:latin typeface="Times New Roman" panose="02020603050405020304" charset="0"/>
                <a:cs typeface="Times New Roman" panose="02020603050405020304" charset="0"/>
              </a:rPr>
              <a:t>For a long time, Chinese women have been bound by traditional feudal moral culture, and the old mentality in China used to prevent local women from learning to read and write, which they called “men’s scripts”.</a:t>
            </a:r>
            <a:endParaRPr lang="en-US" altLang="zh-CN" sz="2100">
              <a:solidFill>
                <a:schemeClr val="accent1"/>
              </a:solidFill>
              <a:latin typeface="Times New Roman" panose="02020603050405020304" charset="0"/>
              <a:cs typeface="Times New Roman" panose="02020603050405020304" charset="0"/>
            </a:endParaRPr>
          </a:p>
          <a:p>
            <a:endParaRPr lang="en-US" altLang="zh-CN" sz="2100">
              <a:solidFill>
                <a:schemeClr val="accent1"/>
              </a:solidFill>
              <a:latin typeface="Times New Roman" panose="02020603050405020304" charset="0"/>
              <a:cs typeface="Times New Roman" panose="02020603050405020304" charset="0"/>
            </a:endParaRPr>
          </a:p>
          <a:p>
            <a:endParaRPr lang="en-US" altLang="zh-CN" sz="2100">
              <a:solidFill>
                <a:schemeClr val="accent1"/>
              </a:solidFill>
              <a:latin typeface="Times New Roman" panose="02020603050405020304" charset="0"/>
              <a:cs typeface="Times New Roman" panose="02020603050405020304" charset="0"/>
            </a:endParaRPr>
          </a:p>
        </p:txBody>
      </p:sp>
      <p:sp>
        <p:nvSpPr>
          <p:cNvPr id="14" name="文本框 13"/>
          <p:cNvSpPr txBox="1"/>
          <p:nvPr>
            <p:custDataLst>
              <p:tags r:id="rId6"/>
            </p:custDataLst>
          </p:nvPr>
        </p:nvSpPr>
        <p:spPr>
          <a:xfrm>
            <a:off x="1993265" y="2728595"/>
            <a:ext cx="5620385" cy="760095"/>
          </a:xfrm>
          <a:prstGeom prst="rect">
            <a:avLst/>
          </a:prstGeom>
          <a:noFill/>
        </p:spPr>
        <p:txBody>
          <a:bodyPr vert="horz" wrap="square" lIns="0" tIns="0" rIns="0" bIns="0" rtlCol="0">
            <a:noAutofit/>
          </a:bodyPr>
          <a:p>
            <a:r>
              <a:rPr lang="en-US" altLang="zh-CN" sz="2100" b="1">
                <a:solidFill>
                  <a:schemeClr val="accent1"/>
                </a:solidFill>
                <a:latin typeface="Times New Roman" panose="02020603050405020304" charset="0"/>
                <a:cs typeface="Times New Roman" panose="02020603050405020304" charset="0"/>
              </a:rPr>
              <a:t>The suffering of women in Jiangyong County is even more severe</a:t>
            </a:r>
            <a:r>
              <a:rPr lang="en-US" altLang="zh-CN" sz="2100">
                <a:solidFill>
                  <a:schemeClr val="accent1"/>
                </a:solidFill>
                <a:latin typeface="Times New Roman" panose="02020603050405020304" charset="0"/>
                <a:cs typeface="Times New Roman" panose="02020603050405020304" charset="0"/>
              </a:rPr>
              <a:t>. </a:t>
            </a:r>
            <a:endParaRPr lang="en-US" altLang="zh-CN" sz="2100">
              <a:solidFill>
                <a:schemeClr val="accent1"/>
              </a:solidFill>
              <a:latin typeface="Times New Roman" panose="02020603050405020304" charset="0"/>
              <a:cs typeface="Times New Roman" panose="02020603050405020304" charset="0"/>
            </a:endParaRPr>
          </a:p>
        </p:txBody>
      </p:sp>
      <p:sp>
        <p:nvSpPr>
          <p:cNvPr id="15" name="文本框 14"/>
          <p:cNvSpPr txBox="1"/>
          <p:nvPr>
            <p:custDataLst>
              <p:tags r:id="rId7"/>
            </p:custDataLst>
          </p:nvPr>
        </p:nvSpPr>
        <p:spPr>
          <a:xfrm>
            <a:off x="2689860" y="3663315"/>
            <a:ext cx="3868420" cy="832485"/>
          </a:xfrm>
          <a:prstGeom prst="rect">
            <a:avLst/>
          </a:prstGeom>
          <a:noFill/>
        </p:spPr>
        <p:txBody>
          <a:bodyPr vert="horz" wrap="square" lIns="0" tIns="0" rIns="0" bIns="0" rtlCol="0">
            <a:noAutofit/>
          </a:bodyPr>
          <a:p>
            <a:pPr algn="ctr"/>
            <a:r>
              <a:rPr lang="en-US" altLang="zh-CN" sz="2100">
                <a:solidFill>
                  <a:schemeClr val="accent1"/>
                </a:solidFill>
                <a:latin typeface="Times New Roman" panose="02020603050405020304" charset="0"/>
                <a:cs typeface="Times New Roman" panose="02020603050405020304" charset="0"/>
              </a:rPr>
              <a:t>men: dominance</a:t>
            </a:r>
            <a:endParaRPr lang="en-US" altLang="zh-CN" sz="2100">
              <a:solidFill>
                <a:schemeClr val="accent1"/>
              </a:solidFill>
              <a:latin typeface="Times New Roman" panose="02020603050405020304" charset="0"/>
              <a:cs typeface="Times New Roman" panose="02020603050405020304" charset="0"/>
            </a:endParaRPr>
          </a:p>
          <a:p>
            <a:pPr algn="ctr"/>
            <a:r>
              <a:rPr lang="en-US" altLang="zh-CN" sz="2100">
                <a:solidFill>
                  <a:schemeClr val="accent1"/>
                </a:solidFill>
                <a:latin typeface="Times New Roman" panose="02020603050405020304" charset="0"/>
                <a:cs typeface="Times New Roman" panose="02020603050405020304" charset="0"/>
              </a:rPr>
              <a:t>women: no personal freedom</a:t>
            </a:r>
            <a:endParaRPr lang="en-US" altLang="zh-CN" sz="2100">
              <a:solidFill>
                <a:schemeClr val="accent1"/>
              </a:solidFill>
              <a:latin typeface="Times New Roman" panose="02020603050405020304" charset="0"/>
              <a:cs typeface="Times New Roman" panose="02020603050405020304" charset="0"/>
            </a:endParaRPr>
          </a:p>
        </p:txBody>
      </p:sp>
      <p:sp>
        <p:nvSpPr>
          <p:cNvPr id="17" name="下箭头 16"/>
          <p:cNvSpPr/>
          <p:nvPr/>
        </p:nvSpPr>
        <p:spPr>
          <a:xfrm>
            <a:off x="4234815" y="4572000"/>
            <a:ext cx="977900" cy="469900"/>
          </a:xfrm>
          <a:prstGeom prst="downArrow">
            <a:avLst/>
          </a:prstGeom>
          <a:solidFill>
            <a:schemeClr val="accent2"/>
          </a:solidFill>
          <a:ln w="12700" cmpd="sng">
            <a:solidFill>
              <a:schemeClr val="accent2">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2207260" y="5117465"/>
            <a:ext cx="4826000" cy="808355"/>
          </a:xfrm>
          <a:prstGeom prst="rect">
            <a:avLst/>
          </a:prstGeom>
          <a:solidFill>
            <a:schemeClr val="accent2">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8"/>
            </p:custDataLst>
          </p:nvPr>
        </p:nvSpPr>
        <p:spPr>
          <a:xfrm>
            <a:off x="2405380" y="5180965"/>
            <a:ext cx="4279900" cy="676275"/>
          </a:xfrm>
          <a:prstGeom prst="rect">
            <a:avLst/>
          </a:prstGeom>
          <a:noFill/>
        </p:spPr>
        <p:txBody>
          <a:bodyPr vert="horz" wrap="square" lIns="0" tIns="0" rIns="0" bIns="0" rtlCol="0">
            <a:noAutofit/>
          </a:bodyPr>
          <a:p>
            <a:pPr algn="ctr"/>
            <a:r>
              <a:rPr lang="en-US" altLang="zh-CN" sz="2100">
                <a:solidFill>
                  <a:schemeClr val="accent1"/>
                </a:solidFill>
                <a:latin typeface="Times New Roman" panose="02020603050405020304" charset="0"/>
                <a:cs typeface="Times New Roman" panose="02020603050405020304" charset="0"/>
              </a:rPr>
              <a:t> the opposition between genders : extremely sharp</a:t>
            </a:r>
            <a:endParaRPr lang="en-US" altLang="zh-CN" sz="2100">
              <a:solidFill>
                <a:schemeClr val="accent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994535" y="5054600"/>
            <a:ext cx="8843645" cy="738505"/>
          </a:xfrm>
          <a:prstGeom prst="rect">
            <a:avLst/>
          </a:prstGeom>
          <a:noFill/>
        </p:spPr>
        <p:txBody>
          <a:bodyPr vert="horz" wrap="square" lIns="0" tIns="0" rIns="0" bIns="0" rtlCol="0">
            <a:spAutoFit/>
          </a:bodyPr>
          <a:lstStyle/>
          <a:p>
            <a:pPr lvl="1"/>
            <a:r>
              <a:rPr lang="en-US" altLang="zh-CN" sz="2400">
                <a:solidFill>
                  <a:schemeClr val="accent1"/>
                </a:solidFill>
                <a:latin typeface="Times New Roman" panose="02020603050405020304" charset="0"/>
                <a:cs typeface="Times New Roman" panose="02020603050405020304" charset="0"/>
              </a:rPr>
              <a:t>   </a:t>
            </a:r>
            <a:r>
              <a:rPr lang="en-US" altLang="zh-CN" sz="2400">
                <a:solidFill>
                  <a:schemeClr val="accent1"/>
                </a:solidFill>
                <a:latin typeface="Adobe Garamond Pro Bold" panose="02020702060506020403" charset="0"/>
                <a:cs typeface="Adobe Garamond Pro Bold" panose="02020702060506020403" charset="0"/>
              </a:rPr>
              <a:t>Therefore, Women’s Script and its culture are the products of social deviance and norms——</a:t>
            </a:r>
            <a:r>
              <a:rPr lang="en-US" altLang="zh-CN" sz="2400">
                <a:solidFill>
                  <a:schemeClr val="accent1"/>
                </a:solidFill>
                <a:highlight>
                  <a:srgbClr val="FFFF00"/>
                </a:highlight>
                <a:latin typeface="Adobe Garamond Pro Bold" panose="02020702060506020403" charset="0"/>
                <a:cs typeface="Adobe Garamond Pro Bold" panose="02020702060506020403" charset="0"/>
              </a:rPr>
              <a:t>the result of women’s resistance</a:t>
            </a:r>
            <a:r>
              <a:rPr lang="en-US" altLang="zh-CN" sz="2400">
                <a:solidFill>
                  <a:schemeClr val="accent1"/>
                </a:solidFill>
                <a:latin typeface="Adobe Garamond Pro Bold" panose="02020702060506020403" charset="0"/>
                <a:cs typeface="Adobe Garamond Pro Bold" panose="02020702060506020403" charset="0"/>
              </a:rPr>
              <a:t>.</a:t>
            </a:r>
            <a:endParaRPr lang="en-US" altLang="zh-CN" sz="2400">
              <a:solidFill>
                <a:schemeClr val="accent1"/>
              </a:solidFill>
              <a:latin typeface="Adobe Garamond Pro Bold" panose="02020702060506020403" charset="0"/>
              <a:cs typeface="Adobe Garamond Pro Bold" panose="02020702060506020403" charset="0"/>
            </a:endParaRPr>
          </a:p>
        </p:txBody>
      </p:sp>
      <p:pic>
        <p:nvPicPr>
          <p:cNvPr id="2" name="图片 1"/>
          <p:cNvPicPr>
            <a:picLocks noChangeAspect="1"/>
          </p:cNvPicPr>
          <p:nvPr/>
        </p:nvPicPr>
        <p:blipFill>
          <a:blip r:embed="rId2"/>
          <a:srcRect r="68742"/>
          <a:stretch>
            <a:fillRect/>
          </a:stretch>
        </p:blipFill>
        <p:spPr>
          <a:xfrm>
            <a:off x="304800" y="286385"/>
            <a:ext cx="1474470" cy="6284595"/>
          </a:xfrm>
          <a:prstGeom prst="rect">
            <a:avLst/>
          </a:prstGeom>
        </p:spPr>
      </p:pic>
      <p:pic>
        <p:nvPicPr>
          <p:cNvPr id="5" name="图片 4"/>
          <p:cNvPicPr>
            <a:picLocks noChangeAspect="1"/>
          </p:cNvPicPr>
          <p:nvPr/>
        </p:nvPicPr>
        <p:blipFill>
          <a:blip r:embed="rId3"/>
          <a:srcRect l="6067" t="66058" r="30159" b="10066"/>
          <a:stretch>
            <a:fillRect/>
          </a:stretch>
        </p:blipFill>
        <p:spPr>
          <a:xfrm>
            <a:off x="2814955" y="1241425"/>
            <a:ext cx="6562725" cy="3277235"/>
          </a:xfrm>
          <a:prstGeom prst="rect">
            <a:avLst/>
          </a:prstGeom>
        </p:spPr>
      </p:pic>
      <p:sp>
        <p:nvSpPr>
          <p:cNvPr id="7" name="文本占位符 6"/>
          <p:cNvSpPr>
            <a:spLocks noGrp="1"/>
          </p:cNvSpPr>
          <p:nvPr>
            <p:ph type="body" sz="quarter" idx="10"/>
          </p:nvPr>
        </p:nvSpPr>
        <p:spPr>
          <a:xfrm>
            <a:off x="3964944" y="434473"/>
            <a:ext cx="4541516" cy="461645"/>
          </a:xfrm>
          <a:prstGeom prst="rect">
            <a:avLst/>
          </a:prstGeom>
        </p:spPr>
        <p:txBody>
          <a:bodyPr/>
          <a:p>
            <a:r>
              <a:rPr lang="en-US" altLang="zh-CN" sz="3000">
                <a:latin typeface="Adobe Garamond Pro Bold" panose="02020702060506020403" charset="0"/>
                <a:cs typeface="Adobe Garamond Pro Bold" panose="02020702060506020403" charset="0"/>
              </a:rPr>
              <a:t>WHY &amp; WHERE &amp; WHEN</a:t>
            </a:r>
            <a:endParaRPr lang="en-US" altLang="zh-CN" sz="3000">
              <a:latin typeface="Adobe Garamond Pro Bold" panose="02020702060506020403" charset="0"/>
              <a:cs typeface="Adobe Garamond Pro Bold" panose="02020702060506020403"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5792470" y="1193800"/>
            <a:ext cx="1934845" cy="430530"/>
          </a:xfrm>
          <a:prstGeom prst="rect">
            <a:avLst/>
          </a:prstGeom>
          <a:noFill/>
        </p:spPr>
        <p:txBody>
          <a:bodyPr vert="horz" wrap="square" lIns="0" tIns="0" rIns="0" bIns="0" rtlCol="0">
            <a:spAutoFit/>
          </a:bodyPr>
          <a:lstStyle/>
          <a:p>
            <a:pPr lvl="1"/>
            <a:r>
              <a:rPr lang="zh-CN" altLang="en-US" sz="2800">
                <a:solidFill>
                  <a:schemeClr val="accent1"/>
                </a:solidFill>
                <a:latin typeface="华文新魏" panose="02010800040101010101" charset="-122"/>
                <a:ea typeface="华文新魏" panose="02010800040101010101" charset="-122"/>
                <a:cs typeface="华文新魏" panose="02010800040101010101" charset="-122"/>
              </a:rPr>
              <a:t>雕母钱</a:t>
            </a:r>
            <a:endParaRPr lang="zh-CN" altLang="en-US" sz="2800">
              <a:solidFill>
                <a:schemeClr val="accent1"/>
              </a:solidFill>
              <a:latin typeface="华文新魏" panose="02010800040101010101" charset="-122"/>
              <a:ea typeface="华文新魏" panose="02010800040101010101" charset="-122"/>
              <a:cs typeface="华文新魏" panose="02010800040101010101" charset="-122"/>
            </a:endParaRPr>
          </a:p>
        </p:txBody>
      </p:sp>
      <p:pic>
        <p:nvPicPr>
          <p:cNvPr id="2" name="图片 1"/>
          <p:cNvPicPr>
            <a:picLocks noChangeAspect="1"/>
          </p:cNvPicPr>
          <p:nvPr/>
        </p:nvPicPr>
        <p:blipFill>
          <a:blip r:embed="rId2"/>
          <a:srcRect r="68742"/>
          <a:stretch>
            <a:fillRect/>
          </a:stretch>
        </p:blipFill>
        <p:spPr>
          <a:xfrm>
            <a:off x="304800" y="286385"/>
            <a:ext cx="1474470" cy="6284595"/>
          </a:xfrm>
          <a:prstGeom prst="rect">
            <a:avLst/>
          </a:prstGeom>
        </p:spPr>
      </p:pic>
      <p:sp>
        <p:nvSpPr>
          <p:cNvPr id="7" name="文本占位符 6"/>
          <p:cNvSpPr>
            <a:spLocks noGrp="1"/>
          </p:cNvSpPr>
          <p:nvPr>
            <p:ph type="body" sz="quarter" idx="10"/>
          </p:nvPr>
        </p:nvSpPr>
        <p:spPr>
          <a:xfrm>
            <a:off x="3964940" y="434340"/>
            <a:ext cx="4541520" cy="335280"/>
          </a:xfrm>
          <a:prstGeom prst="rect">
            <a:avLst/>
          </a:prstGeom>
        </p:spPr>
        <p:txBody>
          <a:bodyPr>
            <a:noAutofit/>
          </a:bodyPr>
          <a:p>
            <a:r>
              <a:rPr lang="en-US" altLang="zh-CN" sz="3000">
                <a:latin typeface="Adobe Garamond Pro Bold" panose="02020702060506020403" charset="0"/>
                <a:cs typeface="Adobe Garamond Pro Bold" panose="02020702060506020403" charset="0"/>
              </a:rPr>
              <a:t>WHY &amp; WHERE &amp; WHEN</a:t>
            </a:r>
            <a:endParaRPr lang="en-US" altLang="zh-CN" sz="3000">
              <a:latin typeface="Adobe Garamond Pro Bold" panose="02020702060506020403" charset="0"/>
              <a:cs typeface="Adobe Garamond Pro Bold" panose="02020702060506020403" charset="0"/>
            </a:endParaRPr>
          </a:p>
        </p:txBody>
      </p:sp>
      <p:pic>
        <p:nvPicPr>
          <p:cNvPr id="3" name="图片 2"/>
          <p:cNvPicPr>
            <a:picLocks noChangeAspect="1"/>
          </p:cNvPicPr>
          <p:nvPr>
            <p:custDataLst>
              <p:tags r:id="rId3"/>
            </p:custDataLst>
          </p:nvPr>
        </p:nvPicPr>
        <p:blipFill>
          <a:blip r:embed="rId4"/>
          <a:srcRect l="40835" t="53537" r="8971" b="10646"/>
          <a:stretch>
            <a:fillRect/>
          </a:stretch>
        </p:blipFill>
        <p:spPr>
          <a:xfrm>
            <a:off x="7476490" y="1487170"/>
            <a:ext cx="2656840" cy="2529205"/>
          </a:xfrm>
          <a:prstGeom prst="ellipse">
            <a:avLst/>
          </a:prstGeom>
          <a:effectLst>
            <a:reflection stA="54000" endPos="42000" dist="50800" dir="5400000" sy="-100000" algn="bl" rotWithShape="0"/>
          </a:effectLst>
        </p:spPr>
      </p:pic>
      <p:pic>
        <p:nvPicPr>
          <p:cNvPr id="4" name="图片 3"/>
          <p:cNvPicPr>
            <a:picLocks noChangeAspect="1"/>
          </p:cNvPicPr>
          <p:nvPr>
            <p:custDataLst>
              <p:tags r:id="rId5"/>
            </p:custDataLst>
          </p:nvPr>
        </p:nvPicPr>
        <p:blipFill>
          <a:blip r:embed="rId4"/>
          <a:srcRect l="9027" t="60942" r="61921" b="17558"/>
          <a:stretch>
            <a:fillRect/>
          </a:stretch>
        </p:blipFill>
        <p:spPr>
          <a:xfrm>
            <a:off x="3094990" y="1512570"/>
            <a:ext cx="2561590" cy="2529205"/>
          </a:xfrm>
          <a:prstGeom prst="ellipse">
            <a:avLst/>
          </a:prstGeom>
          <a:effectLst>
            <a:reflection stA="58000" endPos="39000" dir="5400000" sy="-100000" algn="bl" rotWithShape="0"/>
          </a:effectLst>
        </p:spPr>
      </p:pic>
      <p:sp>
        <p:nvSpPr>
          <p:cNvPr id="6" name="文本框 5"/>
          <p:cNvSpPr txBox="1"/>
          <p:nvPr>
            <p:custDataLst>
              <p:tags r:id="rId6"/>
            </p:custDataLst>
          </p:nvPr>
        </p:nvSpPr>
        <p:spPr>
          <a:xfrm>
            <a:off x="2860040" y="4964430"/>
            <a:ext cx="3414395" cy="368935"/>
          </a:xfrm>
          <a:prstGeom prst="rect">
            <a:avLst/>
          </a:prstGeom>
          <a:noFill/>
        </p:spPr>
        <p:txBody>
          <a:bodyPr vert="horz" wrap="square" lIns="0" tIns="0" rIns="0" bIns="0" rtlCol="0">
            <a:spAutoFit/>
          </a:bodyPr>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正面：天国圣宝</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p:txBody>
      </p:sp>
      <p:sp>
        <p:nvSpPr>
          <p:cNvPr id="8" name="文本框 7"/>
          <p:cNvSpPr txBox="1"/>
          <p:nvPr>
            <p:custDataLst>
              <p:tags r:id="rId7"/>
            </p:custDataLst>
          </p:nvPr>
        </p:nvSpPr>
        <p:spPr>
          <a:xfrm>
            <a:off x="7355205" y="4860925"/>
            <a:ext cx="3186430" cy="1192530"/>
          </a:xfrm>
          <a:prstGeom prst="rect">
            <a:avLst/>
          </a:prstGeom>
          <a:noFill/>
        </p:spPr>
        <p:txBody>
          <a:bodyPr vert="horz" wrap="square" lIns="0" tIns="0" rIns="0" bIns="0" rtlCol="0">
            <a:noAutofit/>
          </a:bodyPr>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背面中间：炎壹</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右面：天下妇女</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左面：姊妹一家</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0" y="0"/>
            <a:ext cx="12192000" cy="6858000"/>
          </a:xfrm>
          <a:prstGeom prst="rect">
            <a:avLst/>
          </a:prstGeom>
          <a:solidFill>
            <a:srgbClr val="34476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3129022" y="-2361236"/>
            <a:ext cx="2533650" cy="2619375"/>
          </a:xfrm>
          <a:prstGeom prst="rect">
            <a:avLst/>
          </a:prstGeom>
        </p:spPr>
      </p:pic>
      <p:grpSp>
        <p:nvGrpSpPr>
          <p:cNvPr id="18" name="组合 17"/>
          <p:cNvGrpSpPr/>
          <p:nvPr/>
        </p:nvGrpSpPr>
        <p:grpSpPr>
          <a:xfrm flipH="1">
            <a:off x="0" y="0"/>
            <a:ext cx="736922" cy="6858000"/>
            <a:chOff x="5359078" y="0"/>
            <a:chExt cx="736922" cy="6858000"/>
          </a:xfrm>
        </p:grpSpPr>
        <p:cxnSp>
          <p:nvCxnSpPr>
            <p:cNvPr id="19" name="直接连接符 18"/>
            <p:cNvCxnSpPr/>
            <p:nvPr/>
          </p:nvCxnSpPr>
          <p:spPr>
            <a:xfrm>
              <a:off x="5359078"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359078" y="813122"/>
              <a:ext cx="736922" cy="5231756"/>
              <a:chOff x="5359078" y="787400"/>
              <a:chExt cx="736922" cy="5231756"/>
            </a:xfrm>
          </p:grpSpPr>
          <p:cxnSp>
            <p:nvCxnSpPr>
              <p:cNvPr id="21" name="直接箭头连接符 20"/>
              <p:cNvCxnSpPr/>
              <p:nvPr/>
            </p:nvCxnSpPr>
            <p:spPr>
              <a:xfrm>
                <a:off x="5359078" y="787400"/>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359078" y="2095339"/>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5359078" y="3403278"/>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5359078" y="4711217"/>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5359078" y="6019156"/>
                <a:ext cx="736922"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矩形 38"/>
          <p:cNvSpPr/>
          <p:nvPr/>
        </p:nvSpPr>
        <p:spPr>
          <a:xfrm>
            <a:off x="-1270000" y="685800"/>
            <a:ext cx="584200" cy="584200"/>
          </a:xfrm>
          <a:prstGeom prst="rect">
            <a:avLst/>
          </a:prstGeom>
          <a:solidFill>
            <a:srgbClr val="34476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70000" y="1405561"/>
            <a:ext cx="584200" cy="584200"/>
          </a:xfrm>
          <a:prstGeom prst="rect">
            <a:avLst/>
          </a:prstGeom>
          <a:solidFill>
            <a:srgbClr val="BD7F6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270000" y="2125322"/>
            <a:ext cx="584200" cy="5842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270000" y="2845083"/>
            <a:ext cx="584200" cy="584200"/>
          </a:xfrm>
          <a:prstGeom prst="rect">
            <a:avLst/>
          </a:prstGeom>
          <a:solidFill>
            <a:srgbClr val="BF1A2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70000" y="3564844"/>
            <a:ext cx="584200" cy="584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270000" y="4284605"/>
            <a:ext cx="584200" cy="584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5659493" y="4148929"/>
            <a:ext cx="902335" cy="712470"/>
            <a:chOff x="10302998" y="4093846"/>
            <a:chExt cx="902335" cy="712470"/>
          </a:xfrm>
        </p:grpSpPr>
        <p:pic>
          <p:nvPicPr>
            <p:cNvPr id="49" name="图片 48" descr="图片包含 游戏机&#10;&#10;描述已自动生成"/>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02998" y="4093846"/>
              <a:ext cx="711722" cy="711720"/>
            </a:xfrm>
            <a:prstGeom prst="rect">
              <a:avLst/>
            </a:prstGeom>
          </p:spPr>
        </p:pic>
        <p:sp>
          <p:nvSpPr>
            <p:cNvPr id="50" name="文本框 49"/>
            <p:cNvSpPr txBox="1"/>
            <p:nvPr/>
          </p:nvSpPr>
          <p:spPr>
            <a:xfrm>
              <a:off x="10412853" y="4218941"/>
              <a:ext cx="792480" cy="587375"/>
            </a:xfrm>
            <a:prstGeom prst="rect">
              <a:avLst/>
            </a:prstGeom>
            <a:noFill/>
          </p:spPr>
          <p:txBody>
            <a:bodyPr wrap="none" rtlCol="0">
              <a:noAutofit/>
            </a:bodyPr>
            <a:lstStyle/>
            <a:p>
              <a:r>
                <a:rPr lang="zh-CN" sz="1200">
                  <a:solidFill>
                    <a:schemeClr val="bg2"/>
                  </a:solidFill>
                  <a:latin typeface="华文新魏" panose="02010800040101010101" charset="-122"/>
                  <a:ea typeface="华文新魏" panose="02010800040101010101" charset="-122"/>
                </a:rPr>
                <a:t>江永</a:t>
              </a:r>
              <a:endParaRPr lang="zh-CN" sz="1200">
                <a:solidFill>
                  <a:schemeClr val="bg2"/>
                </a:solidFill>
                <a:latin typeface="华文新魏" panose="02010800040101010101" charset="-122"/>
                <a:ea typeface="华文新魏" panose="02010800040101010101" charset="-122"/>
              </a:endParaRPr>
            </a:p>
            <a:p>
              <a:r>
                <a:rPr lang="zh-CN" sz="1200">
                  <a:solidFill>
                    <a:schemeClr val="bg2"/>
                  </a:solidFill>
                  <a:latin typeface="华文新魏" panose="02010800040101010101" charset="-122"/>
                  <a:ea typeface="华文新魏" panose="02010800040101010101" charset="-122"/>
                </a:rPr>
                <a:t>女书</a:t>
              </a:r>
              <a:endParaRPr lang="zh-CN" sz="1200">
                <a:solidFill>
                  <a:schemeClr val="bg2"/>
                </a:solidFill>
                <a:latin typeface="华文新魏" panose="02010800040101010101" charset="-122"/>
                <a:ea typeface="华文新魏" panose="02010800040101010101" charset="-122"/>
              </a:endParaRPr>
            </a:p>
          </p:txBody>
        </p:sp>
      </p:grpSp>
      <p:pic>
        <p:nvPicPr>
          <p:cNvPr id="36" name="图片 35" descr="4"/>
          <p:cNvPicPr>
            <a:picLocks noChangeAspect="1"/>
          </p:cNvPicPr>
          <p:nvPr/>
        </p:nvPicPr>
        <p:blipFill>
          <a:blip r:embed="rId4"/>
          <a:stretch>
            <a:fillRect/>
          </a:stretch>
        </p:blipFill>
        <p:spPr>
          <a:xfrm>
            <a:off x="1530140" y="5244272"/>
            <a:ext cx="1129030" cy="541655"/>
          </a:xfrm>
          <a:prstGeom prst="rect">
            <a:avLst/>
          </a:prstGeom>
        </p:spPr>
      </p:pic>
      <p:pic>
        <p:nvPicPr>
          <p:cNvPr id="37" name="图片 36" descr="5"/>
          <p:cNvPicPr>
            <a:picLocks noChangeAspect="1"/>
          </p:cNvPicPr>
          <p:nvPr/>
        </p:nvPicPr>
        <p:blipFill>
          <a:blip r:embed="rId5"/>
          <a:stretch>
            <a:fillRect/>
          </a:stretch>
        </p:blipFill>
        <p:spPr>
          <a:xfrm>
            <a:off x="9533763" y="1749689"/>
            <a:ext cx="1282065" cy="505460"/>
          </a:xfrm>
          <a:prstGeom prst="rect">
            <a:avLst/>
          </a:prstGeom>
        </p:spPr>
      </p:pic>
      <p:sp>
        <p:nvSpPr>
          <p:cNvPr id="47" name="文本框 46"/>
          <p:cNvSpPr txBox="1"/>
          <p:nvPr/>
        </p:nvSpPr>
        <p:spPr>
          <a:xfrm>
            <a:off x="3562350" y="3213100"/>
            <a:ext cx="5066665" cy="1247775"/>
          </a:xfrm>
          <a:prstGeom prst="rect">
            <a:avLst/>
          </a:prstGeom>
          <a:noFill/>
        </p:spPr>
        <p:txBody>
          <a:bodyPr vert="horz" wrap="square" lIns="0" tIns="0" rIns="0" bIns="0" rtlCol="0">
            <a:noAutofit/>
          </a:bodyPr>
          <a:lstStyle/>
          <a:p>
            <a:pPr algn="ctr"/>
            <a:r>
              <a:rPr lang="en-US" altLang="zh-CN" sz="4400">
                <a:solidFill>
                  <a:schemeClr val="bg2"/>
                </a:solidFill>
                <a:latin typeface="Adobe Garamond Pro Bold" panose="02020702060506020403" charset="0"/>
                <a:cs typeface="Adobe Garamond Pro Bold" panose="02020702060506020403" charset="0"/>
              </a:rPr>
              <a:t>Form and Content</a:t>
            </a:r>
            <a:endParaRPr lang="en-US" altLang="zh-CN" sz="4400">
              <a:solidFill>
                <a:schemeClr val="bg2"/>
              </a:solidFill>
              <a:latin typeface="Adobe Garamond Pro Bold" panose="02020702060506020403" charset="0"/>
              <a:cs typeface="Adobe Garamond Pro Bold" panose="02020702060506020403" charset="0"/>
            </a:endParaRPr>
          </a:p>
          <a:p>
            <a:pPr algn="ctr"/>
            <a:endParaRPr lang="en-US" altLang="zh-CN" sz="4400">
              <a:solidFill>
                <a:schemeClr val="bg2"/>
              </a:solidFill>
              <a:latin typeface="Adobe Garamond Pro Bold" panose="02020702060506020403" charset="0"/>
              <a:cs typeface="Adobe Garamond Pro Bold" panose="02020702060506020403" charset="0"/>
            </a:endParaRPr>
          </a:p>
        </p:txBody>
      </p:sp>
      <p:grpSp>
        <p:nvGrpSpPr>
          <p:cNvPr id="3" name="组合 2"/>
          <p:cNvGrpSpPr/>
          <p:nvPr/>
        </p:nvGrpSpPr>
        <p:grpSpPr>
          <a:xfrm>
            <a:off x="4839079" y="1290850"/>
            <a:ext cx="2513842" cy="1675894"/>
            <a:chOff x="7203183" y="1458783"/>
            <a:chExt cx="1123953" cy="749302"/>
          </a:xfrm>
        </p:grpSpPr>
        <p:pic>
          <p:nvPicPr>
            <p:cNvPr id="7" name="图片 6" descr="图片包含 游戏机&#10;&#10;描述已自动生成"/>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203183" y="1458783"/>
              <a:ext cx="1123953" cy="749302"/>
            </a:xfrm>
            <a:prstGeom prst="rect">
              <a:avLst/>
            </a:prstGeom>
          </p:spPr>
        </p:pic>
        <p:sp>
          <p:nvSpPr>
            <p:cNvPr id="5" name="文本框 4"/>
            <p:cNvSpPr txBox="1"/>
            <p:nvPr/>
          </p:nvSpPr>
          <p:spPr>
            <a:xfrm>
              <a:off x="7436192" y="1663814"/>
              <a:ext cx="890916" cy="453692"/>
            </a:xfrm>
            <a:prstGeom prst="rect">
              <a:avLst/>
            </a:prstGeom>
            <a:noFill/>
          </p:spPr>
          <p:txBody>
            <a:bodyPr wrap="none" rtlCol="0">
              <a:spAutoFit/>
            </a:bodyPr>
            <a:lstStyle/>
            <a:p>
              <a:r>
                <a:rPr lang="en-US" altLang="zh-CN" sz="6000">
                  <a:solidFill>
                    <a:schemeClr val="bg1"/>
                  </a:solidFill>
                  <a:latin typeface="Adobe Garamond Pro Bold" panose="02020702060506020403" charset="0"/>
                  <a:cs typeface="Adobe Garamond Pro Bold" panose="02020702060506020403" charset="0"/>
                </a:rPr>
                <a:t>TWO</a:t>
              </a:r>
              <a:endParaRPr lang="en-US" altLang="zh-CN" sz="6000">
                <a:solidFill>
                  <a:schemeClr val="bg1"/>
                </a:solidFill>
                <a:latin typeface="Adobe Garamond Pro Bold" panose="02020702060506020403" charset="0"/>
                <a:cs typeface="Adobe Garamond Pro Bold" panose="02020702060506020403" charset="0"/>
              </a:endParaRPr>
            </a:p>
          </p:txBody>
        </p:sp>
      </p:grpSp>
      <p:pic>
        <p:nvPicPr>
          <p:cNvPr id="85" name="图片 84" descr="紫色的花朵&#10;&#10;描述已自动生成"/>
          <p:cNvPicPr>
            <a:picLocks noChangeAspect="1"/>
          </p:cNvPicPr>
          <p:nvPr/>
        </p:nvPicPr>
        <p:blipFill>
          <a:blip r:embed="rId7">
            <a:extLst>
              <a:ext uri="{28A0092B-C50C-407E-A947-70E740481C1C}">
                <a14:useLocalDpi xmlns:a14="http://schemas.microsoft.com/office/drawing/2010/main" val="0"/>
              </a:ext>
            </a:extLst>
          </a:blip>
          <a:srcRect b="4661"/>
          <a:stretch>
            <a:fillRect/>
          </a:stretch>
        </p:blipFill>
        <p:spPr>
          <a:xfrm flipH="1">
            <a:off x="9374916" y="5002694"/>
            <a:ext cx="2817084" cy="1855306"/>
          </a:xfrm>
          <a:custGeom>
            <a:avLst/>
            <a:gdLst>
              <a:gd name="connsiteX0" fmla="*/ 2817084 w 2817084"/>
              <a:gd name="connsiteY0" fmla="*/ 0 h 1855306"/>
              <a:gd name="connsiteX1" fmla="*/ 0 w 2817084"/>
              <a:gd name="connsiteY1" fmla="*/ 0 h 1855306"/>
              <a:gd name="connsiteX2" fmla="*/ 0 w 2817084"/>
              <a:gd name="connsiteY2" fmla="*/ 1855306 h 1855306"/>
              <a:gd name="connsiteX3" fmla="*/ 2817084 w 2817084"/>
              <a:gd name="connsiteY3" fmla="*/ 1855306 h 1855306"/>
            </a:gdLst>
            <a:ahLst/>
            <a:cxnLst>
              <a:cxn ang="0">
                <a:pos x="connsiteX0" y="connsiteY0"/>
              </a:cxn>
              <a:cxn ang="0">
                <a:pos x="connsiteX1" y="connsiteY1"/>
              </a:cxn>
              <a:cxn ang="0">
                <a:pos x="connsiteX2" y="connsiteY2"/>
              </a:cxn>
              <a:cxn ang="0">
                <a:pos x="connsiteX3" y="connsiteY3"/>
              </a:cxn>
            </a:cxnLst>
            <a:rect l="l" t="t" r="r" b="b"/>
            <a:pathLst>
              <a:path w="2817084" h="1855306">
                <a:moveTo>
                  <a:pt x="2817084" y="0"/>
                </a:moveTo>
                <a:lnTo>
                  <a:pt x="0" y="0"/>
                </a:lnTo>
                <a:lnTo>
                  <a:pt x="0" y="1855306"/>
                </a:lnTo>
                <a:lnTo>
                  <a:pt x="2817084" y="1855306"/>
                </a:lnTo>
                <a:close/>
              </a:path>
            </a:pathLst>
          </a:cu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0"/>
          </p:nvPr>
        </p:nvSpPr>
        <p:spPr>
          <a:xfrm>
            <a:off x="3964940" y="434340"/>
            <a:ext cx="4541520" cy="335280"/>
          </a:xfrm>
          <a:prstGeom prst="rect">
            <a:avLst/>
          </a:prstGeom>
        </p:spPr>
        <p:txBody>
          <a:bodyPr>
            <a:noAutofit/>
          </a:bodyPr>
          <a:p>
            <a:r>
              <a:rPr lang="en-US" altLang="zh-CN" sz="3000">
                <a:latin typeface="Adobe Garamond Pro Bold" panose="02020702060506020403" charset="0"/>
                <a:cs typeface="Adobe Garamond Pro Bold" panose="02020702060506020403" charset="0"/>
              </a:rPr>
              <a:t>FORM &amp; CONTENT</a:t>
            </a:r>
            <a:endParaRPr lang="en-US" altLang="zh-CN" sz="3000">
              <a:latin typeface="Adobe Garamond Pro Bold" panose="02020702060506020403" charset="0"/>
              <a:cs typeface="Adobe Garamond Pro Bold" panose="02020702060506020403" charset="0"/>
            </a:endParaRPr>
          </a:p>
        </p:txBody>
      </p:sp>
      <p:sp>
        <p:nvSpPr>
          <p:cNvPr id="8" name="文本框 7"/>
          <p:cNvSpPr txBox="1"/>
          <p:nvPr>
            <p:custDataLst>
              <p:tags r:id="rId1"/>
            </p:custDataLst>
          </p:nvPr>
        </p:nvSpPr>
        <p:spPr>
          <a:xfrm>
            <a:off x="4594225" y="1095375"/>
            <a:ext cx="5345430" cy="1470025"/>
          </a:xfrm>
          <a:prstGeom prst="rect">
            <a:avLst/>
          </a:prstGeom>
          <a:noFill/>
        </p:spPr>
        <p:txBody>
          <a:bodyPr vert="horz" wrap="square" lIns="0" tIns="0" rIns="0" bIns="0" rtlCol="0">
            <a:noAutofit/>
          </a:bodyPr>
          <a:p>
            <a:pPr lvl="1"/>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Most of the works in the Women’s Script are </a:t>
            </a:r>
            <a:r>
              <a:rPr lang="en-US" altLang="zh-CN" sz="2000" u="sng">
                <a:solidFill>
                  <a:schemeClr val="accent1"/>
                </a:solidFill>
                <a:latin typeface="Times New Roman" panose="02020603050405020304" charset="0"/>
                <a:ea typeface="华文新魏" panose="02010800040101010101" charset="-122"/>
                <a:cs typeface="Times New Roman" panose="02020603050405020304" charset="0"/>
              </a:rPr>
              <a:t>sung in seven-character poems </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a:t>
            </a:r>
            <a:r>
              <a:rPr lang="zh-CN" altLang="en-US" sz="2000">
                <a:solidFill>
                  <a:schemeClr val="accent1"/>
                </a:solidFill>
                <a:latin typeface="华文楷体" panose="02010600040101010101" charset="-122"/>
                <a:ea typeface="华文楷体" panose="02010600040101010101" charset="-122"/>
                <a:cs typeface="Times New Roman" panose="02020603050405020304" charset="0"/>
              </a:rPr>
              <a:t>七言诗体唱本</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and their carriers are divided into four categories: </a:t>
            </a:r>
            <a:r>
              <a:rPr lang="en-US" altLang="zh-CN" sz="2000" u="sng">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paper, books, fans and scarves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a:t>
            </a:r>
            <a:r>
              <a:rPr lang="zh-CN" altLang="en-US" sz="2000">
                <a:solidFill>
                  <a:schemeClr val="accent1"/>
                </a:solidFill>
                <a:latin typeface="Times New Roman" panose="02020603050405020304" charset="0"/>
                <a:ea typeface="华文新魏" panose="02010800040101010101" charset="-122"/>
                <a:cs typeface="Times New Roman" panose="02020603050405020304" charset="0"/>
              </a:rPr>
              <a:t>纸、书、扇、巾</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a:t>
            </a:r>
            <a:r>
              <a:rPr lang="zh-CN" altLang="en-US" sz="2000">
                <a:solidFill>
                  <a:schemeClr val="accent1"/>
                </a:solidFill>
                <a:latin typeface="Times New Roman" panose="02020603050405020304" charset="0"/>
                <a:ea typeface="华文新魏" panose="02010800040101010101" charset="-122"/>
                <a:cs typeface="Times New Roman" panose="02020603050405020304" charset="0"/>
              </a:rPr>
              <a:t>（读纸、读扇、读帕）</a:t>
            </a:r>
            <a:endParaRPr lang="zh-CN" altLang="en-US" sz="2000">
              <a:solidFill>
                <a:schemeClr val="accent1"/>
              </a:solidFill>
              <a:latin typeface="Times New Roman" panose="02020603050405020304" charset="0"/>
              <a:ea typeface="华文新魏" panose="02010800040101010101" charset="-122"/>
              <a:cs typeface="Times New Roman" panose="02020603050405020304" charset="0"/>
            </a:endParaRPr>
          </a:p>
        </p:txBody>
      </p:sp>
      <p:pic>
        <p:nvPicPr>
          <p:cNvPr id="5" name="图片 4"/>
          <p:cNvPicPr>
            <a:picLocks noChangeAspect="1"/>
          </p:cNvPicPr>
          <p:nvPr/>
        </p:nvPicPr>
        <p:blipFill>
          <a:blip r:embed="rId2">
            <a:lum bright="6000"/>
          </a:blip>
          <a:srcRect l="9764" t="11891" r="14815" b="13380"/>
          <a:stretch>
            <a:fillRect/>
          </a:stretch>
        </p:blipFill>
        <p:spPr>
          <a:xfrm>
            <a:off x="479425" y="842010"/>
            <a:ext cx="4114800" cy="5437505"/>
          </a:xfrm>
          <a:prstGeom prst="rect">
            <a:avLst/>
          </a:prstGeom>
        </p:spPr>
      </p:pic>
      <p:pic>
        <p:nvPicPr>
          <p:cNvPr id="9" name="图片 8"/>
          <p:cNvPicPr>
            <a:picLocks noChangeAspect="1"/>
          </p:cNvPicPr>
          <p:nvPr/>
        </p:nvPicPr>
        <p:blipFill>
          <a:blip r:embed="rId3"/>
          <a:srcRect l="34408" t="5900" r="34199" b="2485"/>
          <a:stretch>
            <a:fillRect/>
          </a:stretch>
        </p:blipFill>
        <p:spPr>
          <a:xfrm>
            <a:off x="10259060" y="287020"/>
            <a:ext cx="1614170" cy="6283960"/>
          </a:xfrm>
          <a:prstGeom prst="rect">
            <a:avLst/>
          </a:prstGeom>
        </p:spPr>
      </p:pic>
      <p:sp>
        <p:nvSpPr>
          <p:cNvPr id="10" name="文本框 9"/>
          <p:cNvSpPr txBox="1"/>
          <p:nvPr>
            <p:custDataLst>
              <p:tags r:id="rId4"/>
            </p:custDataLst>
          </p:nvPr>
        </p:nvSpPr>
        <p:spPr>
          <a:xfrm>
            <a:off x="4594225" y="2712720"/>
            <a:ext cx="5014595" cy="1433195"/>
          </a:xfrm>
          <a:prstGeom prst="rect">
            <a:avLst/>
          </a:prstGeom>
          <a:noFill/>
        </p:spPr>
        <p:txBody>
          <a:bodyPr vert="horz" wrap="square" lIns="0" tIns="0" rIns="0" bIns="0" rtlCol="0">
            <a:noAutofit/>
          </a:bodyPr>
          <a:p>
            <a:pPr lvl="1"/>
            <a:r>
              <a:rPr lang="en-US" altLang="zh-CN" sz="2000" u="sng">
                <a:solidFill>
                  <a:schemeClr val="accent1"/>
                </a:solidFill>
                <a:latin typeface="Times New Roman" panose="02020603050405020304" charset="0"/>
                <a:ea typeface="华文新魏" panose="02010800040101010101" charset="-122"/>
                <a:cs typeface="Times New Roman" panose="02020603050405020304" charset="0"/>
              </a:rPr>
              <a:t>Expressing grievances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became the basic content of N</a:t>
            </a:r>
            <a:r>
              <a:rPr lang="en-US" altLang="en-US" sz="2000">
                <a:solidFill>
                  <a:schemeClr val="accent1"/>
                </a:solidFill>
                <a:latin typeface="Times New Roman" panose="02020603050405020304" charset="0"/>
                <a:ea typeface="华文新魏" panose="02010800040101010101" charset="-122"/>
                <a:cs typeface="Times New Roman" panose="02020603050405020304" charset="0"/>
              </a:rPr>
              <a:t>ü</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shu literature, and a tone of </a:t>
            </a:r>
            <a:r>
              <a:rPr lang="en-US" altLang="zh-CN" sz="2000" u="sng">
                <a:solidFill>
                  <a:schemeClr val="accent1"/>
                </a:solidFill>
                <a:latin typeface="Times New Roman" panose="02020603050405020304" charset="0"/>
                <a:ea typeface="华文新魏" panose="02010800040101010101" charset="-122"/>
                <a:cs typeface="Times New Roman" panose="02020603050405020304" charset="0"/>
              </a:rPr>
              <a:t>poignant sorrow</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became the characteristic of N</a:t>
            </a:r>
            <a:r>
              <a:rPr lang="en-US" altLang="en-US" sz="2000">
                <a:solidFill>
                  <a:schemeClr val="accent1"/>
                </a:solidFill>
                <a:latin typeface="Times New Roman" panose="02020603050405020304" charset="0"/>
                <a:ea typeface="华文新魏" panose="02010800040101010101" charset="-122"/>
                <a:cs typeface="Times New Roman" panose="02020603050405020304" charset="0"/>
              </a:rPr>
              <a:t>ü</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shu literature. </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p:txBody>
      </p:sp>
      <p:pic>
        <p:nvPicPr>
          <p:cNvPr id="11" name="图片 10"/>
          <p:cNvPicPr/>
          <p:nvPr/>
        </p:nvPicPr>
        <p:blipFill>
          <a:blip r:embed="rId5"/>
          <a:stretch>
            <a:fillRect/>
          </a:stretch>
        </p:blipFill>
        <p:spPr>
          <a:xfrm>
            <a:off x="4770120" y="4249420"/>
            <a:ext cx="2959735" cy="1963420"/>
          </a:xfrm>
          <a:prstGeom prst="rect">
            <a:avLst/>
          </a:prstGeom>
        </p:spPr>
      </p:pic>
      <p:pic>
        <p:nvPicPr>
          <p:cNvPr id="13" name="图片 12"/>
          <p:cNvPicPr>
            <a:picLocks noChangeAspect="1"/>
          </p:cNvPicPr>
          <p:nvPr/>
        </p:nvPicPr>
        <p:blipFill>
          <a:blip r:embed="rId6"/>
          <a:srcRect l="10067" t="31039" r="13322" b="42618"/>
          <a:stretch>
            <a:fillRect/>
          </a:stretch>
        </p:blipFill>
        <p:spPr>
          <a:xfrm>
            <a:off x="7905750" y="4253865"/>
            <a:ext cx="2603500" cy="1947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87960" y="1524000"/>
            <a:ext cx="4180840" cy="674370"/>
          </a:xfrm>
          <a:prstGeom prst="rect">
            <a:avLst/>
          </a:prstGeom>
          <a:noFill/>
        </p:spPr>
        <p:txBody>
          <a:bodyPr vert="horz" wrap="square" lIns="0" tIns="0" rIns="0" bIns="0" rtlCol="0">
            <a:noAutofit/>
          </a:bodyPr>
          <a:p>
            <a:pPr lvl="1"/>
            <a:r>
              <a:rPr lang="en-US" altLang="zh-CN" sz="2100">
                <a:solidFill>
                  <a:schemeClr val="accent1"/>
                </a:solidFill>
                <a:latin typeface="Times New Roman" panose="02020603050405020304" charset="0"/>
                <a:ea typeface="华文新魏" panose="02010800040101010101" charset="-122"/>
                <a:cs typeface="Times New Roman" panose="02020603050405020304" charset="0"/>
              </a:rPr>
              <a:t>1. </a:t>
            </a:r>
            <a:r>
              <a:rPr lang="en-US" altLang="zh-CN" sz="21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Joyful works</a:t>
            </a:r>
            <a:r>
              <a:rPr lang="en-US" altLang="zh-CN" sz="2100">
                <a:solidFill>
                  <a:schemeClr val="accent1"/>
                </a:solidFill>
                <a:latin typeface="Times New Roman" panose="02020603050405020304" charset="0"/>
                <a:ea typeface="华文新魏" panose="02010800040101010101" charset="-122"/>
                <a:cs typeface="Times New Roman" panose="02020603050405020304" charset="0"/>
              </a:rPr>
              <a:t>, such as “Sanzhaoshu” and “Kujia Song”;</a:t>
            </a:r>
            <a:endParaRPr lang="en-US" altLang="zh-CN" sz="2100">
              <a:solidFill>
                <a:schemeClr val="accent1"/>
              </a:solidFill>
              <a:latin typeface="Times New Roman" panose="02020603050405020304" charset="0"/>
              <a:ea typeface="华文新魏" panose="02010800040101010101" charset="-122"/>
              <a:cs typeface="Times New Roman" panose="02020603050405020304" charset="0"/>
            </a:endParaRPr>
          </a:p>
        </p:txBody>
      </p:sp>
      <p:pic>
        <p:nvPicPr>
          <p:cNvPr id="9" name="图片 8"/>
          <p:cNvPicPr>
            <a:picLocks noChangeAspect="1"/>
          </p:cNvPicPr>
          <p:nvPr/>
        </p:nvPicPr>
        <p:blipFill>
          <a:blip r:embed="rId2"/>
          <a:srcRect l="34408" t="5900" r="34199" b="2485"/>
          <a:stretch>
            <a:fillRect/>
          </a:stretch>
        </p:blipFill>
        <p:spPr>
          <a:xfrm>
            <a:off x="10259060" y="287020"/>
            <a:ext cx="1614170" cy="6283960"/>
          </a:xfrm>
          <a:prstGeom prst="rect">
            <a:avLst/>
          </a:prstGeom>
        </p:spPr>
      </p:pic>
      <p:sp>
        <p:nvSpPr>
          <p:cNvPr id="3" name="文本占位符 2"/>
          <p:cNvSpPr>
            <a:spLocks noGrp="1"/>
          </p:cNvSpPr>
          <p:nvPr>
            <p:ph type="body" sz="quarter" idx="10"/>
          </p:nvPr>
        </p:nvSpPr>
        <p:spPr>
          <a:xfrm>
            <a:off x="3964940" y="434340"/>
            <a:ext cx="4541520" cy="335280"/>
          </a:xfrm>
          <a:prstGeom prst="rect">
            <a:avLst/>
          </a:prstGeom>
        </p:spPr>
        <p:txBody>
          <a:bodyPr>
            <a:noAutofit/>
          </a:bodyPr>
          <a:p>
            <a:r>
              <a:rPr lang="en-US" altLang="zh-CN" sz="3000">
                <a:latin typeface="Adobe Garamond Pro Bold" panose="02020702060506020403" charset="0"/>
                <a:cs typeface="Adobe Garamond Pro Bold" panose="02020702060506020403" charset="0"/>
              </a:rPr>
              <a:t>FORM &amp; CONTENT</a:t>
            </a:r>
            <a:endParaRPr lang="en-US" altLang="zh-CN" sz="3000">
              <a:latin typeface="Adobe Garamond Pro Bold" panose="02020702060506020403" charset="0"/>
              <a:cs typeface="Adobe Garamond Pro Bold" panose="02020702060506020403" charset="0"/>
            </a:endParaRPr>
          </a:p>
        </p:txBody>
      </p:sp>
      <p:pic>
        <p:nvPicPr>
          <p:cNvPr id="4" name="图片 3"/>
          <p:cNvPicPr>
            <a:picLocks noChangeAspect="1"/>
          </p:cNvPicPr>
          <p:nvPr/>
        </p:nvPicPr>
        <p:blipFill>
          <a:blip r:embed="rId3">
            <a:lum contrast="6000"/>
          </a:blip>
          <a:srcRect t="17594" b="19554"/>
          <a:stretch>
            <a:fillRect/>
          </a:stretch>
        </p:blipFill>
        <p:spPr>
          <a:xfrm>
            <a:off x="724535" y="2463800"/>
            <a:ext cx="3240405" cy="2717165"/>
          </a:xfrm>
          <a:prstGeom prst="rect">
            <a:avLst/>
          </a:prstGeom>
        </p:spPr>
      </p:pic>
      <p:pic>
        <p:nvPicPr>
          <p:cNvPr id="6" name="图片 5"/>
          <p:cNvPicPr>
            <a:picLocks noChangeAspect="1"/>
          </p:cNvPicPr>
          <p:nvPr/>
        </p:nvPicPr>
        <p:blipFill>
          <a:blip r:embed="rId4"/>
          <a:srcRect l="9132" t="22472" r="8078" b="25920"/>
          <a:stretch>
            <a:fillRect/>
          </a:stretch>
        </p:blipFill>
        <p:spPr>
          <a:xfrm>
            <a:off x="4368800" y="1570355"/>
            <a:ext cx="2933065" cy="3964305"/>
          </a:xfrm>
          <a:prstGeom prst="rect">
            <a:avLst/>
          </a:prstGeom>
        </p:spPr>
      </p:pic>
      <p:pic>
        <p:nvPicPr>
          <p:cNvPr id="11" name="图片 10"/>
          <p:cNvPicPr>
            <a:picLocks noChangeAspect="1"/>
          </p:cNvPicPr>
          <p:nvPr/>
        </p:nvPicPr>
        <p:blipFill>
          <a:blip r:embed="rId5"/>
          <a:srcRect l="15336" t="20412" r="13786" b="26796"/>
          <a:stretch>
            <a:fillRect/>
          </a:stretch>
        </p:blipFill>
        <p:spPr>
          <a:xfrm>
            <a:off x="7514590" y="1570355"/>
            <a:ext cx="2531745" cy="3978910"/>
          </a:xfrm>
          <a:prstGeom prst="rect">
            <a:avLst/>
          </a:prstGeom>
        </p:spPr>
      </p:pic>
      <p:sp>
        <p:nvSpPr>
          <p:cNvPr id="12" name="文本框 11"/>
          <p:cNvSpPr txBox="1"/>
          <p:nvPr>
            <p:custDataLst>
              <p:tags r:id="rId6"/>
            </p:custDataLst>
          </p:nvPr>
        </p:nvSpPr>
        <p:spPr>
          <a:xfrm>
            <a:off x="1358265" y="5358130"/>
            <a:ext cx="1509395" cy="368935"/>
          </a:xfrm>
          <a:prstGeom prst="rect">
            <a:avLst/>
          </a:prstGeom>
          <a:noFill/>
        </p:spPr>
        <p:txBody>
          <a:bodyPr vert="horz" wrap="square" lIns="0" tIns="0" rIns="0" bIns="0" rtlCol="0">
            <a:spAutoFit/>
          </a:bodyPr>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三朝书</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38760" y="1179830"/>
            <a:ext cx="3928110" cy="4893310"/>
          </a:xfrm>
          <a:prstGeom prst="rect">
            <a:avLst/>
          </a:prstGeom>
          <a:noFill/>
        </p:spPr>
        <p:txBody>
          <a:bodyPr vert="horz" wrap="square" lIns="0" tIns="0" rIns="0" bIns="0" rtlCol="0">
            <a:noAutofit/>
          </a:bodyPr>
          <a:p>
            <a:pPr lvl="1" indent="0" fontAlgn="auto">
              <a:lnSpc>
                <a:spcPts val="2700"/>
              </a:lnSpc>
            </a:pP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2. </a:t>
            </a:r>
            <a:r>
              <a:rPr lang="en-US" altLang="zh-CN" sz="20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Ritual works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including memorials to recently deceased relatives and prayers to the gods;</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a:p>
            <a:pPr lvl="1" indent="0" fontAlgn="auto">
              <a:lnSpc>
                <a:spcPts val="2700"/>
              </a:lnSpc>
            </a:pP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3. </a:t>
            </a:r>
            <a:r>
              <a:rPr lang="en-US" altLang="zh-CN" sz="20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Communicative works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involving letters of engagement, thanks, condolences, scolding, etc;</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a:p>
            <a:pPr lvl="1" indent="0" fontAlgn="auto">
              <a:lnSpc>
                <a:spcPts val="2700"/>
              </a:lnSpc>
            </a:pP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4. </a:t>
            </a:r>
            <a:r>
              <a:rPr lang="en-US" altLang="zh-CN" sz="20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Memory works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including diaries and biographies;</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a:p>
            <a:pPr lvl="1" indent="0" fontAlgn="auto">
              <a:lnSpc>
                <a:spcPts val="2700"/>
              </a:lnSpc>
            </a:pP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5. </a:t>
            </a:r>
            <a:r>
              <a:rPr lang="en-US" altLang="zh-CN" sz="20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Educational and entertainment works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including ethical works, historical stories, legends, songs and riddles, etc.;</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a:p>
            <a:pPr lvl="1" indent="0" fontAlgn="auto">
              <a:lnSpc>
                <a:spcPts val="2700"/>
              </a:lnSpc>
            </a:pP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6. </a:t>
            </a:r>
            <a:r>
              <a:rPr lang="en-US" altLang="zh-CN" sz="2000">
                <a:solidFill>
                  <a:schemeClr val="accent1"/>
                </a:solidFill>
                <a:highlight>
                  <a:srgbClr val="FFFF00"/>
                </a:highlight>
                <a:latin typeface="Times New Roman" panose="02020603050405020304" charset="0"/>
                <a:ea typeface="华文新魏" panose="02010800040101010101" charset="-122"/>
                <a:cs typeface="Times New Roman" panose="02020603050405020304" charset="0"/>
              </a:rPr>
              <a:t>Songs</a:t>
            </a:r>
            <a:r>
              <a:rPr lang="en-US" altLang="zh-CN" sz="2000">
                <a:solidFill>
                  <a:schemeClr val="accent1"/>
                </a:solidFill>
                <a:latin typeface="Times New Roman" panose="02020603050405020304" charset="0"/>
                <a:ea typeface="华文新魏" panose="02010800040101010101" charset="-122"/>
                <a:cs typeface="Times New Roman" panose="02020603050405020304" charset="0"/>
              </a:rPr>
              <a:t>, such as “Chinese Women’s Script”.</a:t>
            </a:r>
            <a:endParaRPr lang="en-US" altLang="zh-CN" sz="2000">
              <a:solidFill>
                <a:schemeClr val="accent1"/>
              </a:solidFill>
              <a:latin typeface="Times New Roman" panose="02020603050405020304" charset="0"/>
              <a:ea typeface="华文新魏" panose="02010800040101010101" charset="-122"/>
              <a:cs typeface="Times New Roman" panose="02020603050405020304" charset="0"/>
            </a:endParaRPr>
          </a:p>
        </p:txBody>
      </p:sp>
      <p:pic>
        <p:nvPicPr>
          <p:cNvPr id="9" name="图片 8"/>
          <p:cNvPicPr>
            <a:picLocks noChangeAspect="1"/>
          </p:cNvPicPr>
          <p:nvPr/>
        </p:nvPicPr>
        <p:blipFill>
          <a:blip r:embed="rId2"/>
          <a:srcRect l="34408" t="5900" r="34199" b="2485"/>
          <a:stretch>
            <a:fillRect/>
          </a:stretch>
        </p:blipFill>
        <p:spPr>
          <a:xfrm>
            <a:off x="10259060" y="287020"/>
            <a:ext cx="1614170" cy="6283960"/>
          </a:xfrm>
          <a:prstGeom prst="rect">
            <a:avLst/>
          </a:prstGeom>
        </p:spPr>
      </p:pic>
      <p:sp>
        <p:nvSpPr>
          <p:cNvPr id="3" name="文本占位符 2"/>
          <p:cNvSpPr>
            <a:spLocks noGrp="1"/>
          </p:cNvSpPr>
          <p:nvPr>
            <p:ph type="body" sz="quarter" idx="10"/>
          </p:nvPr>
        </p:nvSpPr>
        <p:spPr>
          <a:xfrm>
            <a:off x="3964940" y="434340"/>
            <a:ext cx="4541520" cy="335280"/>
          </a:xfrm>
          <a:prstGeom prst="rect">
            <a:avLst/>
          </a:prstGeom>
        </p:spPr>
        <p:txBody>
          <a:bodyPr>
            <a:noAutofit/>
          </a:bodyPr>
          <a:p>
            <a:r>
              <a:rPr lang="en-US" altLang="zh-CN" sz="3000">
                <a:latin typeface="Adobe Garamond Pro Bold" panose="02020702060506020403" charset="0"/>
                <a:cs typeface="Adobe Garamond Pro Bold" panose="02020702060506020403" charset="0"/>
              </a:rPr>
              <a:t>FORM &amp; CONTENT</a:t>
            </a:r>
            <a:endParaRPr lang="en-US" altLang="zh-CN" sz="3000">
              <a:latin typeface="Adobe Garamond Pro Bold" panose="02020702060506020403" charset="0"/>
              <a:cs typeface="Adobe Garamond Pro Bold" panose="02020702060506020403" charset="0"/>
            </a:endParaRPr>
          </a:p>
        </p:txBody>
      </p:sp>
      <p:sp>
        <p:nvSpPr>
          <p:cNvPr id="12" name="文本框 11"/>
          <p:cNvSpPr txBox="1"/>
          <p:nvPr>
            <p:custDataLst>
              <p:tags r:id="rId3"/>
            </p:custDataLst>
          </p:nvPr>
        </p:nvSpPr>
        <p:spPr>
          <a:xfrm>
            <a:off x="4792980" y="5968365"/>
            <a:ext cx="2606040" cy="368935"/>
          </a:xfrm>
          <a:prstGeom prst="rect">
            <a:avLst/>
          </a:prstGeom>
          <a:noFill/>
        </p:spPr>
        <p:txBody>
          <a:bodyPr vert="horz" wrap="square" lIns="0" tIns="0" rIns="0" bIns="0" rtlCol="0">
            <a:spAutoFit/>
          </a:bodyPr>
          <a:p>
            <a:pPr lvl="1"/>
            <a:r>
              <a:rPr lang="zh-CN" altLang="en-US" sz="2400">
                <a:solidFill>
                  <a:schemeClr val="accent1"/>
                </a:solidFill>
                <a:latin typeface="华文新魏" panose="02010800040101010101" charset="-122"/>
                <a:ea typeface="华文新魏" panose="02010800040101010101" charset="-122"/>
                <a:cs typeface="华文新魏" panose="02010800040101010101" charset="-122"/>
              </a:rPr>
              <a:t>《女书之歌》</a:t>
            </a:r>
            <a:endParaRPr lang="zh-CN" altLang="en-US" sz="2400">
              <a:solidFill>
                <a:schemeClr val="accent1"/>
              </a:solidFill>
              <a:latin typeface="华文新魏" panose="02010800040101010101" charset="-122"/>
              <a:ea typeface="华文新魏" panose="02010800040101010101" charset="-122"/>
              <a:cs typeface="华文新魏" panose="02010800040101010101" charset="-122"/>
            </a:endParaRPr>
          </a:p>
        </p:txBody>
      </p:sp>
      <p:pic>
        <p:nvPicPr>
          <p:cNvPr id="5" name="图片 4"/>
          <p:cNvPicPr>
            <a:picLocks noChangeAspect="1"/>
          </p:cNvPicPr>
          <p:nvPr/>
        </p:nvPicPr>
        <p:blipFill>
          <a:blip r:embed="rId4"/>
          <a:srcRect t="14302" b="25481"/>
          <a:stretch>
            <a:fillRect/>
          </a:stretch>
        </p:blipFill>
        <p:spPr>
          <a:xfrm>
            <a:off x="4381500" y="1278255"/>
            <a:ext cx="3429635" cy="4478020"/>
          </a:xfrm>
          <a:prstGeom prst="rect">
            <a:avLst/>
          </a:prstGeom>
        </p:spPr>
      </p:pic>
      <p:sp>
        <p:nvSpPr>
          <p:cNvPr id="7" name="文本框 6"/>
          <p:cNvSpPr txBox="1"/>
          <p:nvPr>
            <p:custDataLst>
              <p:tags r:id="rId5"/>
            </p:custDataLst>
          </p:nvPr>
        </p:nvSpPr>
        <p:spPr>
          <a:xfrm>
            <a:off x="7523480" y="1397000"/>
            <a:ext cx="2616200" cy="4571365"/>
          </a:xfrm>
          <a:prstGeom prst="rect">
            <a:avLst/>
          </a:prstGeom>
          <a:noFill/>
        </p:spPr>
        <p:txBody>
          <a:bodyPr vert="horz" wrap="square" lIns="0" tIns="0" rIns="0" bIns="0" rtlCol="0">
            <a:noAutofit/>
          </a:bodyPr>
          <a:p>
            <a:pPr lvl="1" indent="0" fontAlgn="auto">
              <a:lnSpc>
                <a:spcPct val="150000"/>
              </a:lnSpc>
            </a:pPr>
            <a:r>
              <a:rPr lang="zh-CN" altLang="en-US" sz="2200">
                <a:solidFill>
                  <a:schemeClr val="accent1"/>
                </a:solidFill>
                <a:latin typeface="华文新魏" panose="02010800040101010101" charset="-122"/>
                <a:ea typeface="华文新魏" panose="02010800040101010101" charset="-122"/>
                <a:cs typeface="华文新魏" panose="02010800040101010101" charset="-122"/>
              </a:rPr>
              <a:t>锦绣文章达万千，不信世间有奇文。</a:t>
            </a:r>
            <a:endParaRPr lang="zh-CN" altLang="en-US" sz="2200">
              <a:solidFill>
                <a:schemeClr val="accent1"/>
              </a:solidFill>
              <a:latin typeface="华文新魏" panose="02010800040101010101" charset="-122"/>
              <a:ea typeface="华文新魏" panose="02010800040101010101" charset="-122"/>
              <a:cs typeface="华文新魏" panose="02010800040101010101" charset="-122"/>
            </a:endParaRPr>
          </a:p>
          <a:p>
            <a:pPr lvl="1" indent="0" fontAlgn="auto">
              <a:lnSpc>
                <a:spcPct val="150000"/>
              </a:lnSpc>
            </a:pPr>
            <a:r>
              <a:rPr lang="zh-CN" altLang="en-US" sz="2200">
                <a:solidFill>
                  <a:schemeClr val="accent1"/>
                </a:solidFill>
                <a:latin typeface="华文新魏" panose="02010800040101010101" charset="-122"/>
                <a:ea typeface="华文新魏" panose="02010800040101010101" charset="-122"/>
                <a:cs typeface="华文新魏" panose="02010800040101010101" charset="-122"/>
              </a:rPr>
              <a:t>永明女子好才学，修书传诵到如今。</a:t>
            </a:r>
            <a:endParaRPr lang="zh-CN" altLang="en-US" sz="2200">
              <a:solidFill>
                <a:schemeClr val="accent1"/>
              </a:solidFill>
              <a:latin typeface="华文新魏" panose="02010800040101010101" charset="-122"/>
              <a:ea typeface="华文新魏" panose="02010800040101010101" charset="-122"/>
              <a:cs typeface="华文新魏" panose="02010800040101010101" charset="-122"/>
            </a:endParaRPr>
          </a:p>
          <a:p>
            <a:pPr lvl="1" indent="0" fontAlgn="auto">
              <a:lnSpc>
                <a:spcPct val="150000"/>
              </a:lnSpc>
            </a:pPr>
            <a:r>
              <a:rPr lang="zh-CN" altLang="en-US" sz="2200">
                <a:solidFill>
                  <a:schemeClr val="accent1"/>
                </a:solidFill>
                <a:latin typeface="华文新魏" panose="02010800040101010101" charset="-122"/>
                <a:ea typeface="华文新魏" panose="02010800040101010101" charset="-122"/>
                <a:cs typeface="华文新魏" panose="02010800040101010101" charset="-122"/>
              </a:rPr>
              <a:t>手捧女书仔细看，字字行行写得清。</a:t>
            </a:r>
            <a:endParaRPr lang="en-US" altLang="zh-CN" sz="2200">
              <a:solidFill>
                <a:schemeClr val="accent1"/>
              </a:solidFill>
              <a:latin typeface="华文新魏" panose="02010800040101010101" charset="-122"/>
              <a:ea typeface="华文新魏" panose="02010800040101010101" charset="-122"/>
              <a:cs typeface="华文新魏" panose="02010800040101010101" charset="-122"/>
            </a:endParaRPr>
          </a:p>
          <a:p>
            <a:pPr lvl="1" indent="0" fontAlgn="auto">
              <a:lnSpc>
                <a:spcPct val="150000"/>
              </a:lnSpc>
            </a:pPr>
            <a:r>
              <a:rPr lang="zh-CN" altLang="en-US" sz="2200">
                <a:solidFill>
                  <a:schemeClr val="accent1"/>
                </a:solidFill>
                <a:latin typeface="华文新魏" panose="02010800040101010101" charset="-122"/>
                <a:ea typeface="华文新魏" panose="02010800040101010101" charset="-122"/>
                <a:cs typeface="华文新魏" panose="02010800040101010101" charset="-122"/>
              </a:rPr>
              <a:t>谁说女人无用处，从来女子半边天。</a:t>
            </a:r>
            <a:endParaRPr lang="zh-CN" altLang="en-US" sz="2200">
              <a:solidFill>
                <a:schemeClr val="accent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DIAGRAM_VIRTUALLY_FRAME" val="{&quot;height&quot;:233.835905511811,&quot;left&quot;:79.17732283464565,&quot;top&quot;:166.15,&quot;width&quot;:543.2226771653543}"/>
</p:tagLst>
</file>

<file path=ppt/tags/tag10.xml><?xml version="1.0" encoding="utf-8"?>
<p:tagLst xmlns:p="http://schemas.openxmlformats.org/presentationml/2006/main">
  <p:tag name="KSO_WM_DIAGRAM_VIRTUALLY_FRAME" val="{&quot;height&quot;:233.835905511811,&quot;left&quot;:79.17732283464565,&quot;top&quot;:166.15,&quot;width&quot;:543.2226771653543}"/>
</p:tagLst>
</file>

<file path=ppt/tags/tag11.xml><?xml version="1.0" encoding="utf-8"?>
<p:tagLst xmlns:p="http://schemas.openxmlformats.org/presentationml/2006/main">
  <p:tag name="KSO_WM_DIAGRAM_VIRTUALLY_FRAME" val="{&quot;height&quot;:233.835905511811,&quot;left&quot;:79.17732283464565,&quot;top&quot;:166.15,&quot;width&quot;:543.2226771653543}"/>
</p:tagLst>
</file>

<file path=ppt/tags/tag12.xml><?xml version="1.0" encoding="utf-8"?>
<p:tagLst xmlns:p="http://schemas.openxmlformats.org/presentationml/2006/main">
  <p:tag name="KSO_WM_DIAGRAM_VIRTUALLY_FRAME" val="{&quot;height&quot;:233.835905511811,&quot;left&quot;:79.17732283464565,&quot;top&quot;:166.15,&quot;width&quot;:543.2226771653543}"/>
</p:tagLst>
</file>

<file path=ppt/tags/tag13.xml><?xml version="1.0" encoding="utf-8"?>
<p:tagLst xmlns:p="http://schemas.openxmlformats.org/presentationml/2006/main">
  <p:tag name="KSO_WM_DIAGRAM_VIRTUALLY_FRAME" val="{&quot;height&quot;:233.835905511811,&quot;left&quot;:79.17732283464565,&quot;top&quot;:166.15,&quot;width&quot;:543.2226771653543}"/>
</p:tagLst>
</file>

<file path=ppt/tags/tag14.xml><?xml version="1.0" encoding="utf-8"?>
<p:tagLst xmlns:p="http://schemas.openxmlformats.org/presentationml/2006/main">
  <p:tag name="KSO_WM_DIAGRAM_VIRTUALLY_FRAME" val="{&quot;height&quot;:233.835905511811,&quot;left&quot;:79.17732283464565,&quot;top&quot;:166.15,&quot;width&quot;:543.2226771653543}"/>
</p:tagLst>
</file>

<file path=ppt/tags/tag15.xml><?xml version="1.0" encoding="utf-8"?>
<p:tagLst xmlns:p="http://schemas.openxmlformats.org/presentationml/2006/main">
  <p:tag name="picid" val="{7d3df7d5-c205-4eef-b82a-2ff6d712bb25}"/>
</p:tagLst>
</file>

<file path=ppt/tags/tag16.xml><?xml version="1.0" encoding="utf-8"?>
<p:tagLst xmlns:p="http://schemas.openxmlformats.org/presentationml/2006/main">
  <p:tag name="picid" val="{8ca718a8-46b0-4528-9f64-99854655a9ab}"/>
</p:tagLst>
</file>

<file path=ppt/tags/tag17.xml><?xml version="1.0" encoding="utf-8"?>
<p:tagLst xmlns:p="http://schemas.openxmlformats.org/presentationml/2006/main">
  <p:tag name="KSO_WM_DIAGRAM_VIRTUALLY_FRAME" val="{&quot;height&quot;:233.835905511811,&quot;left&quot;:79.17732283464565,&quot;top&quot;:166.15,&quot;width&quot;:543.2226771653543}"/>
</p:tagLst>
</file>

<file path=ppt/tags/tag18.xml><?xml version="1.0" encoding="utf-8"?>
<p:tagLst xmlns:p="http://schemas.openxmlformats.org/presentationml/2006/main">
  <p:tag name="KSO_WM_DIAGRAM_VIRTUALLY_FRAME" val="{&quot;height&quot;:233.835905511811,&quot;left&quot;:79.17732283464565,&quot;top&quot;:166.15,&quot;width&quot;:543.2226771653543}"/>
</p:tagLst>
</file>

<file path=ppt/tags/tag19.xml><?xml version="1.0" encoding="utf-8"?>
<p:tagLst xmlns:p="http://schemas.openxmlformats.org/presentationml/2006/main">
  <p:tag name="picid" val="{d2363343-01b5-43c9-8f78-1a913943341e}"/>
</p:tagLst>
</file>

<file path=ppt/tags/tag2.xml><?xml version="1.0" encoding="utf-8"?>
<p:tagLst xmlns:p="http://schemas.openxmlformats.org/presentationml/2006/main">
  <p:tag name="KSO_WM_DIAGRAM_VIRTUALLY_FRAME" val="{&quot;height&quot;:233.835905511811,&quot;left&quot;:79.17732283464565,&quot;top&quot;:166.15,&quot;width&quot;:543.2226771653543}"/>
</p:tagLst>
</file>

<file path=ppt/tags/tag20.xml><?xml version="1.0" encoding="utf-8"?>
<p:tagLst xmlns:p="http://schemas.openxmlformats.org/presentationml/2006/main">
  <p:tag name="KSO_WM_DIAGRAM_VIRTUALLY_FRAME" val="{&quot;height&quot;:233.835905511811,&quot;left&quot;:79.17732283464565,&quot;top&quot;:166.15,&quot;width&quot;:543.2226771653543}"/>
</p:tagLst>
</file>

<file path=ppt/tags/tag21.xml><?xml version="1.0" encoding="utf-8"?>
<p:tagLst xmlns:p="http://schemas.openxmlformats.org/presentationml/2006/main">
  <p:tag name="KSO_WM_DIAGRAM_VIRTUALLY_FRAME" val="{&quot;height&quot;:233.835905511811,&quot;left&quot;:79.17732283464565,&quot;top&quot;:166.15,&quot;width&quot;:543.2226771653543}"/>
</p:tagLst>
</file>

<file path=ppt/tags/tag22.xml><?xml version="1.0" encoding="utf-8"?>
<p:tagLst xmlns:p="http://schemas.openxmlformats.org/presentationml/2006/main">
  <p:tag name="KSO_WM_DIAGRAM_VIRTUALLY_FRAME" val="{&quot;height&quot;:233.835905511811,&quot;left&quot;:79.17732283464565,&quot;top&quot;:166.15,&quot;width&quot;:543.2226771653543}"/>
</p:tagLst>
</file>

<file path=ppt/tags/tag23.xml><?xml version="1.0" encoding="utf-8"?>
<p:tagLst xmlns:p="http://schemas.openxmlformats.org/presentationml/2006/main">
  <p:tag name="KSO_WM_DIAGRAM_VIRTUALLY_FRAME" val="{&quot;height&quot;:233.835905511811,&quot;left&quot;:79.17732283464565,&quot;top&quot;:166.15,&quot;width&quot;:543.2226771653543}"/>
</p:tagLst>
</file>

<file path=ppt/tags/tag24.xml><?xml version="1.0" encoding="utf-8"?>
<p:tagLst xmlns:p="http://schemas.openxmlformats.org/presentationml/2006/main">
  <p:tag name="KSO_WM_DIAGRAM_VIRTUALLY_FRAME" val="{&quot;height&quot;:233.835905511811,&quot;left&quot;:79.17732283464565,&quot;top&quot;:166.15,&quot;width&quot;:543.2226771653543}"/>
</p:tagLst>
</file>

<file path=ppt/tags/tag25.xml><?xml version="1.0" encoding="utf-8"?>
<p:tagLst xmlns:p="http://schemas.openxmlformats.org/presentationml/2006/main">
  <p:tag name="KSO_WM_DIAGRAM_VIRTUALLY_FRAME" val="{&quot;height&quot;:233.835905511811,&quot;left&quot;:79.17732283464565,&quot;top&quot;:166.15,&quot;width&quot;:543.2226771653543}"/>
</p:tagLst>
</file>

<file path=ppt/tags/tag26.xml><?xml version="1.0" encoding="utf-8"?>
<p:tagLst xmlns:p="http://schemas.openxmlformats.org/presentationml/2006/main">
  <p:tag name="KSO_WM_DIAGRAM_VIRTUALLY_FRAME" val="{&quot;height&quot;:233.835905511811,&quot;left&quot;:79.17732283464565,&quot;top&quot;:166.15,&quot;width&quot;:543.2226771653543}"/>
</p:tagLst>
</file>

<file path=ppt/tags/tag27.xml><?xml version="1.0" encoding="utf-8"?>
<p:tagLst xmlns:p="http://schemas.openxmlformats.org/presentationml/2006/main">
  <p:tag name="picid" val="{d9434248-4d98-43b7-a588-e1ad35de8f02}"/>
</p:tagLst>
</file>

<file path=ppt/tags/tag28.xml><?xml version="1.0" encoding="utf-8"?>
<p:tagLst xmlns:p="http://schemas.openxmlformats.org/presentationml/2006/main">
  <p:tag name="picid" val="{d9434248-4d98-43b7-a588-e1ad35de8f02}"/>
</p:tagLst>
</file>

<file path=ppt/tags/tag29.xml><?xml version="1.0" encoding="utf-8"?>
<p:tagLst xmlns:p="http://schemas.openxmlformats.org/presentationml/2006/main">
  <p:tag name="picid" val="{3c00378c-49e6-4d78-81f7-81f87c8ca49b}"/>
</p:tagLst>
</file>

<file path=ppt/tags/tag3.xml><?xml version="1.0" encoding="utf-8"?>
<p:tagLst xmlns:p="http://schemas.openxmlformats.org/presentationml/2006/main">
  <p:tag name="KSO_WM_DIAGRAM_VIRTUALLY_FRAME" val="{&quot;height&quot;:233.835905511811,&quot;left&quot;:79.17732283464565,&quot;top&quot;:166.15,&quot;width&quot;:543.2226771653543}"/>
</p:tagLst>
</file>

<file path=ppt/tags/tag30.xml><?xml version="1.0" encoding="utf-8"?>
<p:tagLst xmlns:p="http://schemas.openxmlformats.org/presentationml/2006/main">
  <p:tag name="resource_record_key" val="{&quot;13&quot;:[19951231,4650186]}"/>
</p:tagLst>
</file>

<file path=ppt/tags/tag4.xml><?xml version="1.0" encoding="utf-8"?>
<p:tagLst xmlns:p="http://schemas.openxmlformats.org/presentationml/2006/main">
  <p:tag name="KSO_WM_DIAGRAM_VIRTUALLY_FRAME" val="{&quot;height&quot;:233.835905511811,&quot;left&quot;:79.17732283464565,&quot;top&quot;:166.15,&quot;width&quot;:543.2226771653543}"/>
</p:tagLst>
</file>

<file path=ppt/tags/tag5.xml><?xml version="1.0" encoding="utf-8"?>
<p:tagLst xmlns:p="http://schemas.openxmlformats.org/presentationml/2006/main">
  <p:tag name="KSO_WM_DIAGRAM_VIRTUALLY_FRAME" val="{&quot;height&quot;:233.835905511811,&quot;left&quot;:79.17732283464565,&quot;top&quot;:166.15,&quot;width&quot;:543.2226771653543}"/>
</p:tagLst>
</file>

<file path=ppt/tags/tag6.xml><?xml version="1.0" encoding="utf-8"?>
<p:tagLst xmlns:p="http://schemas.openxmlformats.org/presentationml/2006/main">
  <p:tag name="KSO_WM_DIAGRAM_VIRTUALLY_FRAME" val="{&quot;height&quot;:233.835905511811,&quot;left&quot;:79.17732283464565,&quot;top&quot;:166.15,&quot;width&quot;:543.2226771653543}"/>
</p:tagLst>
</file>

<file path=ppt/tags/tag7.xml><?xml version="1.0" encoding="utf-8"?>
<p:tagLst xmlns:p="http://schemas.openxmlformats.org/presentationml/2006/main">
  <p:tag name="picid" val="{7473c9b3-2267-42cc-849a-ffd7c57826ad}"/>
</p:tagLst>
</file>

<file path=ppt/tags/tag8.xml><?xml version="1.0" encoding="utf-8"?>
<p:tagLst xmlns:p="http://schemas.openxmlformats.org/presentationml/2006/main">
  <p:tag name="KSO_WM_DIAGRAM_VIRTUALLY_FRAME" val="{&quot;height&quot;:233.835905511811,&quot;left&quot;:79.17732283464565,&quot;top&quot;:166.15,&quot;width&quot;:543.2226771653543}"/>
</p:tagLst>
</file>

<file path=ppt/tags/tag9.xml><?xml version="1.0" encoding="utf-8"?>
<p:tagLst xmlns:p="http://schemas.openxmlformats.org/presentationml/2006/main">
  <p:tag name="KSO_WM_DIAGRAM_VIRTUALLY_FRAME" val="{&quot;height&quot;:233.835905511811,&quot;left&quot;:79.17732283464565,&quot;top&quot;:166.15,&quot;width&quot;:543.2226771653543}"/>
</p:tagLst>
</file>

<file path=ppt/theme/theme1.xml><?xml version="1.0" encoding="utf-8"?>
<a:theme xmlns:a="http://schemas.openxmlformats.org/drawingml/2006/main" name="Office Theme">
  <a:themeElements>
    <a:clrScheme name="中国风古书">
      <a:dk1>
        <a:sysClr val="windowText" lastClr="000000"/>
      </a:dk1>
      <a:lt1>
        <a:sysClr val="window" lastClr="FFFFFF"/>
      </a:lt1>
      <a:dk2>
        <a:srgbClr val="44546A"/>
      </a:dk2>
      <a:lt2>
        <a:srgbClr val="E7E6E6"/>
      </a:lt2>
      <a:accent1>
        <a:srgbClr val="344767"/>
      </a:accent1>
      <a:accent2>
        <a:srgbClr val="BD7F6E"/>
      </a:accent2>
      <a:accent3>
        <a:srgbClr val="E7E6E6"/>
      </a:accent3>
      <a:accent4>
        <a:srgbClr val="BF1A20"/>
      </a:accent4>
      <a:accent5>
        <a:srgbClr val="121F55"/>
      </a:accent5>
      <a:accent6>
        <a:srgbClr val="121F55"/>
      </a:accent6>
      <a:hlink>
        <a:srgbClr val="0563C1"/>
      </a:hlink>
      <a:folHlink>
        <a:srgbClr val="954F72"/>
      </a:folHlink>
    </a:clrScheme>
    <a:fontScheme name="自定义 5">
      <a:majorFont>
        <a:latin typeface="Calibri"/>
        <a:ea typeface="汉仪书魂体简"/>
        <a:cs typeface=""/>
      </a:majorFont>
      <a:minorFont>
        <a:latin typeface="Calibri"/>
        <a:ea typeface="汉仪南宫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2861</Words>
  <Application>WPS 演示</Application>
  <PresentationFormat>宽屏</PresentationFormat>
  <Paragraphs>91</Paragraphs>
  <Slides>12</Slides>
  <Notes>0</Notes>
  <HiddenSlides>3</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12</vt:i4>
      </vt:variant>
    </vt:vector>
  </HeadingPairs>
  <TitlesOfParts>
    <vt:vector size="25" baseType="lpstr">
      <vt:lpstr>Arial</vt:lpstr>
      <vt:lpstr>宋体</vt:lpstr>
      <vt:lpstr>Wingdings</vt:lpstr>
      <vt:lpstr>Adobe Garamond Pro Bold</vt:lpstr>
      <vt:lpstr>Garamond</vt:lpstr>
      <vt:lpstr>Times New Roman</vt:lpstr>
      <vt:lpstr>华文楷体</vt:lpstr>
      <vt:lpstr>华文新魏</vt:lpstr>
      <vt:lpstr>Calibri</vt:lpstr>
      <vt:lpstr>微软雅黑</vt:lpstr>
      <vt:lpstr>Arial Unicode MS</vt:lpstr>
      <vt:lpstr>汉仪南宫体简</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邓亮</dc:creator>
  <cp:lastModifiedBy>hhhhhq</cp:lastModifiedBy>
  <cp:revision>27</cp:revision>
  <dcterms:created xsi:type="dcterms:W3CDTF">2019-11-26T03:41:00Z</dcterms:created>
  <dcterms:modified xsi:type="dcterms:W3CDTF">2024-12-05T09:12:11Z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KSOTemplateUUID">
    <vt:lpwstr>v1.0_mb_fkZYDaK4D+UmX3TOJDw48A==</vt:lpwstr>
  </property>
  <property fmtid="{D5CDD505-2E9C-101B-9397-08002B2CF9AE}" pid="4" name="ICV">
    <vt:lpwstr>1746E92F8BB847C7AC6123A06DCF151B_13</vt:lpwstr>
  </property>
</Properties>
</file>