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8" r:id="rId4"/>
    <p:sldId id="257"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7" d="100"/>
          <a:sy n="87" d="100"/>
        </p:scale>
        <p:origin x="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10/11/2020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10/11/2020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arved_lacquer" TargetMode="External"/><Relationship Id="rId2" Type="http://schemas.openxmlformats.org/officeDocument/2006/relationships/hyperlink" Target="https://en.wikipedia.org/wiki/Lacqu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8825658" cy="2923028"/>
          </a:xfrm>
        </p:spPr>
        <p:txBody>
          <a:bodyPr/>
          <a:lstStyle/>
          <a:p>
            <a:r>
              <a:rPr lang="en-US" dirty="0" smtClean="0"/>
              <a:t>China Traditional Craft</a:t>
            </a:r>
            <a:endParaRPr lang="en-US" dirty="0"/>
          </a:p>
        </p:txBody>
      </p:sp>
      <p:sp>
        <p:nvSpPr>
          <p:cNvPr id="3" name="Subtitle 2"/>
          <p:cNvSpPr>
            <a:spLocks noGrp="1"/>
          </p:cNvSpPr>
          <p:nvPr>
            <p:ph type="subTitle" idx="1"/>
          </p:nvPr>
        </p:nvSpPr>
        <p:spPr>
          <a:xfrm>
            <a:off x="1154955" y="4921031"/>
            <a:ext cx="8825658" cy="874461"/>
          </a:xfrm>
        </p:spPr>
        <p:txBody>
          <a:bodyPr/>
          <a:lstStyle/>
          <a:p>
            <a:r>
              <a:rPr lang="en-US" dirty="0" smtClean="0"/>
              <a:t>Teacher: Martin </a:t>
            </a:r>
            <a:r>
              <a:rPr lang="en-US" dirty="0" err="1" smtClean="0"/>
              <a:t>woesler</a:t>
            </a:r>
            <a:r>
              <a:rPr lang="en-US" dirty="0" smtClean="0"/>
              <a:t> – CHINESE LANGUAGE AND CULTURE.</a:t>
            </a:r>
          </a:p>
          <a:p>
            <a:r>
              <a:rPr lang="en-US" dirty="0" smtClean="0"/>
              <a:t>Student: Lo minh </a:t>
            </a:r>
            <a:r>
              <a:rPr lang="en-US" dirty="0" err="1" smtClean="0"/>
              <a:t>thao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099" y="538245"/>
            <a:ext cx="3079105" cy="34799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57" y="538244"/>
            <a:ext cx="3220642" cy="2415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204" y="538244"/>
            <a:ext cx="2248334" cy="184925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1645" y="538244"/>
            <a:ext cx="2124011" cy="40950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9868" y="2387499"/>
            <a:ext cx="2114670" cy="1744006"/>
          </a:xfrm>
          <a:prstGeom prst="rect">
            <a:avLst/>
          </a:prstGeom>
        </p:spPr>
      </p:pic>
    </p:spTree>
    <p:extLst>
      <p:ext uri="{BB962C8B-B14F-4D97-AF65-F5344CB8AC3E}">
        <p14:creationId xmlns:p14="http://schemas.microsoft.com/office/powerpoint/2010/main" val="263073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mn-lt"/>
              </a:rPr>
              <a:t>Definition:</a:t>
            </a:r>
            <a:endParaRPr lang="en-US" b="1" i="1" dirty="0">
              <a:latin typeface="+mn-lt"/>
            </a:endParaRPr>
          </a:p>
        </p:txBody>
      </p:sp>
      <p:sp>
        <p:nvSpPr>
          <p:cNvPr id="3" name="Content Placeholder 2"/>
          <p:cNvSpPr>
            <a:spLocks noGrp="1"/>
          </p:cNvSpPr>
          <p:nvPr>
            <p:ph idx="1"/>
          </p:nvPr>
        </p:nvSpPr>
        <p:spPr/>
        <p:txBody>
          <a:bodyPr/>
          <a:lstStyle/>
          <a:p>
            <a:r>
              <a:rPr lang="en-US" b="1" dirty="0" smtClean="0">
                <a:latin typeface=".VnAvant" panose="020B7200000000000000" pitchFamily="34" charset="0"/>
              </a:rPr>
              <a:t>Lacquer ware</a:t>
            </a:r>
            <a:r>
              <a:rPr lang="en-US" dirty="0">
                <a:latin typeface=".VnAvant" panose="020B7200000000000000" pitchFamily="34" charset="0"/>
              </a:rPr>
              <a:t> are objects decoratively covered with </a:t>
            </a:r>
            <a:r>
              <a:rPr lang="en-US" dirty="0">
                <a:latin typeface=".VnAvant" panose="020B7200000000000000" pitchFamily="34" charset="0"/>
                <a:hlinkClick r:id="rId2" tooltip="Lacquer"/>
              </a:rPr>
              <a:t>lacquer</a:t>
            </a:r>
            <a:r>
              <a:rPr lang="en-US" dirty="0">
                <a:latin typeface=".VnAvant" panose="020B7200000000000000" pitchFamily="34" charset="0"/>
              </a:rPr>
              <a:t>. </a:t>
            </a:r>
            <a:r>
              <a:rPr lang="en-US" dirty="0" smtClean="0">
                <a:latin typeface=".VnAvant" panose="020B7200000000000000" pitchFamily="34" charset="0"/>
              </a:rPr>
              <a:t>Lacquer ware </a:t>
            </a:r>
            <a:r>
              <a:rPr lang="en-US" dirty="0">
                <a:latin typeface=".VnAvant" panose="020B7200000000000000" pitchFamily="34" charset="0"/>
              </a:rPr>
              <a:t>includes small or large containers, tableware, a variety of small objects carried by people, and larger objects such as furniture and even coffins painted with lacquer. Before lacquering, the surface is sometimes painted with pictures, inlaid with shell and other materials, or </a:t>
            </a:r>
            <a:r>
              <a:rPr lang="en-US" dirty="0">
                <a:latin typeface=".VnAvant" panose="020B7200000000000000" pitchFamily="34" charset="0"/>
                <a:hlinkClick r:id="rId3" tooltip="Carved lacquer"/>
              </a:rPr>
              <a:t>carved</a:t>
            </a:r>
            <a:r>
              <a:rPr lang="en-US" dirty="0">
                <a:latin typeface=".VnAvant" panose="020B7200000000000000" pitchFamily="34" charset="0"/>
              </a:rPr>
              <a:t>. The lacquer can be dusted with gold or silver and given further decorative treatments.</a:t>
            </a:r>
            <a:endParaRPr lang="en-US" dirty="0">
              <a:latin typeface=".VnAvant" panose="020B7200000000000000" pitchFamily="34" charset="0"/>
            </a:endParaRPr>
          </a:p>
        </p:txBody>
      </p:sp>
    </p:spTree>
    <p:extLst>
      <p:ext uri="{BB962C8B-B14F-4D97-AF65-F5344CB8AC3E}">
        <p14:creationId xmlns:p14="http://schemas.microsoft.com/office/powerpoint/2010/main" val="328270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Lacquerware</a:t>
            </a:r>
            <a:endParaRPr lang="en-US" dirty="0">
              <a:latin typeface="+mn-lt"/>
            </a:endParaRPr>
          </a:p>
        </p:txBody>
      </p:sp>
      <p:sp>
        <p:nvSpPr>
          <p:cNvPr id="3" name="Content Placeholder 2"/>
          <p:cNvSpPr>
            <a:spLocks noGrp="1"/>
          </p:cNvSpPr>
          <p:nvPr>
            <p:ph idx="1"/>
          </p:nvPr>
        </p:nvSpPr>
        <p:spPr/>
        <p:txBody>
          <a:bodyPr/>
          <a:lstStyle/>
          <a:p>
            <a:r>
              <a:rPr lang="en-US" dirty="0" smtClean="0"/>
              <a:t>Part 1: History of Chinese </a:t>
            </a:r>
            <a:r>
              <a:rPr lang="en-US" dirty="0" err="1" smtClean="0"/>
              <a:t>lacquerware</a:t>
            </a:r>
            <a:endParaRPr lang="en-US" dirty="0" smtClean="0"/>
          </a:p>
          <a:p>
            <a:r>
              <a:rPr lang="en-US" dirty="0" smtClean="0"/>
              <a:t>Part 2: How to make a lacquer</a:t>
            </a:r>
          </a:p>
          <a:p>
            <a:r>
              <a:rPr lang="en-US" dirty="0" smtClean="0"/>
              <a:t>Part 3: The development </a:t>
            </a:r>
            <a:r>
              <a:rPr lang="en-US" dirty="0"/>
              <a:t>and </a:t>
            </a:r>
            <a:r>
              <a:rPr lang="en-US" dirty="0" smtClean="0"/>
              <a:t>the influence of </a:t>
            </a:r>
            <a:r>
              <a:rPr lang="en-US" dirty="0" err="1" smtClean="0"/>
              <a:t>lacquerware</a:t>
            </a:r>
            <a:endParaRPr lang="en-US" dirty="0"/>
          </a:p>
        </p:txBody>
      </p:sp>
    </p:spTree>
    <p:extLst>
      <p:ext uri="{BB962C8B-B14F-4D97-AF65-F5344CB8AC3E}">
        <p14:creationId xmlns:p14="http://schemas.microsoft.com/office/powerpoint/2010/main" val="24831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4" y="805897"/>
            <a:ext cx="3044599" cy="1338589"/>
          </a:xfrm>
        </p:spPr>
        <p:txBody>
          <a:bodyPr anchor="ctr"/>
          <a:lstStyle/>
          <a:p>
            <a:pPr algn="ctr"/>
            <a:r>
              <a:rPr lang="en-US" sz="4000" dirty="0" err="1" smtClean="0">
                <a:latin typeface=".VnAristote" panose="020B7200000000000000" pitchFamily="34" charset="0"/>
              </a:rPr>
              <a:t>Lacquerware</a:t>
            </a:r>
            <a:endParaRPr lang="en-US" sz="4000" dirty="0">
              <a:latin typeface=".VnAristote" panose="020B7200000000000000"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4455" y="468086"/>
            <a:ext cx="3405699" cy="2558531"/>
          </a:xfrm>
        </p:spPr>
      </p:pic>
      <p:sp>
        <p:nvSpPr>
          <p:cNvPr id="4" name="Text Placeholder 3"/>
          <p:cNvSpPr>
            <a:spLocks noGrp="1"/>
          </p:cNvSpPr>
          <p:nvPr>
            <p:ph type="body" sz="half" idx="2"/>
          </p:nvPr>
        </p:nvSpPr>
        <p:spPr>
          <a:xfrm>
            <a:off x="1023257" y="1948543"/>
            <a:ext cx="2924855" cy="4076337"/>
          </a:xfrm>
        </p:spPr>
        <p:txBody>
          <a:bodyPr/>
          <a:lstStyle/>
          <a:p>
            <a:r>
              <a:rPr lang="en-US" b="1" i="1" dirty="0" smtClean="0">
                <a:solidFill>
                  <a:schemeClr val="bg1"/>
                </a:solidFill>
                <a:latin typeface=".VnArial" panose="020B7200000000000000" pitchFamily="34" charset="0"/>
              </a:rPr>
              <a:t>Part 1-History:</a:t>
            </a:r>
          </a:p>
          <a:p>
            <a:r>
              <a:rPr lang="en-US" dirty="0" smtClean="0">
                <a:solidFill>
                  <a:schemeClr val="bg1"/>
                </a:solidFill>
                <a:latin typeface=".VnArial" panose="020B7200000000000000" pitchFamily="34" charset="0"/>
              </a:rPr>
              <a:t>Chinese </a:t>
            </a:r>
            <a:r>
              <a:rPr lang="en-US" dirty="0" err="1" smtClean="0">
                <a:solidFill>
                  <a:schemeClr val="bg1"/>
                </a:solidFill>
                <a:latin typeface=".VnArial" panose="020B7200000000000000" pitchFamily="34" charset="0"/>
              </a:rPr>
              <a:t>lacquerware</a:t>
            </a:r>
            <a:r>
              <a:rPr lang="en-US" dirty="0" smtClean="0">
                <a:solidFill>
                  <a:schemeClr val="bg1"/>
                </a:solidFill>
                <a:latin typeface=".VnArial" panose="020B7200000000000000" pitchFamily="34" charset="0"/>
              </a:rPr>
              <a:t> has a very long history. There’s a bowl proves that </a:t>
            </a:r>
            <a:r>
              <a:rPr lang="en-US" dirty="0" err="1" smtClean="0">
                <a:solidFill>
                  <a:schemeClr val="bg1"/>
                </a:solidFill>
                <a:latin typeface=".VnArial" panose="020B7200000000000000" pitchFamily="34" charset="0"/>
              </a:rPr>
              <a:t>lacquerware</a:t>
            </a:r>
            <a:r>
              <a:rPr lang="en-US" dirty="0" smtClean="0">
                <a:solidFill>
                  <a:schemeClr val="bg1"/>
                </a:solidFill>
                <a:latin typeface=".VnArial" panose="020B7200000000000000" pitchFamily="34" charset="0"/>
              </a:rPr>
              <a:t> had been appeared before 5,000-4000BC. </a:t>
            </a:r>
          </a:p>
          <a:p>
            <a:r>
              <a:rPr lang="en-US" dirty="0" smtClean="0">
                <a:solidFill>
                  <a:schemeClr val="bg1"/>
                </a:solidFill>
                <a:latin typeface=".VnArial" panose="020B7200000000000000" pitchFamily="34" charset="0"/>
              </a:rPr>
              <a:t>The coffins unearthed in 1972 at </a:t>
            </a:r>
            <a:r>
              <a:rPr lang="en-US" dirty="0" err="1" smtClean="0">
                <a:solidFill>
                  <a:schemeClr val="bg1"/>
                </a:solidFill>
                <a:latin typeface=".VnArial" panose="020B7200000000000000" pitchFamily="34" charset="0"/>
              </a:rPr>
              <a:t>Mawangdui</a:t>
            </a:r>
            <a:r>
              <a:rPr lang="en-US" dirty="0" smtClean="0">
                <a:solidFill>
                  <a:schemeClr val="bg1"/>
                </a:solidFill>
                <a:latin typeface=".VnArial" panose="020B7200000000000000" pitchFamily="34" charset="0"/>
              </a:rPr>
              <a:t>, Changsha prove that </a:t>
            </a:r>
            <a:r>
              <a:rPr lang="en-US" dirty="0" err="1" smtClean="0">
                <a:solidFill>
                  <a:schemeClr val="bg1"/>
                </a:solidFill>
                <a:latin typeface=".VnArial" panose="020B7200000000000000" pitchFamily="34" charset="0"/>
              </a:rPr>
              <a:t>lacquerware</a:t>
            </a:r>
            <a:r>
              <a:rPr lang="en-US" dirty="0" smtClean="0">
                <a:solidFill>
                  <a:schemeClr val="bg1"/>
                </a:solidFill>
                <a:latin typeface=".VnArial" panose="020B7200000000000000" pitchFamily="34" charset="0"/>
              </a:rPr>
              <a:t> as an art reached a new height in the Han Dynasty (206-220AD). Decorating with a lacquer picture showing people, deities, animals and clouds</a:t>
            </a:r>
          </a:p>
          <a:p>
            <a:pPr marL="285750" indent="-285750">
              <a:buFont typeface="Arial" panose="020B0604020202020204" pitchFamily="34" charset="0"/>
              <a:buChar char="•"/>
            </a:pPr>
            <a:endParaRPr lang="en-US" dirty="0" smtClean="0">
              <a:solidFill>
                <a:schemeClr val="bg1"/>
              </a:solidFill>
              <a:latin typeface=".VnArial" panose="020B7200000000000000" pitchFamily="34" charset="0"/>
            </a:endParaRPr>
          </a:p>
          <a:p>
            <a:pPr marL="285750" indent="-285750">
              <a:buFont typeface="Arial" panose="020B0604020202020204" pitchFamily="34" charset="0"/>
              <a:buChar char="•"/>
            </a:pPr>
            <a:endParaRPr lang="en-US" dirty="0">
              <a:solidFill>
                <a:schemeClr val="bg1"/>
              </a:solidFill>
              <a:latin typeface=".VnArial" panose="020B7200000000000000" pitchFamily="34" charset="0"/>
            </a:endParaRPr>
          </a:p>
        </p:txBody>
      </p:sp>
      <p:sp>
        <p:nvSpPr>
          <p:cNvPr id="7" name="TextBox 6"/>
          <p:cNvSpPr txBox="1"/>
          <p:nvPr/>
        </p:nvSpPr>
        <p:spPr>
          <a:xfrm>
            <a:off x="5094455" y="544287"/>
            <a:ext cx="3405699" cy="261610"/>
          </a:xfrm>
          <a:prstGeom prst="rect">
            <a:avLst/>
          </a:prstGeom>
          <a:noFill/>
        </p:spPr>
        <p:txBody>
          <a:bodyPr wrap="square" rtlCol="0">
            <a:spAutoFit/>
          </a:bodyPr>
          <a:lstStyle/>
          <a:p>
            <a:r>
              <a:rPr lang="en-US" sz="1100" b="1" i="1" dirty="0" smtClean="0"/>
              <a:t>Lacquer bowl in </a:t>
            </a:r>
            <a:r>
              <a:rPr lang="en-US" sz="1100" b="1" i="1" dirty="0" err="1" smtClean="0"/>
              <a:t>Hemude</a:t>
            </a:r>
            <a:r>
              <a:rPr lang="en-US" sz="1100" b="1" i="1" dirty="0" smtClean="0"/>
              <a:t> Culture(5000-4000BC)</a:t>
            </a:r>
            <a:endParaRPr lang="en-US" sz="1100" b="1" i="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742" y="3102818"/>
            <a:ext cx="3603172" cy="2251254"/>
          </a:xfrm>
          <a:prstGeom prst="rect">
            <a:avLst/>
          </a:prstGeom>
        </p:spPr>
      </p:pic>
      <p:sp>
        <p:nvSpPr>
          <p:cNvPr id="9" name="TextBox 8"/>
          <p:cNvSpPr txBox="1"/>
          <p:nvPr/>
        </p:nvSpPr>
        <p:spPr>
          <a:xfrm>
            <a:off x="4789714" y="3232795"/>
            <a:ext cx="3710440" cy="1077218"/>
          </a:xfrm>
          <a:prstGeom prst="rect">
            <a:avLst/>
          </a:prstGeom>
          <a:noFill/>
        </p:spPr>
        <p:txBody>
          <a:bodyPr wrap="square" rtlCol="0">
            <a:spAutoFit/>
          </a:bodyPr>
          <a:lstStyle/>
          <a:p>
            <a:pPr lvl="1"/>
            <a:r>
              <a:rPr lang="en-US" sz="1600" b="1" i="1" dirty="0"/>
              <a:t>Black Lacquer </a:t>
            </a:r>
            <a:r>
              <a:rPr lang="en-US" sz="1600" b="1" i="1" dirty="0" smtClean="0"/>
              <a:t>Coffin </a:t>
            </a:r>
            <a:r>
              <a:rPr lang="en-US" sz="1600" dirty="0" err="1" smtClean="0"/>
              <a:t>Mawangdui</a:t>
            </a:r>
            <a:r>
              <a:rPr lang="en-US" sz="1600" dirty="0" smtClean="0"/>
              <a:t>, Changsha, Hunan </a:t>
            </a:r>
            <a:r>
              <a:rPr lang="en-US" sz="1600" dirty="0" err="1" smtClean="0"/>
              <a:t>provice</a:t>
            </a:r>
            <a:r>
              <a:rPr lang="en-US" sz="1600" dirty="0"/>
              <a:t> 206-220AD</a:t>
            </a:r>
            <a:endParaRPr lang="en-US" sz="1600" dirty="0" smtClean="0"/>
          </a:p>
          <a:p>
            <a:pPr lvl="1"/>
            <a:r>
              <a:rPr lang="en-US" sz="1600" dirty="0" smtClean="0"/>
              <a:t>(Hunan Museum)</a:t>
            </a:r>
            <a:endParaRPr lang="en-US" sz="1600" dirty="0"/>
          </a:p>
        </p:txBody>
      </p:sp>
    </p:spTree>
    <p:extLst>
      <p:ext uri="{BB962C8B-B14F-4D97-AF65-F5344CB8AC3E}">
        <p14:creationId xmlns:p14="http://schemas.microsoft.com/office/powerpoint/2010/main" val="5843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544286"/>
            <a:ext cx="2990170" cy="1132114"/>
          </a:xfrm>
        </p:spPr>
        <p:txBody>
          <a:bodyPr anchor="ctr"/>
          <a:lstStyle/>
          <a:p>
            <a:pPr algn="ctr"/>
            <a:r>
              <a:rPr lang="en-US" sz="4000" dirty="0" err="1">
                <a:latin typeface=".VnAristote" panose="020B7200000000000000" pitchFamily="34" charset="0"/>
              </a:rPr>
              <a:t>Lacquerware</a:t>
            </a:r>
            <a:endParaRPr lang="en-US" sz="4000" dirty="0"/>
          </a:p>
        </p:txBody>
      </p:sp>
      <p:sp>
        <p:nvSpPr>
          <p:cNvPr id="4" name="Text Placeholder 3"/>
          <p:cNvSpPr>
            <a:spLocks noGrp="1"/>
          </p:cNvSpPr>
          <p:nvPr>
            <p:ph type="body" sz="half" idx="2"/>
          </p:nvPr>
        </p:nvSpPr>
        <p:spPr>
          <a:xfrm>
            <a:off x="957943" y="1676399"/>
            <a:ext cx="3211285" cy="3755571"/>
          </a:xfrm>
        </p:spPr>
        <p:txBody>
          <a:bodyPr>
            <a:normAutofit/>
          </a:bodyPr>
          <a:lstStyle/>
          <a:p>
            <a:r>
              <a:rPr lang="en-US" sz="1600" b="1" i="1" dirty="0">
                <a:latin typeface=".VnArial" panose="020B7200000000000000" pitchFamily="34" charset="0"/>
              </a:rPr>
              <a:t>Part 2: How to make a lacquer</a:t>
            </a:r>
          </a:p>
          <a:p>
            <a:r>
              <a:rPr lang="en-US" dirty="0" smtClean="0">
                <a:latin typeface=".VnArial" panose="020B7200000000000000" pitchFamily="34" charset="0"/>
              </a:rPr>
              <a:t>Chinese lacquer is a natural varnish made from the sap of the lacquer tree</a:t>
            </a:r>
            <a:r>
              <a:rPr lang="en-US" dirty="0">
                <a:latin typeface=".VnArial" panose="020B7200000000000000" pitchFamily="34" charset="0"/>
              </a:rPr>
              <a:t> </a:t>
            </a:r>
            <a:r>
              <a:rPr lang="en-US" dirty="0" smtClean="0">
                <a:latin typeface=".VnArial" panose="020B7200000000000000" pitchFamily="34" charset="0"/>
              </a:rPr>
              <a:t>- dries on exposure to air to a form of plastic coat ( resistant to water and acid or alkaline corrosion.)</a:t>
            </a:r>
          </a:p>
          <a:p>
            <a:r>
              <a:rPr lang="en-US" dirty="0">
                <a:latin typeface=".VnArial" panose="020B7200000000000000" pitchFamily="34" charset="0"/>
              </a:rPr>
              <a:t>Chinese </a:t>
            </a:r>
            <a:r>
              <a:rPr lang="en-US" dirty="0" smtClean="0">
                <a:latin typeface=".VnArial" panose="020B7200000000000000" pitchFamily="34" charset="0"/>
              </a:rPr>
              <a:t>lacquer body made from wood, bamboo, leather or metal can be applied with or without a coloring agent.</a:t>
            </a:r>
          </a:p>
          <a:p>
            <a:r>
              <a:rPr lang="en-US" dirty="0" smtClean="0">
                <a:latin typeface=".VnArial" panose="020B7200000000000000" pitchFamily="34" charset="0"/>
              </a:rPr>
              <a:t>Early: restricted 2 colors black and vermilion</a:t>
            </a:r>
            <a:r>
              <a:rPr lang="en-US" dirty="0">
                <a:latin typeface=".VnArial" panose="020B7200000000000000" pitchFamily="34" charset="0"/>
              </a:rPr>
              <a:t> </a:t>
            </a:r>
            <a:r>
              <a:rPr lang="en-US" dirty="0" smtClean="0">
                <a:latin typeface=".VnArial" panose="020B7200000000000000" pitchFamily="34" charset="0"/>
              </a:rPr>
              <a:t>but now it more developed with not only colorful but also </a:t>
            </a:r>
            <a:r>
              <a:rPr lang="en-US" dirty="0" err="1" smtClean="0">
                <a:latin typeface=".VnArial" panose="020B7200000000000000" pitchFamily="34" charset="0"/>
              </a:rPr>
              <a:t>inlaied</a:t>
            </a:r>
            <a:r>
              <a:rPr lang="en-US" dirty="0" smtClean="0">
                <a:latin typeface=".VnArial" panose="020B7200000000000000" pitchFamily="34" charset="0"/>
              </a:rPr>
              <a:t> with gilding, silver, jade..</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4529" y="455022"/>
            <a:ext cx="4834080" cy="3202578"/>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285" y="404675"/>
            <a:ext cx="5000625" cy="51625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686" y="677725"/>
            <a:ext cx="6350000" cy="4889500"/>
          </a:xfrm>
          <a:prstGeom prst="rect">
            <a:avLst/>
          </a:prstGeom>
        </p:spPr>
      </p:pic>
    </p:spTree>
    <p:extLst>
      <p:ext uri="{BB962C8B-B14F-4D97-AF65-F5344CB8AC3E}">
        <p14:creationId xmlns:p14="http://schemas.microsoft.com/office/powerpoint/2010/main" val="27276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08" y="947057"/>
            <a:ext cx="2793158" cy="500743"/>
          </a:xfrm>
        </p:spPr>
        <p:txBody>
          <a:bodyPr/>
          <a:lstStyle/>
          <a:p>
            <a:r>
              <a:rPr lang="en-US" sz="4000" dirty="0" err="1">
                <a:latin typeface=".VnAristote" panose="020B7200000000000000" pitchFamily="34" charset="0"/>
              </a:rPr>
              <a:t>Lacquerware</a:t>
            </a:r>
            <a:endParaRPr lang="en-US" sz="4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4997" y="141515"/>
            <a:ext cx="3463636" cy="4572000"/>
          </a:xfrm>
        </p:spPr>
      </p:pic>
      <p:sp>
        <p:nvSpPr>
          <p:cNvPr id="4" name="Text Placeholder 3"/>
          <p:cNvSpPr>
            <a:spLocks noGrp="1"/>
          </p:cNvSpPr>
          <p:nvPr>
            <p:ph type="body" sz="half" idx="2"/>
          </p:nvPr>
        </p:nvSpPr>
        <p:spPr>
          <a:xfrm>
            <a:off x="555171" y="1545771"/>
            <a:ext cx="3722915" cy="3063965"/>
          </a:xfrm>
        </p:spPr>
        <p:txBody>
          <a:bodyPr>
            <a:normAutofit fontScale="92500" lnSpcReduction="10000"/>
          </a:bodyPr>
          <a:lstStyle/>
          <a:p>
            <a:r>
              <a:rPr lang="en-US" b="1" i="1" dirty="0">
                <a:latin typeface=".VnArial" panose="020B7200000000000000" pitchFamily="34" charset="0"/>
              </a:rPr>
              <a:t>Part 3: The development and the influence of </a:t>
            </a:r>
            <a:r>
              <a:rPr lang="en-US" b="1" i="1" dirty="0" err="1">
                <a:latin typeface=".VnArial" panose="020B7200000000000000" pitchFamily="34" charset="0"/>
              </a:rPr>
              <a:t>lacquerware</a:t>
            </a:r>
            <a:endParaRPr lang="en-US" b="1" i="1" dirty="0">
              <a:latin typeface=".VnArial" panose="020B7200000000000000" pitchFamily="34" charset="0"/>
            </a:endParaRPr>
          </a:p>
          <a:p>
            <a:pPr marL="285750" indent="-285750">
              <a:buFont typeface="Wingdings" panose="05000000000000000000" pitchFamily="2" charset="2"/>
              <a:buChar char="Ø"/>
            </a:pPr>
            <a:r>
              <a:rPr lang="en-US" dirty="0" err="1" smtClean="0"/>
              <a:t>Lacquerware</a:t>
            </a:r>
            <a:r>
              <a:rPr lang="en-US" dirty="0" smtClean="0"/>
              <a:t> is produced in </a:t>
            </a:r>
            <a:r>
              <a:rPr lang="en-US" dirty="0" err="1" smtClean="0"/>
              <a:t>Bejing</a:t>
            </a:r>
            <a:r>
              <a:rPr lang="en-US" dirty="0" smtClean="0"/>
              <a:t>, Shanghai, Fuzhou, Yangzhou, Yinchuan, Chongqing, </a:t>
            </a:r>
            <a:r>
              <a:rPr lang="en-US" dirty="0" err="1" smtClean="0"/>
              <a:t>Pingyao</a:t>
            </a:r>
            <a:r>
              <a:rPr lang="en-US" dirty="0"/>
              <a:t> </a:t>
            </a:r>
            <a:r>
              <a:rPr lang="en-US" dirty="0" smtClean="0"/>
              <a:t>and other places –BJ </a:t>
            </a:r>
            <a:r>
              <a:rPr lang="en-US" dirty="0" err="1" smtClean="0"/>
              <a:t>Lacquerware</a:t>
            </a:r>
            <a:r>
              <a:rPr lang="en-US" dirty="0" smtClean="0"/>
              <a:t> is developed from the techniques used in imperial workshop of Ming and Qing dynasties.</a:t>
            </a:r>
          </a:p>
          <a:p>
            <a:pPr marL="285750" indent="-285750">
              <a:buFont typeface="Wingdings" panose="05000000000000000000" pitchFamily="2" charset="2"/>
              <a:buChar char="Ø"/>
            </a:pPr>
            <a:r>
              <a:rPr lang="en-US" dirty="0" smtClean="0"/>
              <a:t>Emperor Qianlong (1711-1799) of the Qing Dynasty had a special </a:t>
            </a:r>
            <a:r>
              <a:rPr lang="en-US" dirty="0" err="1" smtClean="0"/>
              <a:t>fondess</a:t>
            </a:r>
            <a:r>
              <a:rPr lang="en-US" dirty="0" smtClean="0"/>
              <a:t> for  carved </a:t>
            </a:r>
            <a:r>
              <a:rPr lang="en-US" dirty="0" err="1" smtClean="0"/>
              <a:t>lacquerware</a:t>
            </a:r>
            <a:r>
              <a:rPr lang="en-US" dirty="0" smtClean="0"/>
              <a:t>. During his reign produced lacquer thrones, screens and tables and he even buried in a carved lacquer coffin.</a:t>
            </a:r>
          </a:p>
          <a:p>
            <a:pPr marL="285750" indent="-285750">
              <a:buFont typeface="Wingdings" panose="05000000000000000000" pitchFamily="2" charset="2"/>
              <a:buChar char="Ø"/>
            </a:pPr>
            <a:endParaRPr lang="en-US" dirty="0"/>
          </a:p>
        </p:txBody>
      </p:sp>
      <p:sp>
        <p:nvSpPr>
          <p:cNvPr id="6" name="TextBox 5"/>
          <p:cNvSpPr txBox="1"/>
          <p:nvPr/>
        </p:nvSpPr>
        <p:spPr>
          <a:xfrm>
            <a:off x="6814457" y="4713515"/>
            <a:ext cx="4093990" cy="369332"/>
          </a:xfrm>
          <a:prstGeom prst="rect">
            <a:avLst/>
          </a:prstGeom>
          <a:noFill/>
        </p:spPr>
        <p:txBody>
          <a:bodyPr wrap="square" rtlCol="0">
            <a:spAutoFit/>
          </a:bodyPr>
          <a:lstStyle/>
          <a:p>
            <a:r>
              <a:rPr lang="en-US" i="1" dirty="0" smtClean="0"/>
              <a:t>Emperor Qianlong (1711-1799)</a:t>
            </a: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536" y="141515"/>
            <a:ext cx="2857500" cy="1819275"/>
          </a:xfrm>
          <a:prstGeom prst="rect">
            <a:avLst/>
          </a:prstGeom>
        </p:spPr>
      </p:pic>
      <p:sp>
        <p:nvSpPr>
          <p:cNvPr id="8" name="TextBox 7"/>
          <p:cNvSpPr txBox="1"/>
          <p:nvPr/>
        </p:nvSpPr>
        <p:spPr>
          <a:xfrm>
            <a:off x="4902911" y="141515"/>
            <a:ext cx="1992086" cy="707886"/>
          </a:xfrm>
          <a:prstGeom prst="rect">
            <a:avLst/>
          </a:prstGeom>
          <a:noFill/>
        </p:spPr>
        <p:txBody>
          <a:bodyPr wrap="square" rtlCol="0">
            <a:spAutoFit/>
          </a:bodyPr>
          <a:lstStyle/>
          <a:p>
            <a:r>
              <a:rPr lang="en-US" sz="1100" b="1" dirty="0">
                <a:solidFill>
                  <a:schemeClr val="bg1"/>
                </a:solidFill>
                <a:latin typeface=".VnArial" panose="020B7200000000000000" pitchFamily="34" charset="0"/>
              </a:rPr>
              <a:t>Wood </a:t>
            </a:r>
            <a:r>
              <a:rPr lang="en-US" sz="1100" b="1" dirty="0" err="1">
                <a:solidFill>
                  <a:schemeClr val="bg1"/>
                </a:solidFill>
                <a:latin typeface=".VnArial" panose="020B7200000000000000" pitchFamily="34" charset="0"/>
              </a:rPr>
              <a:t>Lacquerware</a:t>
            </a:r>
            <a:r>
              <a:rPr lang="en-US" sz="1100" b="1" dirty="0">
                <a:solidFill>
                  <a:schemeClr val="bg1"/>
                </a:solidFill>
                <a:latin typeface=".VnArial" panose="020B7200000000000000" pitchFamily="34" charset="0"/>
              </a:rPr>
              <a:t> Double Dragon Storage </a:t>
            </a:r>
            <a:r>
              <a:rPr lang="en-US" sz="1100" b="1" dirty="0" smtClean="0">
                <a:solidFill>
                  <a:schemeClr val="bg1"/>
                </a:solidFill>
                <a:latin typeface=".VnArial" panose="020B7200000000000000" pitchFamily="34" charset="0"/>
              </a:rPr>
              <a:t>Jewelry Case </a:t>
            </a:r>
            <a:r>
              <a:rPr lang="en-US" sz="1100" b="1" dirty="0">
                <a:solidFill>
                  <a:schemeClr val="bg1"/>
                </a:solidFill>
                <a:latin typeface=".VnArial" panose="020B7200000000000000" pitchFamily="34" charset="0"/>
              </a:rPr>
              <a:t>Box Statue</a:t>
            </a:r>
            <a:r>
              <a:rPr lang="en-US" b="1" dirty="0">
                <a:solidFill>
                  <a:schemeClr val="bg1"/>
                </a:solidFill>
              </a:rPr>
              <a:t> </a:t>
            </a:r>
            <a:endParaRPr lang="en-US"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1" y="849401"/>
            <a:ext cx="5672290" cy="3786254"/>
          </a:xfrm>
          <a:prstGeom prst="rect">
            <a:avLst/>
          </a:prstGeom>
        </p:spPr>
      </p:pic>
      <p:sp>
        <p:nvSpPr>
          <p:cNvPr id="10" name="TextBox 9"/>
          <p:cNvSpPr txBox="1"/>
          <p:nvPr/>
        </p:nvSpPr>
        <p:spPr>
          <a:xfrm>
            <a:off x="5702325" y="1176439"/>
            <a:ext cx="1927131" cy="369332"/>
          </a:xfrm>
          <a:prstGeom prst="rect">
            <a:avLst/>
          </a:prstGeom>
          <a:noFill/>
        </p:spPr>
        <p:txBody>
          <a:bodyPr wrap="none" rtlCol="0">
            <a:spAutoFit/>
          </a:bodyPr>
          <a:lstStyle/>
          <a:p>
            <a:r>
              <a:rPr lang="en-US" b="1" i="1" dirty="0" smtClean="0">
                <a:solidFill>
                  <a:schemeClr val="bg1"/>
                </a:solidFill>
              </a:rPr>
              <a:t>BIRD TREE TABLE</a:t>
            </a:r>
            <a:endParaRPr lang="en-US" b="1" i="1" dirty="0">
              <a:solidFill>
                <a:schemeClr val="bg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325" y="2172765"/>
            <a:ext cx="3485040" cy="2321908"/>
          </a:xfrm>
          <a:prstGeom prst="rect">
            <a:avLst/>
          </a:prstGeom>
        </p:spPr>
      </p:pic>
      <p:sp>
        <p:nvSpPr>
          <p:cNvPr id="12" name="TextBox 11"/>
          <p:cNvSpPr txBox="1"/>
          <p:nvPr/>
        </p:nvSpPr>
        <p:spPr>
          <a:xfrm>
            <a:off x="5768742" y="2174441"/>
            <a:ext cx="1830950" cy="369332"/>
          </a:xfrm>
          <a:prstGeom prst="rect">
            <a:avLst/>
          </a:prstGeom>
          <a:noFill/>
        </p:spPr>
        <p:txBody>
          <a:bodyPr wrap="none" rtlCol="0">
            <a:spAutoFit/>
          </a:bodyPr>
          <a:lstStyle/>
          <a:p>
            <a:r>
              <a:rPr lang="en-US" b="1" i="1" dirty="0" smtClean="0"/>
              <a:t>TRAPPING BOX</a:t>
            </a:r>
            <a:endParaRPr lang="en-US" b="1" i="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9214" y="1197428"/>
            <a:ext cx="4765128" cy="357384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8220" y="392988"/>
            <a:ext cx="4876221" cy="487622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7811" y="784809"/>
            <a:ext cx="4174640" cy="4399083"/>
          </a:xfrm>
          <a:prstGeom prst="rect">
            <a:avLst/>
          </a:prstGeom>
        </p:spPr>
      </p:pic>
    </p:spTree>
    <p:extLst>
      <p:ext uri="{BB962C8B-B14F-4D97-AF65-F5344CB8AC3E}">
        <p14:creationId xmlns:p14="http://schemas.microsoft.com/office/powerpoint/2010/main" val="185595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circle(in)">
                                      <p:cBhvr>
                                        <p:cTn id="8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555" y="605096"/>
            <a:ext cx="3865134" cy="1735667"/>
          </a:xfrm>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3529" r="23529"/>
          <a:stretch>
            <a:fillRect/>
          </a:stretch>
        </p:blipFill>
        <p:spPr>
          <a:xfrm>
            <a:off x="6221299" y="304800"/>
            <a:ext cx="1649073" cy="2336260"/>
          </a:xfrm>
        </p:spPr>
      </p:pic>
      <p:sp>
        <p:nvSpPr>
          <p:cNvPr id="4" name="Text Placeholder 3"/>
          <p:cNvSpPr>
            <a:spLocks noGrp="1"/>
          </p:cNvSpPr>
          <p:nvPr>
            <p:ph type="body" sz="half" idx="2"/>
          </p:nvPr>
        </p:nvSpPr>
        <p:spPr>
          <a:xfrm>
            <a:off x="1002555" y="2340763"/>
            <a:ext cx="4011611" cy="3287486"/>
          </a:xfrm>
        </p:spPr>
        <p:txBody>
          <a:bodyPr/>
          <a:lstStyle/>
          <a:p>
            <a:r>
              <a:rPr lang="en-US" i="1" dirty="0" smtClean="0"/>
              <a:t>Chinese </a:t>
            </a:r>
            <a:r>
              <a:rPr lang="en-US" i="1" dirty="0" err="1" smtClean="0"/>
              <a:t>lacquerware</a:t>
            </a:r>
            <a:r>
              <a:rPr lang="en-US" i="1" dirty="0" smtClean="0"/>
              <a:t> is elaborate in workmanship, elegant in appearance and harmonious in color. Lacquer objects are works of are as well as articles for daily use, including screens, cabinets and coffee tables. They have enjoyed popularity with people at domestic and international for many centuries and are still popular today around the word.</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0372" y="115014"/>
            <a:ext cx="2816486" cy="2758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258" y="2641060"/>
            <a:ext cx="2928257" cy="19489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5144" y="2522801"/>
            <a:ext cx="2971800" cy="194034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904" y="3375985"/>
            <a:ext cx="5107051" cy="24280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585" y="1449841"/>
            <a:ext cx="4752975" cy="2847975"/>
          </a:xfrm>
          <a:prstGeom prst="rect">
            <a:avLst/>
          </a:prstGeom>
        </p:spPr>
      </p:pic>
    </p:spTree>
    <p:extLst>
      <p:ext uri="{BB962C8B-B14F-4D97-AF65-F5344CB8AC3E}">
        <p14:creationId xmlns:p14="http://schemas.microsoft.com/office/powerpoint/2010/main" val="39928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54" y="2340188"/>
            <a:ext cx="6073160" cy="2283824"/>
          </a:xfrm>
        </p:spPr>
        <p:txBody>
          <a:bodyPr/>
          <a:lstStyle/>
          <a:p>
            <a:r>
              <a:rPr lang="en-US" dirty="0">
                <a:latin typeface=".VnArial" panose="020B7200000000000000" pitchFamily="34" charset="0"/>
              </a:rPr>
              <a:t>China Traditional </a:t>
            </a:r>
            <a:r>
              <a:rPr lang="en-US" dirty="0" smtClean="0">
                <a:latin typeface=".VnArial" panose="020B7200000000000000" pitchFamily="34" charset="0"/>
              </a:rPr>
              <a:t>Craft</a:t>
            </a:r>
            <a:br>
              <a:rPr lang="en-US" dirty="0" smtClean="0">
                <a:latin typeface=".VnArial" panose="020B7200000000000000" pitchFamily="34" charset="0"/>
              </a:rPr>
            </a:br>
            <a:r>
              <a:rPr lang="en-US" dirty="0" smtClean="0">
                <a:latin typeface=".VnArial" panose="020B7200000000000000" pitchFamily="34" charset="0"/>
              </a:rPr>
              <a:t/>
            </a:r>
            <a:br>
              <a:rPr lang="en-US" dirty="0" smtClean="0">
                <a:latin typeface=".VnArial" panose="020B7200000000000000" pitchFamily="34" charset="0"/>
              </a:rPr>
            </a:br>
            <a:r>
              <a:rPr lang="en-US" sz="1400" dirty="0">
                <a:latin typeface=".VnArial" panose="020B7200000000000000" pitchFamily="34" charset="0"/>
              </a:rPr>
              <a:t>Teacher: Martin </a:t>
            </a:r>
            <a:r>
              <a:rPr lang="en-US" sz="1400" dirty="0" err="1" smtClean="0">
                <a:latin typeface=".VnArial" panose="020B7200000000000000" pitchFamily="34" charset="0"/>
              </a:rPr>
              <a:t>Woesler</a:t>
            </a:r>
            <a:r>
              <a:rPr lang="en-US" sz="1400" dirty="0" smtClean="0">
                <a:latin typeface=".VnArial" panose="020B7200000000000000" pitchFamily="34" charset="0"/>
              </a:rPr>
              <a:t> </a:t>
            </a:r>
            <a:r>
              <a:rPr lang="en-US" sz="1400" dirty="0">
                <a:latin typeface=".VnArial" panose="020B7200000000000000" pitchFamily="34" charset="0"/>
              </a:rPr>
              <a:t>– CHINESE LANGUAGE AND CULTURE.</a:t>
            </a:r>
            <a:br>
              <a:rPr lang="en-US" sz="1400" dirty="0">
                <a:latin typeface=".VnArial" panose="020B7200000000000000" pitchFamily="34" charset="0"/>
              </a:rPr>
            </a:br>
            <a:r>
              <a:rPr lang="en-US" sz="1400" dirty="0">
                <a:latin typeface=".VnArial" panose="020B7200000000000000" pitchFamily="34" charset="0"/>
              </a:rPr>
              <a:t>Student: Lo </a:t>
            </a:r>
            <a:r>
              <a:rPr lang="en-US" sz="1400" dirty="0" smtClean="0">
                <a:latin typeface=".VnArial" panose="020B7200000000000000" pitchFamily="34" charset="0"/>
              </a:rPr>
              <a:t>Minh </a:t>
            </a:r>
            <a:r>
              <a:rPr lang="en-US" sz="1400" dirty="0" err="1" smtClean="0">
                <a:latin typeface=".VnArial" panose="020B7200000000000000" pitchFamily="34" charset="0"/>
              </a:rPr>
              <a:t>Thao</a:t>
            </a:r>
            <a:r>
              <a:rPr lang="en-US" dirty="0">
                <a:latin typeface=".VnArial" panose="020B7200000000000000" pitchFamily="34" charset="0"/>
              </a:rPr>
              <a:t/>
            </a:r>
            <a:br>
              <a:rPr lang="en-US" dirty="0">
                <a:latin typeface=".VnArial" panose="020B7200000000000000" pitchFamily="34" charset="0"/>
              </a:rPr>
            </a:br>
            <a:endParaRPr lang="en-US" dirty="0">
              <a:latin typeface=".VnArial" panose="020B7200000000000000" pitchFamily="34" charset="0"/>
            </a:endParaRPr>
          </a:p>
        </p:txBody>
      </p:sp>
      <p:sp>
        <p:nvSpPr>
          <p:cNvPr id="3" name="Text Placeholder 2"/>
          <p:cNvSpPr>
            <a:spLocks noGrp="1"/>
          </p:cNvSpPr>
          <p:nvPr>
            <p:ph type="body" idx="1"/>
          </p:nvPr>
        </p:nvSpPr>
        <p:spPr>
          <a:xfrm>
            <a:off x="6542314" y="533399"/>
            <a:ext cx="5246914" cy="1338943"/>
          </a:xfrm>
        </p:spPr>
        <p:txBody>
          <a:bodyPr/>
          <a:lstStyle/>
          <a:p>
            <a:r>
              <a:rPr lang="en-US" dirty="0" smtClean="0"/>
              <a:t>Thank you for your listening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314" y="1518469"/>
            <a:ext cx="5236028" cy="3927262"/>
          </a:xfrm>
          <a:prstGeom prst="rect">
            <a:avLst/>
          </a:prstGeom>
        </p:spPr>
      </p:pic>
    </p:spTree>
    <p:extLst>
      <p:ext uri="{BB962C8B-B14F-4D97-AF65-F5344CB8AC3E}">
        <p14:creationId xmlns:p14="http://schemas.microsoft.com/office/powerpoint/2010/main" val="1536277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044" y="272141"/>
            <a:ext cx="7919071" cy="5334056"/>
          </a:xfrm>
          <a:prstGeom prst="rect">
            <a:avLst/>
          </a:prstGeom>
        </p:spPr>
      </p:pic>
    </p:spTree>
    <p:extLst>
      <p:ext uri="{BB962C8B-B14F-4D97-AF65-F5344CB8AC3E}">
        <p14:creationId xmlns:p14="http://schemas.microsoft.com/office/powerpoint/2010/main" val="1999077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236</TotalTime>
  <Words>397</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.VnArial</vt:lpstr>
      <vt:lpstr>.VnAristote</vt:lpstr>
      <vt:lpstr>.VnAvant</vt:lpstr>
      <vt:lpstr>Arial</vt:lpstr>
      <vt:lpstr>Century Gothic</vt:lpstr>
      <vt:lpstr>Wingdings</vt:lpstr>
      <vt:lpstr>Wingdings 3</vt:lpstr>
      <vt:lpstr>Ion Boardroom</vt:lpstr>
      <vt:lpstr>China Traditional Craft</vt:lpstr>
      <vt:lpstr>Definition:</vt:lpstr>
      <vt:lpstr>Lacquerware</vt:lpstr>
      <vt:lpstr>Lacquerware</vt:lpstr>
      <vt:lpstr>Lacquerware</vt:lpstr>
      <vt:lpstr>Lacquerware</vt:lpstr>
      <vt:lpstr>PowerPoint Presentation</vt:lpstr>
      <vt:lpstr>China Traditional Craft  Teacher: Martin Woesler – CHINESE LANGUAGE AND CULTURE. Student: Lo Minh Thao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Traditional Craft</dc:title>
  <dc:creator>Windows User</dc:creator>
  <cp:lastModifiedBy>Windows User</cp:lastModifiedBy>
  <cp:revision>17</cp:revision>
  <dcterms:created xsi:type="dcterms:W3CDTF">2020-10-11T15:40:37Z</dcterms:created>
  <dcterms:modified xsi:type="dcterms:W3CDTF">2020-10-11T19:36:50Z</dcterms:modified>
</cp:coreProperties>
</file>