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24" r:id="rId2"/>
    <p:sldId id="426" r:id="rId3"/>
    <p:sldId id="427" r:id="rId4"/>
    <p:sldId id="423" r:id="rId5"/>
    <p:sldId id="434" r:id="rId6"/>
    <p:sldId id="437" r:id="rId7"/>
    <p:sldId id="444" r:id="rId8"/>
    <p:sldId id="440" r:id="rId9"/>
    <p:sldId id="430" r:id="rId10"/>
    <p:sldId id="447" r:id="rId11"/>
    <p:sldId id="445" r:id="rId12"/>
    <p:sldId id="446" r:id="rId13"/>
    <p:sldId id="448" r:id="rId14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5C3EF26-24B7-4CB6-ACC5-A9CC96F73EED}">
          <p14:sldIdLst>
            <p14:sldId id="424"/>
            <p14:sldId id="426"/>
            <p14:sldId id="427"/>
            <p14:sldId id="423"/>
            <p14:sldId id="434"/>
            <p14:sldId id="437"/>
            <p14:sldId id="444"/>
            <p14:sldId id="440"/>
            <p14:sldId id="430"/>
            <p14:sldId id="447"/>
            <p14:sldId id="445"/>
            <p14:sldId id="446"/>
            <p14:sldId id="4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4B32"/>
    <a:srgbClr val="DF5247"/>
    <a:srgbClr val="EFE9E0"/>
    <a:srgbClr val="F6F0EA"/>
    <a:srgbClr val="DD4136"/>
    <a:srgbClr val="F5E9DD"/>
    <a:srgbClr val="E6C8A4"/>
    <a:srgbClr val="000F2E"/>
    <a:srgbClr val="990000"/>
    <a:srgbClr val="141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74" autoAdjust="0"/>
    <p:restoredTop sz="92640" autoAdjust="0"/>
  </p:normalViewPr>
  <p:slideViewPr>
    <p:cSldViewPr snapToGrid="0">
      <p:cViewPr varScale="1">
        <p:scale>
          <a:sx n="40" d="100"/>
          <a:sy n="40" d="100"/>
        </p:scale>
        <p:origin x="68" y="11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Arial" panose="020B0604020202020204" pitchFamily="34" charset="0"/>
                <a:ea typeface="Arial" panose="020B0604020202020204" pitchFamily="34" charset="0"/>
              </a:rPr>
              <a:t>2025/4/16</a:t>
            </a:fld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Arial" panose="020B0604020202020204" pitchFamily="34" charset="0"/>
                <a:ea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C573953B-2527-47C1-84AE-17D6E485C3B9}" type="datetimeFigureOut">
              <a:rPr lang="zh-CN" altLang="en-US" smtClean="0"/>
              <a:t>2025/4/16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C6001C6B-BD38-48B6-91DF-F5E5966519A7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38300-CF02-18BD-487E-498AA698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4B9543-96EF-6C04-9EE3-33AA87108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2FC0B9-00E1-8459-8B7A-EB8739ACC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CC815-4947-80D1-4174-F2B5AD83C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3245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A889-FD24-78A9-DD09-A9B42637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5034AF-F5CC-DC00-EE47-71963D545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65D848-89D3-5F74-0B5F-628BD1232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0F46DE-BFDD-0E54-849A-769719D2D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3254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48871-6DE0-3506-5E1A-E1E1644AF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342DC-14DF-8623-F5B8-3E7AF8CDD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B80668-18C0-4132-291D-354325EAE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2508EB-BE1D-3D73-C987-46A93E39E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7484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911AC-8110-A0BA-C935-F65F75600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A2D3208-574C-6F1F-580D-445606576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83ABAB-0F76-B000-EE75-FE9F24CF8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8756AE-5476-E2D4-20B6-A7000BC6D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041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501BA-AD9E-6C1F-9F22-45620BC01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D549472-2518-DAB7-76EA-7957FB248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EFEAEA8-6C59-B441-8EB0-77ED2CC06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8DF1A8-1B2F-CDBB-86BF-3CFBF7F68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259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01C6B-BD38-48B6-91DF-F5E5966519A7}" type="slidenum">
              <a:rPr lang="zh-CN" altLang="en-US" smtClean="0"/>
              <a:t>9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297C79FE-DCC0-4620-A566-16CA7A0CE41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515A922F-1294-4387-9CB3-FCC8465D97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29" y="4651335"/>
            <a:ext cx="340829" cy="357871"/>
          </a:xfrm>
          <a:prstGeom prst="rect">
            <a:avLst/>
          </a:prstGeom>
        </p:spPr>
      </p:pic>
      <p:sp>
        <p:nvSpPr>
          <p:cNvPr id="50" name="文本框 15"/>
          <p:cNvSpPr txBox="1"/>
          <p:nvPr>
            <p:custDataLst>
              <p:tags r:id="rId1"/>
            </p:custDataLst>
          </p:nvPr>
        </p:nvSpPr>
        <p:spPr>
          <a:xfrm>
            <a:off x="4832679" y="4669115"/>
            <a:ext cx="1667578" cy="61215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英语笔译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叶思彤</a:t>
            </a:r>
          </a:p>
        </p:txBody>
      </p:sp>
      <p:cxnSp>
        <p:nvCxnSpPr>
          <p:cNvPr id="56" name="直接连接符 55"/>
          <p:cNvCxnSpPr/>
          <p:nvPr/>
        </p:nvCxnSpPr>
        <p:spPr>
          <a:xfrm flipH="1">
            <a:off x="675227" y="2026606"/>
            <a:ext cx="5384261" cy="0"/>
          </a:xfrm>
          <a:prstGeom prst="line">
            <a:avLst/>
          </a:prstGeom>
          <a:ln w="12700">
            <a:solidFill>
              <a:srgbClr val="6A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711739" y="4471503"/>
            <a:ext cx="5384261" cy="0"/>
          </a:xfrm>
          <a:prstGeom prst="line">
            <a:avLst/>
          </a:prstGeom>
          <a:ln w="12700">
            <a:solidFill>
              <a:srgbClr val="6A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/>
        </p:nvSpPr>
        <p:spPr>
          <a:xfrm>
            <a:off x="8108103" y="2178317"/>
            <a:ext cx="1292662" cy="316720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rgbClr val="EFE4C9"/>
                </a:solidFill>
                <a:latin typeface="Montserrat" panose="02000505000000020004"/>
                <a:ea typeface="MiSans Light" pitchFamily="2" charset="-122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知否知否，</a:t>
            </a:r>
            <a:endParaRPr lang="en-US" altLang="zh-CN" sz="24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l"/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应是绿肥红瘦</a:t>
            </a:r>
          </a:p>
        </p:txBody>
      </p:sp>
      <p:pic>
        <p:nvPicPr>
          <p:cNvPr id="23" name="图片 22" descr="徽标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 r="7753" b="4147"/>
          <a:stretch>
            <a:fillRect/>
          </a:stretch>
        </p:blipFill>
        <p:spPr>
          <a:xfrm>
            <a:off x="4693959" y="94790"/>
            <a:ext cx="7352084" cy="6858000"/>
          </a:xfrm>
          <a:custGeom>
            <a:avLst/>
            <a:gdLst>
              <a:gd name="connsiteX0" fmla="*/ 0 w 7352084"/>
              <a:gd name="connsiteY0" fmla="*/ 0 h 6858000"/>
              <a:gd name="connsiteX1" fmla="*/ 7352084 w 7352084"/>
              <a:gd name="connsiteY1" fmla="*/ 0 h 6858000"/>
              <a:gd name="connsiteX2" fmla="*/ 7352084 w 7352084"/>
              <a:gd name="connsiteY2" fmla="*/ 6858000 h 6858000"/>
              <a:gd name="connsiteX3" fmla="*/ 0 w 73520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084" h="6858000">
                <a:moveTo>
                  <a:pt x="0" y="0"/>
                </a:moveTo>
                <a:lnTo>
                  <a:pt x="7352084" y="0"/>
                </a:lnTo>
                <a:lnTo>
                  <a:pt x="73520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9" r="11264"/>
          <a:stretch>
            <a:fillRect/>
          </a:stretch>
        </p:blipFill>
        <p:spPr>
          <a:xfrm>
            <a:off x="7256912" y="-102821"/>
            <a:ext cx="4935088" cy="4417844"/>
          </a:xfrm>
          <a:custGeom>
            <a:avLst/>
            <a:gdLst>
              <a:gd name="connsiteX0" fmla="*/ 0 w 5096431"/>
              <a:gd name="connsiteY0" fmla="*/ 0 h 4562277"/>
              <a:gd name="connsiteX1" fmla="*/ 5096431 w 5096431"/>
              <a:gd name="connsiteY1" fmla="*/ 0 h 4562277"/>
              <a:gd name="connsiteX2" fmla="*/ 5096431 w 5096431"/>
              <a:gd name="connsiteY2" fmla="*/ 4562277 h 4562277"/>
              <a:gd name="connsiteX3" fmla="*/ 0 w 5096431"/>
              <a:gd name="connsiteY3" fmla="*/ 4562277 h 456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6431" h="4562277">
                <a:moveTo>
                  <a:pt x="0" y="0"/>
                </a:moveTo>
                <a:lnTo>
                  <a:pt x="5096431" y="0"/>
                </a:lnTo>
                <a:lnTo>
                  <a:pt x="5096431" y="4562277"/>
                </a:lnTo>
                <a:lnTo>
                  <a:pt x="0" y="4562277"/>
                </a:lnTo>
                <a:close/>
              </a:path>
            </a:pathLst>
          </a:custGeom>
        </p:spPr>
      </p:pic>
      <p:pic>
        <p:nvPicPr>
          <p:cNvPr id="26" name="图片 25" descr="图片包含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133" y="5179879"/>
            <a:ext cx="1258275" cy="783188"/>
          </a:xfrm>
          <a:prstGeom prst="rect">
            <a:avLst/>
          </a:prstGeom>
        </p:spPr>
      </p:pic>
      <p:pic>
        <p:nvPicPr>
          <p:cNvPr id="30" name="图片 29" descr="卡通人物&#10;&#10;低可信度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46" y="5742381"/>
            <a:ext cx="1258275" cy="858663"/>
          </a:xfrm>
          <a:prstGeom prst="rect">
            <a:avLst/>
          </a:prstGeom>
        </p:spPr>
      </p:pic>
      <p:pic>
        <p:nvPicPr>
          <p:cNvPr id="33" name="图片 32" descr="图片包含 黑暗, 看着, 游戏机, 水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60" y="5434418"/>
            <a:ext cx="727146" cy="90290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73A6346-E75E-DB57-0BBA-DE4E1DE09C4B}"/>
              </a:ext>
            </a:extLst>
          </p:cNvPr>
          <p:cNvSpPr txBox="1"/>
          <p:nvPr/>
        </p:nvSpPr>
        <p:spPr>
          <a:xfrm>
            <a:off x="733079" y="2094893"/>
            <a:ext cx="54655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1" u="none" strike="noStrike" kern="1200" cap="none" spc="0" normalizeH="0" noProof="0" dirty="0">
                <a:ln>
                  <a:noFill/>
                </a:ln>
                <a:solidFill>
                  <a:srgbClr val="502F2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Story of </a:t>
            </a:r>
            <a:r>
              <a:rPr kumimoji="0" lang="en-US" altLang="zh-CN" sz="7200" b="1" i="1" u="none" strike="noStrike" kern="1200" cap="none" spc="0" normalizeH="0" noProof="0" dirty="0" err="1">
                <a:ln>
                  <a:noFill/>
                </a:ln>
                <a:solidFill>
                  <a:srgbClr val="502F2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Minglan</a:t>
            </a:r>
            <a:endParaRPr kumimoji="0" lang="en-US" altLang="zh-CN" sz="7200" b="1" i="1" u="none" strike="noStrike" kern="1200" cap="none" spc="0" normalizeH="0" noProof="0" dirty="0">
              <a:ln>
                <a:noFill/>
              </a:ln>
              <a:solidFill>
                <a:srgbClr val="502F2A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A1F424-C254-75F2-6761-B6CDB4CB7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游戏机, 树, 花&#10;&#10;描述已自动生成">
            <a:extLst>
              <a:ext uri="{FF2B5EF4-FFF2-40B4-BE49-F238E27FC236}">
                <a16:creationId xmlns:a16="http://schemas.microsoft.com/office/drawing/2014/main" id="{E123D0EF-8C4A-570B-BC95-A1A323A6A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1" t="6239"/>
          <a:stretch>
            <a:fillRect/>
          </a:stretch>
        </p:blipFill>
        <p:spPr>
          <a:xfrm>
            <a:off x="-2419" y="-93894"/>
            <a:ext cx="1742018" cy="6430143"/>
          </a:xfrm>
          <a:custGeom>
            <a:avLst/>
            <a:gdLst>
              <a:gd name="connsiteX0" fmla="*/ 0 w 1742018"/>
              <a:gd name="connsiteY0" fmla="*/ 0 h 6430143"/>
              <a:gd name="connsiteX1" fmla="*/ 1742018 w 1742018"/>
              <a:gd name="connsiteY1" fmla="*/ 0 h 6430143"/>
              <a:gd name="connsiteX2" fmla="*/ 1742018 w 1742018"/>
              <a:gd name="connsiteY2" fmla="*/ 6430143 h 6430143"/>
              <a:gd name="connsiteX3" fmla="*/ 0 w 1742018"/>
              <a:gd name="connsiteY3" fmla="*/ 6430143 h 643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018" h="6430143">
                <a:moveTo>
                  <a:pt x="0" y="0"/>
                </a:moveTo>
                <a:lnTo>
                  <a:pt x="1742018" y="0"/>
                </a:lnTo>
                <a:lnTo>
                  <a:pt x="1742018" y="6430143"/>
                </a:lnTo>
                <a:lnTo>
                  <a:pt x="0" y="6430143"/>
                </a:lnTo>
                <a:close/>
              </a:path>
            </a:pathLst>
          </a:cu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5116F43-C3C0-94AE-994C-57884509F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29" y="4640953"/>
            <a:ext cx="340829" cy="357871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46BDEC46-6416-A7D1-29AD-3DE07F0788B0}"/>
              </a:ext>
            </a:extLst>
          </p:cNvPr>
          <p:cNvSpPr txBox="1"/>
          <p:nvPr/>
        </p:nvSpPr>
        <p:spPr>
          <a:xfrm>
            <a:off x="8206302" y="1944764"/>
            <a:ext cx="1210589" cy="206665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1500" spc="-3500">
                <a:solidFill>
                  <a:srgbClr val="6A4B3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叁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CD454877-43C8-577F-765A-C862EC548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06" y="4756403"/>
            <a:ext cx="340829" cy="357871"/>
          </a:xfrm>
          <a:prstGeom prst="rect">
            <a:avLst/>
          </a:prstGeom>
        </p:spPr>
      </p:pic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E5742F4A-5716-66C9-008A-CA26565303CC}"/>
              </a:ext>
            </a:extLst>
          </p:cNvPr>
          <p:cNvCxnSpPr/>
          <p:nvPr/>
        </p:nvCxnSpPr>
        <p:spPr>
          <a:xfrm flipH="1">
            <a:off x="675227" y="2220570"/>
            <a:ext cx="5384261" cy="0"/>
          </a:xfrm>
          <a:prstGeom prst="line">
            <a:avLst/>
          </a:prstGeom>
          <a:ln w="12700">
            <a:solidFill>
              <a:srgbClr val="6A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5A71D90A-1259-4427-D0EE-B658A4BC46EC}"/>
              </a:ext>
            </a:extLst>
          </p:cNvPr>
          <p:cNvCxnSpPr/>
          <p:nvPr/>
        </p:nvCxnSpPr>
        <p:spPr>
          <a:xfrm flipH="1">
            <a:off x="675227" y="5358339"/>
            <a:ext cx="5384261" cy="0"/>
          </a:xfrm>
          <a:prstGeom prst="line">
            <a:avLst/>
          </a:prstGeom>
          <a:ln w="12700">
            <a:solidFill>
              <a:srgbClr val="6A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022E27B3-726C-8E47-8953-382BC19AE7E5}"/>
              </a:ext>
            </a:extLst>
          </p:cNvPr>
          <p:cNvSpPr txBox="1"/>
          <p:nvPr/>
        </p:nvSpPr>
        <p:spPr>
          <a:xfrm>
            <a:off x="8239210" y="3824463"/>
            <a:ext cx="1403554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accent1"/>
                </a:solidFill>
              </a:rPr>
              <a:t>PART THREE</a:t>
            </a:r>
            <a:endParaRPr lang="zh-CN" altLang="en-US" sz="1100" dirty="0">
              <a:solidFill>
                <a:schemeClr val="accent1"/>
              </a:solidFill>
            </a:endParaRPr>
          </a:p>
        </p:txBody>
      </p:sp>
      <p:pic>
        <p:nvPicPr>
          <p:cNvPr id="3" name="图片 2" descr="徽标&#10;&#10;描述已自动生成">
            <a:extLst>
              <a:ext uri="{FF2B5EF4-FFF2-40B4-BE49-F238E27FC236}">
                <a16:creationId xmlns:a16="http://schemas.microsoft.com/office/drawing/2014/main" id="{04B35953-AC4A-249E-39FA-25EE468ED1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 r="7753" b="4147"/>
          <a:stretch>
            <a:fillRect/>
          </a:stretch>
        </p:blipFill>
        <p:spPr>
          <a:xfrm>
            <a:off x="4927000" y="-25400"/>
            <a:ext cx="7352084" cy="6858000"/>
          </a:xfrm>
          <a:custGeom>
            <a:avLst/>
            <a:gdLst>
              <a:gd name="connsiteX0" fmla="*/ 0 w 7352084"/>
              <a:gd name="connsiteY0" fmla="*/ 0 h 6858000"/>
              <a:gd name="connsiteX1" fmla="*/ 7352084 w 7352084"/>
              <a:gd name="connsiteY1" fmla="*/ 0 h 6858000"/>
              <a:gd name="connsiteX2" fmla="*/ 7352084 w 7352084"/>
              <a:gd name="connsiteY2" fmla="*/ 6858000 h 6858000"/>
              <a:gd name="connsiteX3" fmla="*/ 0 w 73520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084" h="6858000">
                <a:moveTo>
                  <a:pt x="0" y="0"/>
                </a:moveTo>
                <a:lnTo>
                  <a:pt x="7352084" y="0"/>
                </a:lnTo>
                <a:lnTo>
                  <a:pt x="73520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7107009D-ACC3-7DA2-A390-449A9B268D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17" y="5179879"/>
            <a:ext cx="1258275" cy="783188"/>
          </a:xfrm>
          <a:prstGeom prst="rect">
            <a:avLst/>
          </a:prstGeom>
        </p:spPr>
      </p:pic>
      <p:pic>
        <p:nvPicPr>
          <p:cNvPr id="9" name="图片 8" descr="卡通人物&#10;&#10;低可信度描述已自动生成">
            <a:extLst>
              <a:ext uri="{FF2B5EF4-FFF2-40B4-BE49-F238E27FC236}">
                <a16:creationId xmlns:a16="http://schemas.microsoft.com/office/drawing/2014/main" id="{8E325DD2-BDCD-8FEF-BA3D-A12CF142A1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56" y="5170881"/>
            <a:ext cx="1258275" cy="858663"/>
          </a:xfrm>
          <a:prstGeom prst="rect">
            <a:avLst/>
          </a:prstGeom>
        </p:spPr>
      </p:pic>
      <p:pic>
        <p:nvPicPr>
          <p:cNvPr id="11" name="图片 10" descr="图片包含 黑暗, 看着, 游戏机, 水&#10;&#10;描述已自动生成">
            <a:extLst>
              <a:ext uri="{FF2B5EF4-FFF2-40B4-BE49-F238E27FC236}">
                <a16:creationId xmlns:a16="http://schemas.microsoft.com/office/drawing/2014/main" id="{3A3643A7-3C42-BC4F-1255-806B9D3E0E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44" y="5434418"/>
            <a:ext cx="727146" cy="9029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296F696-EDFC-7DC6-8CFD-B27D7EF07819}"/>
              </a:ext>
            </a:extLst>
          </p:cNvPr>
          <p:cNvSpPr txBox="1"/>
          <p:nvPr/>
        </p:nvSpPr>
        <p:spPr>
          <a:xfrm>
            <a:off x="1241348" y="2938732"/>
            <a:ext cx="58947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kern="1400" dirty="0">
                <a:solidFill>
                  <a:schemeClr val="accent1"/>
                </a:solidFill>
                <a:latin typeface="+mj-lt"/>
                <a:ea typeface="+mj-ea"/>
              </a:rPr>
              <a:t>Polo</a:t>
            </a:r>
          </a:p>
        </p:txBody>
      </p:sp>
    </p:spTree>
    <p:extLst>
      <p:ext uri="{BB962C8B-B14F-4D97-AF65-F5344CB8AC3E}">
        <p14:creationId xmlns:p14="http://schemas.microsoft.com/office/powerpoint/2010/main" val="228557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845D03-581E-2480-0E64-87BE684A9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1E552CE-0BA0-F769-0BBC-CF99D2A9E14E}"/>
              </a:ext>
            </a:extLst>
          </p:cNvPr>
          <p:cNvSpPr txBox="1"/>
          <p:nvPr/>
        </p:nvSpPr>
        <p:spPr>
          <a:xfrm>
            <a:off x="3522552" y="293654"/>
            <a:ext cx="3460009" cy="82791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4400">
                <a:gradFill>
                  <a:gsLst>
                    <a:gs pos="0">
                      <a:srgbClr val="CA9471"/>
                    </a:gs>
                    <a:gs pos="100000">
                      <a:srgbClr val="EED3B5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4000" b="1" dirty="0">
                <a:solidFill>
                  <a:schemeClr val="accent2"/>
                </a:solidFill>
                <a:latin typeface="+mj-lt"/>
              </a:rPr>
              <a:t>Polo </a:t>
            </a:r>
            <a:r>
              <a:rPr lang="en-US" altLang="zh-CN" sz="40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40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马球</a:t>
            </a:r>
            <a:r>
              <a:rPr lang="en-US" altLang="zh-CN" sz="40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zh-CN" altLang="en-US" sz="3200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65C12159-D572-BCF0-4C62-0F8498CB4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9" r="31349"/>
          <a:stretch>
            <a:fillRect/>
          </a:stretch>
        </p:blipFill>
        <p:spPr>
          <a:xfrm rot="20000660">
            <a:off x="9292371" y="-473734"/>
            <a:ext cx="3449000" cy="3990817"/>
          </a:xfrm>
          <a:custGeom>
            <a:avLst/>
            <a:gdLst>
              <a:gd name="connsiteX0" fmla="*/ 1367724 w 4185993"/>
              <a:gd name="connsiteY0" fmla="*/ 0 h 4843587"/>
              <a:gd name="connsiteX1" fmla="*/ 4185993 w 4185993"/>
              <a:gd name="connsiteY1" fmla="*/ 1414711 h 4843587"/>
              <a:gd name="connsiteX2" fmla="*/ 2464771 w 4185993"/>
              <a:gd name="connsiteY2" fmla="*/ 4843587 h 4843587"/>
              <a:gd name="connsiteX3" fmla="*/ 0 w 4185993"/>
              <a:gd name="connsiteY3" fmla="*/ 4843587 h 4843587"/>
              <a:gd name="connsiteX4" fmla="*/ 0 w 4185993"/>
              <a:gd name="connsiteY4" fmla="*/ 0 h 484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5993" h="4843587">
                <a:moveTo>
                  <a:pt x="1367724" y="0"/>
                </a:moveTo>
                <a:lnTo>
                  <a:pt x="4185993" y="1414711"/>
                </a:lnTo>
                <a:lnTo>
                  <a:pt x="2464771" y="4843587"/>
                </a:lnTo>
                <a:lnTo>
                  <a:pt x="0" y="484358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CB0C77D5-3B9E-B7B7-E03B-E5C9A65D111F}"/>
              </a:ext>
            </a:extLst>
          </p:cNvPr>
          <p:cNvSpPr txBox="1"/>
          <p:nvPr/>
        </p:nvSpPr>
        <p:spPr>
          <a:xfrm>
            <a:off x="333181" y="1121573"/>
            <a:ext cx="7590372" cy="501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the size of an adult’s fist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wood or leather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players are divided into two teams, with no fixed number per team.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players wear different uniforms for easy identification.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single - goal match is won by getting the ball into the net, and a double - goal match is won by scoring in the opponent’s net.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97EAED1-F249-5376-5033-CEB89D4972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51" t="-152" r="751" b="7374"/>
          <a:stretch/>
        </p:blipFill>
        <p:spPr>
          <a:xfrm>
            <a:off x="7923553" y="1753901"/>
            <a:ext cx="3893804" cy="46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80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07C5A7-BE34-CF88-03B2-4A77741F3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CE9F899-4960-6938-E944-CAD204159FCA}"/>
              </a:ext>
            </a:extLst>
          </p:cNvPr>
          <p:cNvSpPr txBox="1"/>
          <p:nvPr/>
        </p:nvSpPr>
        <p:spPr>
          <a:xfrm>
            <a:off x="3859163" y="374419"/>
            <a:ext cx="4872828" cy="80926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4400">
                <a:gradFill>
                  <a:gsLst>
                    <a:gs pos="0">
                      <a:srgbClr val="CA9471"/>
                    </a:gs>
                    <a:gs pos="100000">
                      <a:srgbClr val="EED3B5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4000" b="1" dirty="0">
                <a:solidFill>
                  <a:schemeClr val="accent2"/>
                </a:solidFill>
                <a:latin typeface="+mj-lt"/>
              </a:rPr>
              <a:t>Women’s Polo  </a:t>
            </a:r>
            <a:endParaRPr lang="zh-CN" altLang="en-US" sz="32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1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0E21D71F-5695-253C-F489-E095011C6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9" r="31349"/>
          <a:stretch>
            <a:fillRect/>
          </a:stretch>
        </p:blipFill>
        <p:spPr>
          <a:xfrm rot="20000660">
            <a:off x="9292371" y="-473734"/>
            <a:ext cx="3449000" cy="3990817"/>
          </a:xfrm>
          <a:custGeom>
            <a:avLst/>
            <a:gdLst>
              <a:gd name="connsiteX0" fmla="*/ 1367724 w 4185993"/>
              <a:gd name="connsiteY0" fmla="*/ 0 h 4843587"/>
              <a:gd name="connsiteX1" fmla="*/ 4185993 w 4185993"/>
              <a:gd name="connsiteY1" fmla="*/ 1414711 h 4843587"/>
              <a:gd name="connsiteX2" fmla="*/ 2464771 w 4185993"/>
              <a:gd name="connsiteY2" fmla="*/ 4843587 h 4843587"/>
              <a:gd name="connsiteX3" fmla="*/ 0 w 4185993"/>
              <a:gd name="connsiteY3" fmla="*/ 4843587 h 4843587"/>
              <a:gd name="connsiteX4" fmla="*/ 0 w 4185993"/>
              <a:gd name="connsiteY4" fmla="*/ 0 h 484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5993" h="4843587">
                <a:moveTo>
                  <a:pt x="1367724" y="0"/>
                </a:moveTo>
                <a:lnTo>
                  <a:pt x="4185993" y="1414711"/>
                </a:lnTo>
                <a:lnTo>
                  <a:pt x="2464771" y="4843587"/>
                </a:lnTo>
                <a:lnTo>
                  <a:pt x="0" y="484358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75627B66-0676-CD52-ACB3-CF8B5A93117C}"/>
              </a:ext>
            </a:extLst>
          </p:cNvPr>
          <p:cNvSpPr txBox="1"/>
          <p:nvPr/>
        </p:nvSpPr>
        <p:spPr>
          <a:xfrm>
            <a:off x="4872828" y="1367612"/>
            <a:ext cx="7016174" cy="5185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Emperor Huizong established a royal women's polo team, and they would perform for the public during festivals.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sport later became a tradition for the royal women's polo team to hold an annual spring performance at the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Jinming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Pool.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royal women's polo match was one of the most exciting events.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1832EB7-A03D-AF46-56AE-B785B9CD5B56}"/>
              </a:ext>
            </a:extLst>
          </p:cNvPr>
          <p:cNvGrpSpPr/>
          <p:nvPr/>
        </p:nvGrpSpPr>
        <p:grpSpPr>
          <a:xfrm>
            <a:off x="0" y="1202338"/>
            <a:ext cx="4872828" cy="5336326"/>
            <a:chOff x="7319172" y="1521674"/>
            <a:chExt cx="4872828" cy="533632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38F7160-A7B8-82F7-3FE9-95497889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172" y="1521674"/>
              <a:ext cx="4872828" cy="275803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8F6604C-4602-7899-B725-35B131557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172" y="4118461"/>
              <a:ext cx="4872828" cy="2739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54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77F84-0651-12AD-2E43-96C332E6D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46CACCEF-4354-9A3B-7937-C982A2721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29" y="4651335"/>
            <a:ext cx="340829" cy="357871"/>
          </a:xfrm>
          <a:prstGeom prst="rect">
            <a:avLst/>
          </a:prstGeom>
        </p:spPr>
      </p:pic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93B90844-30FB-FB7E-F22C-6322AD970AD3}"/>
              </a:ext>
            </a:extLst>
          </p:cNvPr>
          <p:cNvCxnSpPr/>
          <p:nvPr/>
        </p:nvCxnSpPr>
        <p:spPr>
          <a:xfrm flipH="1">
            <a:off x="675227" y="2026606"/>
            <a:ext cx="5384261" cy="0"/>
          </a:xfrm>
          <a:prstGeom prst="line">
            <a:avLst/>
          </a:prstGeom>
          <a:ln w="12700">
            <a:solidFill>
              <a:srgbClr val="6A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19DC434A-730D-9AD0-C724-6DF902484B1D}"/>
              </a:ext>
            </a:extLst>
          </p:cNvPr>
          <p:cNvCxnSpPr/>
          <p:nvPr/>
        </p:nvCxnSpPr>
        <p:spPr>
          <a:xfrm flipH="1">
            <a:off x="711739" y="4471503"/>
            <a:ext cx="5384261" cy="0"/>
          </a:xfrm>
          <a:prstGeom prst="line">
            <a:avLst/>
          </a:prstGeom>
          <a:ln w="12700">
            <a:solidFill>
              <a:srgbClr val="6A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FC3987C0-2916-D0B9-C768-00F07FBF1F06}"/>
              </a:ext>
            </a:extLst>
          </p:cNvPr>
          <p:cNvSpPr txBox="1"/>
          <p:nvPr/>
        </p:nvSpPr>
        <p:spPr>
          <a:xfrm>
            <a:off x="8108103" y="2178317"/>
            <a:ext cx="1292662" cy="316720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rgbClr val="EFE4C9"/>
                </a:solidFill>
                <a:latin typeface="Montserrat" panose="02000505000000020004"/>
                <a:ea typeface="MiSans Light" pitchFamily="2" charset="-122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知否知否，</a:t>
            </a:r>
            <a:endParaRPr lang="en-US" altLang="zh-CN" sz="240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/>
            <a:r>
              <a:rPr lang="zh-CN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应是绿肥红瘦</a:t>
            </a:r>
          </a:p>
        </p:txBody>
      </p:sp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9A3B2B58-5780-97A0-42BA-055CA3CC30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9" r="11264"/>
          <a:stretch>
            <a:fillRect/>
          </a:stretch>
        </p:blipFill>
        <p:spPr>
          <a:xfrm>
            <a:off x="7256912" y="-102821"/>
            <a:ext cx="4935088" cy="4417844"/>
          </a:xfrm>
          <a:custGeom>
            <a:avLst/>
            <a:gdLst>
              <a:gd name="connsiteX0" fmla="*/ 0 w 5096431"/>
              <a:gd name="connsiteY0" fmla="*/ 0 h 4562277"/>
              <a:gd name="connsiteX1" fmla="*/ 5096431 w 5096431"/>
              <a:gd name="connsiteY1" fmla="*/ 0 h 4562277"/>
              <a:gd name="connsiteX2" fmla="*/ 5096431 w 5096431"/>
              <a:gd name="connsiteY2" fmla="*/ 4562277 h 4562277"/>
              <a:gd name="connsiteX3" fmla="*/ 0 w 5096431"/>
              <a:gd name="connsiteY3" fmla="*/ 4562277 h 456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6431" h="4562277">
                <a:moveTo>
                  <a:pt x="0" y="0"/>
                </a:moveTo>
                <a:lnTo>
                  <a:pt x="5096431" y="0"/>
                </a:lnTo>
                <a:lnTo>
                  <a:pt x="5096431" y="4562277"/>
                </a:lnTo>
                <a:lnTo>
                  <a:pt x="0" y="4562277"/>
                </a:lnTo>
                <a:close/>
              </a:path>
            </a:pathLst>
          </a:custGeom>
        </p:spPr>
      </p:pic>
      <p:pic>
        <p:nvPicPr>
          <p:cNvPr id="26" name="图片 25" descr="图片包含 游戏机&#10;&#10;描述已自动生成">
            <a:extLst>
              <a:ext uri="{FF2B5EF4-FFF2-40B4-BE49-F238E27FC236}">
                <a16:creationId xmlns:a16="http://schemas.microsoft.com/office/drawing/2014/main" id="{C973CCBA-9EA5-A416-BA40-8AC26F3977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133" y="5179879"/>
            <a:ext cx="1258275" cy="783188"/>
          </a:xfrm>
          <a:prstGeom prst="rect">
            <a:avLst/>
          </a:prstGeom>
        </p:spPr>
      </p:pic>
      <p:pic>
        <p:nvPicPr>
          <p:cNvPr id="30" name="图片 29" descr="卡通人物&#10;&#10;低可信度描述已自动生成">
            <a:extLst>
              <a:ext uri="{FF2B5EF4-FFF2-40B4-BE49-F238E27FC236}">
                <a16:creationId xmlns:a16="http://schemas.microsoft.com/office/drawing/2014/main" id="{D75450F5-9B3F-68B9-352A-7C05D49235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46" y="5742381"/>
            <a:ext cx="1258275" cy="858663"/>
          </a:xfrm>
          <a:prstGeom prst="rect">
            <a:avLst/>
          </a:prstGeom>
        </p:spPr>
      </p:pic>
      <p:pic>
        <p:nvPicPr>
          <p:cNvPr id="33" name="图片 32" descr="图片包含 黑暗, 看着, 游戏机, 水&#10;&#10;描述已自动生成">
            <a:extLst>
              <a:ext uri="{FF2B5EF4-FFF2-40B4-BE49-F238E27FC236}">
                <a16:creationId xmlns:a16="http://schemas.microsoft.com/office/drawing/2014/main" id="{8A518D82-56FE-B2BE-9BCD-66A14EB7C9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60" y="5434418"/>
            <a:ext cx="727146" cy="90290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798B0EB-2A95-4EBA-EBCA-D3B5522776B5}"/>
              </a:ext>
            </a:extLst>
          </p:cNvPr>
          <p:cNvSpPr txBox="1"/>
          <p:nvPr/>
        </p:nvSpPr>
        <p:spPr>
          <a:xfrm>
            <a:off x="651395" y="2561588"/>
            <a:ext cx="54655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1" u="none" strike="noStrike" kern="1200" cap="none" spc="0" normalizeH="0" baseline="0" noProof="0" dirty="0">
                <a:ln>
                  <a:noFill/>
                </a:ln>
                <a:solidFill>
                  <a:srgbClr val="502F2A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Thanks!</a:t>
            </a:r>
          </a:p>
        </p:txBody>
      </p:sp>
      <p:pic>
        <p:nvPicPr>
          <p:cNvPr id="2" name="图片 1" descr="徽标&#10;&#10;描述已自动生成">
            <a:extLst>
              <a:ext uri="{FF2B5EF4-FFF2-40B4-BE49-F238E27FC236}">
                <a16:creationId xmlns:a16="http://schemas.microsoft.com/office/drawing/2014/main" id="{E3B545E4-982F-B970-3A42-EBF9D64AF8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 r="7753" b="4147"/>
          <a:stretch>
            <a:fillRect/>
          </a:stretch>
        </p:blipFill>
        <p:spPr>
          <a:xfrm>
            <a:off x="4693959" y="94790"/>
            <a:ext cx="7352084" cy="6858000"/>
          </a:xfrm>
          <a:custGeom>
            <a:avLst/>
            <a:gdLst>
              <a:gd name="connsiteX0" fmla="*/ 0 w 7352084"/>
              <a:gd name="connsiteY0" fmla="*/ 0 h 6858000"/>
              <a:gd name="connsiteX1" fmla="*/ 7352084 w 7352084"/>
              <a:gd name="connsiteY1" fmla="*/ 0 h 6858000"/>
              <a:gd name="connsiteX2" fmla="*/ 7352084 w 7352084"/>
              <a:gd name="connsiteY2" fmla="*/ 6858000 h 6858000"/>
              <a:gd name="connsiteX3" fmla="*/ 0 w 73520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084" h="6858000">
                <a:moveTo>
                  <a:pt x="0" y="0"/>
                </a:moveTo>
                <a:lnTo>
                  <a:pt x="7352084" y="0"/>
                </a:lnTo>
                <a:lnTo>
                  <a:pt x="73520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7640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徽标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 r="7753" b="4147"/>
          <a:stretch>
            <a:fillRect/>
          </a:stretch>
        </p:blipFill>
        <p:spPr>
          <a:xfrm>
            <a:off x="2433305" y="69830"/>
            <a:ext cx="7277222" cy="6788170"/>
          </a:xfrm>
          <a:custGeom>
            <a:avLst/>
            <a:gdLst>
              <a:gd name="connsiteX0" fmla="*/ 0 w 7352084"/>
              <a:gd name="connsiteY0" fmla="*/ 0 h 6858000"/>
              <a:gd name="connsiteX1" fmla="*/ 7352084 w 7352084"/>
              <a:gd name="connsiteY1" fmla="*/ 0 h 6858000"/>
              <a:gd name="connsiteX2" fmla="*/ 7352084 w 7352084"/>
              <a:gd name="connsiteY2" fmla="*/ 6858000 h 6858000"/>
              <a:gd name="connsiteX3" fmla="*/ 0 w 73520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084" h="6858000">
                <a:moveTo>
                  <a:pt x="0" y="0"/>
                </a:moveTo>
                <a:lnTo>
                  <a:pt x="7352084" y="0"/>
                </a:lnTo>
                <a:lnTo>
                  <a:pt x="73520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89" y="4603375"/>
            <a:ext cx="340829" cy="35787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5314263" y="1402359"/>
            <a:ext cx="2485296" cy="3971600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400">
                <a:gradFill flip="none" rotWithShape="1">
                  <a:gsLst>
                    <a:gs pos="0">
                      <a:srgbClr val="CA9471"/>
                    </a:gs>
                    <a:gs pos="100000">
                      <a:srgbClr val="EED3B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1500" b="1" spc="-1000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目  录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5684929" y="3257353"/>
            <a:ext cx="1311617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11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</a:rPr>
              <a:t>CONTENTS</a:t>
            </a:r>
            <a:endParaRPr lang="zh-CN" altLang="en-US" sz="1100" dirty="0">
              <a:solidFill>
                <a:schemeClr val="accent1"/>
              </a:solidFill>
              <a:latin typeface="Arial" panose="020B0604020202020204" pitchFamily="34" charset="0"/>
              <a:ea typeface="+mj-ea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94D3F49-4F04-E0BD-72D6-A7B8F49D8065}"/>
              </a:ext>
            </a:extLst>
          </p:cNvPr>
          <p:cNvGrpSpPr/>
          <p:nvPr/>
        </p:nvGrpSpPr>
        <p:grpSpPr>
          <a:xfrm>
            <a:off x="8843885" y="4213087"/>
            <a:ext cx="3072587" cy="1731361"/>
            <a:chOff x="8843885" y="3412987"/>
            <a:chExt cx="3072587" cy="1731361"/>
          </a:xfrm>
        </p:grpSpPr>
        <p:sp>
          <p:nvSpPr>
            <p:cNvPr id="73" name="文本框 72"/>
            <p:cNvSpPr txBox="1"/>
            <p:nvPr/>
          </p:nvSpPr>
          <p:spPr>
            <a:xfrm>
              <a:off x="9941598" y="3412987"/>
              <a:ext cx="877163" cy="1019446"/>
            </a:xfrm>
            <a:prstGeom prst="rect">
              <a:avLst/>
            </a:prstGeom>
            <a:noFill/>
          </p:spPr>
          <p:txBody>
            <a:bodyPr vert="horz" wrap="non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11500">
                  <a:gradFill flip="none" rotWithShape="1">
                    <a:gsLst>
                      <a:gs pos="0">
                        <a:srgbClr val="E6C8A4"/>
                      </a:gs>
                      <a:gs pos="81000">
                        <a:srgbClr val="8B6024"/>
                      </a:gs>
                    </a:gsLst>
                    <a:lin ang="135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5400" b="1" dirty="0">
                  <a:solidFill>
                    <a:schemeClr val="accent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叁</a:t>
              </a: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CCE870A-4FA4-FB8E-69FD-EF8A7D7EAA81}"/>
                </a:ext>
              </a:extLst>
            </p:cNvPr>
            <p:cNvGrpSpPr/>
            <p:nvPr/>
          </p:nvGrpSpPr>
          <p:grpSpPr>
            <a:xfrm>
              <a:off x="8843885" y="4406774"/>
              <a:ext cx="3072587" cy="737574"/>
              <a:chOff x="563485" y="4406774"/>
              <a:chExt cx="3072587" cy="737574"/>
            </a:xfrm>
          </p:grpSpPr>
          <p:sp>
            <p:nvSpPr>
              <p:cNvPr id="69" name="文本框 68"/>
              <p:cNvSpPr txBox="1"/>
              <p:nvPr/>
            </p:nvSpPr>
            <p:spPr>
              <a:xfrm>
                <a:off x="563485" y="4406774"/>
                <a:ext cx="3072587" cy="737574"/>
              </a:xfrm>
              <a:prstGeom prst="rect">
                <a:avLst/>
              </a:prstGeom>
              <a:noFill/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4400">
                    <a:gradFill>
                      <a:gsLst>
                        <a:gs pos="0">
                          <a:srgbClr val="CA9471"/>
                        </a:gs>
                        <a:gs pos="100000">
                          <a:srgbClr val="EED3B5"/>
                        </a:gs>
                      </a:gsLst>
                      <a:lin ang="13500000" scaled="1"/>
                    </a:gradFill>
                    <a:latin typeface="+mj-ea"/>
                    <a:ea typeface="+mj-ea"/>
                  </a:defRPr>
                </a:lvl1pPr>
              </a:lstStyle>
              <a:p>
                <a:r>
                  <a:rPr lang="en-US" altLang="zh-CN" sz="3600" b="1" dirty="0">
                    <a:solidFill>
                      <a:schemeClr val="accent1"/>
                    </a:solidFill>
                    <a:latin typeface="+mj-lt"/>
                    <a:ea typeface="宋体" panose="02010600030101010101" pitchFamily="2" charset="-122"/>
                  </a:rPr>
                  <a:t>Polo</a:t>
                </a:r>
                <a:endParaRPr lang="zh-CN" altLang="en-US" sz="3600" b="1" dirty="0">
                  <a:solidFill>
                    <a:schemeClr val="accent1"/>
                  </a:solidFill>
                  <a:latin typeface="+mj-lt"/>
                  <a:ea typeface="宋体" panose="02010600030101010101" pitchFamily="2" charset="-122"/>
                </a:endParaRPr>
              </a:p>
            </p:txBody>
          </p:sp>
          <p:cxnSp>
            <p:nvCxnSpPr>
              <p:cNvPr id="75" name="直接连接符 74"/>
              <p:cNvCxnSpPr/>
              <p:nvPr/>
            </p:nvCxnSpPr>
            <p:spPr>
              <a:xfrm>
                <a:off x="734291" y="4499463"/>
                <a:ext cx="0" cy="443346"/>
              </a:xfrm>
              <a:prstGeom prst="line">
                <a:avLst/>
              </a:prstGeom>
              <a:ln w="12700">
                <a:solidFill>
                  <a:srgbClr val="6A4B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>
                <a:off x="3435928" y="4499463"/>
                <a:ext cx="0" cy="443346"/>
              </a:xfrm>
              <a:prstGeom prst="line">
                <a:avLst/>
              </a:prstGeom>
              <a:ln w="12700">
                <a:solidFill>
                  <a:srgbClr val="6A4B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文本框 87"/>
          <p:cNvSpPr txBox="1"/>
          <p:nvPr/>
        </p:nvSpPr>
        <p:spPr>
          <a:xfrm>
            <a:off x="9724543" y="1196647"/>
            <a:ext cx="877163" cy="1019446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1500">
                <a:gradFill flip="none" rotWithShape="1">
                  <a:gsLst>
                    <a:gs pos="0">
                      <a:srgbClr val="E6C8A4"/>
                    </a:gs>
                    <a:gs pos="81000">
                      <a:srgbClr val="8B6024"/>
                    </a:gs>
                  </a:gsLst>
                  <a:lin ang="135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54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贰</a:t>
            </a:r>
          </a:p>
        </p:txBody>
      </p:sp>
      <p:pic>
        <p:nvPicPr>
          <p:cNvPr id="5" name="图片 4" descr="图片包含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27" y="1720290"/>
            <a:ext cx="1521492" cy="947022"/>
          </a:xfrm>
          <a:prstGeom prst="rect">
            <a:avLst/>
          </a:prstGeom>
        </p:spPr>
      </p:pic>
      <p:pic>
        <p:nvPicPr>
          <p:cNvPr id="8" name="图片 7" descr="卡通人物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21" y="5560056"/>
            <a:ext cx="1258275" cy="85866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041F0E0D-5375-5A0E-7B5A-71E36258C5D7}"/>
              </a:ext>
            </a:extLst>
          </p:cNvPr>
          <p:cNvGrpSpPr/>
          <p:nvPr/>
        </p:nvGrpSpPr>
        <p:grpSpPr>
          <a:xfrm>
            <a:off x="9014691" y="2428563"/>
            <a:ext cx="2704690" cy="1200329"/>
            <a:chOff x="734291" y="1962899"/>
            <a:chExt cx="2704690" cy="1200329"/>
          </a:xfrm>
        </p:grpSpPr>
        <p:cxnSp>
          <p:nvCxnSpPr>
            <p:cNvPr id="6" name="直接连接符 5"/>
            <p:cNvCxnSpPr>
              <a:cxnSpLocks/>
            </p:cNvCxnSpPr>
            <p:nvPr/>
          </p:nvCxnSpPr>
          <p:spPr>
            <a:xfrm>
              <a:off x="734291" y="2315636"/>
              <a:ext cx="0" cy="649260"/>
            </a:xfrm>
            <a:prstGeom prst="line">
              <a:avLst/>
            </a:prstGeom>
            <a:ln w="12700">
              <a:solidFill>
                <a:srgbClr val="6A4B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>
              <a:cxnSpLocks/>
            </p:cNvCxnSpPr>
            <p:nvPr/>
          </p:nvCxnSpPr>
          <p:spPr>
            <a:xfrm>
              <a:off x="3438981" y="2315636"/>
              <a:ext cx="0" cy="645229"/>
            </a:xfrm>
            <a:prstGeom prst="line">
              <a:avLst/>
            </a:prstGeom>
            <a:ln w="12700">
              <a:solidFill>
                <a:srgbClr val="6A4B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BACB941-FD83-ED6E-765C-8B05FFA21A7C}"/>
                </a:ext>
              </a:extLst>
            </p:cNvPr>
            <p:cNvSpPr txBox="1"/>
            <p:nvPr/>
          </p:nvSpPr>
          <p:spPr>
            <a:xfrm>
              <a:off x="905098" y="1962899"/>
              <a:ext cx="2414840" cy="1200329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4400">
                  <a:gradFill>
                    <a:gsLst>
                      <a:gs pos="0">
                        <a:srgbClr val="CA9471"/>
                      </a:gs>
                      <a:gs pos="100000">
                        <a:srgbClr val="EED3B5"/>
                      </a:gs>
                    </a:gsLst>
                    <a:lin ang="13500000" scaled="1"/>
                  </a:gradFill>
                  <a:latin typeface="+mj-ea"/>
                  <a:ea typeface="+mj-ea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3600" b="1" dirty="0">
                  <a:solidFill>
                    <a:schemeClr val="accent1"/>
                  </a:solidFill>
                  <a:latin typeface="Arial" panose="020B0604020202020204" pitchFamily="34" charset="0"/>
                </a:rPr>
                <a:t>Tea Culture</a:t>
              </a:r>
              <a:endParaRPr lang="zh-CN" altLang="en-US" sz="3600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B04C77E-DB2A-136E-88B3-7FA5D51ADA60}"/>
              </a:ext>
            </a:extLst>
          </p:cNvPr>
          <p:cNvGrpSpPr/>
          <p:nvPr/>
        </p:nvGrpSpPr>
        <p:grpSpPr>
          <a:xfrm>
            <a:off x="211460" y="1196647"/>
            <a:ext cx="4241867" cy="3791074"/>
            <a:chOff x="440060" y="1196647"/>
            <a:chExt cx="4241867" cy="3791074"/>
          </a:xfrm>
        </p:grpSpPr>
        <p:sp>
          <p:nvSpPr>
            <p:cNvPr id="55" name="文本框 54"/>
            <p:cNvSpPr txBox="1"/>
            <p:nvPr/>
          </p:nvSpPr>
          <p:spPr>
            <a:xfrm>
              <a:off x="1718602" y="1196647"/>
              <a:ext cx="877163" cy="1019446"/>
            </a:xfrm>
            <a:prstGeom prst="rect">
              <a:avLst/>
            </a:prstGeom>
            <a:noFill/>
          </p:spPr>
          <p:txBody>
            <a:bodyPr vert="horz" wrap="non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11500">
                  <a:gradFill flip="none" rotWithShape="1">
                    <a:gsLst>
                      <a:gs pos="0">
                        <a:srgbClr val="E6C8A4"/>
                      </a:gs>
                      <a:gs pos="81000">
                        <a:srgbClr val="8B6024"/>
                      </a:gs>
                    </a:gsLst>
                    <a:lin ang="135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5400" b="1" dirty="0">
                  <a:solidFill>
                    <a:schemeClr val="accent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壹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F16F736-312F-FF04-A37F-C902E1B67AFE}"/>
                </a:ext>
              </a:extLst>
            </p:cNvPr>
            <p:cNvGrpSpPr/>
            <p:nvPr/>
          </p:nvGrpSpPr>
          <p:grpSpPr>
            <a:xfrm>
              <a:off x="440060" y="2626846"/>
              <a:ext cx="4241867" cy="2360875"/>
              <a:chOff x="8626831" y="2499468"/>
              <a:chExt cx="4241867" cy="2360875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26FA6D3A-9477-780A-69C6-F491CA0B8E13}"/>
                  </a:ext>
                </a:extLst>
              </p:cNvPr>
              <p:cNvGrpSpPr/>
              <p:nvPr/>
            </p:nvGrpSpPr>
            <p:grpSpPr>
              <a:xfrm>
                <a:off x="8626831" y="2499468"/>
                <a:ext cx="2895478" cy="1200329"/>
                <a:chOff x="8626831" y="2093065"/>
                <a:chExt cx="2895478" cy="1200329"/>
              </a:xfrm>
            </p:grpSpPr>
            <p:sp>
              <p:nvSpPr>
                <p:cNvPr id="86" name="文本框 85"/>
                <p:cNvSpPr txBox="1"/>
                <p:nvPr/>
              </p:nvSpPr>
              <p:spPr>
                <a:xfrm>
                  <a:off x="8626831" y="2093065"/>
                  <a:ext cx="2895478" cy="1200329"/>
                </a:xfrm>
                <a:prstGeom prst="rect">
                  <a:avLst/>
                </a:prstGeom>
                <a:noFill/>
              </p:spPr>
              <p:txBody>
                <a:bodyPr vert="horz" wrap="square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30000"/>
                    </a:lnSpc>
                    <a:defRPr sz="4400">
                      <a:gradFill>
                        <a:gsLst>
                          <a:gs pos="0">
                            <a:srgbClr val="CA9471"/>
                          </a:gs>
                          <a:gs pos="100000">
                            <a:srgbClr val="EED3B5"/>
                          </a:gs>
                        </a:gsLst>
                        <a:lin ang="13500000" scaled="1"/>
                      </a:gradFill>
                      <a:latin typeface="+mj-ea"/>
                      <a:ea typeface="+mj-ea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altLang="zh-CN" sz="3600" b="1" dirty="0">
                      <a:solidFill>
                        <a:schemeClr val="accent1"/>
                      </a:solidFill>
                      <a:latin typeface="Arial" panose="020B0604020202020204" pitchFamily="34" charset="0"/>
                    </a:rPr>
                    <a:t>Marriage Customs</a:t>
                  </a:r>
                  <a:endParaRPr lang="zh-CN" altLang="en-US" sz="3600" b="1" dirty="0">
                    <a:solidFill>
                      <a:schemeClr val="accent1"/>
                    </a:solidFill>
                    <a:latin typeface="Arial" panose="020B0604020202020204" pitchFamily="34" charset="0"/>
                  </a:endParaRPr>
                </a:p>
              </p:txBody>
            </p:sp>
            <p:cxnSp>
              <p:nvCxnSpPr>
                <p:cNvPr id="91" name="直接连接符 90"/>
                <p:cNvCxnSpPr/>
                <p:nvPr/>
              </p:nvCxnSpPr>
              <p:spPr>
                <a:xfrm>
                  <a:off x="11522309" y="2503665"/>
                  <a:ext cx="0" cy="443346"/>
                </a:xfrm>
                <a:prstGeom prst="line">
                  <a:avLst/>
                </a:prstGeom>
                <a:ln w="12700">
                  <a:solidFill>
                    <a:srgbClr val="6A4B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8779190" y="2445639"/>
                  <a:ext cx="0" cy="443346"/>
                </a:xfrm>
                <a:prstGeom prst="line">
                  <a:avLst/>
                </a:prstGeom>
                <a:ln w="12700">
                  <a:solidFill>
                    <a:srgbClr val="6A4B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8F48886-8DB8-8657-C5F3-50EBF771FC5F}"/>
                  </a:ext>
                </a:extLst>
              </p:cNvPr>
              <p:cNvSpPr txBox="1"/>
              <p:nvPr/>
            </p:nvSpPr>
            <p:spPr>
              <a:xfrm>
                <a:off x="8906189" y="3705988"/>
                <a:ext cx="3962509" cy="115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accent1"/>
                    </a:solidFill>
                    <a:latin typeface="Arial" panose="020B0604020202020204" pitchFamily="34" charset="0"/>
                    <a:ea typeface="+mj-ea"/>
                  </a:rPr>
                  <a:t>betrothal goose</a:t>
                </a:r>
              </a:p>
              <a:p>
                <a:pPr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accent1"/>
                    </a:solidFill>
                    <a:latin typeface="Arial" panose="020B0604020202020204" pitchFamily="34" charset="0"/>
                    <a:ea typeface="+mj-ea"/>
                  </a:rPr>
                  <a:t>veil-lifting ceremony</a:t>
                </a:r>
                <a:endParaRPr lang="zh-CN" altLang="en-US" sz="2800" dirty="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游戏机, 树, 花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1" t="6239"/>
          <a:stretch>
            <a:fillRect/>
          </a:stretch>
        </p:blipFill>
        <p:spPr>
          <a:xfrm>
            <a:off x="-2419" y="-93894"/>
            <a:ext cx="1742018" cy="6430143"/>
          </a:xfrm>
          <a:custGeom>
            <a:avLst/>
            <a:gdLst>
              <a:gd name="connsiteX0" fmla="*/ 0 w 1742018"/>
              <a:gd name="connsiteY0" fmla="*/ 0 h 6430143"/>
              <a:gd name="connsiteX1" fmla="*/ 1742018 w 1742018"/>
              <a:gd name="connsiteY1" fmla="*/ 0 h 6430143"/>
              <a:gd name="connsiteX2" fmla="*/ 1742018 w 1742018"/>
              <a:gd name="connsiteY2" fmla="*/ 6430143 h 6430143"/>
              <a:gd name="connsiteX3" fmla="*/ 0 w 1742018"/>
              <a:gd name="connsiteY3" fmla="*/ 6430143 h 643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018" h="6430143">
                <a:moveTo>
                  <a:pt x="0" y="0"/>
                </a:moveTo>
                <a:lnTo>
                  <a:pt x="1742018" y="0"/>
                </a:lnTo>
                <a:lnTo>
                  <a:pt x="1742018" y="6430143"/>
                </a:lnTo>
                <a:lnTo>
                  <a:pt x="0" y="6430143"/>
                </a:ln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29" y="4640953"/>
            <a:ext cx="340829" cy="357871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8206301" y="1944764"/>
            <a:ext cx="1210588" cy="2137765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1500" spc="-3500">
                <a:solidFill>
                  <a:srgbClr val="6A4B3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壹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06" y="4756403"/>
            <a:ext cx="340829" cy="357871"/>
          </a:xfrm>
          <a:prstGeom prst="rect">
            <a:avLst/>
          </a:prstGeom>
        </p:spPr>
      </p:pic>
      <p:cxnSp>
        <p:nvCxnSpPr>
          <p:cNvPr id="56" name="直接连接符 55"/>
          <p:cNvCxnSpPr/>
          <p:nvPr/>
        </p:nvCxnSpPr>
        <p:spPr>
          <a:xfrm flipH="1">
            <a:off x="675227" y="2220570"/>
            <a:ext cx="5384261" cy="0"/>
          </a:xfrm>
          <a:prstGeom prst="line">
            <a:avLst/>
          </a:prstGeom>
          <a:ln w="12700">
            <a:solidFill>
              <a:srgbClr val="6A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675227" y="5358339"/>
            <a:ext cx="5384261" cy="0"/>
          </a:xfrm>
          <a:prstGeom prst="line">
            <a:avLst/>
          </a:prstGeom>
          <a:ln w="12700">
            <a:solidFill>
              <a:srgbClr val="6A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8239210" y="3824463"/>
            <a:ext cx="1403554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dist"/>
            <a:r>
              <a:rPr lang="en-US" altLang="zh-CN" sz="1100" b="1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PART ONE</a:t>
            </a:r>
            <a:endParaRPr lang="zh-CN" altLang="en-US" sz="1100" b="1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徽标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 r="7753" b="4147"/>
          <a:stretch>
            <a:fillRect/>
          </a:stretch>
        </p:blipFill>
        <p:spPr>
          <a:xfrm>
            <a:off x="4927000" y="0"/>
            <a:ext cx="7352084" cy="6858000"/>
          </a:xfrm>
          <a:custGeom>
            <a:avLst/>
            <a:gdLst>
              <a:gd name="connsiteX0" fmla="*/ 0 w 7352084"/>
              <a:gd name="connsiteY0" fmla="*/ 0 h 6858000"/>
              <a:gd name="connsiteX1" fmla="*/ 7352084 w 7352084"/>
              <a:gd name="connsiteY1" fmla="*/ 0 h 6858000"/>
              <a:gd name="connsiteX2" fmla="*/ 7352084 w 7352084"/>
              <a:gd name="connsiteY2" fmla="*/ 6858000 h 6858000"/>
              <a:gd name="connsiteX3" fmla="*/ 0 w 73520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084" h="6858000">
                <a:moveTo>
                  <a:pt x="0" y="0"/>
                </a:moveTo>
                <a:lnTo>
                  <a:pt x="7352084" y="0"/>
                </a:lnTo>
                <a:lnTo>
                  <a:pt x="73520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9" r="12780"/>
          <a:stretch>
            <a:fillRect/>
          </a:stretch>
        </p:blipFill>
        <p:spPr>
          <a:xfrm>
            <a:off x="7182654" y="0"/>
            <a:ext cx="5009346" cy="4562277"/>
          </a:xfrm>
          <a:custGeom>
            <a:avLst/>
            <a:gdLst>
              <a:gd name="connsiteX0" fmla="*/ 0 w 5009346"/>
              <a:gd name="connsiteY0" fmla="*/ 0 h 4562277"/>
              <a:gd name="connsiteX1" fmla="*/ 5009346 w 5009346"/>
              <a:gd name="connsiteY1" fmla="*/ 0 h 4562277"/>
              <a:gd name="connsiteX2" fmla="*/ 5009346 w 5009346"/>
              <a:gd name="connsiteY2" fmla="*/ 4562277 h 4562277"/>
              <a:gd name="connsiteX3" fmla="*/ 0 w 5009346"/>
              <a:gd name="connsiteY3" fmla="*/ 4562277 h 456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346" h="4562277">
                <a:moveTo>
                  <a:pt x="0" y="0"/>
                </a:moveTo>
                <a:lnTo>
                  <a:pt x="5009346" y="0"/>
                </a:lnTo>
                <a:lnTo>
                  <a:pt x="5009346" y="4562277"/>
                </a:lnTo>
                <a:lnTo>
                  <a:pt x="0" y="4562277"/>
                </a:lnTo>
                <a:close/>
              </a:path>
            </a:pathLst>
          </a:custGeom>
        </p:spPr>
      </p:pic>
      <p:pic>
        <p:nvPicPr>
          <p:cNvPr id="7" name="图片 6" descr="图片包含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17" y="5179879"/>
            <a:ext cx="1258275" cy="783188"/>
          </a:xfrm>
          <a:prstGeom prst="rect">
            <a:avLst/>
          </a:prstGeom>
        </p:spPr>
      </p:pic>
      <p:pic>
        <p:nvPicPr>
          <p:cNvPr id="9" name="图片 8" descr="卡通人物&#10;&#10;低可信度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56" y="5170881"/>
            <a:ext cx="1258275" cy="858663"/>
          </a:xfrm>
          <a:prstGeom prst="rect">
            <a:avLst/>
          </a:prstGeom>
        </p:spPr>
      </p:pic>
      <p:pic>
        <p:nvPicPr>
          <p:cNvPr id="11" name="图片 10" descr="图片包含 黑暗, 看着, 游戏机, 水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44" y="5434418"/>
            <a:ext cx="727146" cy="9029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26C59FA-6DE4-B0CF-B9DA-4CB410BEA4B1}"/>
              </a:ext>
            </a:extLst>
          </p:cNvPr>
          <p:cNvSpPr txBox="1"/>
          <p:nvPr/>
        </p:nvSpPr>
        <p:spPr>
          <a:xfrm>
            <a:off x="270996" y="2260551"/>
            <a:ext cx="59520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accent1"/>
                </a:solidFill>
                <a:latin typeface="+mj-lt"/>
                <a:ea typeface="+mj-ea"/>
              </a:rPr>
              <a:t>Marriage Customs</a:t>
            </a:r>
            <a:endParaRPr lang="zh-CN" altLang="en-US" sz="9600" b="1" dirty="0">
              <a:solidFill>
                <a:schemeClr val="accent1"/>
              </a:solidFill>
              <a:latin typeface="+mj-lt"/>
              <a:ea typeface="+mj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0690" y="324714"/>
            <a:ext cx="6548610" cy="74135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4400">
                <a:gradFill>
                  <a:gsLst>
                    <a:gs pos="0">
                      <a:srgbClr val="CA9471"/>
                    </a:gs>
                    <a:gs pos="100000">
                      <a:srgbClr val="EED3B5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3600" b="1" dirty="0">
                <a:solidFill>
                  <a:schemeClr val="accent2"/>
                </a:solidFill>
                <a:latin typeface="+mj-lt"/>
              </a:rPr>
              <a:t>Betrothal Goose </a:t>
            </a:r>
            <a:r>
              <a:rPr lang="zh-CN" altLang="en-US" sz="36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（聘雁）</a:t>
            </a:r>
          </a:p>
        </p:txBody>
      </p:sp>
      <p:sp>
        <p:nvSpPr>
          <p:cNvPr id="7" name="矩形 6"/>
          <p:cNvSpPr/>
          <p:nvPr/>
        </p:nvSpPr>
        <p:spPr>
          <a:xfrm>
            <a:off x="466871" y="501861"/>
            <a:ext cx="45719" cy="560178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图片包含 游戏机, 树, 花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1" t="6239" b="70816"/>
          <a:stretch>
            <a:fillRect/>
          </a:stretch>
        </p:blipFill>
        <p:spPr>
          <a:xfrm>
            <a:off x="0" y="5284403"/>
            <a:ext cx="1742018" cy="1573597"/>
          </a:xfrm>
          <a:custGeom>
            <a:avLst/>
            <a:gdLst>
              <a:gd name="connsiteX0" fmla="*/ 0 w 1742018"/>
              <a:gd name="connsiteY0" fmla="*/ 0 h 1573597"/>
              <a:gd name="connsiteX1" fmla="*/ 1742018 w 1742018"/>
              <a:gd name="connsiteY1" fmla="*/ 0 h 1573597"/>
              <a:gd name="connsiteX2" fmla="*/ 1742018 w 1742018"/>
              <a:gd name="connsiteY2" fmla="*/ 1573597 h 1573597"/>
              <a:gd name="connsiteX3" fmla="*/ 0 w 1742018"/>
              <a:gd name="connsiteY3" fmla="*/ 1573597 h 1573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018" h="1573597">
                <a:moveTo>
                  <a:pt x="0" y="0"/>
                </a:moveTo>
                <a:lnTo>
                  <a:pt x="1742018" y="0"/>
                </a:lnTo>
                <a:lnTo>
                  <a:pt x="1742018" y="1573597"/>
                </a:lnTo>
                <a:lnTo>
                  <a:pt x="0" y="1573597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70F36B-9E24-0288-2B88-A1C234E22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5" y="1492039"/>
            <a:ext cx="3572746" cy="48641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E2CBD05-4C2F-9801-1B0F-1479708F031B}"/>
              </a:ext>
            </a:extLst>
          </p:cNvPr>
          <p:cNvSpPr txBox="1"/>
          <p:nvPr/>
        </p:nvSpPr>
        <p:spPr>
          <a:xfrm>
            <a:off x="4030809" y="3818211"/>
            <a:ext cx="7805972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“The wild goose represented chastity and auspiciousness, symbolizing a lifelong partnership.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—— </a:t>
            </a:r>
            <a:r>
              <a:rPr lang="en-US" altLang="zh-CN" sz="24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Book of Rites – Meaning of Marriage 《</a:t>
            </a:r>
            <a:r>
              <a:rPr lang="zh-CN" altLang="zh-CN" sz="24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礼记·昏义》</a:t>
            </a:r>
            <a:r>
              <a:rPr lang="en-US" altLang="zh-CN" sz="24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2800" i="1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7FC0ED6-7CC1-3D57-758F-6DED5DF3B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11" y="1143905"/>
            <a:ext cx="5482167" cy="2592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76591" y="707555"/>
            <a:ext cx="7239630" cy="75437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4400">
                <a:gradFill>
                  <a:gsLst>
                    <a:gs pos="0">
                      <a:srgbClr val="CA9471"/>
                    </a:gs>
                    <a:gs pos="100000">
                      <a:srgbClr val="EED3B5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3600" b="1" dirty="0">
                <a:solidFill>
                  <a:schemeClr val="accent2"/>
                </a:solidFill>
                <a:latin typeface="+mj-lt"/>
              </a:rPr>
              <a:t>Six Etiquettes </a:t>
            </a:r>
            <a:r>
              <a:rPr lang="zh-CN" altLang="en-US" sz="36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（六礼）</a:t>
            </a:r>
          </a:p>
        </p:txBody>
      </p:sp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9" r="31349"/>
          <a:stretch>
            <a:fillRect/>
          </a:stretch>
        </p:blipFill>
        <p:spPr>
          <a:xfrm rot="20000660">
            <a:off x="8680259" y="-582769"/>
            <a:ext cx="4185993" cy="4843587"/>
          </a:xfrm>
          <a:custGeom>
            <a:avLst/>
            <a:gdLst>
              <a:gd name="connsiteX0" fmla="*/ 1367724 w 4185993"/>
              <a:gd name="connsiteY0" fmla="*/ 0 h 4843587"/>
              <a:gd name="connsiteX1" fmla="*/ 4185993 w 4185993"/>
              <a:gd name="connsiteY1" fmla="*/ 1414711 h 4843587"/>
              <a:gd name="connsiteX2" fmla="*/ 2464771 w 4185993"/>
              <a:gd name="connsiteY2" fmla="*/ 4843587 h 4843587"/>
              <a:gd name="connsiteX3" fmla="*/ 0 w 4185993"/>
              <a:gd name="connsiteY3" fmla="*/ 4843587 h 4843587"/>
              <a:gd name="connsiteX4" fmla="*/ 0 w 4185993"/>
              <a:gd name="connsiteY4" fmla="*/ 0 h 484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5993" h="4843587">
                <a:moveTo>
                  <a:pt x="1367724" y="0"/>
                </a:moveTo>
                <a:lnTo>
                  <a:pt x="4185993" y="1414711"/>
                </a:lnTo>
                <a:lnTo>
                  <a:pt x="2464771" y="4843587"/>
                </a:lnTo>
                <a:lnTo>
                  <a:pt x="0" y="484358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2E5EAED-A4CC-0DF9-A315-818FBDCF728A}"/>
              </a:ext>
            </a:extLst>
          </p:cNvPr>
          <p:cNvSpPr txBox="1"/>
          <p:nvPr/>
        </p:nvSpPr>
        <p:spPr>
          <a:xfrm>
            <a:off x="121429" y="1670007"/>
            <a:ext cx="12070571" cy="3903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proposal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纳采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A proposal to the girl proposed by a matchmaker on behalf of the.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inquiry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（问名）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 The couple exchange name and birth date.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betrothal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（纳吉）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The two check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if their horoscopes are compatible.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offering gifts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（纳征）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The boy’s family send formal engagement gifts to the girl’s family.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setting a date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（请期）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families 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select an auspicious date for the wedding ceremony.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fetching the bride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（亲迎）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On the wedding day, the groom goes to the bride's home to pick her up and bring her to his home.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6812C9B-C984-DCCF-7A9F-5CE8022C0DBB}"/>
              </a:ext>
            </a:extLst>
          </p:cNvPr>
          <p:cNvSpPr txBox="1"/>
          <p:nvPr/>
        </p:nvSpPr>
        <p:spPr>
          <a:xfrm>
            <a:off x="121429" y="1670007"/>
            <a:ext cx="12070571" cy="3903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proposal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纳采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A proposal to the girl proposed by a matchmaker on behalf of the.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inquiry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（问名）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 The couple exchange name and birth date.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betrothal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（纳吉）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The two check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if their horoscopes are compatible.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offering gifts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（纳征）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The boy’s family </a:t>
            </a:r>
            <a:r>
              <a:rPr lang="en-US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send formal engagement gifts 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the girl’s family.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setting a date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（请期）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families 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select an auspicious date for the wedding ceremony.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fetching the bride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（亲迎）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On the wedding day, the groom goes to the bride's home to pick her up and bring her to his home.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50172" y="457926"/>
            <a:ext cx="9587223" cy="80926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4400">
                <a:gradFill>
                  <a:gsLst>
                    <a:gs pos="0">
                      <a:srgbClr val="CA9471"/>
                    </a:gs>
                    <a:gs pos="100000">
                      <a:srgbClr val="EED3B5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4000" b="1" dirty="0">
                <a:solidFill>
                  <a:schemeClr val="accent2"/>
                </a:solidFill>
                <a:latin typeface="+mj-lt"/>
              </a:rPr>
              <a:t>veil-lifting ceremony </a:t>
            </a:r>
            <a:r>
              <a:rPr lang="zh-CN" altLang="en-US" sz="3600" b="1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</a:rPr>
              <a:t>（却扇礼）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9B88DDD-D693-7AE0-C2CB-828961C3F2A9}"/>
              </a:ext>
            </a:extLst>
          </p:cNvPr>
          <p:cNvGrpSpPr/>
          <p:nvPr/>
        </p:nvGrpSpPr>
        <p:grpSpPr>
          <a:xfrm>
            <a:off x="8698926" y="449410"/>
            <a:ext cx="3295017" cy="6289603"/>
            <a:chOff x="8698926" y="449410"/>
            <a:chExt cx="3295017" cy="628960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0237A44-44FA-BF50-B2F3-69B9CEAB8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2" t="-667" r="17355"/>
            <a:stretch/>
          </p:blipFill>
          <p:spPr>
            <a:xfrm>
              <a:off x="8698926" y="449410"/>
              <a:ext cx="3295017" cy="315427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9EF8EF1-8D62-9274-8000-D154AF15C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926" y="3593257"/>
              <a:ext cx="3295017" cy="3145756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B515AC4-7863-83F1-5ED0-65966E54B612}"/>
              </a:ext>
            </a:extLst>
          </p:cNvPr>
          <p:cNvSpPr txBox="1"/>
          <p:nvPr/>
        </p:nvSpPr>
        <p:spPr>
          <a:xfrm>
            <a:off x="374520" y="1323661"/>
            <a:ext cx="8115301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Origination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Dynasty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Gesture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use a fan to shield her face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maintain modesty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significance: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 symbolizes reunion and happiness in Chinese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Resemblance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the modern custom of brides holding bouquets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46836C-7F8E-5079-4487-6CFA67BBB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游戏机, 树, 花&#10;&#10;描述已自动生成">
            <a:extLst>
              <a:ext uri="{FF2B5EF4-FFF2-40B4-BE49-F238E27FC236}">
                <a16:creationId xmlns:a16="http://schemas.microsoft.com/office/drawing/2014/main" id="{0B182DEB-D6B7-736A-9212-DD931A5F8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1" t="6239"/>
          <a:stretch>
            <a:fillRect/>
          </a:stretch>
        </p:blipFill>
        <p:spPr>
          <a:xfrm>
            <a:off x="-2419" y="-93894"/>
            <a:ext cx="1742018" cy="6430143"/>
          </a:xfrm>
          <a:custGeom>
            <a:avLst/>
            <a:gdLst>
              <a:gd name="connsiteX0" fmla="*/ 0 w 1742018"/>
              <a:gd name="connsiteY0" fmla="*/ 0 h 6430143"/>
              <a:gd name="connsiteX1" fmla="*/ 1742018 w 1742018"/>
              <a:gd name="connsiteY1" fmla="*/ 0 h 6430143"/>
              <a:gd name="connsiteX2" fmla="*/ 1742018 w 1742018"/>
              <a:gd name="connsiteY2" fmla="*/ 6430143 h 6430143"/>
              <a:gd name="connsiteX3" fmla="*/ 0 w 1742018"/>
              <a:gd name="connsiteY3" fmla="*/ 6430143 h 643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018" h="6430143">
                <a:moveTo>
                  <a:pt x="0" y="0"/>
                </a:moveTo>
                <a:lnTo>
                  <a:pt x="1742018" y="0"/>
                </a:lnTo>
                <a:lnTo>
                  <a:pt x="1742018" y="6430143"/>
                </a:lnTo>
                <a:lnTo>
                  <a:pt x="0" y="6430143"/>
                </a:lnTo>
                <a:close/>
              </a:path>
            </a:pathLst>
          </a:cu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81429A6-5C81-E3BE-D5BC-01482D068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29" y="4640953"/>
            <a:ext cx="340829" cy="357871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D26BA785-79F5-44D8-C79F-C89D95F5896A}"/>
              </a:ext>
            </a:extLst>
          </p:cNvPr>
          <p:cNvSpPr txBox="1"/>
          <p:nvPr/>
        </p:nvSpPr>
        <p:spPr>
          <a:xfrm>
            <a:off x="8206301" y="1944764"/>
            <a:ext cx="1210589" cy="219887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1500" spc="-3500">
                <a:solidFill>
                  <a:srgbClr val="6A4B3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贰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CF30B677-6483-DC7B-5E3C-24D540110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06" y="4756403"/>
            <a:ext cx="340829" cy="357871"/>
          </a:xfrm>
          <a:prstGeom prst="rect">
            <a:avLst/>
          </a:prstGeom>
        </p:spPr>
      </p:pic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31EEF2EC-120D-C06C-9EC2-1953D8265677}"/>
              </a:ext>
            </a:extLst>
          </p:cNvPr>
          <p:cNvCxnSpPr/>
          <p:nvPr/>
        </p:nvCxnSpPr>
        <p:spPr>
          <a:xfrm flipH="1">
            <a:off x="675227" y="2220570"/>
            <a:ext cx="5384261" cy="0"/>
          </a:xfrm>
          <a:prstGeom prst="line">
            <a:avLst/>
          </a:prstGeom>
          <a:ln w="12700">
            <a:solidFill>
              <a:srgbClr val="6A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CA12F3A3-D287-8C6E-D663-5CDF3C8C96B0}"/>
              </a:ext>
            </a:extLst>
          </p:cNvPr>
          <p:cNvCxnSpPr/>
          <p:nvPr/>
        </p:nvCxnSpPr>
        <p:spPr>
          <a:xfrm flipH="1">
            <a:off x="675227" y="5358339"/>
            <a:ext cx="5384261" cy="0"/>
          </a:xfrm>
          <a:prstGeom prst="line">
            <a:avLst/>
          </a:prstGeom>
          <a:ln w="12700">
            <a:solidFill>
              <a:srgbClr val="6A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08130B34-7BBE-AE48-1FBA-BE90085FBF34}"/>
              </a:ext>
            </a:extLst>
          </p:cNvPr>
          <p:cNvSpPr txBox="1"/>
          <p:nvPr/>
        </p:nvSpPr>
        <p:spPr>
          <a:xfrm>
            <a:off x="8239210" y="3824463"/>
            <a:ext cx="1403554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dist"/>
            <a:r>
              <a:rPr lang="en-US" altLang="zh-CN" sz="1100" b="1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PART TWO</a:t>
            </a:r>
            <a:endParaRPr lang="zh-CN" altLang="en-US" sz="1100" b="1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徽标&#10;&#10;描述已自动生成">
            <a:extLst>
              <a:ext uri="{FF2B5EF4-FFF2-40B4-BE49-F238E27FC236}">
                <a16:creationId xmlns:a16="http://schemas.microsoft.com/office/drawing/2014/main" id="{33ED010D-FB9F-978D-D243-D675D364B0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 r="7753" b="4147"/>
          <a:stretch>
            <a:fillRect/>
          </a:stretch>
        </p:blipFill>
        <p:spPr>
          <a:xfrm>
            <a:off x="5010258" y="-113147"/>
            <a:ext cx="7352084" cy="6858000"/>
          </a:xfrm>
          <a:custGeom>
            <a:avLst/>
            <a:gdLst>
              <a:gd name="connsiteX0" fmla="*/ 0 w 7352084"/>
              <a:gd name="connsiteY0" fmla="*/ 0 h 6858000"/>
              <a:gd name="connsiteX1" fmla="*/ 7352084 w 7352084"/>
              <a:gd name="connsiteY1" fmla="*/ 0 h 6858000"/>
              <a:gd name="connsiteX2" fmla="*/ 7352084 w 7352084"/>
              <a:gd name="connsiteY2" fmla="*/ 6858000 h 6858000"/>
              <a:gd name="connsiteX3" fmla="*/ 0 w 73520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084" h="6858000">
                <a:moveTo>
                  <a:pt x="0" y="0"/>
                </a:moveTo>
                <a:lnTo>
                  <a:pt x="7352084" y="0"/>
                </a:lnTo>
                <a:lnTo>
                  <a:pt x="73520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ABAC1477-B2F8-7109-D80F-052A841B3F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17" y="5179879"/>
            <a:ext cx="1258275" cy="783188"/>
          </a:xfrm>
          <a:prstGeom prst="rect">
            <a:avLst/>
          </a:prstGeom>
        </p:spPr>
      </p:pic>
      <p:pic>
        <p:nvPicPr>
          <p:cNvPr id="9" name="图片 8" descr="卡通人物&#10;&#10;低可信度描述已自动生成">
            <a:extLst>
              <a:ext uri="{FF2B5EF4-FFF2-40B4-BE49-F238E27FC236}">
                <a16:creationId xmlns:a16="http://schemas.microsoft.com/office/drawing/2014/main" id="{EAEC0536-C5CB-C255-5FFF-79ADC782C8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56" y="5170881"/>
            <a:ext cx="1258275" cy="858663"/>
          </a:xfrm>
          <a:prstGeom prst="rect">
            <a:avLst/>
          </a:prstGeom>
        </p:spPr>
      </p:pic>
      <p:pic>
        <p:nvPicPr>
          <p:cNvPr id="11" name="图片 10" descr="图片包含 黑暗, 看着, 游戏机, 水&#10;&#10;描述已自动生成">
            <a:extLst>
              <a:ext uri="{FF2B5EF4-FFF2-40B4-BE49-F238E27FC236}">
                <a16:creationId xmlns:a16="http://schemas.microsoft.com/office/drawing/2014/main" id="{71ED8430-0439-A49D-D97D-7F4524F1D3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44" y="5434418"/>
            <a:ext cx="727146" cy="9029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E698B9A-18EF-3B32-AAF9-B98032F2B470}"/>
              </a:ext>
            </a:extLst>
          </p:cNvPr>
          <p:cNvSpPr txBox="1"/>
          <p:nvPr/>
        </p:nvSpPr>
        <p:spPr>
          <a:xfrm>
            <a:off x="-136354" y="2189319"/>
            <a:ext cx="67289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Tea </a:t>
            </a:r>
          </a:p>
          <a:p>
            <a:pPr algn="ctr"/>
            <a:r>
              <a:rPr lang="en-US" altLang="zh-CN" sz="9600" b="1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Culture</a:t>
            </a:r>
            <a:endParaRPr lang="zh-CN" altLang="en-US" sz="8000" b="1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 descr="卡通人物&#10;&#10;中度可信度描述已自动生成">
            <a:extLst>
              <a:ext uri="{FF2B5EF4-FFF2-40B4-BE49-F238E27FC236}">
                <a16:creationId xmlns:a16="http://schemas.microsoft.com/office/drawing/2014/main" id="{587E2FA8-7519-729C-B9CB-C2C37E0488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9" r="12780"/>
          <a:stretch>
            <a:fillRect/>
          </a:stretch>
        </p:blipFill>
        <p:spPr>
          <a:xfrm>
            <a:off x="7182654" y="0"/>
            <a:ext cx="5009346" cy="4562277"/>
          </a:xfrm>
          <a:custGeom>
            <a:avLst/>
            <a:gdLst>
              <a:gd name="connsiteX0" fmla="*/ 0 w 5009346"/>
              <a:gd name="connsiteY0" fmla="*/ 0 h 4562277"/>
              <a:gd name="connsiteX1" fmla="*/ 5009346 w 5009346"/>
              <a:gd name="connsiteY1" fmla="*/ 0 h 4562277"/>
              <a:gd name="connsiteX2" fmla="*/ 5009346 w 5009346"/>
              <a:gd name="connsiteY2" fmla="*/ 4562277 h 4562277"/>
              <a:gd name="connsiteX3" fmla="*/ 0 w 5009346"/>
              <a:gd name="connsiteY3" fmla="*/ 4562277 h 456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346" h="4562277">
                <a:moveTo>
                  <a:pt x="0" y="0"/>
                </a:moveTo>
                <a:lnTo>
                  <a:pt x="5009346" y="0"/>
                </a:lnTo>
                <a:lnTo>
                  <a:pt x="5009346" y="4562277"/>
                </a:lnTo>
                <a:lnTo>
                  <a:pt x="0" y="45622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784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877" y="177402"/>
            <a:ext cx="5996246" cy="661528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4400">
                <a:gradFill>
                  <a:gsLst>
                    <a:gs pos="0">
                      <a:srgbClr val="CA9471"/>
                    </a:gs>
                    <a:gs pos="100000">
                      <a:srgbClr val="EED3B5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3200" b="1" dirty="0">
                <a:solidFill>
                  <a:schemeClr val="accent2"/>
                </a:solidFill>
                <a:latin typeface="+mj-lt"/>
              </a:rPr>
              <a:t>Tea Whisking / </a:t>
            </a:r>
            <a:r>
              <a:rPr lang="en-US" altLang="zh-CN" sz="3200" b="1" dirty="0" err="1">
                <a:solidFill>
                  <a:schemeClr val="accent2"/>
                </a:solidFill>
                <a:latin typeface="+mj-lt"/>
              </a:rPr>
              <a:t>Diancha</a:t>
            </a:r>
            <a:r>
              <a:rPr lang="en-US" altLang="zh-CN" sz="32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zh-CN" sz="32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32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点茶</a:t>
            </a:r>
            <a:r>
              <a:rPr lang="en-US" altLang="zh-CN" sz="32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zh-CN" altLang="en-US" sz="3200" b="1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14740" y="1680531"/>
            <a:ext cx="1793595" cy="261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roasting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炙茶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Place the tea cake over a gentle fire and roast it to make the tea cake drier.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1801" y="1557868"/>
            <a:ext cx="1806856" cy="2954866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4" name="矩形 73"/>
          <p:cNvSpPr/>
          <p:nvPr/>
        </p:nvSpPr>
        <p:spPr>
          <a:xfrm>
            <a:off x="2370838" y="1870652"/>
            <a:ext cx="1806855" cy="154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grinding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碾茶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altLang="zh-CN" b="0" i="0" dirty="0">
                <a:effectLst/>
                <a:latin typeface="+mj-lt"/>
              </a:rPr>
              <a:t>Grind the tea cake into a powdery state.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2360549" y="1558566"/>
            <a:ext cx="1806856" cy="2954168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6" name="矩形 75"/>
          <p:cNvSpPr/>
          <p:nvPr/>
        </p:nvSpPr>
        <p:spPr>
          <a:xfrm>
            <a:off x="2678193" y="1315428"/>
            <a:ext cx="1663486" cy="519233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7" name="矩形 76"/>
          <p:cNvSpPr/>
          <p:nvPr/>
        </p:nvSpPr>
        <p:spPr>
          <a:xfrm>
            <a:off x="2681975" y="1264343"/>
            <a:ext cx="1554733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+mj-ea"/>
                <a:ea typeface="+mj-ea"/>
              </a:rPr>
              <a:t>step2</a:t>
            </a:r>
            <a:endParaRPr lang="zh-CN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4263897" y="1558061"/>
            <a:ext cx="1806856" cy="2951704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0" name="矩形 79"/>
          <p:cNvSpPr/>
          <p:nvPr/>
        </p:nvSpPr>
        <p:spPr>
          <a:xfrm>
            <a:off x="4271806" y="1575414"/>
            <a:ext cx="1706675" cy="261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sieving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罗茶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altLang="zh-CN" dirty="0">
                <a:latin typeface="+mj-lt"/>
              </a:rPr>
              <a:t>Sift out the impurities in the tea powder with a tea sieve to make it finer.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6741D3C-7C7D-5C6D-B4A3-DA975B6E7850}"/>
              </a:ext>
            </a:extLst>
          </p:cNvPr>
          <p:cNvSpPr/>
          <p:nvPr/>
        </p:nvSpPr>
        <p:spPr>
          <a:xfrm>
            <a:off x="6193537" y="1753025"/>
            <a:ext cx="1756920" cy="1764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preparing the water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候汤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Boil the water.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62D3933-F32E-A81F-22FA-56BE99CFF2A7}"/>
              </a:ext>
            </a:extLst>
          </p:cNvPr>
          <p:cNvSpPr/>
          <p:nvPr/>
        </p:nvSpPr>
        <p:spPr>
          <a:xfrm>
            <a:off x="6186623" y="1534434"/>
            <a:ext cx="1806856" cy="2954168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u="sng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F61BF0A-1250-2DC0-0ABB-35AE0D1EADE6}"/>
              </a:ext>
            </a:extLst>
          </p:cNvPr>
          <p:cNvSpPr/>
          <p:nvPr/>
        </p:nvSpPr>
        <p:spPr>
          <a:xfrm>
            <a:off x="8102671" y="1518652"/>
            <a:ext cx="1806856" cy="2951704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4" name="矩形 63"/>
          <p:cNvSpPr/>
          <p:nvPr/>
        </p:nvSpPr>
        <p:spPr>
          <a:xfrm>
            <a:off x="749445" y="4193777"/>
            <a:ext cx="1663486" cy="519233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7" name="矩形 56"/>
          <p:cNvSpPr/>
          <p:nvPr/>
        </p:nvSpPr>
        <p:spPr>
          <a:xfrm>
            <a:off x="766947" y="4131017"/>
            <a:ext cx="1554733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+mj-ea"/>
                <a:ea typeface="+mj-ea"/>
              </a:rPr>
              <a:t>step1</a:t>
            </a:r>
            <a:endParaRPr lang="zh-CN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3868FC5-AA2F-FA08-52CC-FC236E2C3AB3}"/>
              </a:ext>
            </a:extLst>
          </p:cNvPr>
          <p:cNvSpPr/>
          <p:nvPr/>
        </p:nvSpPr>
        <p:spPr>
          <a:xfrm>
            <a:off x="8086595" y="1569258"/>
            <a:ext cx="1806855" cy="3020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warming the cup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烘盏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Warm up the tea cup with hot water to help the tea foam stay better.</a:t>
            </a:r>
          </a:p>
          <a:p>
            <a:pPr algn="just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E24EC1E-6A71-3E0C-666A-0E0FCCA510E8}"/>
              </a:ext>
            </a:extLst>
          </p:cNvPr>
          <p:cNvGrpSpPr/>
          <p:nvPr/>
        </p:nvGrpSpPr>
        <p:grpSpPr>
          <a:xfrm>
            <a:off x="8355233" y="4057572"/>
            <a:ext cx="1663486" cy="585638"/>
            <a:chOff x="8420314" y="3681557"/>
            <a:chExt cx="1663486" cy="585638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51E98B6-38F5-3E69-B0B6-9C27858CA825}"/>
                </a:ext>
              </a:extLst>
            </p:cNvPr>
            <p:cNvSpPr/>
            <p:nvPr/>
          </p:nvSpPr>
          <p:spPr>
            <a:xfrm>
              <a:off x="8420314" y="3747962"/>
              <a:ext cx="1663486" cy="519233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D5FA0B10-5A6B-5646-FC66-FB0131D7C120}"/>
                </a:ext>
              </a:extLst>
            </p:cNvPr>
            <p:cNvSpPr/>
            <p:nvPr/>
          </p:nvSpPr>
          <p:spPr>
            <a:xfrm>
              <a:off x="8420314" y="3681557"/>
              <a:ext cx="1554732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</a:rPr>
                <a:t>step5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47815C78-01F6-6B91-CA0A-3219CE0E78E0}"/>
              </a:ext>
            </a:extLst>
          </p:cNvPr>
          <p:cNvSpPr/>
          <p:nvPr/>
        </p:nvSpPr>
        <p:spPr>
          <a:xfrm>
            <a:off x="10006462" y="1806927"/>
            <a:ext cx="1806856" cy="2139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whisking the tea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击沸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Pour the hot water into the tea cup while stirring it.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4DAB1A6-6ABB-E6C3-7180-C9F1976B6C27}"/>
              </a:ext>
            </a:extLst>
          </p:cNvPr>
          <p:cNvSpPr/>
          <p:nvPr/>
        </p:nvSpPr>
        <p:spPr>
          <a:xfrm>
            <a:off x="10009323" y="1519157"/>
            <a:ext cx="1806856" cy="2954168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A70A980-39F3-C504-2A5A-6C74443C3385}"/>
              </a:ext>
            </a:extLst>
          </p:cNvPr>
          <p:cNvSpPr/>
          <p:nvPr/>
        </p:nvSpPr>
        <p:spPr>
          <a:xfrm>
            <a:off x="10326967" y="1276019"/>
            <a:ext cx="1663486" cy="519233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020CD50-BA96-928D-1CEE-16F1C7F42100}"/>
              </a:ext>
            </a:extLst>
          </p:cNvPr>
          <p:cNvSpPr/>
          <p:nvPr/>
        </p:nvSpPr>
        <p:spPr>
          <a:xfrm>
            <a:off x="10361242" y="1235220"/>
            <a:ext cx="1554733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+mj-ea"/>
                <a:ea typeface="+mj-ea"/>
              </a:rPr>
              <a:t>step6</a:t>
            </a:r>
            <a:endParaRPr lang="zh-CN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C8E2FD3-3BBD-2181-41AB-EF813629046E}"/>
              </a:ext>
            </a:extLst>
          </p:cNvPr>
          <p:cNvSpPr/>
          <p:nvPr/>
        </p:nvSpPr>
        <p:spPr>
          <a:xfrm>
            <a:off x="4630374" y="4154367"/>
            <a:ext cx="1663486" cy="519233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FA7F220-858F-6D28-8595-164F20963A67}"/>
              </a:ext>
            </a:extLst>
          </p:cNvPr>
          <p:cNvSpPr/>
          <p:nvPr/>
        </p:nvSpPr>
        <p:spPr>
          <a:xfrm>
            <a:off x="4647876" y="4091607"/>
            <a:ext cx="1554733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+mj-ea"/>
                <a:ea typeface="+mj-ea"/>
              </a:rPr>
              <a:t>step3</a:t>
            </a:r>
            <a:endParaRPr lang="zh-CN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07E35D1-7D60-097D-4778-601ABDBDE1F2}"/>
              </a:ext>
            </a:extLst>
          </p:cNvPr>
          <p:cNvSpPr/>
          <p:nvPr/>
        </p:nvSpPr>
        <p:spPr>
          <a:xfrm>
            <a:off x="6566698" y="1236663"/>
            <a:ext cx="1663486" cy="519233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89329F1-9BEE-03BA-D3D4-6944954596B0}"/>
              </a:ext>
            </a:extLst>
          </p:cNvPr>
          <p:cNvSpPr/>
          <p:nvPr/>
        </p:nvSpPr>
        <p:spPr>
          <a:xfrm>
            <a:off x="6584200" y="1173903"/>
            <a:ext cx="1554733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+mj-ea"/>
                <a:ea typeface="+mj-ea"/>
              </a:rPr>
              <a:t>step4</a:t>
            </a:r>
            <a:endParaRPr lang="zh-CN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459B446A-8FD2-53DB-2DD7-738CD7594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74" y="4816222"/>
            <a:ext cx="1448393" cy="1950600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91D83DCC-4121-6768-DA57-AD0785176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924" y="4824820"/>
            <a:ext cx="1569928" cy="1950600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F93EE161-1582-6251-D32C-C11596618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195" y="4823102"/>
            <a:ext cx="1597558" cy="195231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40A2FD3F-4586-972B-07B1-029062225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7166" y="4816222"/>
            <a:ext cx="1682039" cy="1950600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8EB25F1F-A4EF-5BDD-6C11-E4A18B75B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2863" y="4806759"/>
            <a:ext cx="1435885" cy="1868815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68296420-F271-E291-9984-E63F5381C1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1435" y="4790418"/>
            <a:ext cx="1655423" cy="1901499"/>
          </a:xfrm>
          <a:prstGeom prst="rect">
            <a:avLst/>
          </a:prstGeom>
        </p:spPr>
      </p:pic>
      <p:sp>
        <p:nvSpPr>
          <p:cNvPr id="73" name="文本框 72">
            <a:extLst>
              <a:ext uri="{FF2B5EF4-FFF2-40B4-BE49-F238E27FC236}">
                <a16:creationId xmlns:a16="http://schemas.microsoft.com/office/drawing/2014/main" id="{BB9C4636-D1BF-CFA8-3F70-22E915AA925D}"/>
              </a:ext>
            </a:extLst>
          </p:cNvPr>
          <p:cNvSpPr txBox="1"/>
          <p:nvPr/>
        </p:nvSpPr>
        <p:spPr>
          <a:xfrm>
            <a:off x="396550" y="770402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6A4B32"/>
                </a:solidFill>
              </a:rPr>
              <a:t>procedures: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99744" y="308331"/>
            <a:ext cx="3460009" cy="82791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4400">
                <a:gradFill>
                  <a:gsLst>
                    <a:gs pos="0">
                      <a:srgbClr val="CA9471"/>
                    </a:gs>
                    <a:gs pos="100000">
                      <a:srgbClr val="EED3B5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4000" b="1" dirty="0">
                <a:solidFill>
                  <a:schemeClr val="accent2"/>
                </a:solidFill>
              </a:rPr>
              <a:t>Tea Whisking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E6EB360-95A3-16CB-36ED-B4ABC867B6C1}"/>
              </a:ext>
            </a:extLst>
          </p:cNvPr>
          <p:cNvGrpSpPr/>
          <p:nvPr/>
        </p:nvGrpSpPr>
        <p:grpSpPr>
          <a:xfrm>
            <a:off x="7445914" y="685518"/>
            <a:ext cx="4184250" cy="5731059"/>
            <a:chOff x="7221324" y="1126941"/>
            <a:chExt cx="4184250" cy="573105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75CE34E-469E-A42A-E92D-059F352D2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9468" y="1126941"/>
              <a:ext cx="4156106" cy="27813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E390503-79C1-847E-1296-35CB2C7D0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1324" y="3886383"/>
              <a:ext cx="4184250" cy="2971617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DF18B05E-2DA8-F213-7EE3-31DA74544795}"/>
              </a:ext>
            </a:extLst>
          </p:cNvPr>
          <p:cNvSpPr txBox="1"/>
          <p:nvPr/>
        </p:nvSpPr>
        <p:spPr>
          <a:xfrm>
            <a:off x="93384" y="1062705"/>
            <a:ext cx="7181740" cy="575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Purposes: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create a rich and fine foam on the surface of the tea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Cultural significance: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Aesthetic Appreciation in Tea Patterns</a:t>
            </a:r>
            <a:r>
              <a:rPr lang="en-US" altLang="zh-CN" sz="24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Skilled tea masters could create various patterns on the surface of the tea foam, such as flowers, and birds, just like painting on the tea.</a:t>
            </a:r>
            <a:endParaRPr lang="en-US" altLang="zh-CN" sz="2400" b="1" i="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social bonding activity: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ancient Chinese interactions, offering a tea to guests symbolized hospitality and respect.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MiwiaGRpZCI6ImMyMzlmN2Y3MDM2MzI2Y2Q2ODdmMmM1OTlkYzFhMGJjIiwidXNlckNvdW50Ijoy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heme/theme1.xml><?xml version="1.0" encoding="utf-8"?>
<a:theme xmlns:a="http://schemas.openxmlformats.org/drawingml/2006/main" name="Office 主题​​">
  <a:themeElements>
    <a:clrScheme name="凉露惊秋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6A4B32"/>
      </a:accent1>
      <a:accent2>
        <a:srgbClr val="DF5247"/>
      </a:accent2>
      <a:accent3>
        <a:srgbClr val="F6F0EA"/>
      </a:accent3>
      <a:accent4>
        <a:srgbClr val="818181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稻壳儿-中国风03">
      <a:majorFont>
        <a:latin typeface="Arial"/>
        <a:ea typeface="演示春风楷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1F6E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704</Words>
  <Application>Microsoft Office PowerPoint</Application>
  <PresentationFormat>宽屏</PresentationFormat>
  <Paragraphs>102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7" baseType="lpstr">
      <vt:lpstr>Arial</vt:lpstr>
      <vt:lpstr>宋体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hui ming</dc:creator>
  <cp:lastModifiedBy>sikui</cp:lastModifiedBy>
  <cp:revision>180</cp:revision>
  <dcterms:created xsi:type="dcterms:W3CDTF">2022-06-27T07:27:00Z</dcterms:created>
  <dcterms:modified xsi:type="dcterms:W3CDTF">2025-04-16T13:18:30Z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5A9F7C7E107544BB88D286338CB31B42</vt:lpwstr>
  </property>
  <property fmtid="{D5CDD505-2E9C-101B-9397-08002B2CF9AE}" pid="3" name="KSOProductBuildVer">
    <vt:lpwstr>2052-12.1.0.16388</vt:lpwstr>
  </property>
  <property fmtid="{D5CDD505-2E9C-101B-9397-08002B2CF9AE}" pid="4" name="KSOTemplateUUID">
    <vt:lpwstr>v1.0_mb_w1AvT6z1ahhUykcqQlctCA==</vt:lpwstr>
  </property>
</Properties>
</file>