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58" r:id="rId4"/>
    <p:sldId id="261" r:id="rId5"/>
    <p:sldId id="260" r:id="rId6"/>
    <p:sldId id="264" r:id="rId7"/>
    <p:sldId id="259" r:id="rId8"/>
    <p:sldId id="265" r:id="rId9"/>
    <p:sldId id="267" r:id="rId10"/>
    <p:sldId id="266" r:id="rId11"/>
    <p:sldId id="26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DB19F0F2-C886-4D8C-85A3-EFC31760AA1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p>
            <a:fld id="{1C1CC995-2B60-4476-A1DB-665AF3F5D050}" type="slidenum">
              <a:rPr lang="en-US" smtClean="0"/>
              <a:t>‹#›</a:t>
            </a:fld>
            <a:endParaRPr lang="en-US" dirty="0"/>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smtClean="0"/>
              <a:t>Click to edit Master title style</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9F0F2-C886-4D8C-85A3-EFC31760AA1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C995-2B60-4476-A1DB-665AF3F5D05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19F0F2-C886-4D8C-85A3-EFC31760AA1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C995-2B60-4476-A1DB-665AF3F5D05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 name="Date Placeholder 3"/>
          <p:cNvSpPr>
            <a:spLocks noGrp="1"/>
          </p:cNvSpPr>
          <p:nvPr>
            <p:ph type="dt" sz="half" idx="10"/>
          </p:nvPr>
        </p:nvSpPr>
        <p:spPr/>
        <p:txBody>
          <a:bodyPr/>
          <a:lstStyle/>
          <a:p>
            <a:fld id="{DB19F0F2-C886-4D8C-85A3-EFC31760AA1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C995-2B60-4476-A1DB-665AF3F5D050}" type="slidenum">
              <a:rPr lang="en-US" smtClean="0"/>
              <a:t>‹#›</a:t>
            </a:fld>
            <a:endParaRPr lang="en-US" dirty="0"/>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DB19F0F2-C886-4D8C-85A3-EFC31760AA1E}" type="datetimeFigureOut">
              <a:rPr lang="en-US" smtClean="0"/>
              <a:t>12/3/2012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1CC995-2B60-4476-A1DB-665AF3F5D050}" type="slidenum">
              <a:rPr lang="en-US" smtClean="0"/>
              <a:t>‹#›</a:t>
            </a:fld>
            <a:endParaRPr lang="en-US" dirty="0"/>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B19F0F2-C886-4D8C-85A3-EFC31760AA1E}" type="datetimeFigureOut">
              <a:rPr lang="en-US" smtClean="0"/>
              <a:t>12/3/2012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CC995-2B60-4476-A1DB-665AF3F5D050}" type="slidenum">
              <a:rPr lang="en-US" smtClean="0"/>
              <a:t>‹#›</a:t>
            </a:fld>
            <a:endParaRPr lang="en-US" dirty="0"/>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DB19F0F2-C886-4D8C-85A3-EFC31760AA1E}" type="datetimeFigureOut">
              <a:rPr lang="en-US" smtClean="0"/>
              <a:t>12/3/2012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1CC995-2B60-4476-A1DB-665AF3F5D050}" type="slidenum">
              <a:rPr lang="en-US" smtClean="0"/>
              <a:t>‹#›</a:t>
            </a:fld>
            <a:endParaRPr lang="en-US" dirty="0"/>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DB19F0F2-C886-4D8C-85A3-EFC31760AA1E}" type="datetimeFigureOut">
              <a:rPr lang="en-US" smtClean="0"/>
              <a:t>12/3/2012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1CC995-2B60-4476-A1DB-665AF3F5D050}" type="slidenum">
              <a:rPr lang="en-US" smtClean="0"/>
              <a:t>‹#›</a:t>
            </a:fld>
            <a:endParaRPr lang="en-US" dirty="0"/>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9F0F2-C886-4D8C-85A3-EFC31760AA1E}" type="datetimeFigureOut">
              <a:rPr lang="en-US" smtClean="0"/>
              <a:t>12/3/2012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C1CC995-2B60-4476-A1DB-665AF3F5D05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DB19F0F2-C886-4D8C-85A3-EFC31760AA1E}" type="datetimeFigureOut">
              <a:rPr lang="en-US" smtClean="0"/>
              <a:t>12/3/2012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CC995-2B60-4476-A1DB-665AF3F5D050}" type="slidenum">
              <a:rPr lang="en-US" smtClean="0"/>
              <a:t>‹#›</a:t>
            </a:fld>
            <a:endParaRPr lang="en-US" dirty="0"/>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DB19F0F2-C886-4D8C-85A3-EFC31760AA1E}" type="datetimeFigureOut">
              <a:rPr lang="en-US" smtClean="0"/>
              <a:t>12/3/2012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1CC995-2B60-4476-A1DB-665AF3F5D050}" type="slidenum">
              <a:rPr lang="en-US" smtClean="0"/>
              <a:t>‹#›</a:t>
            </a:fld>
            <a:endParaRPr lang="en-US" dirty="0"/>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en-US" smtClean="0"/>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DB19F0F2-C886-4D8C-85A3-EFC31760AA1E}" type="datetimeFigureOut">
              <a:rPr lang="en-US" smtClean="0"/>
              <a:t>12/3/2012</a:t>
            </a:fld>
            <a:endParaRPr lang="en-US" dirty="0"/>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en-US" dirty="0"/>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1C1CC995-2B60-4476-A1DB-665AF3F5D05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33800" y="2362200"/>
            <a:ext cx="5120640" cy="2026023"/>
          </a:xfrm>
        </p:spPr>
        <p:txBody>
          <a:bodyPr>
            <a:normAutofit/>
          </a:bodyPr>
          <a:lstStyle/>
          <a:p>
            <a:r>
              <a:rPr lang="en-US" sz="4000" dirty="0" smtClean="0"/>
              <a:t>Chinese Philosophy, Religion and Beliefs</a:t>
            </a:r>
            <a:endParaRPr lang="en-US" sz="4000" dirty="0"/>
          </a:p>
        </p:txBody>
      </p:sp>
      <p:sp>
        <p:nvSpPr>
          <p:cNvPr id="2" name="Title 1"/>
          <p:cNvSpPr>
            <a:spLocks noGrp="1"/>
          </p:cNvSpPr>
          <p:nvPr>
            <p:ph type="title"/>
          </p:nvPr>
        </p:nvSpPr>
        <p:spPr/>
        <p:txBody>
          <a:bodyPr/>
          <a:lstStyle/>
          <a:p>
            <a:r>
              <a:rPr lang="en-US" dirty="0" smtClean="0"/>
              <a:t>  </a:t>
            </a:r>
            <a:endParaRPr lang="en-US" dirty="0"/>
          </a:p>
        </p:txBody>
      </p:sp>
    </p:spTree>
    <p:extLst>
      <p:ext uri="{BB962C8B-B14F-4D97-AF65-F5344CB8AC3E}">
        <p14:creationId xmlns:p14="http://schemas.microsoft.com/office/powerpoint/2010/main" val="78991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latin typeface="Algerian" pitchFamily="82" charset="0"/>
              </a:rPr>
              <a:t>Christianity</a:t>
            </a:r>
            <a:endParaRPr lang="en-US" dirty="0"/>
          </a:p>
        </p:txBody>
      </p:sp>
      <p:sp>
        <p:nvSpPr>
          <p:cNvPr id="3" name="Content Placeholder 2"/>
          <p:cNvSpPr>
            <a:spLocks noGrp="1"/>
          </p:cNvSpPr>
          <p:nvPr>
            <p:ph sz="quarter" idx="13"/>
          </p:nvPr>
        </p:nvSpPr>
        <p:spPr/>
        <p:txBody>
          <a:bodyPr/>
          <a:lstStyle/>
          <a:p>
            <a:r>
              <a:rPr lang="en-US" dirty="0" smtClean="0"/>
              <a:t>Christianity was introduced to China during the early Tang Dynasty but did not gain influence until the Ming and Qing Dynasties when Christian missionaries from the west combined the faith with western culture and science.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109" y="2590800"/>
            <a:ext cx="2895600" cy="386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1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Algerian" pitchFamily="82" charset="0"/>
              </a:rPr>
              <a:t>Worships</a:t>
            </a:r>
            <a:endParaRPr lang="en-US" sz="4000" dirty="0">
              <a:latin typeface="Algerian" pitchFamily="82" charset="0"/>
            </a:endParaRPr>
          </a:p>
        </p:txBody>
      </p:sp>
      <p:sp>
        <p:nvSpPr>
          <p:cNvPr id="3" name="Content Placeholder 2"/>
          <p:cNvSpPr>
            <a:spLocks noGrp="1"/>
          </p:cNvSpPr>
          <p:nvPr>
            <p:ph sz="quarter" idx="13"/>
          </p:nvPr>
        </p:nvSpPr>
        <p:spPr/>
        <p:txBody>
          <a:bodyPr>
            <a:normAutofit/>
          </a:bodyPr>
          <a:lstStyle/>
          <a:p>
            <a:r>
              <a:rPr lang="en-US" sz="2200" dirty="0" smtClean="0"/>
              <a:t>The Chinese hold their ancestors in high regard.  They view their ancestors that have passed away as their guardians. </a:t>
            </a:r>
            <a:endParaRPr lang="en-US" sz="2200" dirty="0"/>
          </a:p>
        </p:txBody>
      </p:sp>
      <p:sp>
        <p:nvSpPr>
          <p:cNvPr id="4" name="Content Placeholder 3"/>
          <p:cNvSpPr>
            <a:spLocks noGrp="1"/>
          </p:cNvSpPr>
          <p:nvPr>
            <p:ph sz="quarter" idx="14"/>
          </p:nvPr>
        </p:nvSpPr>
        <p:spPr/>
        <p:txBody>
          <a:bodyPr>
            <a:noAutofit/>
          </a:bodyPr>
          <a:lstStyle/>
          <a:p>
            <a:r>
              <a:rPr lang="en-US" sz="2200" dirty="0" smtClean="0"/>
              <a:t>The Chinese like the Greeks have their own deities that they worship for specific causes of things.</a:t>
            </a:r>
          </a:p>
          <a:p>
            <a:r>
              <a:rPr lang="en-US" sz="2200" dirty="0" smtClean="0"/>
              <a:t>Every seventh day of the seventh lunar month the Chinese celebrate their own version of Valentines day.  This story involves the seventh daughter of the Emperor of heaven and an orphaned farm boy falling in love and meeting once a year.</a:t>
            </a:r>
            <a:endParaRPr lang="en-US" sz="2200" dirty="0"/>
          </a:p>
        </p:txBody>
      </p:sp>
      <p:sp>
        <p:nvSpPr>
          <p:cNvPr id="5" name="Text Placeholder 4"/>
          <p:cNvSpPr>
            <a:spLocks noGrp="1"/>
          </p:cNvSpPr>
          <p:nvPr>
            <p:ph type="body" sz="half" idx="2"/>
          </p:nvPr>
        </p:nvSpPr>
        <p:spPr/>
        <p:txBody>
          <a:bodyPr>
            <a:noAutofit/>
          </a:bodyPr>
          <a:lstStyle/>
          <a:p>
            <a:pPr algn="ctr"/>
            <a:r>
              <a:rPr lang="en-US" sz="2800" dirty="0" smtClean="0"/>
              <a:t>Ancestral worship</a:t>
            </a:r>
            <a:endParaRPr lang="en-US" sz="2800" dirty="0"/>
          </a:p>
        </p:txBody>
      </p:sp>
      <p:sp>
        <p:nvSpPr>
          <p:cNvPr id="6" name="Text Placeholder 5"/>
          <p:cNvSpPr>
            <a:spLocks noGrp="1"/>
          </p:cNvSpPr>
          <p:nvPr>
            <p:ph type="body" sz="half" idx="15"/>
          </p:nvPr>
        </p:nvSpPr>
        <p:spPr/>
        <p:txBody>
          <a:bodyPr>
            <a:noAutofit/>
          </a:bodyPr>
          <a:lstStyle/>
          <a:p>
            <a:pPr algn="ctr"/>
            <a:r>
              <a:rPr lang="en-US" sz="2800" dirty="0" smtClean="0"/>
              <a:t>Deity worship</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46" y="3886200"/>
            <a:ext cx="3298258" cy="236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4735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838200"/>
            <a:ext cx="2834640" cy="1298448"/>
          </a:xfrm>
        </p:spPr>
        <p:txBody>
          <a:bodyPr>
            <a:noAutofit/>
          </a:bodyPr>
          <a:lstStyle/>
          <a:p>
            <a:pPr algn="ctr"/>
            <a:r>
              <a:rPr lang="en-US" sz="3400" dirty="0" smtClean="0"/>
              <a:t>Contention of the Hundred Schools</a:t>
            </a:r>
            <a:endParaRPr lang="en-US" sz="3400" dirty="0"/>
          </a:p>
        </p:txBody>
      </p:sp>
      <p:sp>
        <p:nvSpPr>
          <p:cNvPr id="3" name="Content Placeholder 2"/>
          <p:cNvSpPr>
            <a:spLocks noGrp="1"/>
          </p:cNvSpPr>
          <p:nvPr>
            <p:ph sz="quarter" idx="14"/>
          </p:nvPr>
        </p:nvSpPr>
        <p:spPr>
          <a:xfrm>
            <a:off x="3733800" y="1600200"/>
            <a:ext cx="5063266" cy="5702808"/>
          </a:xfrm>
        </p:spPr>
        <p:txBody>
          <a:bodyPr/>
          <a:lstStyle/>
          <a:p>
            <a:endParaRPr lang="en-US" dirty="0" smtClean="0"/>
          </a:p>
          <a:p>
            <a:endParaRPr lang="en-US" dirty="0"/>
          </a:p>
          <a:p>
            <a:pPr marL="0" indent="0">
              <a:buNone/>
            </a:pPr>
            <a:r>
              <a:rPr lang="en-US" dirty="0"/>
              <a:t> </a:t>
            </a:r>
            <a:r>
              <a:rPr lang="en-US" dirty="0" smtClean="0"/>
              <a:t>During the Spring and Autumn Warring States Period reforms arose, and along with it Scholars and their varying thoughts. </a:t>
            </a:r>
          </a:p>
          <a:p>
            <a:pPr marL="0" indent="0">
              <a:buNone/>
            </a:pPr>
            <a:r>
              <a:rPr lang="en-US" dirty="0" smtClean="0"/>
              <a:t>Many of these Scholars include: Confucius, Mencius, Laozi, Zhuangzi, Sunzi, Mozi, and Han Feizi.</a:t>
            </a:r>
          </a:p>
          <a:p>
            <a:endParaRPr lang="en-US" dirty="0"/>
          </a:p>
        </p:txBody>
      </p:sp>
      <p:sp>
        <p:nvSpPr>
          <p:cNvPr id="4" name="Text Placeholder 3"/>
          <p:cNvSpPr>
            <a:spLocks noGrp="1"/>
          </p:cNvSpPr>
          <p:nvPr>
            <p:ph type="body" sz="half" idx="2"/>
          </p:nvPr>
        </p:nvSpPr>
        <p:spPr>
          <a:xfrm>
            <a:off x="381000" y="990600"/>
            <a:ext cx="2834640" cy="4709160"/>
          </a:xfrm>
        </p:spPr>
        <p:txBody>
          <a:bodyPr/>
          <a:lstStyle/>
          <a:p>
            <a:r>
              <a:rPr lang="en-US" sz="2800" dirty="0" smtClean="0"/>
              <a:t>During the Spring and Autumn Warring States Periods reforms arose and along with it, Scholars. </a:t>
            </a:r>
          </a:p>
          <a:p>
            <a:endParaRPr lang="en-US" dirty="0"/>
          </a:p>
        </p:txBody>
      </p:sp>
    </p:spTree>
    <p:extLst>
      <p:ext uri="{BB962C8B-B14F-4D97-AF65-F5344CB8AC3E}">
        <p14:creationId xmlns:p14="http://schemas.microsoft.com/office/powerpoint/2010/main" val="2550302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Confucianism</a:t>
            </a:r>
            <a:endParaRPr lang="en-US" dirty="0"/>
          </a:p>
        </p:txBody>
      </p:sp>
      <p:sp>
        <p:nvSpPr>
          <p:cNvPr id="3" name="Content Placeholder 2"/>
          <p:cNvSpPr>
            <a:spLocks noGrp="1"/>
          </p:cNvSpPr>
          <p:nvPr>
            <p:ph sz="quarter" idx="13"/>
          </p:nvPr>
        </p:nvSpPr>
        <p:spPr/>
        <p:txBody>
          <a:bodyPr/>
          <a:lstStyle/>
          <a:p>
            <a:pPr marL="0" indent="0">
              <a:buNone/>
            </a:pPr>
            <a:r>
              <a:rPr lang="en-US" dirty="0" smtClean="0"/>
              <a:t>Although </a:t>
            </a:r>
            <a:r>
              <a:rPr lang="en-US" dirty="0"/>
              <a:t>C</a:t>
            </a:r>
            <a:r>
              <a:rPr lang="en-US" dirty="0" smtClean="0"/>
              <a:t>onfucius grew up in poverty he received a good education.  Because of this Confucius emphasized the importance of education for all types of people from all classes. While </a:t>
            </a:r>
            <a:r>
              <a:rPr lang="en-US" dirty="0" smtClean="0"/>
              <a:t>alive, </a:t>
            </a:r>
            <a:r>
              <a:rPr lang="en-US" dirty="0" smtClean="0"/>
              <a:t>the ideas of Confucius were disregarded and not considered a religion.  It is only after he died that his beliefs gained fame in China and was adopted by many people.</a:t>
            </a:r>
          </a:p>
          <a:p>
            <a:pPr marL="0" indent="0">
              <a:buNone/>
            </a:pPr>
            <a:endParaRPr lang="en-US" dirty="0"/>
          </a:p>
        </p:txBody>
      </p:sp>
      <p:sp>
        <p:nvSpPr>
          <p:cNvPr id="4" name="Content Placeholder 3"/>
          <p:cNvSpPr>
            <a:spLocks noGrp="1"/>
          </p:cNvSpPr>
          <p:nvPr>
            <p:ph sz="quarter" idx="14"/>
          </p:nvPr>
        </p:nvSpPr>
        <p:spPr/>
        <p:txBody>
          <a:bodyPr/>
          <a:lstStyle/>
          <a:p>
            <a:endParaRPr lang="en-US" dirty="0"/>
          </a:p>
        </p:txBody>
      </p:sp>
      <p:sp>
        <p:nvSpPr>
          <p:cNvPr id="5" name="Text Placeholder 4"/>
          <p:cNvSpPr>
            <a:spLocks noGrp="1"/>
          </p:cNvSpPr>
          <p:nvPr>
            <p:ph type="body" sz="half" idx="2"/>
          </p:nvPr>
        </p:nvSpPr>
        <p:spPr/>
        <p:txBody>
          <a:bodyPr/>
          <a:lstStyle/>
          <a:p>
            <a:endParaRPr lang="en-US" dirty="0"/>
          </a:p>
        </p:txBody>
      </p:sp>
      <p:sp>
        <p:nvSpPr>
          <p:cNvPr id="6" name="Text Placeholder 5"/>
          <p:cNvSpPr>
            <a:spLocks noGrp="1"/>
          </p:cNvSpPr>
          <p:nvPr>
            <p:ph type="body" sz="half" idx="15"/>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63882"/>
            <a:ext cx="31242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088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Legalism</a:t>
            </a:r>
            <a:endParaRPr lang="en-US" dirty="0"/>
          </a:p>
        </p:txBody>
      </p:sp>
      <p:sp>
        <p:nvSpPr>
          <p:cNvPr id="3" name="Content Placeholder 2"/>
          <p:cNvSpPr>
            <a:spLocks noGrp="1"/>
          </p:cNvSpPr>
          <p:nvPr>
            <p:ph sz="quarter" idx="13"/>
          </p:nvPr>
        </p:nvSpPr>
        <p:spPr/>
        <p:txBody>
          <a:bodyPr/>
          <a:lstStyle/>
          <a:p>
            <a:r>
              <a:rPr lang="en-US" dirty="0" smtClean="0"/>
              <a:t>Han Feizi grew up in the state of Han and was sent to the Qin state on a mission to advocate his philosophical beliefs.  While there the Qin utilized his beliefs until Han Feizi was forced to take poison and murdered by his rival, Li Si.</a:t>
            </a:r>
          </a:p>
          <a:p>
            <a:r>
              <a:rPr lang="en-US" dirty="0" smtClean="0"/>
              <a:t>Han Feizi advocated the form of power and the need for laws to exercise control.  He stated ways that a political leader could maintain control of the government and in turn ultimate authority. </a:t>
            </a:r>
          </a:p>
          <a:p>
            <a:r>
              <a:rPr lang="en-US" dirty="0" smtClean="0"/>
              <a:t>He advocated that punishments for disobedience must be harsh.  If the punishments were not harsh then disobedience would only be encouraged.</a:t>
            </a:r>
            <a:endParaRPr lang="en-US" dirty="0"/>
          </a:p>
        </p:txBody>
      </p:sp>
    </p:spTree>
    <p:extLst>
      <p:ext uri="{BB962C8B-B14F-4D97-AF65-F5344CB8AC3E}">
        <p14:creationId xmlns:p14="http://schemas.microsoft.com/office/powerpoint/2010/main" val="165944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1436" y="5105400"/>
            <a:ext cx="2834640" cy="1298448"/>
          </a:xfrm>
        </p:spPr>
        <p:txBody>
          <a:bodyPr>
            <a:normAutofit fontScale="90000"/>
          </a:bodyPr>
          <a:lstStyle/>
          <a:p>
            <a:r>
              <a:rPr lang="en-US" dirty="0" smtClean="0">
                <a:solidFill>
                  <a:schemeClr val="tx1"/>
                </a:solidFill>
              </a:rPr>
              <a:t>Mohism was opposed to the teachings of Confucius and Taoism.  Mohist beliefs were popular until the Legalist Qin Dynasty came into power.  Many of the Mohist classics were ruined when Qin Shi Huang carried out the burning of books and elimination of scholars.</a:t>
            </a:r>
            <a:endParaRPr lang="en-US" dirty="0">
              <a:solidFill>
                <a:schemeClr val="tx1"/>
              </a:solidFill>
            </a:endParaRPr>
          </a:p>
        </p:txBody>
      </p:sp>
      <p:sp>
        <p:nvSpPr>
          <p:cNvPr id="3" name="Content Placeholder 2"/>
          <p:cNvSpPr>
            <a:spLocks noGrp="1"/>
          </p:cNvSpPr>
          <p:nvPr>
            <p:ph sz="quarter" idx="14"/>
          </p:nvPr>
        </p:nvSpPr>
        <p:spPr>
          <a:xfrm>
            <a:off x="3810000" y="228600"/>
            <a:ext cx="4834665" cy="1600200"/>
          </a:xfrm>
        </p:spPr>
        <p:txBody>
          <a:bodyPr>
            <a:normAutofit/>
          </a:bodyPr>
          <a:lstStyle/>
          <a:p>
            <a:pPr marL="0" indent="0" algn="ctr">
              <a:buNone/>
            </a:pPr>
            <a:r>
              <a:rPr lang="en-US" sz="4400" dirty="0" smtClean="0"/>
              <a:t>Mohism</a:t>
            </a:r>
          </a:p>
          <a:p>
            <a:pPr marL="0" indent="0" algn="ctr">
              <a:buNone/>
            </a:pPr>
            <a:endParaRPr lang="en-US" sz="4400" dirty="0"/>
          </a:p>
        </p:txBody>
      </p:sp>
      <p:sp>
        <p:nvSpPr>
          <p:cNvPr id="4" name="Text Placeholder 3"/>
          <p:cNvSpPr>
            <a:spLocks noGrp="1"/>
          </p:cNvSpPr>
          <p:nvPr>
            <p:ph type="body" sz="half" idx="2"/>
          </p:nvPr>
        </p:nvSpPr>
        <p:spPr>
          <a:xfrm>
            <a:off x="381000" y="457200"/>
            <a:ext cx="2834640" cy="4709160"/>
          </a:xfrm>
        </p:spPr>
        <p:txBody>
          <a:bodyPr>
            <a:noAutofit/>
          </a:bodyPr>
          <a:lstStyle/>
          <a:p>
            <a:r>
              <a:rPr lang="en-US" sz="2200" dirty="0" smtClean="0">
                <a:solidFill>
                  <a:schemeClr val="tx1"/>
                </a:solidFill>
              </a:rPr>
              <a:t>Mozi was the founder of the Mohist school.  He felt that war was the worst thing that only led to hurt and pain.  He taught that love should be all embracing and people should love others as they love themselves.</a:t>
            </a:r>
          </a:p>
          <a:p>
            <a:r>
              <a:rPr lang="en-US" sz="2200" dirty="0" smtClean="0">
                <a:solidFill>
                  <a:schemeClr val="tx1"/>
                </a:solidFill>
              </a:rPr>
              <a:t>The Mohist School was one of the main schools of thought during the Spring and Autumn Warring States Period.</a:t>
            </a:r>
          </a:p>
        </p:txBody>
      </p:sp>
    </p:spTree>
    <p:extLst>
      <p:ext uri="{BB962C8B-B14F-4D97-AF65-F5344CB8AC3E}">
        <p14:creationId xmlns:p14="http://schemas.microsoft.com/office/powerpoint/2010/main" val="326658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pPr algn="ctr"/>
            <a:r>
              <a:rPr lang="en-US" sz="5400" dirty="0" smtClean="0"/>
              <a:t>Religions</a:t>
            </a:r>
            <a:endParaRPr lang="en-US" sz="5400"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65883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7589" r="7589"/>
          <a:stretch>
            <a:fillRect/>
          </a:stretch>
        </p:blipFill>
        <p:spPr/>
      </p:pic>
      <p:sp>
        <p:nvSpPr>
          <p:cNvPr id="3" name="Title 2"/>
          <p:cNvSpPr>
            <a:spLocks noGrp="1"/>
          </p:cNvSpPr>
          <p:nvPr>
            <p:ph type="title"/>
          </p:nvPr>
        </p:nvSpPr>
        <p:spPr/>
        <p:txBody>
          <a:bodyPr>
            <a:normAutofit/>
          </a:bodyPr>
          <a:lstStyle/>
          <a:p>
            <a:r>
              <a:rPr lang="en-US" sz="6000" dirty="0" smtClean="0"/>
              <a:t>Taoism</a:t>
            </a:r>
            <a:endParaRPr lang="en-US" sz="6000" dirty="0"/>
          </a:p>
        </p:txBody>
      </p:sp>
      <p:sp>
        <p:nvSpPr>
          <p:cNvPr id="4" name="Text Placeholder 3"/>
          <p:cNvSpPr>
            <a:spLocks noGrp="1"/>
          </p:cNvSpPr>
          <p:nvPr>
            <p:ph type="body" sz="quarter" idx="13"/>
          </p:nvPr>
        </p:nvSpPr>
        <p:spPr/>
        <p:txBody>
          <a:bodyPr/>
          <a:lstStyle/>
          <a:p>
            <a:r>
              <a:rPr lang="en-US" sz="1800" dirty="0" smtClean="0"/>
              <a:t>Taoism was founded during the eastern Han period.  </a:t>
            </a:r>
          </a:p>
          <a:p>
            <a:r>
              <a:rPr lang="en-US" sz="1800" dirty="0" smtClean="0"/>
              <a:t>Tao means path or principle and Taoists believe that the only way to reach Tao is to live a life free from desires.</a:t>
            </a:r>
          </a:p>
          <a:p>
            <a:r>
              <a:rPr lang="en-US" sz="1800" dirty="0" smtClean="0"/>
              <a:t>Laozi was the founder of Taoism.  He wrote, “The Classic of the Virtue of the Tao” it is the Taoist scripture</a:t>
            </a:r>
            <a:r>
              <a:rPr lang="en-US" dirty="0" smtClean="0"/>
              <a:t>.</a:t>
            </a:r>
            <a:endParaRPr lang="en-US" dirty="0"/>
          </a:p>
        </p:txBody>
      </p:sp>
    </p:spTree>
    <p:extLst>
      <p:ext uri="{BB962C8B-B14F-4D97-AF65-F5344CB8AC3E}">
        <p14:creationId xmlns:p14="http://schemas.microsoft.com/office/powerpoint/2010/main" val="151018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Algerian" pitchFamily="82" charset="0"/>
              </a:rPr>
              <a:t>Buddhism</a:t>
            </a:r>
            <a:endParaRPr lang="en-US" sz="5400" dirty="0">
              <a:latin typeface="Algerian" pitchFamily="82" charset="0"/>
            </a:endParaRPr>
          </a:p>
        </p:txBody>
      </p:sp>
      <p:sp>
        <p:nvSpPr>
          <p:cNvPr id="3" name="Content Placeholder 2"/>
          <p:cNvSpPr>
            <a:spLocks noGrp="1"/>
          </p:cNvSpPr>
          <p:nvPr>
            <p:ph sz="quarter" idx="13"/>
          </p:nvPr>
        </p:nvSpPr>
        <p:spPr/>
        <p:txBody>
          <a:bodyPr/>
          <a:lstStyle/>
          <a:p>
            <a:r>
              <a:rPr lang="en-US" dirty="0" smtClean="0"/>
              <a:t>Buddhism was introduced into China by an Indian monk, Bodhidharma.  Was Buddhism was introduced into China it began to gain Chinese elements such as Zen Buddhism.</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14600"/>
            <a:ext cx="2428875" cy="402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68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p:sp>
      <p:sp>
        <p:nvSpPr>
          <p:cNvPr id="3" name="Title 2"/>
          <p:cNvSpPr>
            <a:spLocks noGrp="1"/>
          </p:cNvSpPr>
          <p:nvPr>
            <p:ph type="title"/>
          </p:nvPr>
        </p:nvSpPr>
        <p:spPr/>
        <p:txBody>
          <a:bodyPr>
            <a:normAutofit/>
          </a:bodyPr>
          <a:lstStyle/>
          <a:p>
            <a:r>
              <a:rPr lang="en-US" sz="6600" dirty="0" smtClean="0">
                <a:latin typeface="Algerian" pitchFamily="82" charset="0"/>
              </a:rPr>
              <a:t>Islam</a:t>
            </a:r>
            <a:endParaRPr lang="en-US" sz="6600" dirty="0">
              <a:latin typeface="Algerian" pitchFamily="82" charset="0"/>
            </a:endParaRPr>
          </a:p>
        </p:txBody>
      </p:sp>
      <p:sp>
        <p:nvSpPr>
          <p:cNvPr id="4" name="Text Placeholder 3"/>
          <p:cNvSpPr>
            <a:spLocks noGrp="1"/>
          </p:cNvSpPr>
          <p:nvPr>
            <p:ph type="body" sz="quarter" idx="13"/>
          </p:nvPr>
        </p:nvSpPr>
        <p:spPr/>
        <p:txBody>
          <a:bodyPr>
            <a:normAutofit/>
          </a:bodyPr>
          <a:lstStyle/>
          <a:p>
            <a:r>
              <a:rPr lang="en-US" sz="2400" dirty="0" smtClean="0">
                <a:solidFill>
                  <a:schemeClr val="tx1"/>
                </a:solidFill>
              </a:rPr>
              <a:t>Islam was founded by Muhammad and spread to China from Arab during the Tang Dynasty.</a:t>
            </a:r>
          </a:p>
          <a:p>
            <a:r>
              <a:rPr lang="en-US" sz="2400" dirty="0" smtClean="0">
                <a:solidFill>
                  <a:schemeClr val="tx1"/>
                </a:solidFill>
              </a:rPr>
              <a:t>Minority groups in China are Muslim.</a:t>
            </a:r>
            <a:endParaRPr lang="en-US" sz="2400"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46364"/>
            <a:ext cx="49720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86200"/>
            <a:ext cx="4217920" cy="277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7946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TC101790493[[fn=SOHO]]</Template>
  <TotalTime>439</TotalTime>
  <Words>596</Words>
  <Application>Microsoft Office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Soho</vt:lpstr>
      <vt:lpstr>  </vt:lpstr>
      <vt:lpstr>Contention of the Hundred Schools</vt:lpstr>
      <vt:lpstr>Confucianism</vt:lpstr>
      <vt:lpstr>Legalism</vt:lpstr>
      <vt:lpstr>Mohism was opposed to the teachings of Confucius and Taoism.  Mohist beliefs were popular until the Legalist Qin Dynasty came into power.  Many of the Mohist classics were ruined when Qin Shi Huang carried out the burning of books and elimination of scholars.</vt:lpstr>
      <vt:lpstr>PowerPoint Presentation</vt:lpstr>
      <vt:lpstr>Taoism</vt:lpstr>
      <vt:lpstr>Buddhism</vt:lpstr>
      <vt:lpstr>Islam</vt:lpstr>
      <vt:lpstr>Christianity</vt:lpstr>
      <vt:lpstr>Worships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Jenessa</dc:creator>
  <cp:lastModifiedBy>Jenessa</cp:lastModifiedBy>
  <cp:revision>29</cp:revision>
  <dcterms:created xsi:type="dcterms:W3CDTF">2012-11-07T20:30:50Z</dcterms:created>
  <dcterms:modified xsi:type="dcterms:W3CDTF">2012-12-04T06:51:32Z</dcterms:modified>
</cp:coreProperties>
</file>