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2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8440" y="2564765"/>
            <a:ext cx="11490960" cy="2044700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noAutofit/>
            <a:scene3d>
              <a:camera prst="isometricLeftDown"/>
              <a:lightRig rig="threePt" dir="t"/>
            </a:scene3d>
          </a:bodyPr>
          <a:p>
            <a:r>
              <a:rPr lang="en-US" altLang="de-DE" sz="6600">
                <a:solidFill>
                  <a:srgbClr val="FF0000"/>
                </a:solidFill>
                <a:latin typeface="Calibri" panose="020F0502020204030204" charset="0"/>
              </a:rPr>
              <a:t>Ordinalzahlen   </a:t>
            </a:r>
            <a:r>
              <a:rPr lang="de-DE" altLang="zh-CN" sz="6600">
                <a:solidFill>
                  <a:srgbClr val="FF0000"/>
                </a:solidFill>
                <a:latin typeface="Calibri" panose="020F0502020204030204" charset="0"/>
              </a:rPr>
              <a:t>  </a:t>
            </a:r>
            <a:r>
              <a:rPr lang="zh-CN" altLang="de-DE" sz="6600">
                <a:solidFill>
                  <a:srgbClr val="FF0000"/>
                </a:solidFill>
                <a:latin typeface="Calibri" panose="020F0502020204030204" charset="0"/>
              </a:rPr>
              <a:t>序数词</a:t>
            </a:r>
            <a:endParaRPr lang="zh-CN" altLang="de-DE" sz="6600">
              <a:solidFill>
                <a:srgbClr val="FF0000"/>
              </a:solidFill>
              <a:latin typeface="Calibri" panose="020F05020202040302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13120" y="4368165"/>
            <a:ext cx="3365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主讲人：黄丹</a:t>
            </a:r>
            <a:endParaRPr lang="zh-CN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3460" y="774065"/>
            <a:ext cx="10514965" cy="1075690"/>
          </a:xfrm>
        </p:spPr>
        <p:txBody>
          <a:bodyPr/>
          <a:p>
            <a:pPr algn="ctr"/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从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到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19</a:t>
            </a:r>
            <a:r>
              <a:rPr lang="en-US" altLang="zh-CN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zh-CN" altLang="en-US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基数</a:t>
            </a:r>
            <a:r>
              <a:rPr lang="en-US" altLang="zh-CN" sz="5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+t</a:t>
            </a:r>
            <a:endParaRPr lang="en-US" altLang="zh-CN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71905" y="1926590"/>
            <a:ext cx="10535920" cy="4580255"/>
          </a:xfrm>
        </p:spPr>
        <p:txBody>
          <a:bodyPr>
            <a:normAutofit/>
          </a:bodyPr>
          <a:p>
            <a:pPr marL="0" lvl="0" indent="0" algn="l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</a:rPr>
              <a:t>第一（</a:t>
            </a:r>
            <a:r>
              <a:rPr lang="en-US" altLang="zh-CN">
                <a:solidFill>
                  <a:srgbClr val="C00000"/>
                </a:solidFill>
              </a:rPr>
              <a:t>1.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r>
              <a:rPr lang="en-US" altLang="zh-CN">
                <a:solidFill>
                  <a:srgbClr val="C00000"/>
                </a:solidFill>
              </a:rPr>
              <a:t>erst  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第九（</a:t>
            </a:r>
            <a:r>
              <a:rPr lang="en-US" altLang="zh-CN">
                <a:solidFill>
                  <a:schemeClr val="tx1"/>
                </a:solidFill>
              </a:rPr>
              <a:t>9.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neunt</a:t>
            </a:r>
            <a:endParaRPr lang="en-US" altLang="zh-CN"/>
          </a:p>
          <a:p>
            <a:pPr marL="0" indent="0" algn="l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/>
              <a:t>第二（</a:t>
            </a:r>
            <a:r>
              <a:rPr lang="en-US" altLang="zh-CN"/>
              <a:t>2.</a:t>
            </a:r>
            <a:r>
              <a:rPr lang="zh-CN" altLang="en-US"/>
              <a:t>）</a:t>
            </a:r>
            <a:r>
              <a:rPr lang="en-US" altLang="zh-CN"/>
              <a:t>zweit                                         </a:t>
            </a:r>
            <a:r>
              <a:rPr lang="zh-CN" altLang="en-US"/>
              <a:t>第十（</a:t>
            </a:r>
            <a:r>
              <a:rPr lang="en-US" altLang="zh-CN"/>
              <a:t>10.</a:t>
            </a:r>
            <a:r>
              <a:rPr lang="zh-CN" altLang="en-US"/>
              <a:t>）</a:t>
            </a:r>
            <a:r>
              <a:rPr lang="en-US" altLang="zh-CN"/>
              <a:t>zehnt</a:t>
            </a:r>
            <a:endParaRPr lang="en-US" altLang="zh-CN"/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</a:rPr>
              <a:t>第三（</a:t>
            </a:r>
            <a:r>
              <a:rPr lang="en-US" altLang="zh-CN">
                <a:solidFill>
                  <a:srgbClr val="C00000"/>
                </a:solidFill>
              </a:rPr>
              <a:t>3.</a:t>
            </a:r>
            <a:r>
              <a:rPr lang="zh-CN" altLang="en-US">
                <a:solidFill>
                  <a:srgbClr val="C00000"/>
                </a:solidFill>
              </a:rPr>
              <a:t>）</a:t>
            </a:r>
            <a:r>
              <a:rPr lang="en-US" altLang="zh-CN">
                <a:solidFill>
                  <a:srgbClr val="C00000"/>
                </a:solidFill>
              </a:rPr>
              <a:t>dritt 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第十一（</a:t>
            </a:r>
            <a:r>
              <a:rPr lang="en-US" altLang="zh-CN">
                <a:solidFill>
                  <a:schemeClr val="tx1"/>
                </a:solidFill>
              </a:rPr>
              <a:t>11.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elft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</a:rPr>
              <a:t>第四（</a:t>
            </a:r>
            <a:r>
              <a:rPr lang="en-US" altLang="zh-CN">
                <a:solidFill>
                  <a:schemeClr val="tx1"/>
                </a:solidFill>
              </a:rPr>
              <a:t>4.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viert                                          </a:t>
            </a:r>
            <a:r>
              <a:rPr lang="zh-CN" altLang="en-US">
                <a:solidFill>
                  <a:schemeClr val="tx1"/>
                </a:solidFill>
              </a:rPr>
              <a:t>第十二（</a:t>
            </a:r>
            <a:r>
              <a:rPr lang="en-US" altLang="zh-CN">
                <a:solidFill>
                  <a:schemeClr val="tx1"/>
                </a:solidFill>
              </a:rPr>
              <a:t>12.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zw</a:t>
            </a:r>
            <a:r>
              <a:rPr lang="de-DE" altLang="en-US">
                <a:solidFill>
                  <a:schemeClr val="tx1"/>
                </a:solidFill>
                <a:latin typeface="Calibri" panose="020F0502020204030204" charset="0"/>
              </a:rPr>
              <a:t>ö</a:t>
            </a:r>
            <a:r>
              <a:rPr lang="en-US" altLang="zh-CN">
                <a:solidFill>
                  <a:schemeClr val="tx1"/>
                </a:solidFill>
              </a:rPr>
              <a:t>lft</a:t>
            </a:r>
            <a:endParaRPr lang="en-US" altLang="zh-CN">
              <a:solidFill>
                <a:schemeClr val="tx1"/>
              </a:solidFill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</a:rPr>
              <a:t>第五（</a:t>
            </a:r>
            <a:r>
              <a:rPr lang="en-US" altLang="zh-CN">
                <a:solidFill>
                  <a:schemeClr val="tx1"/>
                </a:solidFill>
              </a:rPr>
              <a:t>5.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r>
              <a:rPr lang="en-US" altLang="zh-CN">
                <a:solidFill>
                  <a:schemeClr val="tx1"/>
                </a:solidFill>
              </a:rPr>
              <a:t>f</a:t>
            </a:r>
            <a:r>
              <a:rPr lang="de-DE" altLang="en-US">
                <a:solidFill>
                  <a:schemeClr val="tx1"/>
                </a:solidFill>
                <a:latin typeface="Calibri" panose="020F0502020204030204" charset="0"/>
              </a:rPr>
              <a:t>ünft</a:t>
            </a:r>
            <a:r>
              <a:rPr lang="en-US" altLang="de-DE">
                <a:solidFill>
                  <a:schemeClr val="tx1"/>
                </a:solidFill>
                <a:latin typeface="Calibri" panose="020F0502020204030204" charset="0"/>
              </a:rPr>
              <a:t>                                         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第十三（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13.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）到第十九（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19.</a:t>
            </a:r>
            <a:r>
              <a:rPr lang="zh-CN" altLang="de-DE">
                <a:solidFill>
                  <a:schemeClr val="tx1"/>
                </a:solidFill>
                <a:latin typeface="Calibri" panose="020F0502020204030204" charset="0"/>
              </a:rPr>
              <a:t>）</a:t>
            </a:r>
            <a:endParaRPr lang="zh-CN" altLang="en-US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chemeClr val="tx1"/>
                </a:solidFill>
                <a:latin typeface="Calibri" panose="020F0502020204030204" charset="0"/>
              </a:rPr>
              <a:t>第六（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6.</a:t>
            </a:r>
            <a:r>
              <a:rPr lang="zh-CN" altLang="en-US">
                <a:solidFill>
                  <a:schemeClr val="tx1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sechst                                       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dreizehnt……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第七（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7.</a:t>
            </a: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siebt                                         </a:t>
            </a:r>
            <a:r>
              <a:rPr lang="en-US" altLang="zh-CN">
                <a:solidFill>
                  <a:schemeClr val="tx1"/>
                </a:solidFill>
                <a:latin typeface="Calibri" panose="020F0502020204030204" charset="0"/>
              </a:rPr>
              <a:t>neunzehnt</a:t>
            </a: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defTabSz="914400" fontAlgn="auto">
              <a:lnSpc>
                <a:spcPct val="100000"/>
              </a:lnSpc>
              <a:buNone/>
              <a:tabLst>
                <a:tab pos="360045" algn="l"/>
                <a:tab pos="2160270" algn="l"/>
              </a:tabLst>
            </a:pP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第八（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8.</a:t>
            </a:r>
            <a:r>
              <a:rPr lang="zh-CN" altLang="en-US">
                <a:solidFill>
                  <a:srgbClr val="C00000"/>
                </a:solidFill>
                <a:latin typeface="Calibri" panose="020F0502020204030204" charset="0"/>
              </a:rPr>
              <a:t>）</a:t>
            </a:r>
            <a:r>
              <a:rPr lang="en-US" altLang="zh-CN">
                <a:solidFill>
                  <a:srgbClr val="C00000"/>
                </a:solidFill>
                <a:latin typeface="Calibri" panose="020F0502020204030204" charset="0"/>
              </a:rPr>
              <a:t>acht</a:t>
            </a:r>
            <a:endParaRPr lang="en-US" altLang="zh-CN">
              <a:solidFill>
                <a:srgbClr val="C00000"/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5685" y="792480"/>
            <a:ext cx="10515600" cy="1325563"/>
          </a:xfrm>
        </p:spPr>
        <p:txBody>
          <a:bodyPr/>
          <a:p>
            <a:pPr algn="ctr"/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第二十</a:t>
            </a:r>
            <a:r>
              <a:rPr lang="zh-CN" altLang="en-US" sz="5400">
                <a:latin typeface="Times New Roman" panose="02020603050405020304" charset="0"/>
                <a:cs typeface="Times New Roman" panose="02020603050405020304" charset="0"/>
              </a:rPr>
              <a:t>及以上</a:t>
            </a:r>
            <a:r>
              <a:rPr lang="en-US" altLang="zh-CN" sz="5400">
                <a:latin typeface="Times New Roman" panose="02020603050405020304" charset="0"/>
                <a:cs typeface="Times New Roman" panose="02020603050405020304" charset="0"/>
              </a:rPr>
              <a:t>:</a:t>
            </a:r>
            <a:r>
              <a:rPr lang="zh-CN" altLang="en-US" sz="5400">
                <a:latin typeface="Times New Roman" panose="02020603050405020304" charset="0"/>
                <a:cs typeface="Times New Roman" panose="02020603050405020304" charset="0"/>
              </a:rPr>
              <a:t>基数</a:t>
            </a:r>
            <a:r>
              <a:rPr lang="en-US" altLang="zh-CN" sz="5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+st</a:t>
            </a:r>
            <a:endParaRPr lang="zh-CN" alt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95755" y="2030730"/>
            <a:ext cx="8441055" cy="4135120"/>
          </a:xfrm>
        </p:spPr>
        <p:txBody>
          <a:bodyPr>
            <a:normAutofit lnSpcReduction="10000"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第二十（</a:t>
            </a:r>
            <a:r>
              <a:rPr lang="en-US" altLang="zh-CN"/>
              <a:t>20.</a:t>
            </a:r>
            <a:r>
              <a:rPr lang="zh-CN" altLang="en-US"/>
              <a:t>）</a:t>
            </a:r>
            <a:r>
              <a:rPr lang="en-US" altLang="zh-CN"/>
              <a:t>zwanzig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en-US" altLang="zh-CN"/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第二十一（</a:t>
            </a:r>
            <a:r>
              <a:rPr lang="en-US" altLang="zh-CN"/>
              <a:t>21.</a:t>
            </a:r>
            <a:r>
              <a:rPr lang="zh-CN" altLang="en-US"/>
              <a:t>）</a:t>
            </a:r>
            <a:r>
              <a:rPr lang="en-US" altLang="zh-CN"/>
              <a:t>einundzwanzig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zh-CN" altLang="en-US"/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第二十二（</a:t>
            </a:r>
            <a:r>
              <a:rPr lang="en-US" altLang="zh-CN"/>
              <a:t>22.</a:t>
            </a:r>
            <a:r>
              <a:rPr lang="zh-CN" altLang="en-US"/>
              <a:t>）</a:t>
            </a:r>
            <a:r>
              <a:rPr lang="en-US" altLang="zh-CN">
                <a:sym typeface="+mn-ea"/>
              </a:rPr>
              <a:t>einundzwanzig</a:t>
            </a:r>
            <a:r>
              <a:rPr lang="en-US" altLang="zh-CN">
                <a:solidFill>
                  <a:srgbClr val="C00000"/>
                </a:solidFill>
                <a:sym typeface="+mn-ea"/>
              </a:rPr>
              <a:t>st</a:t>
            </a:r>
            <a:endParaRPr lang="zh-CN" altLang="en-US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第三十（</a:t>
            </a:r>
            <a:r>
              <a:rPr lang="en-US" altLang="zh-CN"/>
              <a:t>30.</a:t>
            </a:r>
            <a:r>
              <a:rPr lang="zh-CN" altLang="en-US"/>
              <a:t>）</a:t>
            </a:r>
            <a:r>
              <a:rPr lang="en-US" altLang="zh-CN"/>
              <a:t>drei</a:t>
            </a:r>
            <a:r>
              <a:rPr lang="de-DE" altLang="en-US">
                <a:latin typeface="Calibri" panose="020F0502020204030204" charset="0"/>
              </a:rPr>
              <a:t>ßig</a:t>
            </a:r>
            <a:r>
              <a:rPr lang="de-DE" altLang="en-US">
                <a:solidFill>
                  <a:srgbClr val="C00000"/>
                </a:solidFill>
                <a:latin typeface="Calibri" panose="020F0502020204030204" charset="0"/>
              </a:rPr>
              <a:t>st</a:t>
            </a:r>
            <a:endParaRPr lang="zh-CN" altLang="en-US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latin typeface="Calibri" panose="020F0502020204030204" charset="0"/>
                <a:sym typeface="+mn-ea"/>
              </a:rPr>
              <a:t>……</a:t>
            </a:r>
            <a:endParaRPr lang="en-US" altLang="zh-CN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第一百（</a:t>
            </a:r>
            <a:r>
              <a:rPr lang="en-US" altLang="zh-CN"/>
              <a:t>100.</a:t>
            </a:r>
            <a:r>
              <a:rPr lang="zh-CN" altLang="en-US"/>
              <a:t>）</a:t>
            </a:r>
            <a:r>
              <a:rPr lang="en-US" altLang="zh-CN"/>
              <a:t>hundert</a:t>
            </a:r>
            <a:r>
              <a:rPr lang="en-US" altLang="zh-CN">
                <a:solidFill>
                  <a:srgbClr val="C00000"/>
                </a:solidFill>
              </a:rPr>
              <a:t>st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/>
              <a:t>第一百零一（</a:t>
            </a:r>
            <a:r>
              <a:rPr lang="en-US" altLang="zh-CN"/>
              <a:t>100.</a:t>
            </a:r>
            <a:r>
              <a:rPr lang="zh-CN" altLang="en-US"/>
              <a:t>）</a:t>
            </a:r>
            <a:r>
              <a:rPr lang="en-US" altLang="zh-CN">
                <a:sym typeface="+mn-ea"/>
              </a:rPr>
              <a:t>hunderterst</a:t>
            </a:r>
            <a:endParaRPr lang="zh-CN" alt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注意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" panose="05000000000000000000" charset="0"/>
              <a:buChar char="u"/>
            </a:pPr>
            <a:r>
              <a:rPr lang="zh-CN" altLang="en-US">
                <a:solidFill>
                  <a:srgbClr val="C00000"/>
                </a:solidFill>
              </a:rPr>
              <a:t>序数词</a:t>
            </a:r>
            <a:r>
              <a:rPr lang="zh-CN" altLang="en-US">
                <a:solidFill>
                  <a:schemeClr val="tx1"/>
                </a:solidFill>
              </a:rPr>
              <a:t>前要加上</a:t>
            </a:r>
            <a:r>
              <a:rPr lang="zh-CN" altLang="en-US">
                <a:solidFill>
                  <a:srgbClr val="C00000"/>
                </a:solidFill>
              </a:rPr>
              <a:t>定冠词</a:t>
            </a:r>
            <a:r>
              <a:rPr lang="en-US" altLang="zh-CN">
                <a:solidFill>
                  <a:srgbClr val="C00000"/>
                </a:solidFill>
              </a:rPr>
              <a:t>der/die/das</a:t>
            </a:r>
            <a:r>
              <a:rPr lang="zh-CN" altLang="en-US">
                <a:solidFill>
                  <a:schemeClr val="tx1"/>
                </a:solidFill>
              </a:rPr>
              <a:t>或</a:t>
            </a:r>
            <a:r>
              <a:rPr lang="zh-CN" altLang="en-US">
                <a:solidFill>
                  <a:srgbClr val="C00000"/>
                </a:solidFill>
              </a:rPr>
              <a:t>物主代词</a:t>
            </a:r>
            <a:r>
              <a:rPr lang="zh-CN" altLang="en-US">
                <a:solidFill>
                  <a:schemeClr val="tx1"/>
                </a:solidFill>
              </a:rPr>
              <a:t>。</a:t>
            </a:r>
            <a:endParaRPr lang="zh-CN" altLang="en-US">
              <a:solidFill>
                <a:schemeClr val="tx1"/>
              </a:solidFill>
            </a:endParaRPr>
          </a:p>
          <a:p>
            <a:pPr>
              <a:buFont typeface="Wingdings" panose="05000000000000000000" charset="0"/>
              <a:buChar char="u"/>
            </a:pPr>
            <a:r>
              <a:rPr lang="zh-CN" altLang="en-US">
                <a:solidFill>
                  <a:schemeClr val="tx1"/>
                </a:solidFill>
              </a:rPr>
              <a:t>序数词词尾有</a:t>
            </a:r>
            <a:r>
              <a:rPr lang="zh-CN" altLang="en-US">
                <a:solidFill>
                  <a:srgbClr val="C00000"/>
                </a:solidFill>
              </a:rPr>
              <a:t>变格</a:t>
            </a:r>
            <a:r>
              <a:rPr lang="zh-CN" altLang="en-US">
                <a:solidFill>
                  <a:schemeClr val="tx1"/>
                </a:solidFill>
              </a:rPr>
              <a:t>要求。其变格规则与</a:t>
            </a:r>
            <a:r>
              <a:rPr lang="zh-CN" altLang="en-US">
                <a:solidFill>
                  <a:srgbClr val="C00000"/>
                </a:solidFill>
              </a:rPr>
              <a:t>形容词词尾</a:t>
            </a:r>
            <a:r>
              <a:rPr lang="zh-CN" altLang="en-US">
                <a:solidFill>
                  <a:schemeClr val="tx1"/>
                </a:solidFill>
              </a:rPr>
              <a:t>变格</a:t>
            </a:r>
            <a:r>
              <a:rPr lang="zh-CN" altLang="en-US">
                <a:solidFill>
                  <a:schemeClr val="tx1"/>
                </a:solidFill>
              </a:rPr>
              <a:t>规则相同。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Font typeface="Wingdings" panose="05000000000000000000" charset="0"/>
              <a:buNone/>
            </a:pP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" name="图片 3" descr="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1440" y="2861310"/>
            <a:ext cx="9730740" cy="33959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用法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025015"/>
            <a:ext cx="10515600" cy="4225925"/>
          </a:xfrm>
        </p:spPr>
        <p:txBody>
          <a:bodyPr>
            <a:normAutofit lnSpcReduction="20000"/>
          </a:bodyPr>
          <a:p>
            <a:pPr marL="0" indent="457200" fontAlgn="auto">
              <a:buNone/>
            </a:pPr>
            <a:r>
              <a:rPr lang="zh-CN" altLang="en-US" sz="3200">
                <a:solidFill>
                  <a:srgbClr val="C00000"/>
                </a:solidFill>
              </a:rPr>
              <a:t>1</a:t>
            </a:r>
            <a:r>
              <a:rPr lang="en-US" altLang="zh-CN" sz="3200">
                <a:solidFill>
                  <a:srgbClr val="C00000"/>
                </a:solidFill>
              </a:rPr>
              <a:t>. </a:t>
            </a:r>
            <a:r>
              <a:rPr lang="zh-CN" altLang="en-US" sz="3200">
                <a:solidFill>
                  <a:srgbClr val="C00000"/>
                </a:solidFill>
              </a:rPr>
              <a:t>序数词通常与定冠词连用，并按形容词变化，表示第几。</a:t>
            </a:r>
            <a:endParaRPr lang="en-US" altLang="zh-CN" sz="32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4000" b="1"/>
              <a:t>z.B.</a:t>
            </a:r>
            <a:r>
              <a:rPr lang="en-US" altLang="zh-CN" sz="4000"/>
              <a:t> </a:t>
            </a:r>
            <a:r>
              <a:rPr lang="en-US" altLang="zh-CN"/>
              <a:t>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1).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Andreas ist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erst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Student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in der Klasse.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    </a:t>
            </a:r>
            <a:r>
              <a:rPr lang="zh-CN" altLang="en-US">
                <a:sym typeface="+mn-ea"/>
              </a:rPr>
              <a:t>安德烈亚斯是班里第一名学生。</a:t>
            </a:r>
            <a:r>
              <a:rPr lang="en-US" altLang="zh-CN"/>
              <a:t>   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             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Zum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dritt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Mal lese ich das Buch.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    </a:t>
            </a:r>
            <a:r>
              <a:rPr lang="zh-CN" altLang="en-US">
                <a:sym typeface="+mn-ea"/>
              </a:rPr>
              <a:t>我第三次读这本书。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                        </a:t>
            </a:r>
            <a:r>
              <a:rPr lang="zh-CN" altLang="en-US"/>
              <a:t> </a:t>
            </a:r>
            <a:r>
              <a:rPr lang="en-US" altLang="zh-CN"/>
              <a:t>              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用法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8515" cy="4351655"/>
          </a:xfrm>
        </p:spPr>
        <p:txBody>
          <a:bodyPr>
            <a:normAutofit fontScale="90000" lnSpcReduction="20000"/>
          </a:bodyPr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</a:rPr>
              <a:t>2. 序数词可用于表示日期和月份。</a:t>
            </a:r>
            <a:endParaRPr lang="zh-CN" altLang="en-US" sz="32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3600" b="1">
                <a:solidFill>
                  <a:schemeClr val="tx1"/>
                </a:solidFill>
              </a:rPr>
              <a:t>z.B.</a:t>
            </a:r>
            <a:endParaRPr lang="zh-CN" altLang="en-US" sz="3600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320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Der wievielte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ist heute?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今天几号? 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Heute ist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>
                <a:sym typeface="+mn-ea"/>
              </a:rPr>
              <a:t>f</a:t>
            </a:r>
            <a:r>
              <a:rPr lang="de-DE" altLang="en-US" sz="3200">
                <a:latin typeface="Calibri" panose="020F0502020204030204" charset="0"/>
                <a:sym typeface="+mn-ea"/>
              </a:rPr>
              <a:t>ünft</a:t>
            </a:r>
            <a:r>
              <a:rPr lang="en-US" altLang="de-DE" sz="3200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Oktober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1993. 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今天是1993年10月5日。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C00000"/>
                </a:solidFill>
                <a:sym typeface="+mn-ea"/>
              </a:rPr>
              <a:t>3. 用在皇帝或国王的称号上</a:t>
            </a:r>
            <a:endParaRPr lang="en-US" sz="3200">
              <a:sym typeface="+mn-ea"/>
            </a:endParaRPr>
          </a:p>
          <a:p>
            <a:pPr marL="0" indent="0">
              <a:buNone/>
            </a:pPr>
            <a:r>
              <a:rPr lang="en-US" altLang="zh-CN" sz="3555" b="1">
                <a:sym typeface="+mn-ea"/>
              </a:rPr>
              <a:t>z.B.</a:t>
            </a:r>
            <a:endParaRPr lang="zh-CN" altLang="en-US" sz="3555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Herich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 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acht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亨利八世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Wilhelm </a:t>
            </a:r>
            <a:r>
              <a:rPr lang="zh-CN" altLang="en-US" sz="3200" u="sng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erst</a:t>
            </a:r>
            <a:r>
              <a:rPr lang="zh-CN" altLang="en-US" sz="3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 威廉一世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sz="6600">
                <a:latin typeface="Times New Roman" panose="02020603050405020304" charset="0"/>
                <a:cs typeface="Times New Roman" panose="02020603050405020304" charset="0"/>
              </a:rPr>
              <a:t>对序数词提问</a:t>
            </a:r>
            <a:endParaRPr lang="zh-CN" altLang="en-US" sz="6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1045"/>
          </a:xfrm>
        </p:spPr>
        <p:txBody>
          <a:bodyPr>
            <a:normAutofit fontScale="90000"/>
          </a:bodyPr>
          <a:p>
            <a:pPr marL="0" indent="0" algn="l">
              <a:buNone/>
            </a:pPr>
            <a:r>
              <a:rPr lang="zh-CN" altLang="en-US" sz="3600">
                <a:solidFill>
                  <a:srgbClr val="FF0000"/>
                </a:solidFill>
              </a:rPr>
              <a:t>用der(das，die)wievielte+</a:t>
            </a:r>
            <a:r>
              <a:rPr lang="en-US" altLang="zh-CN" sz="3600">
                <a:solidFill>
                  <a:srgbClr val="FF0000"/>
                </a:solidFill>
              </a:rPr>
              <a:t>(</a:t>
            </a:r>
            <a:r>
              <a:rPr lang="zh-CN" altLang="en-US" sz="3600">
                <a:solidFill>
                  <a:srgbClr val="FF0000"/>
                </a:solidFill>
              </a:rPr>
              <a:t>名词</a:t>
            </a:r>
            <a:r>
              <a:rPr lang="en-US" altLang="zh-CN" sz="3600">
                <a:solidFill>
                  <a:srgbClr val="FF0000"/>
                </a:solidFill>
              </a:rPr>
              <a:t>)/am+</a:t>
            </a:r>
            <a:r>
              <a:rPr lang="zh-CN" altLang="en-US" sz="3600">
                <a:solidFill>
                  <a:srgbClr val="FF0000"/>
                </a:solidFill>
                <a:sym typeface="+mn-ea"/>
              </a:rPr>
              <a:t>wievielte</a:t>
            </a:r>
            <a:r>
              <a:rPr lang="en-US" altLang="zh-CN" sz="3600">
                <a:solidFill>
                  <a:srgbClr val="FF0000"/>
                </a:solidFill>
                <a:sym typeface="+mn-ea"/>
              </a:rPr>
              <a:t>n</a:t>
            </a:r>
            <a:endParaRPr lang="zh-CN" altLang="en-US" sz="360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altLang="zh-CN" sz="3600" b="1">
                <a:sym typeface="+mn-ea"/>
              </a:rPr>
              <a:t>z.B.</a:t>
            </a:r>
            <a:endParaRPr lang="en-US" altLang="zh-CN" sz="3600" b="1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altLang="zh-CN" sz="3600">
                <a:solidFill>
                  <a:schemeClr val="tx1"/>
                </a:solidFill>
              </a:rPr>
              <a:t>1.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 die wievielte Klasse</a:t>
            </a: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geht deine Tochter?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——Sie geht in die vierte Kalsse.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 sz="3600">
                <a:sym typeface="+mn-ea"/>
              </a:rPr>
              <a:t>2.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Den wievielten Abschnitt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lernen Sie nächste Woche?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——Den neunten.</a:t>
            </a:r>
            <a:endParaRPr lang="zh-CN" altLang="en-US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 sz="3600">
                <a:sym typeface="+mn-ea"/>
              </a:rPr>
              <a:t>3.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en-US" altLang="zh-CN" sz="2800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Am wievielten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feiern die Deutschen den Nationalfeiertag?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lnSpc>
                <a:spcPct val="10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——Am dritten Oktober.</a:t>
            </a:r>
            <a:endParaRPr lang="en-US" altLang="zh-CN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577850" y="2037715"/>
            <a:ext cx="10994390" cy="2387600"/>
          </a:xfrm>
        </p:spPr>
        <p:txBody>
          <a:bodyPr>
            <a:normAutofit fontScale="90000"/>
          </a:bodyPr>
          <a:p>
            <a: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V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ielen  Dank  </a:t>
            </a:r>
            <a:b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</a:rPr>
            </a:br>
            <a:r>
              <a:rPr lang="en-US" altLang="zh-CN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F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  <a:sym typeface="+mn-ea"/>
              </a:rPr>
              <a:t>ür  Ihre  Aufmerksamkeit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jE0YTMyMjgwZTA4ZGEyZDdmNjIwMjcxMWNhMTY4Mz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1453</Words>
  <Application>WPS 演示</Application>
  <PresentationFormat>宽屏</PresentationFormat>
  <Paragraphs>69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Times New Roman</vt:lpstr>
      <vt:lpstr>Wingdings</vt:lpstr>
      <vt:lpstr>微软雅黑</vt:lpstr>
      <vt:lpstr>Lucida Handwriting</vt:lpstr>
      <vt:lpstr>Monotype Corsiva</vt:lpstr>
      <vt:lpstr>Arial Unicode MS</vt:lpstr>
      <vt:lpstr>WPS</vt:lpstr>
      <vt:lpstr>PowerPoint 演示文稿</vt:lpstr>
      <vt:lpstr>从第1到第19: 基数 +t</vt:lpstr>
      <vt:lpstr>第二十及以上:基数 +st</vt:lpstr>
      <vt:lpstr>注意</vt:lpstr>
      <vt:lpstr>用法</vt:lpstr>
      <vt:lpstr>用法</vt:lpstr>
      <vt:lpstr>对序数词提问</vt:lpstr>
      <vt:lpstr>Vielen  Dank   Für  Ihre  Aufmerksamkeit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黄丹</dc:creator>
  <cp:lastModifiedBy>Sakura</cp:lastModifiedBy>
  <cp:revision>12</cp:revision>
  <dcterms:created xsi:type="dcterms:W3CDTF">2023-08-09T12:44:00Z</dcterms:created>
  <dcterms:modified xsi:type="dcterms:W3CDTF">2024-04-24T10:35:52Z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710F50477CC14AC0A4F35B6A7A02327D_13</vt:lpwstr>
  </property>
  <property fmtid="{D5CDD505-2E9C-101B-9397-08002B2CF9AE}" pid="3" name="KSOProductBuildVer">
    <vt:lpwstr>2052-12.1.0.16729</vt:lpwstr>
  </property>
</Properties>
</file>