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256" r:id="rId4"/>
    <p:sldId id="257" r:id="rId5"/>
    <p:sldId id="269" r:id="rId6"/>
    <p:sldId id="258" r:id="rId7"/>
    <p:sldId id="274" r:id="rId8"/>
    <p:sldId id="273" r:id="rId9"/>
    <p:sldId id="261" r:id="rId10"/>
    <p:sldId id="271" r:id="rId11"/>
    <p:sldId id="278" r:id="rId12"/>
    <p:sldId id="260" r:id="rId13"/>
    <p:sldId id="259" r:id="rId14"/>
    <p:sldId id="277" r:id="rId15"/>
    <p:sldId id="280" r:id="rId16"/>
  </p:sldIdLst>
  <p:sldSz cx="12192000" cy="6858000"/>
  <p:notesSz cx="6858000" cy="9144000"/>
  <p:embeddedFontLst>
    <p:embeddedFont>
      <p:font typeface="Calibri" panose="020F0502020204030204"/>
      <p:regular r:id="rId20"/>
      <p:bold r:id="rId21"/>
      <p:italic r:id="rId22"/>
      <p:boldItalic r:id="rId23"/>
    </p:embeddedFont>
    <p:embeddedFont>
      <p:font typeface="华文行楷" panose="0201080004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BD5"/>
    <a:srgbClr val="B44C46"/>
    <a:srgbClr val="DD7741"/>
    <a:srgbClr val="080807"/>
    <a:srgbClr val="E0D5BA"/>
    <a:srgbClr val="1A372B"/>
    <a:srgbClr val="BF3820"/>
    <a:srgbClr val="D36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365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华文行楷" panose="0201080004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华文行楷" panose="0201080004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华文行楷" panose="0201080004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华文行楷" panose="0201080004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华文行楷" panose="0201080004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4.jpeg"/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-4477264"/>
            <a:ext cx="12191999" cy="11582399"/>
          </a:xfrm>
          <a:prstGeom prst="rect">
            <a:avLst/>
          </a:prstGeom>
        </p:spPr>
      </p:pic>
      <p:sp>
        <p:nvSpPr>
          <p:cNvPr id="20" name="矩形: 圆角 19"/>
          <p:cNvSpPr/>
          <p:nvPr/>
        </p:nvSpPr>
        <p:spPr>
          <a:xfrm>
            <a:off x="5702642" y="5089885"/>
            <a:ext cx="4349579" cy="580768"/>
          </a:xfrm>
          <a:prstGeom prst="roundRect">
            <a:avLst>
              <a:gd name="adj" fmla="val 40991"/>
            </a:avLst>
          </a:prstGeom>
          <a:solidFill>
            <a:srgbClr val="E0D5BA">
              <a:alpha val="66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7995" y="5115560"/>
            <a:ext cx="4750435" cy="59309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C24434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Speaker: 23</a:t>
            </a: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C24434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英语笔译谢可</a:t>
            </a:r>
            <a:endParaRPr kumimoji="0" lang="zh-CN" altLang="en-US" sz="32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C24434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31816" y="1042116"/>
            <a:ext cx="72688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kern="100" dirty="0">
                <a:effectLst/>
                <a:cs typeface="+mn-ea"/>
                <a:sym typeface="+mn-lt"/>
              </a:rPr>
              <a:t> 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BF3820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Z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B44C46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a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FFC000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n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1A372B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H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u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002060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a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D3693E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W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e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i</a:t>
            </a:r>
            <a:endParaRPr lang="zh-CN" altLang="en-US" sz="4800" b="1" i="1" dirty="0">
              <a:ln w="28575">
                <a:solidFill>
                  <a:srgbClr val="E0D5BA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2700" sx="103000" sy="103000" algn="ctr" rotWithShape="0">
                  <a:prstClr val="black">
                    <a:alpha val="52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10800000">
            <a:off x="624840" y="571499"/>
            <a:ext cx="10942320" cy="5758285"/>
          </a:xfrm>
          <a:custGeom>
            <a:avLst/>
            <a:gdLst>
              <a:gd name="connsiteX0" fmla="*/ 0 w 10942320"/>
              <a:gd name="connsiteY0" fmla="*/ 0 h 5758285"/>
              <a:gd name="connsiteX1" fmla="*/ 902741 w 10942320"/>
              <a:gd name="connsiteY1" fmla="*/ 0 h 5758285"/>
              <a:gd name="connsiteX2" fmla="*/ 1258367 w 10942320"/>
              <a:gd name="connsiteY2" fmla="*/ 0 h 5758285"/>
              <a:gd name="connsiteX3" fmla="*/ 1832839 w 10942320"/>
              <a:gd name="connsiteY3" fmla="*/ 0 h 5758285"/>
              <a:gd name="connsiteX4" fmla="*/ 2516734 w 10942320"/>
              <a:gd name="connsiteY4" fmla="*/ 0 h 5758285"/>
              <a:gd name="connsiteX5" fmla="*/ 2981782 w 10942320"/>
              <a:gd name="connsiteY5" fmla="*/ 0 h 5758285"/>
              <a:gd name="connsiteX6" fmla="*/ 3556254 w 10942320"/>
              <a:gd name="connsiteY6" fmla="*/ 0 h 5758285"/>
              <a:gd name="connsiteX7" fmla="*/ 3911879 w 10942320"/>
              <a:gd name="connsiteY7" fmla="*/ 0 h 5758285"/>
              <a:gd name="connsiteX8" fmla="*/ 4595774 w 10942320"/>
              <a:gd name="connsiteY8" fmla="*/ 0 h 5758285"/>
              <a:gd name="connsiteX9" fmla="*/ 5389093 w 10942320"/>
              <a:gd name="connsiteY9" fmla="*/ 0 h 5758285"/>
              <a:gd name="connsiteX10" fmla="*/ 5854141 w 10942320"/>
              <a:gd name="connsiteY10" fmla="*/ 0 h 5758285"/>
              <a:gd name="connsiteX11" fmla="*/ 6538036 w 10942320"/>
              <a:gd name="connsiteY11" fmla="*/ 0 h 5758285"/>
              <a:gd name="connsiteX12" fmla="*/ 7440778 w 10942320"/>
              <a:gd name="connsiteY12" fmla="*/ 0 h 5758285"/>
              <a:gd name="connsiteX13" fmla="*/ 8124673 w 10942320"/>
              <a:gd name="connsiteY13" fmla="*/ 0 h 5758285"/>
              <a:gd name="connsiteX14" fmla="*/ 8808568 w 10942320"/>
              <a:gd name="connsiteY14" fmla="*/ 0 h 5758285"/>
              <a:gd name="connsiteX15" fmla="*/ 9273616 w 10942320"/>
              <a:gd name="connsiteY15" fmla="*/ 0 h 5758285"/>
              <a:gd name="connsiteX16" fmla="*/ 9848088 w 10942320"/>
              <a:gd name="connsiteY16" fmla="*/ 0 h 5758285"/>
              <a:gd name="connsiteX17" fmla="*/ 10942320 w 10942320"/>
              <a:gd name="connsiteY17" fmla="*/ 0 h 5758285"/>
              <a:gd name="connsiteX18" fmla="*/ 10942320 w 10942320"/>
              <a:gd name="connsiteY18" fmla="*/ 582227 h 5758285"/>
              <a:gd name="connsiteX19" fmla="*/ 10942320 w 10942320"/>
              <a:gd name="connsiteY19" fmla="*/ 1222036 h 5758285"/>
              <a:gd name="connsiteX20" fmla="*/ 10942320 w 10942320"/>
              <a:gd name="connsiteY20" fmla="*/ 1977011 h 5758285"/>
              <a:gd name="connsiteX21" fmla="*/ 10942320 w 10942320"/>
              <a:gd name="connsiteY21" fmla="*/ 2731986 h 5758285"/>
              <a:gd name="connsiteX22" fmla="*/ 10942320 w 10942320"/>
              <a:gd name="connsiteY22" fmla="*/ 3199047 h 5758285"/>
              <a:gd name="connsiteX23" fmla="*/ 10942320 w 10942320"/>
              <a:gd name="connsiteY23" fmla="*/ 3838857 h 5758285"/>
              <a:gd name="connsiteX24" fmla="*/ 10942320 w 10942320"/>
              <a:gd name="connsiteY24" fmla="*/ 4478666 h 5758285"/>
              <a:gd name="connsiteX25" fmla="*/ 10942320 w 10942320"/>
              <a:gd name="connsiteY25" fmla="*/ 5118476 h 5758285"/>
              <a:gd name="connsiteX26" fmla="*/ 10942320 w 10942320"/>
              <a:gd name="connsiteY26" fmla="*/ 5758285 h 5758285"/>
              <a:gd name="connsiteX27" fmla="*/ 10586695 w 10942320"/>
              <a:gd name="connsiteY27" fmla="*/ 5758285 h 5758285"/>
              <a:gd name="connsiteX28" fmla="*/ 9793376 w 10942320"/>
              <a:gd name="connsiteY28" fmla="*/ 5758285 h 5758285"/>
              <a:gd name="connsiteX29" fmla="*/ 9218905 w 10942320"/>
              <a:gd name="connsiteY29" fmla="*/ 5758285 h 5758285"/>
              <a:gd name="connsiteX30" fmla="*/ 8753856 w 10942320"/>
              <a:gd name="connsiteY30" fmla="*/ 5758285 h 5758285"/>
              <a:gd name="connsiteX31" fmla="*/ 8069961 w 10942320"/>
              <a:gd name="connsiteY31" fmla="*/ 5758285 h 5758285"/>
              <a:gd name="connsiteX32" fmla="*/ 7714336 w 10942320"/>
              <a:gd name="connsiteY32" fmla="*/ 5758285 h 5758285"/>
              <a:gd name="connsiteX33" fmla="*/ 7030441 w 10942320"/>
              <a:gd name="connsiteY33" fmla="*/ 5758285 h 5758285"/>
              <a:gd name="connsiteX34" fmla="*/ 6237122 w 10942320"/>
              <a:gd name="connsiteY34" fmla="*/ 5758285 h 5758285"/>
              <a:gd name="connsiteX35" fmla="*/ 5881497 w 10942320"/>
              <a:gd name="connsiteY35" fmla="*/ 5758285 h 5758285"/>
              <a:gd name="connsiteX36" fmla="*/ 4978756 w 10942320"/>
              <a:gd name="connsiteY36" fmla="*/ 5758285 h 5758285"/>
              <a:gd name="connsiteX37" fmla="*/ 4294861 w 10942320"/>
              <a:gd name="connsiteY37" fmla="*/ 5758285 h 5758285"/>
              <a:gd name="connsiteX38" fmla="*/ 3720389 w 10942320"/>
              <a:gd name="connsiteY38" fmla="*/ 5758285 h 5758285"/>
              <a:gd name="connsiteX39" fmla="*/ 3255340 w 10942320"/>
              <a:gd name="connsiteY39" fmla="*/ 5758285 h 5758285"/>
              <a:gd name="connsiteX40" fmla="*/ 2462022 w 10942320"/>
              <a:gd name="connsiteY40" fmla="*/ 5758285 h 5758285"/>
              <a:gd name="connsiteX41" fmla="*/ 1778127 w 10942320"/>
              <a:gd name="connsiteY41" fmla="*/ 5758285 h 5758285"/>
              <a:gd name="connsiteX42" fmla="*/ 1094232 w 10942320"/>
              <a:gd name="connsiteY42" fmla="*/ 5758285 h 5758285"/>
              <a:gd name="connsiteX43" fmla="*/ 629183 w 10942320"/>
              <a:gd name="connsiteY43" fmla="*/ 5758285 h 5758285"/>
              <a:gd name="connsiteX44" fmla="*/ 0 w 10942320"/>
              <a:gd name="connsiteY44" fmla="*/ 5758285 h 5758285"/>
              <a:gd name="connsiteX45" fmla="*/ 0 w 10942320"/>
              <a:gd name="connsiteY45" fmla="*/ 5003310 h 5758285"/>
              <a:gd name="connsiteX46" fmla="*/ 0 w 10942320"/>
              <a:gd name="connsiteY46" fmla="*/ 4248335 h 5758285"/>
              <a:gd name="connsiteX47" fmla="*/ 0 w 10942320"/>
              <a:gd name="connsiteY47" fmla="*/ 3666108 h 5758285"/>
              <a:gd name="connsiteX48" fmla="*/ 0 w 10942320"/>
              <a:gd name="connsiteY48" fmla="*/ 3083882 h 5758285"/>
              <a:gd name="connsiteX49" fmla="*/ 0 w 10942320"/>
              <a:gd name="connsiteY49" fmla="*/ 2386489 h 5758285"/>
              <a:gd name="connsiteX50" fmla="*/ 0 w 10942320"/>
              <a:gd name="connsiteY50" fmla="*/ 1689097 h 5758285"/>
              <a:gd name="connsiteX51" fmla="*/ 0 w 10942320"/>
              <a:gd name="connsiteY51" fmla="*/ 934122 h 5758285"/>
              <a:gd name="connsiteX52" fmla="*/ 0 w 10942320"/>
              <a:gd name="connsiteY52" fmla="*/ 0 h 575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942320" h="5758285" extrusionOk="0">
                <a:moveTo>
                  <a:pt x="0" y="0"/>
                </a:moveTo>
                <a:cubicBezTo>
                  <a:pt x="284357" y="39752"/>
                  <a:pt x="634918" y="-19678"/>
                  <a:pt x="902741" y="0"/>
                </a:cubicBezTo>
                <a:cubicBezTo>
                  <a:pt x="1170564" y="19678"/>
                  <a:pt x="1122736" y="637"/>
                  <a:pt x="1258367" y="0"/>
                </a:cubicBezTo>
                <a:cubicBezTo>
                  <a:pt x="1393998" y="-637"/>
                  <a:pt x="1668916" y="-11399"/>
                  <a:pt x="1832839" y="0"/>
                </a:cubicBezTo>
                <a:cubicBezTo>
                  <a:pt x="1996762" y="11399"/>
                  <a:pt x="2274313" y="-5949"/>
                  <a:pt x="2516734" y="0"/>
                </a:cubicBezTo>
                <a:cubicBezTo>
                  <a:pt x="2759156" y="5949"/>
                  <a:pt x="2810336" y="-8414"/>
                  <a:pt x="2981782" y="0"/>
                </a:cubicBezTo>
                <a:cubicBezTo>
                  <a:pt x="3153228" y="8414"/>
                  <a:pt x="3278413" y="16196"/>
                  <a:pt x="3556254" y="0"/>
                </a:cubicBezTo>
                <a:cubicBezTo>
                  <a:pt x="3834095" y="-16196"/>
                  <a:pt x="3829059" y="-7691"/>
                  <a:pt x="3911879" y="0"/>
                </a:cubicBezTo>
                <a:cubicBezTo>
                  <a:pt x="3994699" y="7691"/>
                  <a:pt x="4382142" y="2839"/>
                  <a:pt x="4595774" y="0"/>
                </a:cubicBezTo>
                <a:cubicBezTo>
                  <a:pt x="4809407" y="-2839"/>
                  <a:pt x="5219013" y="-2070"/>
                  <a:pt x="5389093" y="0"/>
                </a:cubicBezTo>
                <a:cubicBezTo>
                  <a:pt x="5559173" y="2070"/>
                  <a:pt x="5754723" y="-11597"/>
                  <a:pt x="5854141" y="0"/>
                </a:cubicBezTo>
                <a:cubicBezTo>
                  <a:pt x="5953559" y="11597"/>
                  <a:pt x="6237777" y="9636"/>
                  <a:pt x="6538036" y="0"/>
                </a:cubicBezTo>
                <a:cubicBezTo>
                  <a:pt x="6838296" y="-9636"/>
                  <a:pt x="7034370" y="-38877"/>
                  <a:pt x="7440778" y="0"/>
                </a:cubicBezTo>
                <a:cubicBezTo>
                  <a:pt x="7847186" y="38877"/>
                  <a:pt x="7879938" y="-12440"/>
                  <a:pt x="8124673" y="0"/>
                </a:cubicBezTo>
                <a:cubicBezTo>
                  <a:pt x="8369409" y="12440"/>
                  <a:pt x="8583713" y="15578"/>
                  <a:pt x="8808568" y="0"/>
                </a:cubicBezTo>
                <a:cubicBezTo>
                  <a:pt x="9033423" y="-15578"/>
                  <a:pt x="9158919" y="21608"/>
                  <a:pt x="9273616" y="0"/>
                </a:cubicBezTo>
                <a:cubicBezTo>
                  <a:pt x="9388313" y="-21608"/>
                  <a:pt x="9701700" y="-3496"/>
                  <a:pt x="9848088" y="0"/>
                </a:cubicBezTo>
                <a:cubicBezTo>
                  <a:pt x="9994476" y="3496"/>
                  <a:pt x="10478414" y="-27461"/>
                  <a:pt x="10942320" y="0"/>
                </a:cubicBezTo>
                <a:cubicBezTo>
                  <a:pt x="10924741" y="155041"/>
                  <a:pt x="10926956" y="330579"/>
                  <a:pt x="10942320" y="582227"/>
                </a:cubicBezTo>
                <a:cubicBezTo>
                  <a:pt x="10957684" y="833875"/>
                  <a:pt x="10940341" y="914578"/>
                  <a:pt x="10942320" y="1222036"/>
                </a:cubicBezTo>
                <a:cubicBezTo>
                  <a:pt x="10944299" y="1529494"/>
                  <a:pt x="10976479" y="1751845"/>
                  <a:pt x="10942320" y="1977011"/>
                </a:cubicBezTo>
                <a:cubicBezTo>
                  <a:pt x="10908161" y="2202177"/>
                  <a:pt x="10905856" y="2442468"/>
                  <a:pt x="10942320" y="2731986"/>
                </a:cubicBezTo>
                <a:cubicBezTo>
                  <a:pt x="10978784" y="3021504"/>
                  <a:pt x="10920597" y="3072061"/>
                  <a:pt x="10942320" y="3199047"/>
                </a:cubicBezTo>
                <a:cubicBezTo>
                  <a:pt x="10964043" y="3326033"/>
                  <a:pt x="10962285" y="3523260"/>
                  <a:pt x="10942320" y="3838857"/>
                </a:cubicBezTo>
                <a:cubicBezTo>
                  <a:pt x="10922356" y="4154454"/>
                  <a:pt x="10922947" y="4201878"/>
                  <a:pt x="10942320" y="4478666"/>
                </a:cubicBezTo>
                <a:cubicBezTo>
                  <a:pt x="10961693" y="4755454"/>
                  <a:pt x="10936208" y="4858263"/>
                  <a:pt x="10942320" y="5118476"/>
                </a:cubicBezTo>
                <a:cubicBezTo>
                  <a:pt x="10948433" y="5378689"/>
                  <a:pt x="10960101" y="5617899"/>
                  <a:pt x="10942320" y="5758285"/>
                </a:cubicBezTo>
                <a:cubicBezTo>
                  <a:pt x="10837798" y="5772564"/>
                  <a:pt x="10685885" y="5771022"/>
                  <a:pt x="10586695" y="5758285"/>
                </a:cubicBezTo>
                <a:cubicBezTo>
                  <a:pt x="10487506" y="5745548"/>
                  <a:pt x="10114844" y="5734267"/>
                  <a:pt x="9793376" y="5758285"/>
                </a:cubicBezTo>
                <a:cubicBezTo>
                  <a:pt x="9471908" y="5782303"/>
                  <a:pt x="9366892" y="5753512"/>
                  <a:pt x="9218905" y="5758285"/>
                </a:cubicBezTo>
                <a:cubicBezTo>
                  <a:pt x="9070918" y="5763058"/>
                  <a:pt x="8928773" y="5747809"/>
                  <a:pt x="8753856" y="5758285"/>
                </a:cubicBezTo>
                <a:cubicBezTo>
                  <a:pt x="8578939" y="5768761"/>
                  <a:pt x="8369444" y="5781972"/>
                  <a:pt x="8069961" y="5758285"/>
                </a:cubicBezTo>
                <a:cubicBezTo>
                  <a:pt x="7770478" y="5734598"/>
                  <a:pt x="7820213" y="5768408"/>
                  <a:pt x="7714336" y="5758285"/>
                </a:cubicBezTo>
                <a:cubicBezTo>
                  <a:pt x="7608459" y="5748162"/>
                  <a:pt x="7265483" y="5739914"/>
                  <a:pt x="7030441" y="5758285"/>
                </a:cubicBezTo>
                <a:cubicBezTo>
                  <a:pt x="6795399" y="5776656"/>
                  <a:pt x="6595198" y="5770903"/>
                  <a:pt x="6237122" y="5758285"/>
                </a:cubicBezTo>
                <a:cubicBezTo>
                  <a:pt x="5879046" y="5745667"/>
                  <a:pt x="6054012" y="5745301"/>
                  <a:pt x="5881497" y="5758285"/>
                </a:cubicBezTo>
                <a:cubicBezTo>
                  <a:pt x="5708982" y="5771269"/>
                  <a:pt x="5316659" y="5737039"/>
                  <a:pt x="4978756" y="5758285"/>
                </a:cubicBezTo>
                <a:cubicBezTo>
                  <a:pt x="4640853" y="5779531"/>
                  <a:pt x="4606943" y="5750072"/>
                  <a:pt x="4294861" y="5758285"/>
                </a:cubicBezTo>
                <a:cubicBezTo>
                  <a:pt x="3982779" y="5766498"/>
                  <a:pt x="3887881" y="5773783"/>
                  <a:pt x="3720389" y="5758285"/>
                </a:cubicBezTo>
                <a:cubicBezTo>
                  <a:pt x="3552897" y="5742787"/>
                  <a:pt x="3423147" y="5759693"/>
                  <a:pt x="3255340" y="5758285"/>
                </a:cubicBezTo>
                <a:cubicBezTo>
                  <a:pt x="3087533" y="5756877"/>
                  <a:pt x="2802691" y="5722063"/>
                  <a:pt x="2462022" y="5758285"/>
                </a:cubicBezTo>
                <a:cubicBezTo>
                  <a:pt x="2121353" y="5794507"/>
                  <a:pt x="1997398" y="5745460"/>
                  <a:pt x="1778127" y="5758285"/>
                </a:cubicBezTo>
                <a:cubicBezTo>
                  <a:pt x="1558857" y="5771110"/>
                  <a:pt x="1406084" y="5791274"/>
                  <a:pt x="1094232" y="5758285"/>
                </a:cubicBezTo>
                <a:cubicBezTo>
                  <a:pt x="782381" y="5725296"/>
                  <a:pt x="850482" y="5753057"/>
                  <a:pt x="629183" y="5758285"/>
                </a:cubicBezTo>
                <a:cubicBezTo>
                  <a:pt x="407884" y="5763513"/>
                  <a:pt x="312558" y="5785158"/>
                  <a:pt x="0" y="5758285"/>
                </a:cubicBezTo>
                <a:cubicBezTo>
                  <a:pt x="-9718" y="5524829"/>
                  <a:pt x="2711" y="5247315"/>
                  <a:pt x="0" y="5003310"/>
                </a:cubicBezTo>
                <a:cubicBezTo>
                  <a:pt x="-2711" y="4759306"/>
                  <a:pt x="-33858" y="4524839"/>
                  <a:pt x="0" y="4248335"/>
                </a:cubicBezTo>
                <a:cubicBezTo>
                  <a:pt x="33858" y="3971832"/>
                  <a:pt x="1016" y="3888669"/>
                  <a:pt x="0" y="3666108"/>
                </a:cubicBezTo>
                <a:cubicBezTo>
                  <a:pt x="-1016" y="3443547"/>
                  <a:pt x="-11402" y="3314747"/>
                  <a:pt x="0" y="3083882"/>
                </a:cubicBezTo>
                <a:cubicBezTo>
                  <a:pt x="11402" y="2853017"/>
                  <a:pt x="25287" y="2598982"/>
                  <a:pt x="0" y="2386489"/>
                </a:cubicBezTo>
                <a:cubicBezTo>
                  <a:pt x="-25287" y="2173996"/>
                  <a:pt x="5044" y="1967687"/>
                  <a:pt x="0" y="1689097"/>
                </a:cubicBezTo>
                <a:cubicBezTo>
                  <a:pt x="-5044" y="1410507"/>
                  <a:pt x="6066" y="1135351"/>
                  <a:pt x="0" y="934122"/>
                </a:cubicBezTo>
                <a:cubicBezTo>
                  <a:pt x="-6066" y="732894"/>
                  <a:pt x="23628" y="25514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E0D5B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18224" y="393492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kern="100" dirty="0">
                <a:solidFill>
                  <a:srgbClr val="E0D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Rediscovering Tradition</a:t>
            </a:r>
            <a:endParaRPr lang="zh-CN" altLang="en-US" sz="3200" dirty="0">
              <a:solidFill>
                <a:srgbClr val="E0D5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548040" y="2397240"/>
            <a:ext cx="1044054" cy="1008000"/>
            <a:chOff x="4231816" y="2434110"/>
            <a:chExt cx="1044054" cy="100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矩形 21"/>
            <p:cNvSpPr/>
            <p:nvPr/>
          </p:nvSpPr>
          <p:spPr>
            <a:xfrm>
              <a:off x="4231816" y="2434110"/>
              <a:ext cx="1044054" cy="1008000"/>
            </a:xfrm>
            <a:prstGeom prst="rect">
              <a:avLst/>
            </a:prstGeom>
            <a:solidFill>
              <a:srgbClr val="E0D5B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>
              <a:stCxn id="22" idx="0"/>
              <a:endCxn id="22" idx="2"/>
            </p:cNvCxnSpPr>
            <p:nvPr/>
          </p:nvCxnSpPr>
          <p:spPr>
            <a:xfrm>
              <a:off x="4753843" y="2434110"/>
              <a:ext cx="0" cy="10080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231816" y="2938110"/>
              <a:ext cx="104405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7375876" y="2397240"/>
            <a:ext cx="1044054" cy="1008000"/>
            <a:chOff x="4231816" y="2434110"/>
            <a:chExt cx="1044054" cy="100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矩形 30"/>
            <p:cNvSpPr/>
            <p:nvPr/>
          </p:nvSpPr>
          <p:spPr>
            <a:xfrm>
              <a:off x="4231816" y="2434110"/>
              <a:ext cx="1044054" cy="1008000"/>
            </a:xfrm>
            <a:prstGeom prst="rect">
              <a:avLst/>
            </a:prstGeom>
            <a:solidFill>
              <a:srgbClr val="E0D5B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>
              <a:stCxn id="31" idx="0"/>
              <a:endCxn id="31" idx="2"/>
            </p:cNvCxnSpPr>
            <p:nvPr/>
          </p:nvCxnSpPr>
          <p:spPr>
            <a:xfrm>
              <a:off x="4753843" y="2434110"/>
              <a:ext cx="0" cy="10080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231816" y="2938110"/>
              <a:ext cx="104405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9396254" y="2377527"/>
            <a:ext cx="1044054" cy="1008000"/>
            <a:chOff x="4231816" y="2434110"/>
            <a:chExt cx="1044054" cy="100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5" name="矩形 34"/>
            <p:cNvSpPr/>
            <p:nvPr/>
          </p:nvSpPr>
          <p:spPr>
            <a:xfrm>
              <a:off x="4231816" y="2434110"/>
              <a:ext cx="1044054" cy="1008000"/>
            </a:xfrm>
            <a:prstGeom prst="rect">
              <a:avLst/>
            </a:prstGeom>
            <a:solidFill>
              <a:srgbClr val="E0D5B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>
              <a:stCxn id="35" idx="0"/>
              <a:endCxn id="35" idx="2"/>
            </p:cNvCxnSpPr>
            <p:nvPr/>
          </p:nvCxnSpPr>
          <p:spPr>
            <a:xfrm>
              <a:off x="4753843" y="2434110"/>
              <a:ext cx="0" cy="10080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231816" y="2938110"/>
              <a:ext cx="104405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7441159" y="2377527"/>
            <a:ext cx="913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300" dirty="0">
                <a:ln w="190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花</a:t>
            </a:r>
            <a:endParaRPr lang="zh-CN" altLang="en-US" sz="6000" spc="300" dirty="0"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74483" y="2434978"/>
            <a:ext cx="9911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6000" b="0" i="0" u="none" strike="noStrike" kern="1200" cap="none" spc="300" normalizeH="0" baseline="0" noProof="0" dirty="0">
                <a:ln w="19050">
                  <a:noFill/>
                </a:ln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簪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456420" y="2397240"/>
            <a:ext cx="9092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6000" b="0" i="0" u="none" strike="noStrike" kern="1200" cap="none" spc="300" normalizeH="0" baseline="0" noProof="0" dirty="0">
                <a:ln w="19050">
                  <a:noFill/>
                </a:ln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围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5828067" y="1313935"/>
            <a:ext cx="429679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8354646" y="1214651"/>
            <a:ext cx="447876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10000394" y="1045711"/>
            <a:ext cx="365307" cy="20439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 rot="20614293">
            <a:off x="-51020" y="1921726"/>
            <a:ext cx="4779024" cy="870896"/>
          </a:xfrm>
          <a:prstGeom prst="rect">
            <a:avLst/>
          </a:prstGeom>
          <a:noFill/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6000" b="1" spc="300" dirty="0">
                <a:ln w="19050">
                  <a:solidFill>
                    <a:schemeClr val="tx1"/>
                  </a:solidFill>
                </a:ln>
                <a:solidFill>
                  <a:srgbClr val="E0D5B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蟳埔女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rgbClr val="E0D5BA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 rot="20542688">
            <a:off x="54766" y="881978"/>
            <a:ext cx="299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9050">
                  <a:solidFill>
                    <a:schemeClr val="tx1"/>
                  </a:solidFill>
                </a:ln>
                <a:solidFill>
                  <a:srgbClr val="E0D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xun</a:t>
            </a:r>
            <a:r>
              <a:rPr lang="en-US" altLang="zh-CN" sz="4000" b="1" dirty="0">
                <a:ln w="19050">
                  <a:solidFill>
                    <a:schemeClr val="tx1"/>
                  </a:solidFill>
                </a:ln>
                <a:solidFill>
                  <a:srgbClr val="E0D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</a:t>
            </a:r>
            <a:r>
              <a:rPr lang="en-US" altLang="zh-CN" sz="4000" b="1" dirty="0" err="1">
                <a:ln w="19050">
                  <a:solidFill>
                    <a:schemeClr val="tx1"/>
                  </a:solidFill>
                </a:ln>
                <a:solidFill>
                  <a:srgbClr val="E0D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pu</a:t>
            </a:r>
            <a:endParaRPr lang="zh-CN" altLang="en-US" sz="4000" b="1" dirty="0">
              <a:ln w="19050">
                <a:solidFill>
                  <a:schemeClr val="tx1"/>
                </a:solidFill>
              </a:ln>
              <a:solidFill>
                <a:srgbClr val="E0D5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992834" y="995556"/>
            <a:ext cx="154337" cy="23386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3257">
            <a:off x="1890094" y="673441"/>
            <a:ext cx="347502" cy="28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 animBg="1"/>
      <p:bldP spid="19" grpId="0"/>
      <p:bldP spid="21" grpId="0"/>
      <p:bldP spid="41" grpId="0"/>
      <p:bldP spid="45" grpId="0"/>
      <p:bldP spid="55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743159" y="1076236"/>
            <a:ext cx="6389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00" cap="none" spc="0" normalizeH="0" baseline="0" noProof="0" dirty="0">
                <a:ln>
                  <a:noFill/>
                </a:ln>
                <a:solidFill>
                  <a:srgbClr val="F5E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IV</a:t>
            </a:r>
            <a:endParaRPr kumimoji="0" lang="en-US" altLang="zh-CN" sz="7200" b="1" i="0" u="none" strike="noStrike" kern="100" cap="none" spc="0" normalizeH="0" baseline="0" noProof="0" dirty="0">
              <a:ln>
                <a:noFill/>
              </a:ln>
              <a:solidFill>
                <a:srgbClr val="F5E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41360" y="1076236"/>
            <a:ext cx="44847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2063750" algn="l"/>
              </a:tabLst>
            </a:pPr>
            <a:r>
              <a:rPr lang="en-US" altLang="zh-CN" sz="4400" kern="100" dirty="0">
                <a:solidFill>
                  <a:srgbClr val="F5EBD5"/>
                </a:solidFill>
                <a:cs typeface="+mn-ea"/>
                <a:sym typeface="+mn-lt"/>
              </a:rPr>
              <a:t> The Role of College Students</a:t>
            </a:r>
            <a:endParaRPr kumimoji="0" lang="en-US" altLang="zh-CN" sz="4400" b="0" i="0" u="none" strike="noStrike" kern="100" cap="none" spc="0" normalizeH="0" baseline="0" noProof="0" dirty="0">
              <a:ln>
                <a:noFill/>
              </a:ln>
              <a:solidFill>
                <a:srgbClr val="F5EBD5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38897" y="2507125"/>
            <a:ext cx="12859473" cy="3633890"/>
          </a:xfrm>
          <a:prstGeom prst="rect">
            <a:avLst/>
          </a:prstGeom>
          <a:solidFill>
            <a:srgbClr val="F5EBD5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17459" y="924762"/>
            <a:ext cx="29018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00" cap="none" spc="0" normalizeH="0" baseline="0" noProof="0" dirty="0">
                <a:ln>
                  <a:noFill/>
                </a:ln>
                <a:solidFill>
                  <a:srgbClr val="F5E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IV</a:t>
            </a:r>
            <a:endParaRPr kumimoji="0" lang="en-US" altLang="zh-CN" sz="4400" b="1" i="0" u="none" strike="noStrike" kern="100" cap="none" spc="0" normalizeH="0" baseline="0" noProof="0" dirty="0">
              <a:ln>
                <a:noFill/>
              </a:ln>
              <a:solidFill>
                <a:srgbClr val="F5E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378" y="678144"/>
            <a:ext cx="38403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63750" algn="l"/>
              </a:tabLst>
              <a:defRPr/>
            </a:pPr>
            <a:r>
              <a:rPr kumimoji="0" lang="en-US" altLang="zh-CN" sz="6600" b="0" i="0" u="none" strike="noStrike" kern="100" cap="none" spc="0" normalizeH="0" baseline="0" noProof="0" dirty="0">
                <a:ln>
                  <a:noFill/>
                </a:ln>
                <a:solidFill>
                  <a:srgbClr val="F5E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We can:</a:t>
            </a:r>
            <a:endParaRPr kumimoji="0" lang="en-US" altLang="zh-CN" sz="6600" b="0" i="0" u="none" strike="noStrike" kern="100" cap="none" spc="0" normalizeH="0" baseline="0" noProof="0" dirty="0">
              <a:ln>
                <a:noFill/>
              </a:ln>
              <a:solidFill>
                <a:srgbClr val="F5E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69142" y="2268260"/>
            <a:ext cx="8853715" cy="3664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altLang="zh-CN" sz="3600" b="1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preserving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and </a:t>
            </a:r>
            <a:r>
              <a:rPr lang="en-US" altLang="zh-CN" sz="3600" b="1" i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promoting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traditions :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participating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in cultural events and workshops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use 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platforms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to amplify the voices of artisans and communities 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rgbClr val="B44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honor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heritage and ensure cultural treasures to </a:t>
            </a:r>
            <a:r>
              <a:rPr lang="en-US" altLang="zh-CN" sz="2800" b="1" i="1" kern="100" dirty="0">
                <a:solidFill>
                  <a:srgbClr val="B44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thrive</a:t>
            </a:r>
            <a:endParaRPr lang="en-US" altLang="zh-CN" sz="2800" b="1" i="1" kern="100" dirty="0">
              <a:solidFill>
                <a:srgbClr val="B44C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10800000">
            <a:off x="823607" y="3334605"/>
            <a:ext cx="11052017" cy="2626356"/>
          </a:xfrm>
          <a:prstGeom prst="rect">
            <a:avLst/>
          </a:prstGeom>
          <a:gradFill flip="none" rotWithShape="1">
            <a:gsLst>
              <a:gs pos="0">
                <a:srgbClr val="F3EDDD">
                  <a:alpha val="66000"/>
                </a:srgbClr>
              </a:gs>
              <a:gs pos="44000">
                <a:srgbClr val="F3EDDD">
                  <a:alpha val="50000"/>
                </a:srgbClr>
              </a:gs>
              <a:gs pos="100000">
                <a:srgbClr val="F3EDD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237238"/>
            <a:ext cx="6389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00" cap="none" spc="0" normalizeH="0" baseline="0" noProof="0" dirty="0">
                <a:ln>
                  <a:noFill/>
                </a:ln>
                <a:solidFill>
                  <a:srgbClr val="F5E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Conclusion</a:t>
            </a:r>
            <a:endParaRPr kumimoji="0" lang="en-US" altLang="zh-CN" sz="7200" b="1" i="0" u="none" strike="noStrike" kern="100" cap="none" spc="0" normalizeH="0" baseline="0" noProof="0" dirty="0">
              <a:ln>
                <a:noFill/>
              </a:ln>
              <a:solidFill>
                <a:srgbClr val="F5E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6603" y="3271946"/>
            <a:ext cx="10338793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063750" algn="l"/>
              </a:tabLst>
            </a:pPr>
            <a:r>
              <a:rPr lang="en-US" altLang="zh-CN" sz="3200" kern="100" dirty="0">
                <a:solidFill>
                  <a:prstClr val="black"/>
                </a:solidFill>
                <a:cs typeface="+mn-ea"/>
                <a:sym typeface="+mn-lt"/>
              </a:rPr>
              <a:t>Zan Hua Wei embodies the timeless </a:t>
            </a:r>
            <a:r>
              <a:rPr lang="en-US" altLang="zh-CN" sz="3600" b="1" i="1" kern="100" dirty="0">
                <a:solidFill>
                  <a:srgbClr val="C00000"/>
                </a:solidFill>
                <a:cs typeface="+mn-ea"/>
                <a:sym typeface="+mn-lt"/>
              </a:rPr>
              <a:t>elegance</a:t>
            </a:r>
            <a:r>
              <a:rPr lang="en-US" altLang="zh-CN" sz="3200" kern="100" dirty="0">
                <a:solidFill>
                  <a:prstClr val="black"/>
                </a:solidFill>
                <a:cs typeface="+mn-ea"/>
                <a:sym typeface="+mn-lt"/>
              </a:rPr>
              <a:t> and rich </a:t>
            </a:r>
            <a:r>
              <a:rPr lang="en-US" altLang="zh-CN" sz="3600" b="1" i="1" kern="100" dirty="0">
                <a:solidFill>
                  <a:srgbClr val="C00000"/>
                </a:solidFill>
                <a:cs typeface="+mn-ea"/>
                <a:sym typeface="+mn-lt"/>
              </a:rPr>
              <a:t>heritage</a:t>
            </a:r>
            <a:r>
              <a:rPr lang="en-US" altLang="zh-CN" sz="3200" kern="100" dirty="0">
                <a:solidFill>
                  <a:prstClr val="black"/>
                </a:solidFill>
                <a:cs typeface="+mn-ea"/>
                <a:sym typeface="+mn-lt"/>
              </a:rPr>
              <a:t> of Chinese civilization. Thus, each of us has a role to play in </a:t>
            </a:r>
            <a:r>
              <a:rPr lang="en-US" altLang="zh-CN" sz="3600" b="1" i="1" kern="100" dirty="0">
                <a:solidFill>
                  <a:srgbClr val="C00000"/>
                </a:solidFill>
                <a:cs typeface="+mn-ea"/>
                <a:sym typeface="+mn-lt"/>
              </a:rPr>
              <a:t>safeguarding</a:t>
            </a:r>
            <a:r>
              <a:rPr lang="en-US" altLang="zh-CN" sz="3200" kern="100" dirty="0">
                <a:solidFill>
                  <a:prstClr val="black"/>
                </a:solidFill>
                <a:cs typeface="+mn-ea"/>
                <a:sym typeface="+mn-lt"/>
              </a:rPr>
              <a:t> our heritage for future generations.</a:t>
            </a:r>
            <a:endParaRPr lang="en-US" altLang="zh-CN" sz="3200" kern="1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-4477264"/>
            <a:ext cx="12191999" cy="115823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43022" y="796465"/>
            <a:ext cx="726881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kern="100" dirty="0">
                <a:effectLst/>
                <a:cs typeface="+mn-ea"/>
                <a:sym typeface="+mn-lt"/>
              </a:rPr>
              <a:t> </a:t>
            </a:r>
            <a:r>
              <a:rPr lang="en-US" altLang="zh-CN" sz="11500" b="1" i="1" kern="100" dirty="0">
                <a:ln w="28575">
                  <a:solidFill>
                    <a:srgbClr val="E0D5BA"/>
                  </a:solidFill>
                </a:ln>
                <a:solidFill>
                  <a:srgbClr val="BF3820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T</a:t>
            </a:r>
            <a:r>
              <a:rPr lang="en-US" altLang="zh-CN" sz="11500" b="1" i="1" kern="100" dirty="0">
                <a:ln w="28575">
                  <a:solidFill>
                    <a:srgbClr val="E0D5BA"/>
                  </a:solidFill>
                </a:ln>
                <a:solidFill>
                  <a:srgbClr val="B44C46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h</a:t>
            </a:r>
            <a:r>
              <a:rPr lang="en-US" altLang="zh-CN" sz="11500" b="1" i="1" kern="100" dirty="0">
                <a:ln w="28575">
                  <a:solidFill>
                    <a:srgbClr val="E0D5BA"/>
                  </a:solidFill>
                </a:ln>
                <a:solidFill>
                  <a:srgbClr val="FFC000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a</a:t>
            </a:r>
            <a:r>
              <a:rPr lang="en-US" altLang="zh-CN" sz="11500" b="1" i="1" kern="100" dirty="0">
                <a:ln w="28575">
                  <a:solidFill>
                    <a:srgbClr val="E0D5BA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n</a:t>
            </a:r>
            <a:r>
              <a:rPr lang="en-US" altLang="zh-CN" sz="11500" b="1" i="1" kern="100" dirty="0">
                <a:ln w="28575">
                  <a:solidFill>
                    <a:srgbClr val="E0D5BA"/>
                  </a:solidFill>
                </a:ln>
                <a:solidFill>
                  <a:srgbClr val="002060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k</a:t>
            </a:r>
            <a:r>
              <a:rPr lang="en-US" altLang="zh-CN" sz="11500" b="1" i="1" kern="100" dirty="0">
                <a:ln w="28575">
                  <a:solidFill>
                    <a:srgbClr val="E0D5BA"/>
                  </a:solidFill>
                </a:ln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11500" b="1" i="1" kern="100" dirty="0">
                <a:ln w="28575">
                  <a:solidFill>
                    <a:srgbClr val="E0D5BA"/>
                  </a:solidFill>
                </a:ln>
                <a:solidFill>
                  <a:srgbClr val="1A372B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Y</a:t>
            </a:r>
            <a:r>
              <a:rPr lang="en-US" altLang="zh-CN" sz="11500" b="1" i="1" kern="100" dirty="0">
                <a:ln w="28575">
                  <a:solidFill>
                    <a:srgbClr val="E0D5BA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o</a:t>
            </a:r>
            <a:r>
              <a:rPr lang="en-US" altLang="zh-CN" sz="11500" b="1" i="1" kern="100" dirty="0">
                <a:ln w="28575">
                  <a:solidFill>
                    <a:srgbClr val="E0D5BA"/>
                  </a:solidFill>
                </a:ln>
                <a:solidFill>
                  <a:srgbClr val="D3693E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u</a:t>
            </a:r>
            <a:endParaRPr lang="zh-CN" altLang="en-US" sz="4800" b="1" i="1" dirty="0">
              <a:ln w="28575">
                <a:solidFill>
                  <a:srgbClr val="E0D5BA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2700" sx="103000" sy="103000" algn="ctr" rotWithShape="0">
                  <a:prstClr val="black">
                    <a:alpha val="52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952447" y="-5966935"/>
            <a:ext cx="1044054" cy="1008000"/>
            <a:chOff x="4231816" y="2434110"/>
            <a:chExt cx="1044054" cy="100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矩形 21"/>
            <p:cNvSpPr/>
            <p:nvPr/>
          </p:nvSpPr>
          <p:spPr>
            <a:xfrm>
              <a:off x="4231816" y="2434110"/>
              <a:ext cx="1044054" cy="1008000"/>
            </a:xfrm>
            <a:prstGeom prst="rect">
              <a:avLst/>
            </a:prstGeom>
            <a:solidFill>
              <a:srgbClr val="E0D5B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>
              <a:stCxn id="22" idx="0"/>
              <a:endCxn id="22" idx="2"/>
            </p:cNvCxnSpPr>
            <p:nvPr/>
          </p:nvCxnSpPr>
          <p:spPr>
            <a:xfrm>
              <a:off x="4753843" y="2434110"/>
              <a:ext cx="0" cy="10080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231816" y="2938110"/>
              <a:ext cx="104405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180615" y="-1399845"/>
            <a:ext cx="1044054" cy="1008000"/>
            <a:chOff x="4231816" y="2434110"/>
            <a:chExt cx="1044054" cy="100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1" name="矩形 30"/>
            <p:cNvSpPr/>
            <p:nvPr/>
          </p:nvSpPr>
          <p:spPr>
            <a:xfrm>
              <a:off x="4231816" y="2434110"/>
              <a:ext cx="1044054" cy="1008000"/>
            </a:xfrm>
            <a:prstGeom prst="rect">
              <a:avLst/>
            </a:prstGeom>
            <a:solidFill>
              <a:srgbClr val="E0D5B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>
              <a:stCxn id="31" idx="0"/>
              <a:endCxn id="31" idx="2"/>
            </p:cNvCxnSpPr>
            <p:nvPr/>
          </p:nvCxnSpPr>
          <p:spPr>
            <a:xfrm>
              <a:off x="4753843" y="2434110"/>
              <a:ext cx="0" cy="10080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231816" y="2938110"/>
              <a:ext cx="104405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732221" y="-4856702"/>
            <a:ext cx="1044054" cy="1008000"/>
            <a:chOff x="4231816" y="2434110"/>
            <a:chExt cx="1044054" cy="100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5" name="矩形 34"/>
            <p:cNvSpPr/>
            <p:nvPr/>
          </p:nvSpPr>
          <p:spPr>
            <a:xfrm>
              <a:off x="4231816" y="2434110"/>
              <a:ext cx="1044054" cy="1008000"/>
            </a:xfrm>
            <a:prstGeom prst="rect">
              <a:avLst/>
            </a:prstGeom>
            <a:solidFill>
              <a:srgbClr val="E0D5B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>
              <a:stCxn id="35" idx="0"/>
              <a:endCxn id="35" idx="2"/>
            </p:cNvCxnSpPr>
            <p:nvPr/>
          </p:nvCxnSpPr>
          <p:spPr>
            <a:xfrm>
              <a:off x="4753843" y="2434110"/>
              <a:ext cx="0" cy="10080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231816" y="2938110"/>
              <a:ext cx="104405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/>
        </p:nvSpPr>
        <p:spPr>
          <a:xfrm>
            <a:off x="6645968" y="2503574"/>
            <a:ext cx="99116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29674" y="2476159"/>
            <a:ext cx="909281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13966227" y="-987305"/>
            <a:ext cx="429679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13518351" y="-80749"/>
            <a:ext cx="447876" cy="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14839948" y="-204394"/>
            <a:ext cx="365307" cy="20439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 rot="20614293">
            <a:off x="-4779452" y="2223065"/>
            <a:ext cx="4779024" cy="870896"/>
          </a:xfrm>
          <a:prstGeom prst="rect">
            <a:avLst/>
          </a:prstGeom>
          <a:noFill/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6000" b="1" spc="300" dirty="0">
                <a:ln w="19050">
                  <a:solidFill>
                    <a:schemeClr val="tx1"/>
                  </a:solidFill>
                </a:ln>
                <a:solidFill>
                  <a:srgbClr val="E0D5B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蟳埔女</a:t>
            </a:r>
            <a:endParaRPr lang="zh-CN" altLang="en-US" b="1" dirty="0">
              <a:ln>
                <a:solidFill>
                  <a:schemeClr val="tx1"/>
                </a:solidFill>
              </a:ln>
              <a:solidFill>
                <a:srgbClr val="E0D5BA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 rot="20542688">
            <a:off x="-4673666" y="1183317"/>
            <a:ext cx="299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9050">
                  <a:solidFill>
                    <a:schemeClr val="tx1"/>
                  </a:solidFill>
                </a:ln>
                <a:solidFill>
                  <a:srgbClr val="E0D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xun</a:t>
            </a:r>
            <a:r>
              <a:rPr lang="en-US" altLang="zh-CN" sz="4000" b="1" dirty="0">
                <a:ln w="19050">
                  <a:solidFill>
                    <a:schemeClr val="tx1"/>
                  </a:solidFill>
                </a:ln>
                <a:solidFill>
                  <a:srgbClr val="E0D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</a:t>
            </a:r>
            <a:r>
              <a:rPr lang="en-US" altLang="zh-CN" sz="4000" b="1" dirty="0" err="1">
                <a:ln w="19050">
                  <a:solidFill>
                    <a:schemeClr val="tx1"/>
                  </a:solidFill>
                </a:ln>
                <a:solidFill>
                  <a:srgbClr val="E0D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pu</a:t>
            </a:r>
            <a:endParaRPr lang="zh-CN" altLang="en-US" sz="4000" b="1" dirty="0">
              <a:ln w="19050">
                <a:solidFill>
                  <a:schemeClr val="tx1"/>
                </a:solidFill>
              </a:ln>
              <a:solidFill>
                <a:srgbClr val="E0D5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-3735598" y="1296895"/>
            <a:ext cx="154337" cy="23386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3257">
            <a:off x="-2838338" y="974780"/>
            <a:ext cx="347502" cy="28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0800000">
            <a:off x="740780" y="1736203"/>
            <a:ext cx="11108320" cy="4409954"/>
          </a:xfrm>
          <a:prstGeom prst="rect">
            <a:avLst/>
          </a:prstGeom>
          <a:gradFill flip="none" rotWithShape="1">
            <a:gsLst>
              <a:gs pos="0">
                <a:srgbClr val="F5EBD5"/>
              </a:gs>
              <a:gs pos="50000">
                <a:srgbClr val="F5EBD5">
                  <a:alpha val="49000"/>
                </a:srgbClr>
              </a:gs>
              <a:gs pos="100000">
                <a:srgbClr val="F5EBD5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3607" y="2741286"/>
            <a:ext cx="28011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i="1" kern="100" dirty="0">
                <a:ln>
                  <a:solidFill>
                    <a:schemeClr val="tx1"/>
                  </a:solidFill>
                </a:ln>
                <a:solidFill>
                  <a:srgbClr val="B44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Introduction</a:t>
            </a:r>
            <a:r>
              <a:rPr lang="en-US" altLang="zh-CN" sz="2800" kern="1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2800" kern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to Zan Hua Wei</a:t>
            </a:r>
            <a:endParaRPr kumimoji="0" lang="en-US" altLang="zh-CN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6931" y="2741286"/>
            <a:ext cx="3273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3855720" algn="l"/>
              </a:tabLst>
            </a:pPr>
            <a:r>
              <a:rPr lang="en-US" altLang="zh-CN" sz="3200" b="1" i="1" kern="100" dirty="0">
                <a:solidFill>
                  <a:srgbClr val="1A37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3200" b="1" i="1" kern="100" dirty="0">
                <a:ln>
                  <a:solidFill>
                    <a:schemeClr val="tx1"/>
                  </a:solidFill>
                </a:ln>
                <a:solidFill>
                  <a:srgbClr val="1A37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Description </a:t>
            </a:r>
            <a:r>
              <a:rPr lang="en-US" altLang="zh-CN" sz="2800" kern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and </a:t>
            </a:r>
            <a:r>
              <a:rPr lang="en-US" altLang="zh-CN" sz="3200" b="1" i="1" kern="1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Components</a:t>
            </a:r>
            <a:endParaRPr kumimoji="0" lang="en-US" altLang="zh-CN" sz="2800" b="1" i="1" u="none" strike="noStrike" kern="1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53997" y="2741286"/>
            <a:ext cx="27972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i="1" kern="1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Significance</a:t>
            </a:r>
            <a:r>
              <a:rPr lang="en-US" altLang="zh-CN" sz="2800" kern="1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o</a:t>
            </a:r>
            <a:r>
              <a:rPr lang="en-US" altLang="zh-CN" sz="2800" kern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 Zan Hua Wei</a:t>
            </a:r>
            <a:endParaRPr kumimoji="0" lang="en-US" altLang="zh-CN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6504" y="4940075"/>
            <a:ext cx="32178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206375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The Role of </a:t>
            </a:r>
            <a:r>
              <a:rPr lang="en-US" altLang="zh-CN" sz="3200" b="1" i="1" kern="1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College Students</a:t>
            </a:r>
            <a:endParaRPr kumimoji="0" lang="en-US" altLang="zh-CN" sz="2800" b="1" i="1" u="none" strike="noStrike" kern="1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09716" y="401842"/>
            <a:ext cx="56314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-300" normalizeH="0" baseline="0" noProof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D5BA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Table of Contents</a:t>
            </a:r>
            <a:endParaRPr kumimoji="0" lang="en-US" altLang="zh-CN" sz="6600" b="1" i="0" u="none" strike="noStrike" kern="1200" cap="none" spc="-300" normalizeH="0" baseline="0" noProof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D5BA"/>
              </a:solidFill>
              <a:effectLst>
                <a:outerShdw dist="38100" dir="2700000" algn="bl" rotWithShape="0">
                  <a:srgbClr val="30C0B4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87128" y="3976251"/>
            <a:ext cx="6698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kern="100" dirty="0">
                <a:effectLst/>
                <a:cs typeface="+mn-ea"/>
                <a:sym typeface="+mn-lt"/>
              </a:rPr>
              <a:t> 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BF3820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Z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B44C46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a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FFC000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n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1A372B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H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u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002060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a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rgbClr val="D3693E"/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W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e</a:t>
            </a:r>
            <a:r>
              <a:rPr lang="en-US" altLang="zh-CN" sz="8000" b="1" i="1" kern="100" dirty="0">
                <a:ln w="28575">
                  <a:solidFill>
                    <a:srgbClr val="E0D5BA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2700" sx="103000" sy="103000" algn="ctr" rotWithShape="0">
                    <a:prstClr val="black">
                      <a:alpha val="52000"/>
                    </a:prstClr>
                  </a:outerShdw>
                </a:effectLst>
                <a:cs typeface="+mn-ea"/>
                <a:sym typeface="+mn-lt"/>
              </a:rPr>
              <a:t>i</a:t>
            </a:r>
            <a:endParaRPr lang="zh-CN" altLang="en-US" sz="4800" b="1" i="1" dirty="0">
              <a:ln w="28575">
                <a:solidFill>
                  <a:srgbClr val="E0D5BA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2700" sx="103000" sy="103000" algn="ctr" rotWithShape="0">
                  <a:prstClr val="black">
                    <a:alpha val="52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58977" y="5318259"/>
            <a:ext cx="962078" cy="928854"/>
            <a:chOff x="4231816" y="2434110"/>
            <a:chExt cx="1044054" cy="100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4231816" y="2434110"/>
              <a:ext cx="1044054" cy="1008000"/>
            </a:xfrm>
            <a:prstGeom prst="rect">
              <a:avLst/>
            </a:prstGeom>
            <a:solidFill>
              <a:srgbClr val="E0D5B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>
              <a:stCxn id="16" idx="0"/>
              <a:endCxn id="16" idx="2"/>
            </p:cNvCxnSpPr>
            <p:nvPr/>
          </p:nvCxnSpPr>
          <p:spPr>
            <a:xfrm>
              <a:off x="4753843" y="2434110"/>
              <a:ext cx="0" cy="10080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231816" y="2938110"/>
              <a:ext cx="104405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7486813" y="5318259"/>
            <a:ext cx="962078" cy="928854"/>
            <a:chOff x="4231816" y="2434110"/>
            <a:chExt cx="1044054" cy="100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4231816" y="2434110"/>
              <a:ext cx="1044054" cy="1008000"/>
            </a:xfrm>
            <a:prstGeom prst="rect">
              <a:avLst/>
            </a:prstGeom>
            <a:solidFill>
              <a:srgbClr val="E0D5B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>
              <a:stCxn id="20" idx="0"/>
              <a:endCxn id="20" idx="2"/>
            </p:cNvCxnSpPr>
            <p:nvPr/>
          </p:nvCxnSpPr>
          <p:spPr>
            <a:xfrm>
              <a:off x="4753843" y="2434110"/>
              <a:ext cx="0" cy="10080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231816" y="2938110"/>
              <a:ext cx="104405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9507191" y="5298546"/>
            <a:ext cx="962078" cy="928854"/>
            <a:chOff x="4231816" y="2434110"/>
            <a:chExt cx="1044054" cy="100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矩形 23"/>
            <p:cNvSpPr/>
            <p:nvPr/>
          </p:nvSpPr>
          <p:spPr>
            <a:xfrm>
              <a:off x="4231816" y="2434110"/>
              <a:ext cx="1044054" cy="1008000"/>
            </a:xfrm>
            <a:prstGeom prst="rect">
              <a:avLst/>
            </a:prstGeom>
            <a:solidFill>
              <a:srgbClr val="E0D5B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>
              <a:stCxn id="24" idx="0"/>
              <a:endCxn id="24" idx="2"/>
            </p:cNvCxnSpPr>
            <p:nvPr/>
          </p:nvCxnSpPr>
          <p:spPr>
            <a:xfrm>
              <a:off x="4753843" y="2434110"/>
              <a:ext cx="0" cy="100800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231816" y="2938110"/>
              <a:ext cx="104405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7546970" y="5299408"/>
            <a:ext cx="841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300" dirty="0">
                <a:ln w="190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花</a:t>
            </a:r>
            <a:endParaRPr lang="zh-CN" altLang="en-US" sz="6000" spc="300" dirty="0"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83344" y="5356860"/>
            <a:ext cx="913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6000" b="0" i="0" u="none" strike="noStrike" kern="1200" cap="none" spc="300" normalizeH="0" baseline="0" noProof="0" dirty="0">
                <a:ln w="19050">
                  <a:noFill/>
                </a:ln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簪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62066" y="5319122"/>
            <a:ext cx="837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6000" b="0" i="0" u="none" strike="noStrike" kern="1200" cap="none" spc="300" normalizeH="0" baseline="0" noProof="0" dirty="0">
                <a:ln w="19050">
                  <a:noFill/>
                </a:ln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围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904918" y="4115983"/>
            <a:ext cx="412692" cy="1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388734" y="4110988"/>
            <a:ext cx="430169" cy="1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0074459" y="3974128"/>
            <a:ext cx="365307" cy="204394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076226" y="1907254"/>
            <a:ext cx="673988" cy="952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876086" y="1924129"/>
            <a:ext cx="673988" cy="952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765778" y="1945333"/>
            <a:ext cx="673988" cy="952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099376" y="4029863"/>
            <a:ext cx="673988" cy="9526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5" name="文本框 44"/>
          <p:cNvSpPr txBox="1"/>
          <p:nvPr/>
        </p:nvSpPr>
        <p:spPr>
          <a:xfrm>
            <a:off x="2099376" y="2121954"/>
            <a:ext cx="613458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1E2BB"/>
                </a:solidFill>
                <a:cs typeface="+mn-ea"/>
                <a:sym typeface="+mn-lt"/>
              </a:rPr>
              <a:t>壹</a:t>
            </a:r>
            <a:endParaRPr lang="zh-CN" altLang="en-US" sz="2800" dirty="0">
              <a:solidFill>
                <a:srgbClr val="F1E2BB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899236" y="2138829"/>
            <a:ext cx="613458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1E2BB"/>
                </a:solidFill>
                <a:cs typeface="+mn-ea"/>
                <a:sym typeface="+mn-lt"/>
              </a:rPr>
              <a:t>贰</a:t>
            </a:r>
            <a:endParaRPr lang="zh-CN" altLang="en-US" sz="2800" dirty="0">
              <a:solidFill>
                <a:srgbClr val="F1E2BB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779188" y="2138829"/>
            <a:ext cx="613458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1E2BB"/>
                </a:solidFill>
                <a:cs typeface="+mn-ea"/>
                <a:sym typeface="+mn-lt"/>
              </a:rPr>
              <a:t>叁</a:t>
            </a:r>
            <a:endParaRPr lang="zh-CN" altLang="en-US" sz="2800" dirty="0">
              <a:solidFill>
                <a:srgbClr val="F1E2BB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112786" y="4223359"/>
            <a:ext cx="613458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1E2BB"/>
                </a:solidFill>
                <a:cs typeface="+mn-ea"/>
                <a:sym typeface="+mn-lt"/>
              </a:rPr>
              <a:t>肆</a:t>
            </a:r>
            <a:endParaRPr lang="zh-CN" altLang="en-US" sz="2800" dirty="0">
              <a:solidFill>
                <a:srgbClr val="F1E2B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45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42971" y="1403092"/>
            <a:ext cx="8237220" cy="3793244"/>
          </a:xfrm>
          <a:prstGeom prst="rect">
            <a:avLst/>
          </a:prstGeom>
          <a:gradFill flip="none" rotWithShape="1">
            <a:gsLst>
              <a:gs pos="0">
                <a:srgbClr val="F5EBD5"/>
              </a:gs>
              <a:gs pos="50000">
                <a:srgbClr val="F5EBD5">
                  <a:alpha val="49000"/>
                </a:srgbClr>
              </a:gs>
              <a:gs pos="100000">
                <a:srgbClr val="F5EBD5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45062" y="1902663"/>
            <a:ext cx="2901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I</a:t>
            </a:r>
            <a:endParaRPr kumimoji="0" lang="en-US" altLang="zh-CN" sz="72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01069" y="3602562"/>
            <a:ext cx="77335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5400" b="1" i="1" kern="100" dirty="0">
                <a:ln w="12700">
                  <a:solidFill>
                    <a:srgbClr val="E0D5BA"/>
                  </a:solidFill>
                </a:ln>
                <a:solidFill>
                  <a:srgbClr val="B44C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Introduction</a:t>
            </a:r>
            <a:r>
              <a:rPr lang="en-US" altLang="zh-CN" sz="4400" kern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to Zan Hua Wei</a:t>
            </a:r>
            <a:endParaRPr kumimoji="0" lang="en-US" altLang="zh-CN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2606" y="468630"/>
            <a:ext cx="11246788" cy="5920740"/>
          </a:xfrm>
          <a:prstGeom prst="rect">
            <a:avLst/>
          </a:prstGeom>
          <a:solidFill>
            <a:srgbClr val="F5EB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08243" y="766066"/>
            <a:ext cx="86271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1" u="none" strike="noStrike" kern="100" cap="none" spc="0" normalizeH="0" baseline="0" noProof="0" dirty="0">
                <a:ln>
                  <a:noFill/>
                </a:ln>
                <a:solidFill>
                  <a:srgbClr val="B44C46"/>
                </a:solidFill>
                <a:effectLst/>
                <a:uLnTx/>
                <a:uFillTx/>
                <a:cs typeface="+mn-ea"/>
                <a:sym typeface="+mn-lt"/>
              </a:rPr>
              <a:t>Introduction</a:t>
            </a:r>
            <a:r>
              <a:rPr kumimoji="0" lang="en-US" altLang="zh-CN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to Zan Hua Wei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3946" y="882982"/>
            <a:ext cx="29018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I</a:t>
            </a:r>
            <a:endParaRPr kumimoji="0" lang="en-US" altLang="zh-CN" sz="4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4248" y="1949131"/>
            <a:ext cx="8071151" cy="4272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i="1" kern="1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origin</a:t>
            </a: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: village of </a:t>
            </a:r>
            <a:r>
              <a:rPr lang="en-US" altLang="zh-CN" sz="2400" kern="100" dirty="0" err="1">
                <a:solidFill>
                  <a:prstClr val="black"/>
                </a:solidFill>
                <a:cs typeface="+mn-ea"/>
                <a:sym typeface="+mn-lt"/>
              </a:rPr>
              <a:t>Xun</a:t>
            </a: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 Pu(Quanzhou, Fujian Province)</a:t>
            </a:r>
            <a:endParaRPr lang="en-US" altLang="zh-CN" sz="2400" kern="1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a fashion accessory and a cultural emblem </a:t>
            </a:r>
            <a:endParaRPr lang="en-US" altLang="zh-CN" sz="2400" kern="1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tradition and elegance</a:t>
            </a:r>
            <a:endParaRPr lang="en-US" altLang="zh-CN" sz="2400" kern="1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i="1" kern="100" dirty="0">
                <a:solidFill>
                  <a:srgbClr val="C00000"/>
                </a:solidFill>
                <a:cs typeface="+mn-ea"/>
                <a:sym typeface="+mn-lt"/>
              </a:rPr>
              <a:t>resurgence</a:t>
            </a: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 in popularity</a:t>
            </a:r>
            <a:endParaRPr lang="en-US" altLang="zh-CN" sz="2400" kern="100" dirty="0">
              <a:solidFill>
                <a:prstClr val="black"/>
              </a:solidFill>
              <a:cs typeface="+mn-ea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influence of </a:t>
            </a:r>
            <a:r>
              <a:rPr lang="en-US" altLang="zh-CN" sz="2800" b="1" i="1" kern="100" dirty="0">
                <a:solidFill>
                  <a:srgbClr val="002060"/>
                </a:solidFill>
                <a:cs typeface="+mn-ea"/>
                <a:sym typeface="+mn-lt"/>
              </a:rPr>
              <a:t>Zhao </a:t>
            </a:r>
            <a:r>
              <a:rPr lang="en-US" altLang="zh-CN" sz="2800" b="1" i="1" kern="100" dirty="0" err="1">
                <a:solidFill>
                  <a:srgbClr val="002060"/>
                </a:solidFill>
                <a:cs typeface="+mn-ea"/>
                <a:sym typeface="+mn-lt"/>
              </a:rPr>
              <a:t>Liying</a:t>
            </a:r>
            <a:endParaRPr lang="en-US" altLang="zh-CN" sz="2400" b="1" i="1" kern="100" dirty="0">
              <a:solidFill>
                <a:srgbClr val="002060"/>
              </a:solidFill>
              <a:cs typeface="+mn-ea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through </a:t>
            </a:r>
            <a:r>
              <a:rPr lang="en-US" altLang="zh-CN" sz="2400" b="1" i="1" kern="100" dirty="0">
                <a:solidFill>
                  <a:schemeClr val="accent4">
                    <a:lumMod val="75000"/>
                  </a:schemeClr>
                </a:solidFill>
                <a:cs typeface="+mn-ea"/>
                <a:sym typeface="+mn-lt"/>
              </a:rPr>
              <a:t>magazine</a:t>
            </a: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 covers and </a:t>
            </a:r>
            <a:r>
              <a:rPr lang="en-US" altLang="zh-CN" sz="2400" b="1" i="1" kern="100" dirty="0">
                <a:solidFill>
                  <a:schemeClr val="accent4">
                    <a:lumMod val="75000"/>
                  </a:schemeClr>
                </a:solidFill>
                <a:cs typeface="+mn-ea"/>
                <a:sym typeface="+mn-lt"/>
              </a:rPr>
              <a:t>social media</a:t>
            </a:r>
            <a:endParaRPr lang="en-US" altLang="zh-CN" sz="2400" b="1" i="1" kern="100" dirty="0">
              <a:solidFill>
                <a:schemeClr val="accent4">
                  <a:lumMod val="75000"/>
                </a:schemeClr>
              </a:solidFill>
              <a:cs typeface="+mn-ea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sparking renewed interest in </a:t>
            </a:r>
            <a:r>
              <a:rPr lang="en-US" altLang="zh-CN" sz="2800" b="1" i="1" kern="100" dirty="0">
                <a:solidFill>
                  <a:srgbClr val="BF3820"/>
                </a:solidFill>
                <a:cs typeface="+mn-ea"/>
                <a:sym typeface="+mn-lt"/>
              </a:rPr>
              <a:t>traditional Chinese culture</a:t>
            </a:r>
            <a:endParaRPr lang="en-US" altLang="zh-CN" sz="2400" b="1" i="1" kern="100" dirty="0">
              <a:solidFill>
                <a:srgbClr val="BF3820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5598" y="1679442"/>
            <a:ext cx="2878702" cy="38375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30" y="2864303"/>
            <a:ext cx="2128058" cy="28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03233" y="1337487"/>
            <a:ext cx="31855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00" cap="none" spc="0" normalizeH="0" baseline="0" noProof="0" dirty="0">
                <a:ln>
                  <a:noFill/>
                </a:ln>
                <a:solidFill>
                  <a:srgbClr val="E0D5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II</a:t>
            </a:r>
            <a:endParaRPr kumimoji="0" lang="en-US" altLang="zh-CN" sz="8000" b="1" i="0" u="none" strike="noStrike" kern="100" cap="none" spc="0" normalizeH="0" baseline="0" noProof="0" dirty="0">
              <a:ln>
                <a:noFill/>
              </a:ln>
              <a:solidFill>
                <a:srgbClr val="E0D5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98370" y="3902392"/>
            <a:ext cx="779526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4400" kern="1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lang="en-US" altLang="zh-CN" sz="4800" b="1" i="1" kern="100" dirty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Description</a:t>
            </a:r>
            <a:r>
              <a:rPr lang="en-US" altLang="zh-CN" sz="4400" kern="100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 and </a:t>
            </a:r>
            <a:r>
              <a:rPr lang="en-US" altLang="zh-CN" sz="4800" b="1" i="1" kern="100" dirty="0"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Components</a:t>
            </a:r>
            <a:r>
              <a:rPr lang="en-US" altLang="zh-CN" sz="4400" kern="100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 of Zan Hua Wei</a:t>
            </a:r>
            <a:endParaRPr kumimoji="0" lang="en-US" altLang="zh-CN" sz="4400" b="0" i="0" u="none" strike="noStrike" kern="100" cap="none" spc="0" normalizeH="0" baseline="0" noProof="0" dirty="0"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10800000">
            <a:off x="580760" y="2164081"/>
            <a:ext cx="11611240" cy="4162392"/>
          </a:xfrm>
          <a:prstGeom prst="rect">
            <a:avLst/>
          </a:prstGeom>
          <a:gradFill flip="none" rotWithShape="1">
            <a:gsLst>
              <a:gs pos="0">
                <a:srgbClr val="F3EDDD"/>
              </a:gs>
              <a:gs pos="46000">
                <a:srgbClr val="F3EDDD">
                  <a:alpha val="50000"/>
                </a:srgbClr>
              </a:gs>
              <a:gs pos="100000">
                <a:srgbClr val="F3EDD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1043" y="2404164"/>
            <a:ext cx="8665746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 floral crown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crafted hairpins(ivory or fishbones)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Flowers: </a:t>
            </a:r>
            <a:r>
              <a:rPr kumimoji="0" lang="en-US" altLang="zh-CN" sz="24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prosperity, happiness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 changing seasons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Hairpins: craftsmanship and spirit in traditional Chinese artistry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 visual representation of tradition, beauty, and cultural identity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8219" y="531527"/>
            <a:ext cx="16843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00" cap="none" spc="0" normalizeH="0" baseline="0" noProof="0" dirty="0">
                <a:ln>
                  <a:noFill/>
                </a:ln>
                <a:solidFill>
                  <a:srgbClr val="F5E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II</a:t>
            </a:r>
            <a:endParaRPr kumimoji="0" lang="en-US" altLang="zh-CN" sz="4400" b="1" i="0" u="none" strike="noStrike" kern="100" cap="none" spc="0" normalizeH="0" baseline="0" noProof="0" dirty="0">
              <a:ln>
                <a:noFill/>
              </a:ln>
              <a:solidFill>
                <a:srgbClr val="F5E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1894" y="454583"/>
            <a:ext cx="8665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5400" b="0" i="0" u="none" strike="noStrike" kern="100" cap="none" spc="0" normalizeH="0" baseline="0" noProof="0" dirty="0">
                <a:ln>
                  <a:noFill/>
                </a:ln>
                <a:solidFill>
                  <a:srgbClr val="F5EBD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Description and Components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srgbClr val="F5EBD5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740849" y="1720430"/>
            <a:ext cx="3611880" cy="30986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400300" y="4171478"/>
            <a:ext cx="2697480" cy="387683"/>
          </a:xfrm>
          <a:custGeom>
            <a:avLst/>
            <a:gdLst>
              <a:gd name="connsiteX0" fmla="*/ 0 w 2697480"/>
              <a:gd name="connsiteY0" fmla="*/ 0 h 387683"/>
              <a:gd name="connsiteX1" fmla="*/ 701345 w 2697480"/>
              <a:gd name="connsiteY1" fmla="*/ 0 h 387683"/>
              <a:gd name="connsiteX2" fmla="*/ 1294790 w 2697480"/>
              <a:gd name="connsiteY2" fmla="*/ 0 h 387683"/>
              <a:gd name="connsiteX3" fmla="*/ 1888236 w 2697480"/>
              <a:gd name="connsiteY3" fmla="*/ 0 h 387683"/>
              <a:gd name="connsiteX4" fmla="*/ 2697480 w 2697480"/>
              <a:gd name="connsiteY4" fmla="*/ 0 h 387683"/>
              <a:gd name="connsiteX5" fmla="*/ 2697480 w 2697480"/>
              <a:gd name="connsiteY5" fmla="*/ 387683 h 387683"/>
              <a:gd name="connsiteX6" fmla="*/ 1996135 w 2697480"/>
              <a:gd name="connsiteY6" fmla="*/ 387683 h 387683"/>
              <a:gd name="connsiteX7" fmla="*/ 1267816 w 2697480"/>
              <a:gd name="connsiteY7" fmla="*/ 387683 h 387683"/>
              <a:gd name="connsiteX8" fmla="*/ 593446 w 2697480"/>
              <a:gd name="connsiteY8" fmla="*/ 387683 h 387683"/>
              <a:gd name="connsiteX9" fmla="*/ 0 w 2697480"/>
              <a:gd name="connsiteY9" fmla="*/ 387683 h 387683"/>
              <a:gd name="connsiteX10" fmla="*/ 0 w 2697480"/>
              <a:gd name="connsiteY10" fmla="*/ 0 h 38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7480" h="387683" extrusionOk="0">
                <a:moveTo>
                  <a:pt x="0" y="0"/>
                </a:moveTo>
                <a:cubicBezTo>
                  <a:pt x="219289" y="10733"/>
                  <a:pt x="505181" y="19198"/>
                  <a:pt x="701345" y="0"/>
                </a:cubicBezTo>
                <a:cubicBezTo>
                  <a:pt x="897510" y="-19198"/>
                  <a:pt x="1077837" y="25002"/>
                  <a:pt x="1294790" y="0"/>
                </a:cubicBezTo>
                <a:cubicBezTo>
                  <a:pt x="1511743" y="-25002"/>
                  <a:pt x="1692087" y="-3990"/>
                  <a:pt x="1888236" y="0"/>
                </a:cubicBezTo>
                <a:cubicBezTo>
                  <a:pt x="2084385" y="3990"/>
                  <a:pt x="2427523" y="29828"/>
                  <a:pt x="2697480" y="0"/>
                </a:cubicBezTo>
                <a:cubicBezTo>
                  <a:pt x="2685512" y="188115"/>
                  <a:pt x="2683243" y="298325"/>
                  <a:pt x="2697480" y="387683"/>
                </a:cubicBezTo>
                <a:cubicBezTo>
                  <a:pt x="2412338" y="386476"/>
                  <a:pt x="2273345" y="372305"/>
                  <a:pt x="1996135" y="387683"/>
                </a:cubicBezTo>
                <a:cubicBezTo>
                  <a:pt x="1718926" y="403061"/>
                  <a:pt x="1533907" y="412194"/>
                  <a:pt x="1267816" y="387683"/>
                </a:cubicBezTo>
                <a:cubicBezTo>
                  <a:pt x="1001725" y="363172"/>
                  <a:pt x="911379" y="359417"/>
                  <a:pt x="593446" y="387683"/>
                </a:cubicBezTo>
                <a:cubicBezTo>
                  <a:pt x="275513" y="415950"/>
                  <a:pt x="186771" y="399715"/>
                  <a:pt x="0" y="387683"/>
                </a:cubicBezTo>
                <a:cubicBezTo>
                  <a:pt x="9437" y="246035"/>
                  <a:pt x="13322" y="11261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23460" y="4943271"/>
            <a:ext cx="4434840" cy="387683"/>
          </a:xfrm>
          <a:custGeom>
            <a:avLst/>
            <a:gdLst>
              <a:gd name="connsiteX0" fmla="*/ 0 w 4434840"/>
              <a:gd name="connsiteY0" fmla="*/ 0 h 387683"/>
              <a:gd name="connsiteX1" fmla="*/ 677897 w 4434840"/>
              <a:gd name="connsiteY1" fmla="*/ 0 h 387683"/>
              <a:gd name="connsiteX2" fmla="*/ 1178400 w 4434840"/>
              <a:gd name="connsiteY2" fmla="*/ 0 h 387683"/>
              <a:gd name="connsiteX3" fmla="*/ 1678904 w 4434840"/>
              <a:gd name="connsiteY3" fmla="*/ 0 h 387683"/>
              <a:gd name="connsiteX4" fmla="*/ 2356801 w 4434840"/>
              <a:gd name="connsiteY4" fmla="*/ 0 h 387683"/>
              <a:gd name="connsiteX5" fmla="*/ 3079046 w 4434840"/>
              <a:gd name="connsiteY5" fmla="*/ 0 h 387683"/>
              <a:gd name="connsiteX6" fmla="*/ 3712595 w 4434840"/>
              <a:gd name="connsiteY6" fmla="*/ 0 h 387683"/>
              <a:gd name="connsiteX7" fmla="*/ 4434840 w 4434840"/>
              <a:gd name="connsiteY7" fmla="*/ 0 h 387683"/>
              <a:gd name="connsiteX8" fmla="*/ 4434840 w 4434840"/>
              <a:gd name="connsiteY8" fmla="*/ 387683 h 387683"/>
              <a:gd name="connsiteX9" fmla="*/ 3845640 w 4434840"/>
              <a:gd name="connsiteY9" fmla="*/ 387683 h 387683"/>
              <a:gd name="connsiteX10" fmla="*/ 3123394 w 4434840"/>
              <a:gd name="connsiteY10" fmla="*/ 387683 h 387683"/>
              <a:gd name="connsiteX11" fmla="*/ 2578543 w 4434840"/>
              <a:gd name="connsiteY11" fmla="*/ 387683 h 387683"/>
              <a:gd name="connsiteX12" fmla="*/ 1856297 w 4434840"/>
              <a:gd name="connsiteY12" fmla="*/ 387683 h 387683"/>
              <a:gd name="connsiteX13" fmla="*/ 1222749 w 4434840"/>
              <a:gd name="connsiteY13" fmla="*/ 387683 h 387683"/>
              <a:gd name="connsiteX14" fmla="*/ 722245 w 4434840"/>
              <a:gd name="connsiteY14" fmla="*/ 387683 h 387683"/>
              <a:gd name="connsiteX15" fmla="*/ 0 w 4434840"/>
              <a:gd name="connsiteY15" fmla="*/ 387683 h 387683"/>
              <a:gd name="connsiteX16" fmla="*/ 0 w 4434840"/>
              <a:gd name="connsiteY16" fmla="*/ 0 h 38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34840" h="387683" extrusionOk="0">
                <a:moveTo>
                  <a:pt x="0" y="0"/>
                </a:moveTo>
                <a:cubicBezTo>
                  <a:pt x="279272" y="10873"/>
                  <a:pt x="475303" y="17677"/>
                  <a:pt x="677897" y="0"/>
                </a:cubicBezTo>
                <a:cubicBezTo>
                  <a:pt x="880491" y="-17677"/>
                  <a:pt x="965394" y="11829"/>
                  <a:pt x="1178400" y="0"/>
                </a:cubicBezTo>
                <a:cubicBezTo>
                  <a:pt x="1391406" y="-11829"/>
                  <a:pt x="1523063" y="-3509"/>
                  <a:pt x="1678904" y="0"/>
                </a:cubicBezTo>
                <a:cubicBezTo>
                  <a:pt x="1834745" y="3509"/>
                  <a:pt x="2203392" y="4549"/>
                  <a:pt x="2356801" y="0"/>
                </a:cubicBezTo>
                <a:cubicBezTo>
                  <a:pt x="2510210" y="-4549"/>
                  <a:pt x="2833466" y="22320"/>
                  <a:pt x="3079046" y="0"/>
                </a:cubicBezTo>
                <a:cubicBezTo>
                  <a:pt x="3324626" y="-22320"/>
                  <a:pt x="3449545" y="23044"/>
                  <a:pt x="3712595" y="0"/>
                </a:cubicBezTo>
                <a:cubicBezTo>
                  <a:pt x="3975645" y="-23044"/>
                  <a:pt x="4188477" y="1871"/>
                  <a:pt x="4434840" y="0"/>
                </a:cubicBezTo>
                <a:cubicBezTo>
                  <a:pt x="4440577" y="184290"/>
                  <a:pt x="4445149" y="275400"/>
                  <a:pt x="4434840" y="387683"/>
                </a:cubicBezTo>
                <a:cubicBezTo>
                  <a:pt x="4261693" y="365112"/>
                  <a:pt x="4109309" y="391332"/>
                  <a:pt x="3845640" y="387683"/>
                </a:cubicBezTo>
                <a:cubicBezTo>
                  <a:pt x="3581971" y="384034"/>
                  <a:pt x="3443141" y="418684"/>
                  <a:pt x="3123394" y="387683"/>
                </a:cubicBezTo>
                <a:cubicBezTo>
                  <a:pt x="2803647" y="356682"/>
                  <a:pt x="2787853" y="374931"/>
                  <a:pt x="2578543" y="387683"/>
                </a:cubicBezTo>
                <a:cubicBezTo>
                  <a:pt x="2369233" y="400435"/>
                  <a:pt x="2122433" y="377886"/>
                  <a:pt x="1856297" y="387683"/>
                </a:cubicBezTo>
                <a:cubicBezTo>
                  <a:pt x="1590161" y="397480"/>
                  <a:pt x="1475947" y="412305"/>
                  <a:pt x="1222749" y="387683"/>
                </a:cubicBezTo>
                <a:cubicBezTo>
                  <a:pt x="969551" y="363061"/>
                  <a:pt x="940365" y="382841"/>
                  <a:pt x="722245" y="387683"/>
                </a:cubicBezTo>
                <a:cubicBezTo>
                  <a:pt x="504125" y="392525"/>
                  <a:pt x="355408" y="371885"/>
                  <a:pt x="0" y="387683"/>
                </a:cubicBezTo>
                <a:cubicBezTo>
                  <a:pt x="2732" y="211800"/>
                  <a:pt x="-2475" y="11135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23760" y="5653630"/>
            <a:ext cx="2133600" cy="387683"/>
          </a:xfrm>
          <a:custGeom>
            <a:avLst/>
            <a:gdLst>
              <a:gd name="connsiteX0" fmla="*/ 0 w 2133600"/>
              <a:gd name="connsiteY0" fmla="*/ 0 h 387683"/>
              <a:gd name="connsiteX1" fmla="*/ 554736 w 2133600"/>
              <a:gd name="connsiteY1" fmla="*/ 0 h 387683"/>
              <a:gd name="connsiteX2" fmla="*/ 1024128 w 2133600"/>
              <a:gd name="connsiteY2" fmla="*/ 0 h 387683"/>
              <a:gd name="connsiteX3" fmla="*/ 1493520 w 2133600"/>
              <a:gd name="connsiteY3" fmla="*/ 0 h 387683"/>
              <a:gd name="connsiteX4" fmla="*/ 2133600 w 2133600"/>
              <a:gd name="connsiteY4" fmla="*/ 0 h 387683"/>
              <a:gd name="connsiteX5" fmla="*/ 2133600 w 2133600"/>
              <a:gd name="connsiteY5" fmla="*/ 387683 h 387683"/>
              <a:gd name="connsiteX6" fmla="*/ 1578864 w 2133600"/>
              <a:gd name="connsiteY6" fmla="*/ 387683 h 387683"/>
              <a:gd name="connsiteX7" fmla="*/ 1002792 w 2133600"/>
              <a:gd name="connsiteY7" fmla="*/ 387683 h 387683"/>
              <a:gd name="connsiteX8" fmla="*/ 469392 w 2133600"/>
              <a:gd name="connsiteY8" fmla="*/ 387683 h 387683"/>
              <a:gd name="connsiteX9" fmla="*/ 0 w 2133600"/>
              <a:gd name="connsiteY9" fmla="*/ 387683 h 387683"/>
              <a:gd name="connsiteX10" fmla="*/ 0 w 2133600"/>
              <a:gd name="connsiteY10" fmla="*/ 0 h 38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3600" h="387683" extrusionOk="0">
                <a:moveTo>
                  <a:pt x="0" y="0"/>
                </a:moveTo>
                <a:cubicBezTo>
                  <a:pt x="268005" y="-26769"/>
                  <a:pt x="307354" y="-24812"/>
                  <a:pt x="554736" y="0"/>
                </a:cubicBezTo>
                <a:cubicBezTo>
                  <a:pt x="802118" y="24812"/>
                  <a:pt x="824972" y="3863"/>
                  <a:pt x="1024128" y="0"/>
                </a:cubicBezTo>
                <a:cubicBezTo>
                  <a:pt x="1223284" y="-3863"/>
                  <a:pt x="1360240" y="-14516"/>
                  <a:pt x="1493520" y="0"/>
                </a:cubicBezTo>
                <a:cubicBezTo>
                  <a:pt x="1626800" y="14516"/>
                  <a:pt x="1921668" y="26856"/>
                  <a:pt x="2133600" y="0"/>
                </a:cubicBezTo>
                <a:cubicBezTo>
                  <a:pt x="2121632" y="188115"/>
                  <a:pt x="2119363" y="298325"/>
                  <a:pt x="2133600" y="387683"/>
                </a:cubicBezTo>
                <a:cubicBezTo>
                  <a:pt x="1942016" y="395750"/>
                  <a:pt x="1697445" y="375984"/>
                  <a:pt x="1578864" y="387683"/>
                </a:cubicBezTo>
                <a:cubicBezTo>
                  <a:pt x="1460283" y="399382"/>
                  <a:pt x="1152095" y="376315"/>
                  <a:pt x="1002792" y="387683"/>
                </a:cubicBezTo>
                <a:cubicBezTo>
                  <a:pt x="853489" y="399051"/>
                  <a:pt x="706752" y="411423"/>
                  <a:pt x="469392" y="387683"/>
                </a:cubicBezTo>
                <a:cubicBezTo>
                  <a:pt x="232032" y="363943"/>
                  <a:pt x="134519" y="394490"/>
                  <a:pt x="0" y="387683"/>
                </a:cubicBezTo>
                <a:cubicBezTo>
                  <a:pt x="9437" y="246035"/>
                  <a:pt x="13322" y="11261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03" y="4117046"/>
            <a:ext cx="2145978" cy="2475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 build="p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76076" y="1876250"/>
            <a:ext cx="6389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III</a:t>
            </a:r>
            <a:endParaRPr kumimoji="0" lang="en-US" altLang="zh-CN" sz="72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91006" y="3415230"/>
            <a:ext cx="520915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altLang="zh-CN" sz="5400" b="1" i="1" kern="100" dirty="0">
                <a:solidFill>
                  <a:srgbClr val="002060"/>
                </a:solidFill>
                <a:cs typeface="+mn-ea"/>
                <a:sym typeface="+mn-lt"/>
              </a:rPr>
              <a:t>Significance</a:t>
            </a:r>
            <a:r>
              <a:rPr lang="en-US" altLang="zh-CN" sz="4400" kern="100" dirty="0">
                <a:solidFill>
                  <a:prstClr val="black"/>
                </a:solidFill>
                <a:cs typeface="+mn-ea"/>
                <a:sym typeface="+mn-lt"/>
              </a:rPr>
              <a:t> of Zan Hua Wei</a:t>
            </a:r>
            <a:endParaRPr kumimoji="0" lang="en-US" altLang="zh-CN" sz="4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9756477" y="2404164"/>
            <a:ext cx="8665746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 floral crown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crafted hairpins(ivory or fishbones)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Flowers: </a:t>
            </a:r>
            <a:r>
              <a:rPr kumimoji="0" lang="en-US" altLang="zh-CN" sz="24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prosperity, happiness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 changing seasons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Hairpins: craftsmanship and spirit in traditional Chinese artistry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 visual representation of tradition, beauty, and cultural identity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22" y="9405326"/>
            <a:ext cx="2145978" cy="2475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88" y="-4703002"/>
            <a:ext cx="2152075" cy="278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10800000">
            <a:off x="596493" y="4597423"/>
            <a:ext cx="6820307" cy="1422646"/>
          </a:xfrm>
          <a:prstGeom prst="rect">
            <a:avLst/>
          </a:prstGeom>
          <a:gradFill flip="none" rotWithShape="1">
            <a:gsLst>
              <a:gs pos="0">
                <a:srgbClr val="F3EDDD"/>
              </a:gs>
              <a:gs pos="46000">
                <a:srgbClr val="F3EDDD">
                  <a:alpha val="50000"/>
                </a:srgbClr>
              </a:gs>
              <a:gs pos="100000">
                <a:srgbClr val="F3EDD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10800000">
            <a:off x="410697" y="1838501"/>
            <a:ext cx="7208407" cy="2374145"/>
          </a:xfrm>
          <a:prstGeom prst="rect">
            <a:avLst/>
          </a:prstGeom>
          <a:gradFill flip="none" rotWithShape="1">
            <a:gsLst>
              <a:gs pos="0">
                <a:srgbClr val="F3EDDD"/>
              </a:gs>
              <a:gs pos="46000">
                <a:srgbClr val="F3EDDD">
                  <a:alpha val="50000"/>
                </a:srgbClr>
              </a:gs>
              <a:gs pos="100000">
                <a:srgbClr val="F3EDD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175" y="1731311"/>
            <a:ext cx="10760414" cy="2435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0700" algn="l"/>
              </a:tabLst>
              <a:defRPr/>
            </a:pPr>
            <a:r>
              <a:rPr kumimoji="0" lang="en-US" altLang="zh-CN" sz="3200" b="1" i="1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Symbolism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90700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fashion accessory</a:t>
            </a: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sz="2400" kern="100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cultural and historical importance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90700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symbolizing beauty, tradition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90700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the spirit of the Chinese people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0696" y="549046"/>
            <a:ext cx="29018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III</a:t>
            </a:r>
            <a:endParaRPr kumimoji="0" lang="en-US" altLang="zh-CN" sz="4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99212" y="472101"/>
            <a:ext cx="37587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1" u="none" strike="noStrike" kern="100" cap="none" spc="0" normalizeH="0" baseline="0" noProof="0" dirty="0">
                <a:ln>
                  <a:noFill/>
                </a:ln>
                <a:solidFill>
                  <a:srgbClr val="DD774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Significance</a:t>
            </a:r>
            <a:endParaRPr kumimoji="0" lang="en-US" altLang="zh-CN" sz="1800" b="1" i="1" u="none" strike="noStrike" kern="100" cap="none" spc="0" normalizeH="0" baseline="0" noProof="0" dirty="0">
              <a:ln>
                <a:noFill/>
              </a:ln>
              <a:solidFill>
                <a:srgbClr val="DD774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779" y="4551818"/>
            <a:ext cx="11093395" cy="132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0700" algn="l"/>
              </a:tabLst>
              <a:defRPr/>
            </a:pPr>
            <a:r>
              <a:rPr kumimoji="0" lang="en-US" altLang="zh-CN" sz="3200" b="1" i="1" u="none" strike="noStrike" kern="100" cap="none" spc="0" normalizeH="0" baseline="0" noProof="0" dirty="0">
                <a:ln>
                  <a:noFill/>
                </a:ln>
                <a:solidFill>
                  <a:srgbClr val="B44C46"/>
                </a:solidFill>
                <a:effectLst/>
                <a:uLnTx/>
                <a:uFillTx/>
                <a:cs typeface="+mn-ea"/>
                <a:sym typeface="+mn-lt"/>
              </a:rPr>
              <a:t>Traditional Chinese attire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790700" algn="l"/>
              </a:tabLst>
              <a:defRPr/>
            </a:pP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signify women’s 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cultural heritage and social status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451" y="580066"/>
            <a:ext cx="3924375" cy="5892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4645640" y="-3551763"/>
            <a:ext cx="1419581" cy="20064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14709385" y="-3077984"/>
            <a:ext cx="1292090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F1E2BB"/>
                </a:solidFill>
                <a:cs typeface="+mn-ea"/>
                <a:sym typeface="+mn-lt"/>
              </a:rPr>
              <a:t>叁</a:t>
            </a:r>
            <a:endParaRPr lang="zh-CN" altLang="en-US" sz="5400" dirty="0">
              <a:solidFill>
                <a:srgbClr val="F1E2BB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54415" y="3216382"/>
            <a:ext cx="523875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 rot="10800000">
            <a:off x="6400158" y="4106217"/>
            <a:ext cx="4972097" cy="2374145"/>
          </a:xfrm>
          <a:prstGeom prst="rect">
            <a:avLst/>
          </a:prstGeom>
          <a:gradFill flip="none" rotWithShape="1">
            <a:gsLst>
              <a:gs pos="0">
                <a:srgbClr val="F3EDDD"/>
              </a:gs>
              <a:gs pos="46000">
                <a:srgbClr val="F3EDDD">
                  <a:alpha val="50000"/>
                </a:srgbClr>
              </a:gs>
              <a:gs pos="100000">
                <a:srgbClr val="F3EDD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0800000">
            <a:off x="410694" y="1365791"/>
            <a:ext cx="11781306" cy="1472954"/>
          </a:xfrm>
          <a:prstGeom prst="rect">
            <a:avLst/>
          </a:prstGeom>
          <a:gradFill flip="none" rotWithShape="1">
            <a:gsLst>
              <a:gs pos="0">
                <a:srgbClr val="F3EDDD"/>
              </a:gs>
              <a:gs pos="46000">
                <a:srgbClr val="F3EDDD">
                  <a:alpha val="50000"/>
                </a:srgbClr>
              </a:gs>
              <a:gs pos="100000">
                <a:srgbClr val="F3EDD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9422" y="1365790"/>
            <a:ext cx="11093395" cy="1410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0700" algn="l"/>
              </a:tabLst>
              <a:defRPr/>
            </a:pPr>
            <a:r>
              <a:rPr kumimoji="0" lang="en-US" altLang="zh-CN" sz="3200" b="1" i="1" u="none" strike="noStrike" kern="1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Country's rich cultural legacy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 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90700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In 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2008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 officially recognized as a national intangible cultural heritage of China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41681" y="4159182"/>
            <a:ext cx="3815598" cy="1881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90700" algn="l"/>
              </a:tabLst>
              <a:defRPr/>
            </a:pPr>
            <a:r>
              <a:rPr kumimoji="0" lang="en-US" altLang="zh-CN" sz="3200" b="1" i="1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Economy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90700" algn="l"/>
              </a:tabLst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 positive impact on local economies</a:t>
            </a:r>
            <a:r>
              <a:rPr lang="en-US" altLang="zh-CN" sz="2400" kern="100" dirty="0">
                <a:solidFill>
                  <a:prstClr val="black"/>
                </a:solidFill>
                <a:cs typeface="+mn-ea"/>
                <a:sym typeface="+mn-lt"/>
              </a:rPr>
              <a:t>(</a:t>
            </a: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artisans craft)</a:t>
            </a:r>
            <a:endParaRPr kumimoji="0" lang="en-US" altLang="zh-CN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04" y="3216382"/>
            <a:ext cx="5238750" cy="34671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10697" y="442463"/>
            <a:ext cx="29018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III</a:t>
            </a:r>
            <a:endParaRPr kumimoji="0" lang="en-US" altLang="zh-CN" sz="4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99213" y="365518"/>
            <a:ext cx="4783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1" u="none" strike="noStrike" kern="100" cap="none" spc="0" normalizeH="0" baseline="0" noProof="0" dirty="0">
                <a:ln>
                  <a:noFill/>
                </a:ln>
                <a:solidFill>
                  <a:srgbClr val="DD774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Significance</a:t>
            </a:r>
            <a:endParaRPr kumimoji="0" lang="en-US" altLang="zh-CN" sz="1800" b="1" i="1" u="none" strike="noStrike" kern="100" cap="none" spc="0" normalizeH="0" baseline="0" noProof="0" dirty="0">
              <a:ln>
                <a:noFill/>
              </a:ln>
              <a:solidFill>
                <a:srgbClr val="DD774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28182" y="2739133"/>
            <a:ext cx="468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kern="1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中国的国家级非物质文化遗产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ldwo2xqv">
      <a:majorFont>
        <a:latin typeface="Calibri"/>
        <a:ea typeface="华文行楷"/>
        <a:cs typeface=""/>
      </a:majorFont>
      <a:minorFont>
        <a:latin typeface="Calibri"/>
        <a:ea typeface="华文行楷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ldwo2xqv">
      <a:majorFont>
        <a:latin typeface="Calibri"/>
        <a:ea typeface="华文行楷"/>
        <a:cs typeface=""/>
      </a:majorFont>
      <a:minorFont>
        <a:latin typeface="Calibri"/>
        <a:ea typeface="华文行楷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2008</Words>
  <Application>WPS 演示</Application>
  <PresentationFormat>宽屏</PresentationFormat>
  <Paragraphs>131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华文行楷</vt:lpstr>
      <vt:lpstr>微软雅黑</vt:lpstr>
      <vt:lpstr>Arial Unicode MS</vt:lpstr>
      <vt:lpstr>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黄健</dc:creator>
  <cp:lastModifiedBy>86137</cp:lastModifiedBy>
  <cp:revision>41</cp:revision>
  <dcterms:created xsi:type="dcterms:W3CDTF">2023-08-09T12:44:00Z</dcterms:created>
  <dcterms:modified xsi:type="dcterms:W3CDTF">2024-12-11T14:50:24Z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30817D3986084F359118A381D91B1E60_13</vt:lpwstr>
  </property>
  <property fmtid="{D5CDD505-2E9C-101B-9397-08002B2CF9AE}" pid="3" name="KSOProductBuildVer">
    <vt:lpwstr>2052-12.1.0.19302</vt:lpwstr>
  </property>
</Properties>
</file>