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9" r:id="rId5"/>
    <p:sldId id="260" r:id="rId6"/>
    <p:sldId id="261" r:id="rId8"/>
    <p:sldId id="263" r:id="rId9"/>
    <p:sldId id="262" r:id="rId10"/>
    <p:sldId id="270" r:id="rId11"/>
    <p:sldId id="264" r:id="rId12"/>
    <p:sldId id="267" r:id="rId13"/>
    <p:sldId id="268" r:id="rId14"/>
    <p:sldId id="258" r:id="rId15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3806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l"/>
            <a:endParaRPr sz="1200">
              <a:ea typeface="宋体" panose="02010600030101010101" pitchFamily="2" charset="-122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r"/>
            <a:fld id="{BB962C8B-B14F-4D97-AF65-F5344CB8AC3E}" type="datetime1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p>
            <a:pPr lvl="0" algn="l"/>
            <a:endParaRPr sz="1200">
              <a:ea typeface="宋体" panose="02010600030101010101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1" descr="C:\Users\V1\Desktop\u=4034741597,3813475923&amp;fm=26&amp;gp=0.jpgu=4034741597,3813475923&amp;fm=26&amp;gp=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8305" y="1014095"/>
            <a:ext cx="4535170" cy="5843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98" y="535305"/>
            <a:ext cx="687387" cy="47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文本框 7"/>
          <p:cNvSpPr/>
          <p:nvPr/>
        </p:nvSpPr>
        <p:spPr>
          <a:xfrm>
            <a:off x="8239125" y="6056313"/>
            <a:ext cx="325056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none">
            <a:spAutoFit/>
          </a:bodyPr>
          <a:p>
            <a:r>
              <a:rPr lang="en-US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Presenter: </a:t>
            </a:r>
            <a:r>
              <a:rPr lang="en-US" altLang="zh-CN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Ouyang Ling </a:t>
            </a: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欧阳玲</a:t>
            </a:r>
            <a:endParaRPr lang="zh-CN" altLang="en-US" sz="1600" b="1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r>
              <a:rPr lang="en-US" altLang="zh-CN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Handout: Zhou Yiwen </a:t>
            </a: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周艺文</a:t>
            </a:r>
            <a:endParaRPr lang="zh-CN" altLang="en-US" sz="1600" b="1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grpSp>
        <p:nvGrpSpPr>
          <p:cNvPr id="3082" name="组合 13"/>
          <p:cNvGrpSpPr/>
          <p:nvPr/>
        </p:nvGrpSpPr>
        <p:grpSpPr>
          <a:xfrm>
            <a:off x="5297805" y="649605"/>
            <a:ext cx="2941320" cy="709930"/>
            <a:chOff x="1436309" y="0"/>
            <a:chExt cx="2998181" cy="974558"/>
          </a:xfrm>
        </p:grpSpPr>
        <p:sp>
          <p:nvSpPr>
            <p:cNvPr id="3083" name="椭圆 12"/>
            <p:cNvSpPr/>
            <p:nvPr/>
          </p:nvSpPr>
          <p:spPr>
            <a:xfrm>
              <a:off x="2648656" y="0"/>
              <a:ext cx="1785834" cy="974558"/>
            </a:xfrm>
            <a:prstGeom prst="ellipse">
              <a:avLst/>
            </a:prstGeom>
            <a:solidFill>
              <a:srgbClr val="501913"/>
            </a:solidFill>
            <a:ln w="190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3084" name="椭圆 11"/>
            <p:cNvSpPr/>
            <p:nvPr/>
          </p:nvSpPr>
          <p:spPr>
            <a:xfrm>
              <a:off x="2392987" y="0"/>
              <a:ext cx="868246" cy="974558"/>
            </a:xfrm>
            <a:prstGeom prst="ellipse">
              <a:avLst/>
            </a:prstGeom>
            <a:solidFill>
              <a:srgbClr val="501913"/>
            </a:solidFill>
            <a:ln w="190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3085" name="椭圆 10"/>
            <p:cNvSpPr/>
            <p:nvPr/>
          </p:nvSpPr>
          <p:spPr>
            <a:xfrm>
              <a:off x="1436309" y="0"/>
              <a:ext cx="1212596" cy="974558"/>
            </a:xfrm>
            <a:prstGeom prst="ellipse">
              <a:avLst/>
            </a:prstGeom>
            <a:solidFill>
              <a:srgbClr val="501913"/>
            </a:solidFill>
            <a:ln w="190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938520" y="1707515"/>
            <a:ext cx="6171565" cy="3876675"/>
          </a:xfrm>
          <a:prstGeom prst="rect">
            <a:avLst/>
          </a:prstGeom>
          <a:noFill/>
          <a:effectLst>
            <a:outerShdw blurRad="88900" dist="88900" dir="72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p>
            <a:r>
              <a:rPr lang="zh-CN" altLang="en-US" sz="115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霍</a:t>
            </a:r>
            <a:r>
              <a:rPr lang="zh-CN" altLang="en-US" sz="1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元甲</a:t>
            </a:r>
            <a:endParaRPr lang="zh-CN" altLang="en-US" sz="1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</a:rPr>
              <a:t>Huo</a:t>
            </a:r>
            <a:r>
              <a:rPr lang="en-US" altLang="zh-CN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</a:rPr>
              <a:t> Yuanjia</a:t>
            </a:r>
            <a:endParaRPr lang="en-US" altLang="zh-CN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ea typeface="华文行楷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05120" y="774700"/>
            <a:ext cx="3726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Kung    Fu   Master</a:t>
            </a:r>
            <a:endParaRPr lang="en-US" altLang="zh-CN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Transformation of syntactical structures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8105" y="1374140"/>
            <a:ext cx="91694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spoken mode: 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clause-chains</a:t>
            </a: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sym typeface="+mn-ea"/>
            </a:endParaRPr>
          </a:p>
          <a:p>
            <a:pPr>
              <a:buFont typeface="Wingdings" panose="05000000000000000000" charset="0"/>
              <a:buNone/>
            </a:pPr>
            <a:r>
              <a:rPr lang="en-US" altLang="zh-CN">
                <a:sym typeface="+mn-ea"/>
              </a:rPr>
              <a:t>written mode:</a:t>
            </a:r>
            <a:endParaRPr lang="en-US" altLang="zh-CN">
              <a:sym typeface="+mn-ea"/>
            </a:endParaRPr>
          </a:p>
          <a:p>
            <a:pPr>
              <a:buFont typeface="Wingdings" panose="05000000000000000000" charset="0"/>
              <a:buNone/>
            </a:pP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sentences</a:t>
            </a:r>
            <a:endParaRPr lang="en-US" altLang="zh-CN">
              <a:sym typeface="+mn-ea"/>
            </a:endParaRPr>
          </a:p>
        </p:txBody>
      </p:sp>
      <p:pic>
        <p:nvPicPr>
          <p:cNvPr id="6" name="图片 5" descr="C:\Users\V1\Desktop\微信图片_20201123172959.jpg微信图片_20201123172959"/>
          <p:cNvPicPr>
            <a:picLocks noChangeAspect="1"/>
          </p:cNvPicPr>
          <p:nvPr/>
        </p:nvPicPr>
        <p:blipFill>
          <a:blip r:embed="rId3"/>
          <a:srcRect l="14745" t="30300" r="7369"/>
          <a:stretch>
            <a:fillRect/>
          </a:stretch>
        </p:blipFill>
        <p:spPr>
          <a:xfrm>
            <a:off x="4080510" y="393065"/>
            <a:ext cx="6872605" cy="626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Omission or paraphrase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8105" y="1374140"/>
            <a:ext cx="9169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omit something that is not regarded as strictly necessary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for an understanding of the dialogue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paraphrased is to be used when it’s impossible to skip anything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96900"/>
            <a:ext cx="8229600" cy="5852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29090"/>
          <a:stretch>
            <a:fillRect/>
          </a:stretch>
        </p:blipFill>
        <p:spPr>
          <a:xfrm>
            <a:off x="2449195" y="209550"/>
            <a:ext cx="6967220" cy="643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10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49250" y="2957513"/>
            <a:ext cx="2603500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12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06802" flipV="1">
            <a:off x="2308225" y="3578225"/>
            <a:ext cx="2603500" cy="74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14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65550" y="2957513"/>
            <a:ext cx="2605088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16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06802" flipV="1">
            <a:off x="5724525" y="3578225"/>
            <a:ext cx="2605088" cy="74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图片 18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83438" y="2957513"/>
            <a:ext cx="2603500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图片 19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06802" flipV="1">
            <a:off x="9142413" y="3578225"/>
            <a:ext cx="2603500" cy="74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765550" y="2232660"/>
            <a:ext cx="47872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  <a:endParaRPr lang="en-US" altLang="zh-CN" sz="6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" descr="C:\Users\V1\Desktop\Huo+Yuanjia+photograph.jpgHuo+Yuanjia+photograph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4285" y="1954530"/>
            <a:ext cx="2927350" cy="397002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4100" name="矩形 2"/>
          <p:cNvSpPr/>
          <p:nvPr/>
        </p:nvSpPr>
        <p:spPr>
          <a:xfrm>
            <a:off x="438785" y="1518920"/>
            <a:ext cx="8519795" cy="5031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zh-CN" sz="32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Huo</a:t>
            </a:r>
            <a:r>
              <a:rPr lang="en-US" altLang="zh-CN" sz="32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 Yuanjia</a:t>
            </a:r>
            <a:endParaRPr lang="en-US" altLang="zh-CN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B</a:t>
            </a:r>
            <a:r>
              <a:rPr lang="zh-CN" altLang="en-US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orn in 1968 in Tianjin</a:t>
            </a: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 and died in 1910</a:t>
            </a:r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>
              <a:buFont typeface="Wingdings" panose="05000000000000000000" charset="0"/>
              <a:buNone/>
            </a:pPr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Chinese martial artist</a:t>
            </a:r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/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Practitioner of Mízōngyì (as known as Mízōngquán, “Lost Track Fist”) </a:t>
            </a:r>
            <a:endParaRPr lang="zh-CN" altLang="en-US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F</a:t>
            </a:r>
            <a:r>
              <a:rPr lang="zh-CN" altLang="en-US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ounded the Chin Woo Athletic Association between 1909-1910 in Shanghai</a:t>
            </a:r>
            <a:endParaRPr lang="zh-CN" altLang="en-US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400" dirty="0">
              <a:solidFill>
                <a:srgbClr val="3F3F3F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sp>
        <p:nvSpPr>
          <p:cNvPr id="4101" name="矩形 7"/>
          <p:cNvSpPr/>
          <p:nvPr/>
        </p:nvSpPr>
        <p:spPr>
          <a:xfrm>
            <a:off x="1022350" y="553403"/>
            <a:ext cx="7351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p>
            <a:pPr>
              <a:spcAft>
                <a:spcPts val="600"/>
              </a:spcAft>
            </a:pPr>
            <a:r>
              <a:rPr lang="en-US" altLang="zh-CN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Brief introduction </a:t>
            </a:r>
            <a:endParaRPr lang="en-US" altLang="zh-CN" sz="36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5"/>
          <p:cNvSpPr/>
          <p:nvPr/>
        </p:nvSpPr>
        <p:spPr>
          <a:xfrm>
            <a:off x="1022350" y="553403"/>
            <a:ext cx="7351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p>
            <a:pPr>
              <a:spcAft>
                <a:spcPts val="600"/>
              </a:spcAft>
            </a:pPr>
            <a:r>
              <a:rPr lang="en-US" altLang="zh-CN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Historical background</a:t>
            </a:r>
            <a:endParaRPr lang="en-US" altLang="zh-CN" sz="36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pic>
        <p:nvPicPr>
          <p:cNvPr id="6148" name="图片 9" descr="C:\Users\V1\Desktop\t0191a60e987a1c67e4.jpgt0191a60e987a1c67e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71173" y="2451576"/>
            <a:ext cx="4054475" cy="2361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87475" y="5537835"/>
            <a:ext cx="2943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foreign aggression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46495" y="5537835"/>
            <a:ext cx="2943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sovereignty crisis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t018825e9cc70d805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" y="2487295"/>
            <a:ext cx="4216400" cy="2326005"/>
          </a:xfrm>
          <a:prstGeom prst="rect">
            <a:avLst/>
          </a:prstGeom>
        </p:spPr>
      </p:pic>
      <p:pic>
        <p:nvPicPr>
          <p:cNvPr id="6" name="图片 5" descr="U1735P28T3D1888871F326DT200801231423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395" y="1725930"/>
            <a:ext cx="4093210" cy="279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7170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矩形 1"/>
          <p:cNvSpPr/>
          <p:nvPr/>
        </p:nvSpPr>
        <p:spPr>
          <a:xfrm>
            <a:off x="1022350" y="553403"/>
            <a:ext cx="7351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p>
            <a:pPr>
              <a:spcAft>
                <a:spcPts val="600"/>
              </a:spcAft>
            </a:pPr>
            <a:r>
              <a:rPr lang="en-US" altLang="zh-CN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Huo’s </a:t>
            </a:r>
            <a:r>
              <a:rPr lang="en-US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spirit of Wushu</a:t>
            </a:r>
            <a:endParaRPr lang="en-US" sz="36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290" y="3382645"/>
            <a:ext cx="5293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Chin Woo Athletic Association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9f2f070828381f30c0c149aea9014c086f06f0d9"/>
          <p:cNvPicPr>
            <a:picLocks noChangeAspect="1"/>
          </p:cNvPicPr>
          <p:nvPr/>
        </p:nvPicPr>
        <p:blipFill>
          <a:blip r:embed="rId3"/>
          <a:srcRect l="19393"/>
          <a:stretch>
            <a:fillRect/>
          </a:stretch>
        </p:blipFill>
        <p:spPr>
          <a:xfrm>
            <a:off x="4817110" y="2722880"/>
            <a:ext cx="4634865" cy="3081020"/>
          </a:xfrm>
          <a:prstGeom prst="rect">
            <a:avLst/>
          </a:prstGeom>
        </p:spPr>
      </p:pic>
      <p:pic>
        <p:nvPicPr>
          <p:cNvPr id="5" name="图片 4" descr="d53f8794a4c27d1e7a7224e71bd5ad6eddc438b8"/>
          <p:cNvPicPr>
            <a:picLocks noChangeAspect="1"/>
          </p:cNvPicPr>
          <p:nvPr/>
        </p:nvPicPr>
        <p:blipFill>
          <a:blip r:embed="rId4"/>
          <a:srcRect b="14871"/>
          <a:stretch>
            <a:fillRect/>
          </a:stretch>
        </p:blipFill>
        <p:spPr>
          <a:xfrm>
            <a:off x="4817110" y="2030730"/>
            <a:ext cx="6350000" cy="3773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5290" y="4640580"/>
            <a:ext cx="4574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physical, intellectual and moral education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5290" y="5158740"/>
            <a:ext cx="6724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 spirit of patriotism, self-cultivation, 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justice and helping others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4880" y="523240"/>
            <a:ext cx="4513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Translation Methods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8900" y="1876425"/>
            <a:ext cx="453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" action="ppaction://hlinkshowjump?jump=nextslide"/>
              </a:rPr>
              <a:t>1.</a:t>
            </a:r>
            <a:r>
              <a:rPr lang="en-US" altLang="zh-CN">
                <a:hlinkClick r:id="" action="ppaction://hlinkshowjump?jump=nextslide"/>
              </a:rPr>
              <a:t> </a:t>
            </a:r>
            <a:r>
              <a:rPr lang="zh-CN" altLang="en-US">
                <a:hlinkClick r:id="" action="ppaction://hlinkshowjump?jump=nextslide"/>
              </a:rPr>
              <a:t>Translation of Wushu terms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73505" y="2479675"/>
            <a:ext cx="453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3" action="ppaction://hlinksldjump"/>
              </a:rPr>
              <a:t>2</a:t>
            </a:r>
            <a:r>
              <a:rPr lang="zh-CN" altLang="en-US">
                <a:hlinkClick r:id="rId3" action="ppaction://hlinksldjump"/>
              </a:rPr>
              <a:t>.</a:t>
            </a:r>
            <a:r>
              <a:rPr lang="en-US" altLang="zh-CN">
                <a:hlinkClick r:id="rId3" action="ppaction://hlinksldjump"/>
              </a:rPr>
              <a:t> Subtitle</a:t>
            </a:r>
            <a:r>
              <a:rPr lang="zh-CN" altLang="en-US">
                <a:hlinkClick r:id="rId3" action="ppaction://hlinksldjump"/>
              </a:rPr>
              <a:t> translation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48105" y="1181735"/>
            <a:ext cx="852995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Transliteration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 literal translation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r>
              <a:rPr lang="zh-CN" altLang="en-US"/>
              <a:t>Such as“武术”  was translated into </a:t>
            </a:r>
            <a:r>
              <a:rPr lang="en-US" altLang="zh-CN"/>
              <a:t>W</a:t>
            </a:r>
            <a:r>
              <a:rPr lang="zh-CN" altLang="en-US"/>
              <a:t>ushu or</a:t>
            </a:r>
            <a:r>
              <a:rPr lang="en-US" altLang="zh-CN"/>
              <a:t> </a:t>
            </a:r>
            <a:r>
              <a:rPr lang="zh-CN" altLang="en-US"/>
              <a:t>martial arts.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64615" y="3007360"/>
            <a:ext cx="94634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Example: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“气” ：qi or vital energy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“气功” : qigong or breathing system for health and vitality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“长拳” ：Changquan or Long Boxing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“花拳” ： Huaquan or Flower Boxing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Interpretation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48105" y="3127375"/>
            <a:ext cx="92398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拗手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twist hands: a posture in Tajiquan with one’s hand touching the rival’s left hand, and one’s right hand touching the rival’s right hand.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48105" y="4559300"/>
            <a:ext cx="9107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八法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eight techniques: the techniques executed with the hands, eyes, trunk and feet as well as the display of spirit, qi, strength and skills.</a:t>
            </a:r>
            <a:r>
              <a:rPr lang="zh-CN" altLang="en-US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8105" y="1374140"/>
            <a:ext cx="9169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Example: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青龙偃月刀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black -dragon falchion: a new -moon -shaped broadsword with a long handle.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Diagram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translation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28700" y="1941830"/>
            <a:ext cx="91694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It is difficult for the translator to fully understand its connotation only based on the written expression</a:t>
            </a:r>
            <a:r>
              <a:rPr lang="en-US" altLang="zh-CN">
                <a:sym typeface="+mn-ea"/>
              </a:rPr>
              <a:t>.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Diagram makes the meaning clearer 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/>
          </a:p>
          <a:p>
            <a:endParaRPr lang="zh-CN" altLang="en-US"/>
          </a:p>
        </p:txBody>
      </p:sp>
      <p:sp>
        <p:nvSpPr>
          <p:cNvPr id="6" name="动作按钮: 后退或前一项 5">
            <a:hlinkClick r:id="rId3" action="ppaction://hlinksldjump"/>
          </p:cNvPr>
          <p:cNvSpPr/>
          <p:nvPr/>
        </p:nvSpPr>
        <p:spPr>
          <a:xfrm>
            <a:off x="10142220" y="6050280"/>
            <a:ext cx="629285" cy="262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330" y="842010"/>
            <a:ext cx="4109720" cy="5655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065" y="842010"/>
            <a:ext cx="3958590" cy="567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t019acfd21722431a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554355"/>
            <a:ext cx="4224655" cy="5748655"/>
          </a:xfrm>
          <a:prstGeom prst="rect">
            <a:avLst/>
          </a:prstGeom>
        </p:spPr>
      </p:pic>
      <p:pic>
        <p:nvPicPr>
          <p:cNvPr id="3" name="图片 2" descr="}F$]J4KHBKPC){F@RW5WH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195" y="1876425"/>
            <a:ext cx="9664065" cy="310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1687</Words>
  <Application>WPS 演示</Application>
  <PresentationFormat>自定义</PresentationFormat>
  <Paragraphs>138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Calibri</vt:lpstr>
      <vt:lpstr>微软雅黑</vt:lpstr>
      <vt:lpstr>华文行楷</vt:lpstr>
      <vt:lpstr>Times New Roman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little does</cp:lastModifiedBy>
  <cp:revision>74</cp:revision>
  <dcterms:created xsi:type="dcterms:W3CDTF">2014-07-11T08:48:00Z</dcterms:created>
  <dcterms:modified xsi:type="dcterms:W3CDTF">2020-11-25T12:16:27Z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2052-11.1.0.9991</vt:lpwstr>
  </property>
</Properties>
</file>