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9" r:id="rId4"/>
    <p:sldId id="258"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494" autoAdjust="0"/>
  </p:normalViewPr>
  <p:slideViewPr>
    <p:cSldViewPr>
      <p:cViewPr>
        <p:scale>
          <a:sx n="71" d="100"/>
          <a:sy n="71" d="100"/>
        </p:scale>
        <p:origin x="-1350" y="-72"/>
      </p:cViewPr>
      <p:guideLst>
        <p:guide orient="horz" pos="2160"/>
        <p:guide pos="2880"/>
      </p:guideLst>
    </p:cSldViewPr>
  </p:slideViewPr>
  <p:outlineViewPr>
    <p:cViewPr>
      <p:scale>
        <a:sx n="33" d="100"/>
        <a:sy n="33" d="100"/>
      </p:scale>
      <p:origin x="0" y="358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A9CAD4-5F37-471E-8743-85DA9C40E965}" type="datetimeFigureOut">
              <a:rPr lang="en-US" smtClean="0"/>
              <a:t>3/28/2012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F10E01-84C4-4A65-B861-36BB5CE393D4}" type="slidenum">
              <a:rPr lang="en-US" smtClean="0"/>
              <a:t>‹#›</a:t>
            </a:fld>
            <a:endParaRPr lang="en-US"/>
          </a:p>
        </p:txBody>
      </p:sp>
    </p:spTree>
    <p:extLst>
      <p:ext uri="{BB962C8B-B14F-4D97-AF65-F5344CB8AC3E}">
        <p14:creationId xmlns:p14="http://schemas.microsoft.com/office/powerpoint/2010/main" val="4253370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 Therefore, it remained an open question whether there had been contact between the East and the West in the pre-Qin period and the even earlier prehistoric Bronze Age. If there had been, where did these encounters take place? And by what means did exchange occur? </a:t>
            </a:r>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1</a:t>
            </a:fld>
            <a:endParaRPr lang="en-US"/>
          </a:p>
        </p:txBody>
      </p:sp>
    </p:spTree>
    <p:extLst>
      <p:ext uri="{BB962C8B-B14F-4D97-AF65-F5344CB8AC3E}">
        <p14:creationId xmlns:p14="http://schemas.microsoft.com/office/powerpoint/2010/main" val="2988942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In 1921, modern archeology was introduced to China by the Swede, Dr. J. G. </a:t>
            </a:r>
            <a:r>
              <a:rPr lang="en-US" sz="1200" b="0" i="0" kern="1200" dirty="0" err="1" smtClean="0">
                <a:solidFill>
                  <a:schemeClr val="tx1"/>
                </a:solidFill>
                <a:effectLst/>
                <a:latin typeface="+mn-lt"/>
                <a:ea typeface="+mn-ea"/>
                <a:cs typeface="+mn-cs"/>
              </a:rPr>
              <a:t>Andersson</a:t>
            </a:r>
            <a:r>
              <a:rPr lang="en-US" sz="1200" b="0" i="0" kern="1200" dirty="0" smtClean="0">
                <a:solidFill>
                  <a:schemeClr val="tx1"/>
                </a:solidFill>
                <a:effectLst/>
                <a:latin typeface="+mn-lt"/>
                <a:ea typeface="+mn-ea"/>
                <a:cs typeface="+mn-cs"/>
              </a:rPr>
              <a:t> with the excavation at </a:t>
            </a:r>
            <a:r>
              <a:rPr lang="en-US" sz="1200" b="0" i="0" kern="1200" dirty="0" err="1" smtClean="0">
                <a:solidFill>
                  <a:schemeClr val="tx1"/>
                </a:solidFill>
                <a:effectLst/>
                <a:latin typeface="+mn-lt"/>
                <a:ea typeface="+mn-ea"/>
                <a:cs typeface="+mn-cs"/>
              </a:rPr>
              <a:t>Yangshao</a:t>
            </a:r>
            <a:r>
              <a:rPr lang="en-US" sz="1200" b="0" i="0" kern="1200" dirty="0" smtClean="0">
                <a:solidFill>
                  <a:schemeClr val="tx1"/>
                </a:solidFill>
                <a:effectLst/>
                <a:latin typeface="+mn-lt"/>
                <a:ea typeface="+mn-ea"/>
                <a:cs typeface="+mn-cs"/>
              </a:rPr>
              <a:t> Village, and the debate about cultural exchange between the east</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and the West became more intense. Some Western scholars, among whom </a:t>
            </a:r>
            <a:r>
              <a:rPr lang="en-US" sz="1200" b="0" i="0" kern="1200" dirty="0" err="1" smtClean="0">
                <a:solidFill>
                  <a:schemeClr val="tx1"/>
                </a:solidFill>
                <a:effectLst/>
                <a:latin typeface="+mn-lt"/>
                <a:ea typeface="+mn-ea"/>
                <a:cs typeface="+mn-cs"/>
              </a:rPr>
              <a:t>Andersson</a:t>
            </a:r>
            <a:r>
              <a:rPr lang="en-US" sz="1200" b="0" i="0" kern="1200" dirty="0" smtClean="0">
                <a:solidFill>
                  <a:schemeClr val="tx1"/>
                </a:solidFill>
                <a:effectLst/>
                <a:latin typeface="+mn-lt"/>
                <a:ea typeface="+mn-ea"/>
                <a:cs typeface="+mn-cs"/>
              </a:rPr>
              <a:t> was representative, hypothesized that Chinese painted pottery cultures in the Yellow River Valley during the prehistoric period originated from the region of Central Asia and spread into China through the Central Asian grasslands. Some foreign scholars even conjectured that the shape and pattern of painted pottery in Henan had the same origin as that dating to the Chalcolithic Age in the Near East.</a:t>
            </a:r>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2</a:t>
            </a:fld>
            <a:endParaRPr lang="en-US"/>
          </a:p>
        </p:txBody>
      </p:sp>
    </p:spTree>
    <p:extLst>
      <p:ext uri="{BB962C8B-B14F-4D97-AF65-F5344CB8AC3E}">
        <p14:creationId xmlns:p14="http://schemas.microsoft.com/office/powerpoint/2010/main" val="3479820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From the point of view of Western-Chinese cultural exchange, China's northwest was situated at the crossroads of Central Asian culture and regional cultures of the Yellow River Valley, which was a sensitive and key area of cultural contact. Xinjiang was particularly important, both for its special location and vast area. It can be thought of as a frontier zone of cultural contact between the East and the West. Many cultural relics, including </a:t>
            </a:r>
            <a:r>
              <a:rPr lang="en-US" sz="1200" b="0" i="0" kern="1200" dirty="0" err="1" smtClean="0">
                <a:solidFill>
                  <a:schemeClr val="tx1"/>
                </a:solidFill>
                <a:effectLst/>
                <a:latin typeface="+mn-lt"/>
                <a:ea typeface="+mn-ea"/>
                <a:cs typeface="+mn-cs"/>
              </a:rPr>
              <a:t>microliths</a:t>
            </a:r>
            <a:r>
              <a:rPr lang="en-US" sz="1200" b="0" i="0" kern="1200" dirty="0" smtClean="0">
                <a:solidFill>
                  <a:schemeClr val="tx1"/>
                </a:solidFill>
                <a:effectLst/>
                <a:latin typeface="+mn-lt"/>
                <a:ea typeface="+mn-ea"/>
                <a:cs typeface="+mn-cs"/>
              </a:rPr>
              <a:t>, have been discovered there. Although there are materials that certify human activity in the eastern part of Xinjiang dating back to about 10,000 BP, we do not know much about the prehistoric cultures and racial types in this region.</a:t>
            </a:r>
          </a:p>
          <a:p>
            <a:r>
              <a:rPr lang="en-US" sz="1200" b="0" i="0" kern="1200" dirty="0" smtClean="0">
                <a:solidFill>
                  <a:schemeClr val="tx1"/>
                </a:solidFill>
                <a:effectLst/>
                <a:latin typeface="+mn-lt"/>
                <a:ea typeface="+mn-ea"/>
                <a:cs typeface="+mn-cs"/>
              </a:rPr>
              <a:t>          In 1979, some tombs were excavated beside the </a:t>
            </a:r>
            <a:r>
              <a:rPr lang="en-US" sz="1200" b="0" i="0" kern="1200" dirty="0" err="1" smtClean="0">
                <a:solidFill>
                  <a:schemeClr val="tx1"/>
                </a:solidFill>
                <a:effectLst/>
                <a:latin typeface="+mn-lt"/>
                <a:ea typeface="+mn-ea"/>
                <a:cs typeface="+mn-cs"/>
              </a:rPr>
              <a:t>Konchi</a:t>
            </a:r>
            <a:r>
              <a:rPr lang="en-US" sz="1200" b="0" i="0" kern="1200" dirty="0" smtClean="0">
                <a:solidFill>
                  <a:schemeClr val="tx1"/>
                </a:solidFill>
                <a:effectLst/>
                <a:latin typeface="+mn-lt"/>
                <a:ea typeface="+mn-ea"/>
                <a:cs typeface="+mn-cs"/>
              </a:rPr>
              <a:t> River (</a:t>
            </a:r>
            <a:r>
              <a:rPr lang="en-US" sz="1200" b="0" i="0" kern="1200" dirty="0" err="1" smtClean="0">
                <a:solidFill>
                  <a:schemeClr val="tx1"/>
                </a:solidFill>
                <a:effectLst/>
                <a:latin typeface="+mn-lt"/>
                <a:ea typeface="+mn-ea"/>
                <a:cs typeface="+mn-cs"/>
              </a:rPr>
              <a:t>Kongquehe</a:t>
            </a:r>
            <a:r>
              <a:rPr lang="en-US" sz="1200" b="0" i="0" kern="1200" dirty="0" smtClean="0">
                <a:solidFill>
                  <a:schemeClr val="tx1"/>
                </a:solidFill>
                <a:effectLst/>
                <a:latin typeface="+mn-lt"/>
                <a:ea typeface="+mn-ea"/>
                <a:cs typeface="+mn-cs"/>
              </a:rPr>
              <a:t>), near </a:t>
            </a:r>
            <a:r>
              <a:rPr lang="en-US" sz="1200" b="0" i="0" kern="1200" dirty="0" err="1" smtClean="0">
                <a:solidFill>
                  <a:schemeClr val="tx1"/>
                </a:solidFill>
                <a:effectLst/>
                <a:latin typeface="+mn-lt"/>
                <a:ea typeface="+mn-ea"/>
                <a:cs typeface="+mn-cs"/>
              </a:rPr>
              <a:t>Lopnur</a:t>
            </a:r>
            <a:r>
              <a:rPr lang="en-US" sz="1200" b="0" i="0" kern="1200" dirty="0" smtClean="0">
                <a:solidFill>
                  <a:schemeClr val="tx1"/>
                </a:solidFill>
                <a:effectLst/>
                <a:latin typeface="+mn-lt"/>
                <a:ea typeface="+mn-ea"/>
                <a:cs typeface="+mn-cs"/>
              </a:rPr>
              <a:t> in eastern Xinjiang, that dated to about 3800 BP. The human bones excavated from the site were concluded to be of the Caucasoid race. According to presently available data, these are the earliest </a:t>
            </a:r>
            <a:r>
              <a:rPr lang="en-US" sz="1200" b="0" i="0" kern="1200" dirty="0" err="1" smtClean="0">
                <a:solidFill>
                  <a:schemeClr val="tx1"/>
                </a:solidFill>
                <a:effectLst/>
                <a:latin typeface="+mn-lt"/>
                <a:ea typeface="+mn-ea"/>
                <a:cs typeface="+mn-cs"/>
              </a:rPr>
              <a:t>Europoid</a:t>
            </a:r>
            <a:r>
              <a:rPr lang="en-US" sz="1200" b="0" i="0" kern="1200" dirty="0" smtClean="0">
                <a:solidFill>
                  <a:schemeClr val="tx1"/>
                </a:solidFill>
                <a:effectLst/>
                <a:latin typeface="+mn-lt"/>
                <a:ea typeface="+mn-ea"/>
                <a:cs typeface="+mn-cs"/>
              </a:rPr>
              <a:t> type skeletal remains to have survived so far to the east. In the mid-1980s, there were excavations at </a:t>
            </a:r>
            <a:r>
              <a:rPr lang="en-US" sz="1200" b="0" i="0" kern="1200" dirty="0" err="1" smtClean="0">
                <a:solidFill>
                  <a:schemeClr val="tx1"/>
                </a:solidFill>
                <a:effectLst/>
                <a:latin typeface="+mn-lt"/>
                <a:ea typeface="+mn-ea"/>
                <a:cs typeface="+mn-cs"/>
              </a:rPr>
              <a:t>Yanbulaq</a:t>
            </a:r>
            <a:r>
              <a:rPr lang="en-US" sz="1200" b="0" i="0" kern="1200" dirty="0" smtClean="0">
                <a:solidFill>
                  <a:schemeClr val="tx1"/>
                </a:solidFill>
                <a:effectLst/>
                <a:latin typeface="+mn-lt"/>
                <a:ea typeface="+mn-ea"/>
                <a:cs typeface="+mn-cs"/>
              </a:rPr>
              <a:t> cemetery in </a:t>
            </a:r>
            <a:r>
              <a:rPr lang="en-US" sz="1200" b="0" i="0" kern="1200" dirty="0" err="1" smtClean="0">
                <a:solidFill>
                  <a:schemeClr val="tx1"/>
                </a:solidFill>
                <a:effectLst/>
                <a:latin typeface="+mn-lt"/>
                <a:ea typeface="+mn-ea"/>
                <a:cs typeface="+mn-cs"/>
              </a:rPr>
              <a:t>Qumul</a:t>
            </a:r>
            <a:r>
              <a:rPr lang="en-US" sz="1200" b="0" i="0" kern="1200" dirty="0" smtClean="0">
                <a:solidFill>
                  <a:schemeClr val="tx1"/>
                </a:solidFill>
                <a:effectLst/>
                <a:latin typeface="+mn-lt"/>
                <a:ea typeface="+mn-ea"/>
                <a:cs typeface="+mn-cs"/>
              </a:rPr>
              <a:t> (Rami), Xinjiang. Among the twenty-nine skulls examined, twenty-one were Mongoloid and eight were </a:t>
            </a:r>
            <a:r>
              <a:rPr lang="en-US" sz="1200" b="0" i="0" kern="1200" dirty="0" err="1" smtClean="0">
                <a:solidFill>
                  <a:schemeClr val="tx1"/>
                </a:solidFill>
                <a:effectLst/>
                <a:latin typeface="+mn-lt"/>
                <a:ea typeface="+mn-ea"/>
                <a:cs typeface="+mn-cs"/>
              </a:rPr>
              <a:t>Europoid</a:t>
            </a:r>
            <a:r>
              <a:rPr lang="en-US" sz="1200" b="0" i="0" kern="1200" dirty="0" smtClean="0">
                <a:solidFill>
                  <a:schemeClr val="tx1"/>
                </a:solidFill>
                <a:effectLst/>
                <a:latin typeface="+mn-lt"/>
                <a:ea typeface="+mn-ea"/>
                <a:cs typeface="+mn-cs"/>
              </a:rPr>
              <a:t>. This proved that </a:t>
            </a:r>
            <a:r>
              <a:rPr lang="en-US" sz="1200" b="0" i="0" kern="1200" dirty="0" err="1" smtClean="0">
                <a:solidFill>
                  <a:schemeClr val="tx1"/>
                </a:solidFill>
                <a:effectLst/>
                <a:latin typeface="+mn-lt"/>
                <a:ea typeface="+mn-ea"/>
                <a:cs typeface="+mn-cs"/>
              </a:rPr>
              <a:t>Europoid</a:t>
            </a:r>
            <a:r>
              <a:rPr lang="en-US" sz="1200" b="0" i="0" kern="1200" dirty="0" smtClean="0">
                <a:solidFill>
                  <a:schemeClr val="tx1"/>
                </a:solidFill>
                <a:effectLst/>
                <a:latin typeface="+mn-lt"/>
                <a:ea typeface="+mn-ea"/>
                <a:cs typeface="+mn-cs"/>
              </a:rPr>
              <a:t> people had advanced eastward into the Rami Oasis by 1300 BC, where they met with Mongoloid people.</a:t>
            </a:r>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3</a:t>
            </a:fld>
            <a:endParaRPr lang="en-US"/>
          </a:p>
        </p:txBody>
      </p:sp>
    </p:spTree>
    <p:extLst>
      <p:ext uri="{BB962C8B-B14F-4D97-AF65-F5344CB8AC3E}">
        <p14:creationId xmlns:p14="http://schemas.microsoft.com/office/powerpoint/2010/main" val="2834698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In Gansu and Qinghai, the local inhabitants' physical characteristics in the prehistoric Bronze Age had not changed markedly through time. Indeed, they played an important role in the process of forming the physical characteristics of the modern inhabitants of North China.</a:t>
            </a:r>
          </a:p>
          <a:p>
            <a:r>
              <a:rPr lang="en-US" sz="1200" b="0" i="0" kern="1200" dirty="0" smtClean="0">
                <a:solidFill>
                  <a:schemeClr val="tx1"/>
                </a:solidFill>
                <a:effectLst/>
                <a:latin typeface="+mn-lt"/>
                <a:ea typeface="+mn-ea"/>
                <a:cs typeface="+mn-cs"/>
              </a:rPr>
              <a:t>The overall terrain of China is high in the northwest and low in the southeast. It forms three big terraces from west to east. The first terrace is in the west, with an average altitude of 3,000-4,000 meters; the second terrace is in the middle, with an average altitude of around 1,000 meters; the third terrace is in the southeast, with an average altitude below 200 meters. This geographical structure causes China to be relatively open facing the ocean, but relatively closed away from it. Furthermore, this structure has had a great influence on the formation and development of Chinese ancient culture.</a:t>
            </a:r>
          </a:p>
          <a:p>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4</a:t>
            </a:fld>
            <a:endParaRPr lang="en-US"/>
          </a:p>
        </p:txBody>
      </p:sp>
    </p:spTree>
    <p:extLst>
      <p:ext uri="{BB962C8B-B14F-4D97-AF65-F5344CB8AC3E}">
        <p14:creationId xmlns:p14="http://schemas.microsoft.com/office/powerpoint/2010/main" val="529000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If we compare the </a:t>
            </a:r>
            <a:r>
              <a:rPr lang="en-US" sz="1200" b="0" i="0" kern="1200" dirty="0" err="1" smtClean="0">
                <a:solidFill>
                  <a:schemeClr val="tx1"/>
                </a:solidFill>
                <a:effectLst/>
                <a:latin typeface="+mn-lt"/>
                <a:ea typeface="+mn-ea"/>
                <a:cs typeface="+mn-cs"/>
              </a:rPr>
              <a:t>Linya</a:t>
            </a:r>
            <a:r>
              <a:rPr lang="en-US" sz="1200" b="0" i="0" kern="1200" dirty="0" smtClean="0">
                <a:solidFill>
                  <a:schemeClr val="tx1"/>
                </a:solidFill>
                <a:effectLst/>
                <a:latin typeface="+mn-lt"/>
                <a:ea typeface="+mn-ea"/>
                <a:cs typeface="+mn-cs"/>
              </a:rPr>
              <a:t> ceramics to those of the </a:t>
            </a:r>
            <a:r>
              <a:rPr lang="en-US" sz="1200" b="0" i="0" kern="1200" dirty="0" err="1" smtClean="0">
                <a:solidFill>
                  <a:schemeClr val="tx1"/>
                </a:solidFill>
                <a:effectLst/>
                <a:latin typeface="+mn-lt"/>
                <a:ea typeface="+mn-ea"/>
                <a:cs typeface="+mn-cs"/>
              </a:rPr>
              <a:t>Siba</a:t>
            </a:r>
            <a:r>
              <a:rPr lang="en-US" sz="1200" b="0" i="0" kern="1200" dirty="0" smtClean="0">
                <a:solidFill>
                  <a:schemeClr val="tx1"/>
                </a:solidFill>
                <a:effectLst/>
                <a:latin typeface="+mn-lt"/>
                <a:ea typeface="+mn-ea"/>
                <a:cs typeface="+mn-cs"/>
              </a:rPr>
              <a:t> cultural period, ceramics in Group A in the </a:t>
            </a:r>
            <a:r>
              <a:rPr lang="en-US" sz="1200" b="0" i="0" kern="1200" dirty="0" err="1" smtClean="0">
                <a:solidFill>
                  <a:schemeClr val="tx1"/>
                </a:solidFill>
                <a:effectLst/>
                <a:latin typeface="+mn-lt"/>
                <a:ea typeface="+mn-ea"/>
                <a:cs typeface="+mn-cs"/>
              </a:rPr>
              <a:t>Linya</a:t>
            </a:r>
            <a:r>
              <a:rPr lang="en-US" sz="1200" b="0" i="0" kern="1200" dirty="0" smtClean="0">
                <a:solidFill>
                  <a:schemeClr val="tx1"/>
                </a:solidFill>
                <a:effectLst/>
                <a:latin typeface="+mn-lt"/>
                <a:ea typeface="+mn-ea"/>
                <a:cs typeface="+mn-cs"/>
              </a:rPr>
              <a:t> cemetery were similar to those of the middle and late period of the </a:t>
            </a:r>
            <a:r>
              <a:rPr lang="en-US" sz="1200" b="0" i="0" kern="1200" dirty="0" err="1" smtClean="0">
                <a:solidFill>
                  <a:schemeClr val="tx1"/>
                </a:solidFill>
                <a:effectLst/>
                <a:latin typeface="+mn-lt"/>
                <a:ea typeface="+mn-ea"/>
                <a:cs typeface="+mn-cs"/>
              </a:rPr>
              <a:t>Siba</a:t>
            </a:r>
            <a:r>
              <a:rPr lang="en-US" sz="1200" b="0" i="0" kern="1200" dirty="0" smtClean="0">
                <a:solidFill>
                  <a:schemeClr val="tx1"/>
                </a:solidFill>
                <a:effectLst/>
                <a:latin typeface="+mn-lt"/>
                <a:ea typeface="+mn-ea"/>
                <a:cs typeface="+mn-cs"/>
              </a:rPr>
              <a:t> culture. So we can confirm that the upper time limit of this cemetery may be dated back to about 3700 BP.</a:t>
            </a:r>
          </a:p>
          <a:p>
            <a:r>
              <a:rPr lang="en-US" dirty="0" smtClean="0"/>
              <a:t>         </a:t>
            </a:r>
            <a:r>
              <a:rPr lang="en-US" sz="1200" b="0" i="0" kern="1200" dirty="0" smtClean="0">
                <a:solidFill>
                  <a:schemeClr val="tx1"/>
                </a:solidFill>
                <a:effectLst/>
                <a:latin typeface="+mn-lt"/>
                <a:ea typeface="+mn-ea"/>
                <a:cs typeface="+mn-cs"/>
              </a:rPr>
              <a:t>Group B ceramics approach those of the ceramics and stone tools of the </a:t>
            </a:r>
            <a:r>
              <a:rPr lang="en-US" sz="1200" b="0" i="0" kern="1200" dirty="0" err="1" smtClean="0">
                <a:solidFill>
                  <a:schemeClr val="tx1"/>
                </a:solidFill>
                <a:effectLst/>
                <a:latin typeface="+mn-lt"/>
                <a:ea typeface="+mn-ea"/>
                <a:cs typeface="+mn-cs"/>
              </a:rPr>
              <a:t>Shamirshak</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Qiemuerqieke</a:t>
            </a:r>
            <a:r>
              <a:rPr lang="en-US" sz="1200" b="0" i="0" kern="1200" dirty="0" smtClean="0">
                <a:solidFill>
                  <a:schemeClr val="tx1"/>
                </a:solidFill>
                <a:effectLst/>
                <a:latin typeface="+mn-lt"/>
                <a:ea typeface="+mn-ea"/>
                <a:cs typeface="+mn-cs"/>
              </a:rPr>
              <a:t>) Culture near Altay, Xinjiang. But the original place of </a:t>
            </a:r>
            <a:r>
              <a:rPr lang="en-US" sz="1200" b="0" i="0" kern="1200" dirty="0" err="1" smtClean="0">
                <a:solidFill>
                  <a:schemeClr val="tx1"/>
                </a:solidFill>
                <a:effectLst/>
                <a:latin typeface="+mn-lt"/>
                <a:ea typeface="+mn-ea"/>
                <a:cs typeface="+mn-cs"/>
              </a:rPr>
              <a:t>Shamirshak</a:t>
            </a:r>
            <a:r>
              <a:rPr lang="en-US" sz="1200" b="0" i="0" kern="1200" dirty="0" smtClean="0">
                <a:solidFill>
                  <a:schemeClr val="tx1"/>
                </a:solidFill>
                <a:effectLst/>
                <a:latin typeface="+mn-lt"/>
                <a:ea typeface="+mn-ea"/>
                <a:cs typeface="+mn-cs"/>
              </a:rPr>
              <a:t> Culture was in Southern Siberia, Russia.</a:t>
            </a:r>
          </a:p>
          <a:p>
            <a:r>
              <a:rPr lang="en-US" sz="1200" b="0" i="0" kern="1200" dirty="0" smtClean="0">
                <a:solidFill>
                  <a:schemeClr val="tx1"/>
                </a:solidFill>
                <a:effectLst/>
                <a:latin typeface="+mn-lt"/>
                <a:ea typeface="+mn-ea"/>
                <a:cs typeface="+mn-cs"/>
              </a:rPr>
              <a:t>              The discovery of the </a:t>
            </a:r>
            <a:r>
              <a:rPr lang="en-US" sz="1200" b="0" i="0" kern="1200" dirty="0" err="1" smtClean="0">
                <a:solidFill>
                  <a:schemeClr val="tx1"/>
                </a:solidFill>
                <a:effectLst/>
                <a:latin typeface="+mn-lt"/>
                <a:ea typeface="+mn-ea"/>
                <a:cs typeface="+mn-cs"/>
              </a:rPr>
              <a:t>Linya</a:t>
            </a:r>
            <a:r>
              <a:rPr lang="en-US" sz="1200" b="0" i="0" kern="1200" dirty="0" smtClean="0">
                <a:solidFill>
                  <a:schemeClr val="tx1"/>
                </a:solidFill>
                <a:effectLst/>
                <a:latin typeface="+mn-lt"/>
                <a:ea typeface="+mn-ea"/>
                <a:cs typeface="+mn-cs"/>
              </a:rPr>
              <a:t> cemetery had great significance. First, it has the earliest known painted pottery in eastern Xinjiang at present; second, the dates of relics from the </a:t>
            </a:r>
            <a:r>
              <a:rPr lang="en-US" sz="1200" b="0" i="0" kern="1200" dirty="0" err="1" smtClean="0">
                <a:solidFill>
                  <a:schemeClr val="tx1"/>
                </a:solidFill>
                <a:effectLst/>
                <a:latin typeface="+mn-lt"/>
                <a:ea typeface="+mn-ea"/>
                <a:cs typeface="+mn-cs"/>
              </a:rPr>
              <a:t>Linya</a:t>
            </a:r>
            <a:r>
              <a:rPr lang="en-US" sz="1200" b="0" i="0" kern="1200" dirty="0" smtClean="0">
                <a:solidFill>
                  <a:schemeClr val="tx1"/>
                </a:solidFill>
                <a:effectLst/>
                <a:latin typeface="+mn-lt"/>
                <a:ea typeface="+mn-ea"/>
                <a:cs typeface="+mn-cs"/>
              </a:rPr>
              <a:t> cemetery fill the time gap between </a:t>
            </a:r>
            <a:r>
              <a:rPr lang="en-US" sz="1200" b="0" i="0" kern="1200" dirty="0" err="1" smtClean="0">
                <a:solidFill>
                  <a:schemeClr val="tx1"/>
                </a:solidFill>
                <a:effectLst/>
                <a:latin typeface="+mn-lt"/>
                <a:ea typeface="+mn-ea"/>
                <a:cs typeface="+mn-cs"/>
              </a:rPr>
              <a:t>Siba</a:t>
            </a:r>
            <a:r>
              <a:rPr lang="en-US" sz="1200" b="0" i="0" kern="1200" dirty="0" smtClean="0">
                <a:solidFill>
                  <a:schemeClr val="tx1"/>
                </a:solidFill>
                <a:effectLst/>
                <a:latin typeface="+mn-lt"/>
                <a:ea typeface="+mn-ea"/>
                <a:cs typeface="+mn-cs"/>
              </a:rPr>
              <a:t> Culture and </a:t>
            </a:r>
            <a:r>
              <a:rPr lang="en-US" sz="1200" b="0" i="0" kern="1200" dirty="0" err="1" smtClean="0">
                <a:solidFill>
                  <a:schemeClr val="tx1"/>
                </a:solidFill>
                <a:effectLst/>
                <a:latin typeface="+mn-lt"/>
                <a:ea typeface="+mn-ea"/>
                <a:cs typeface="+mn-cs"/>
              </a:rPr>
              <a:t>Yanbulaq</a:t>
            </a:r>
            <a:r>
              <a:rPr lang="en-US" sz="1200" b="0" i="0" kern="1200" dirty="0" smtClean="0">
                <a:solidFill>
                  <a:schemeClr val="tx1"/>
                </a:solidFill>
                <a:effectLst/>
                <a:latin typeface="+mn-lt"/>
                <a:ea typeface="+mn-ea"/>
                <a:cs typeface="+mn-cs"/>
              </a:rPr>
              <a:t> Culture; third, the ceramics in Group A show strong characteristics of </a:t>
            </a:r>
            <a:r>
              <a:rPr lang="en-US" sz="1200" b="0" i="0" kern="1200" dirty="0" err="1" smtClean="0">
                <a:solidFill>
                  <a:schemeClr val="tx1"/>
                </a:solidFill>
                <a:effectLst/>
                <a:latin typeface="+mn-lt"/>
                <a:ea typeface="+mn-ea"/>
                <a:cs typeface="+mn-cs"/>
              </a:rPr>
              <a:t>Siba</a:t>
            </a:r>
            <a:r>
              <a:rPr lang="en-US" sz="1200" b="0" i="0" kern="1200" dirty="0" smtClean="0">
                <a:solidFill>
                  <a:schemeClr val="tx1"/>
                </a:solidFill>
                <a:effectLst/>
                <a:latin typeface="+mn-lt"/>
                <a:ea typeface="+mn-ea"/>
                <a:cs typeface="+mn-cs"/>
              </a:rPr>
              <a:t> Culture, which can prove that quite a few of its inhabitants came from the </a:t>
            </a:r>
            <a:r>
              <a:rPr lang="en-US" sz="1200" b="0" i="0" kern="1200" dirty="0" err="1" smtClean="0">
                <a:solidFill>
                  <a:schemeClr val="tx1"/>
                </a:solidFill>
                <a:effectLst/>
                <a:latin typeface="+mn-lt"/>
                <a:ea typeface="+mn-ea"/>
                <a:cs typeface="+mn-cs"/>
              </a:rPr>
              <a:t>Siba</a:t>
            </a:r>
            <a:r>
              <a:rPr lang="en-US" sz="1200" b="0" i="0" kern="1200" dirty="0" smtClean="0">
                <a:solidFill>
                  <a:schemeClr val="tx1"/>
                </a:solidFill>
                <a:effectLst/>
                <a:latin typeface="+mn-lt"/>
                <a:ea typeface="+mn-ea"/>
                <a:cs typeface="+mn-cs"/>
              </a:rPr>
              <a:t> Culture. These inhabitants must have been of the Eastern Asiatic type of the Mongoloid race. The ceramics in Group B came from the Altay region and the residents were probably of the Caucasoid race from Eastern Kazakhstan and southern Siberia. The </a:t>
            </a:r>
            <a:r>
              <a:rPr lang="en-US" sz="1200" b="0" i="0" kern="1200" dirty="0" err="1" smtClean="0">
                <a:solidFill>
                  <a:schemeClr val="tx1"/>
                </a:solidFill>
                <a:effectLst/>
                <a:latin typeface="+mn-lt"/>
                <a:ea typeface="+mn-ea"/>
                <a:cs typeface="+mn-cs"/>
              </a:rPr>
              <a:t>Konchi</a:t>
            </a:r>
            <a:r>
              <a:rPr lang="en-US" sz="1200" b="0" i="0" kern="1200" dirty="0" smtClean="0">
                <a:solidFill>
                  <a:schemeClr val="tx1"/>
                </a:solidFill>
                <a:effectLst/>
                <a:latin typeface="+mn-lt"/>
                <a:ea typeface="+mn-ea"/>
                <a:cs typeface="+mn-cs"/>
              </a:rPr>
              <a:t> River cemetery proves that this was not an isolated cultural phenomenon. So we can infer that there may have been two races represented in the </a:t>
            </a:r>
            <a:r>
              <a:rPr lang="en-US" sz="1200" b="0" i="0" kern="1200" dirty="0" err="1" smtClean="0">
                <a:solidFill>
                  <a:schemeClr val="tx1"/>
                </a:solidFill>
                <a:effectLst/>
                <a:latin typeface="+mn-lt"/>
                <a:ea typeface="+mn-ea"/>
                <a:cs typeface="+mn-cs"/>
              </a:rPr>
              <a:t>Linya</a:t>
            </a:r>
            <a:r>
              <a:rPr lang="en-US" sz="1200" b="0" i="0" kern="1200" dirty="0" smtClean="0">
                <a:solidFill>
                  <a:schemeClr val="tx1"/>
                </a:solidFill>
                <a:effectLst/>
                <a:latin typeface="+mn-lt"/>
                <a:ea typeface="+mn-ea"/>
                <a:cs typeface="+mn-cs"/>
              </a:rPr>
              <a:t> cemetery, just as in the </a:t>
            </a:r>
            <a:r>
              <a:rPr lang="en-US" sz="1200" b="0" i="0" kern="1200" dirty="0" err="1" smtClean="0">
                <a:solidFill>
                  <a:schemeClr val="tx1"/>
                </a:solidFill>
                <a:effectLst/>
                <a:latin typeface="+mn-lt"/>
                <a:ea typeface="+mn-ea"/>
                <a:cs typeface="+mn-cs"/>
              </a:rPr>
              <a:t>Yanbulaq</a:t>
            </a:r>
            <a:r>
              <a:rPr lang="en-US" sz="1200" b="0" i="0" kern="1200" dirty="0" smtClean="0">
                <a:solidFill>
                  <a:schemeClr val="tx1"/>
                </a:solidFill>
                <a:effectLst/>
                <a:latin typeface="+mn-lt"/>
                <a:ea typeface="+mn-ea"/>
                <a:cs typeface="+mn-cs"/>
              </a:rPr>
              <a:t> cemetery .But the quantity of ceramics in Group B was relatively small, and it is estimated that the percentage of the Caucasoid population was also low. Considering that the quantity of ceramics in Group B was relatively small, we inferred that the racial rate of the </a:t>
            </a:r>
            <a:r>
              <a:rPr lang="en-US" sz="1200" b="0" i="0" kern="1200" dirty="0" err="1" smtClean="0">
                <a:solidFill>
                  <a:schemeClr val="tx1"/>
                </a:solidFill>
                <a:effectLst/>
                <a:latin typeface="+mn-lt"/>
                <a:ea typeface="+mn-ea"/>
                <a:cs typeface="+mn-cs"/>
              </a:rPr>
              <a:t>Linya</a:t>
            </a:r>
            <a:r>
              <a:rPr lang="en-US" sz="1200" b="0" i="0" kern="1200" dirty="0" smtClean="0">
                <a:solidFill>
                  <a:schemeClr val="tx1"/>
                </a:solidFill>
                <a:effectLst/>
                <a:latin typeface="+mn-lt"/>
                <a:ea typeface="+mn-ea"/>
                <a:cs typeface="+mn-cs"/>
              </a:rPr>
              <a:t> cemetery was similar to that of the </a:t>
            </a:r>
            <a:r>
              <a:rPr lang="en-US" sz="1200" b="0" i="0" kern="1200" dirty="0" err="1" smtClean="0">
                <a:solidFill>
                  <a:schemeClr val="tx1"/>
                </a:solidFill>
                <a:effectLst/>
                <a:latin typeface="+mn-lt"/>
                <a:ea typeface="+mn-ea"/>
                <a:cs typeface="+mn-cs"/>
              </a:rPr>
              <a:t>Yanbulaq</a:t>
            </a:r>
            <a:r>
              <a:rPr lang="en-US" sz="1200" b="0" i="0" kern="1200" dirty="0" smtClean="0">
                <a:solidFill>
                  <a:schemeClr val="tx1"/>
                </a:solidFill>
                <a:effectLst/>
                <a:latin typeface="+mn-lt"/>
                <a:ea typeface="+mn-ea"/>
                <a:cs typeface="+mn-cs"/>
              </a:rPr>
              <a:t> tombs. </a:t>
            </a:r>
          </a:p>
          <a:p>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Through the above analysis and previous discoveries, a picture of the cultural exchange between the East and the West has become clearer. At the beginning of the second millennium BCE, some people of the Eastern Asiatic Mongoloid race, who lived at the western end of the Gansu Corridor, crossed the Gobi Desert and emigrated into the </a:t>
            </a:r>
            <a:r>
              <a:rPr lang="en-US" sz="1200" b="0" i="0" kern="1200" dirty="0" err="1" smtClean="0">
                <a:solidFill>
                  <a:schemeClr val="tx1"/>
                </a:solidFill>
                <a:effectLst/>
                <a:latin typeface="+mn-lt"/>
                <a:ea typeface="+mn-ea"/>
                <a:cs typeface="+mn-cs"/>
              </a:rPr>
              <a:t>Hami</a:t>
            </a:r>
            <a:r>
              <a:rPr lang="en-US" sz="1200" b="0" i="0" kern="1200" dirty="0" smtClean="0">
                <a:solidFill>
                  <a:schemeClr val="tx1"/>
                </a:solidFill>
                <a:effectLst/>
                <a:latin typeface="+mn-lt"/>
                <a:ea typeface="+mn-ea"/>
                <a:cs typeface="+mn-cs"/>
              </a:rPr>
              <a:t> Oasis. At the same time, some members of the primitive </a:t>
            </a:r>
            <a:r>
              <a:rPr lang="en-US" sz="1200" b="0" i="0" kern="1200" dirty="0" err="1" smtClean="0">
                <a:solidFill>
                  <a:schemeClr val="tx1"/>
                </a:solidFill>
                <a:effectLst/>
                <a:latin typeface="+mn-lt"/>
                <a:ea typeface="+mn-ea"/>
                <a:cs typeface="+mn-cs"/>
              </a:rPr>
              <a:t>Europoid</a:t>
            </a:r>
            <a:r>
              <a:rPr lang="en-US" sz="1200" b="0" i="0" kern="1200" dirty="0" smtClean="0">
                <a:solidFill>
                  <a:schemeClr val="tx1"/>
                </a:solidFill>
                <a:effectLst/>
                <a:latin typeface="+mn-lt"/>
                <a:ea typeface="+mn-ea"/>
                <a:cs typeface="+mn-cs"/>
              </a:rPr>
              <a:t> race crossed the Altai Mountains, followed the </a:t>
            </a:r>
            <a:r>
              <a:rPr lang="en-US" sz="1200" b="0" i="0" kern="1200" dirty="0" err="1" smtClean="0">
                <a:solidFill>
                  <a:schemeClr val="tx1"/>
                </a:solidFill>
                <a:effectLst/>
                <a:latin typeface="+mn-lt"/>
                <a:ea typeface="+mn-ea"/>
                <a:cs typeface="+mn-cs"/>
              </a:rPr>
              <a:t>Ertish</a:t>
            </a:r>
            <a:r>
              <a:rPr lang="en-US" sz="1200" b="0" i="0" kern="1200" dirty="0" smtClean="0">
                <a:solidFill>
                  <a:schemeClr val="tx1"/>
                </a:solidFill>
                <a:effectLst/>
                <a:latin typeface="+mn-lt"/>
                <a:ea typeface="+mn-ea"/>
                <a:cs typeface="+mn-cs"/>
              </a:rPr>
              <a:t> River Valley , and passed through the Altay Grasslands. Some of them continued to advance southward and entered into eastern Xinjiang, where they then contacted and mixed with the Eastern Asiatic Mongoloid race in Rami. The archeological materials show that some of the Mongoloid race in eastern Xinjiang who made Rami their base proceeded to enter the </a:t>
            </a:r>
            <a:r>
              <a:rPr lang="en-US" sz="1200" b="0" i="0" kern="1200" dirty="0" err="1" smtClean="0">
                <a:solidFill>
                  <a:schemeClr val="tx1"/>
                </a:solidFill>
                <a:effectLst/>
                <a:latin typeface="+mn-lt"/>
                <a:ea typeface="+mn-ea"/>
                <a:cs typeface="+mn-cs"/>
              </a:rPr>
              <a:t>Barkol</a:t>
            </a:r>
            <a:r>
              <a:rPr lang="en-US" sz="1200" b="0" i="0" kern="1200" dirty="0" smtClean="0">
                <a:solidFill>
                  <a:schemeClr val="tx1"/>
                </a:solidFill>
                <a:effectLst/>
                <a:latin typeface="+mn-lt"/>
                <a:ea typeface="+mn-ea"/>
                <a:cs typeface="+mn-cs"/>
              </a:rPr>
              <a:t> Grasslands in the north, then migrated to </a:t>
            </a:r>
            <a:r>
              <a:rPr lang="en-US" sz="1200" b="0" i="0" kern="1200" dirty="0" err="1" smtClean="0">
                <a:solidFill>
                  <a:schemeClr val="tx1"/>
                </a:solidFill>
                <a:effectLst/>
                <a:latin typeface="+mn-lt"/>
                <a:ea typeface="+mn-ea"/>
                <a:cs typeface="+mn-cs"/>
              </a:rPr>
              <a:t>Urlimchi</a:t>
            </a:r>
            <a:r>
              <a:rPr lang="en-US" sz="1200" b="0" i="0" kern="1200" dirty="0" smtClean="0">
                <a:solidFill>
                  <a:schemeClr val="tx1"/>
                </a:solidFill>
                <a:effectLst/>
                <a:latin typeface="+mn-lt"/>
                <a:ea typeface="+mn-ea"/>
                <a:cs typeface="+mn-cs"/>
              </a:rPr>
              <a:t> in the west along the </a:t>
            </a:r>
            <a:r>
              <a:rPr lang="en-US" sz="1200" b="0" i="0" kern="1200" dirty="0" err="1" smtClean="0">
                <a:solidFill>
                  <a:schemeClr val="tx1"/>
                </a:solidFill>
                <a:effectLst/>
                <a:latin typeface="+mn-lt"/>
                <a:ea typeface="+mn-ea"/>
                <a:cs typeface="+mn-cs"/>
              </a:rPr>
              <a:t>Tangri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Tagh</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Tianshan</a:t>
            </a:r>
            <a:r>
              <a:rPr lang="en-US" sz="1200" b="0" i="0" kern="1200" dirty="0" smtClean="0">
                <a:solidFill>
                  <a:schemeClr val="tx1"/>
                </a:solidFill>
                <a:effectLst/>
                <a:latin typeface="+mn-lt"/>
                <a:ea typeface="+mn-ea"/>
                <a:cs typeface="+mn-cs"/>
              </a:rPr>
              <a:t>); others migrated into the </a:t>
            </a:r>
            <a:r>
              <a:rPr lang="en-US" sz="1200" b="0" i="0" kern="1200" dirty="0" err="1" smtClean="0">
                <a:solidFill>
                  <a:schemeClr val="tx1"/>
                </a:solidFill>
                <a:effectLst/>
                <a:latin typeface="+mn-lt"/>
                <a:ea typeface="+mn-ea"/>
                <a:cs typeface="+mn-cs"/>
              </a:rPr>
              <a:t>Turpan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Pichan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Shanshan</a:t>
            </a:r>
            <a:r>
              <a:rPr lang="en-US" sz="1200" b="0" i="0" kern="1200" dirty="0" smtClean="0">
                <a:solidFill>
                  <a:schemeClr val="tx1"/>
                </a:solidFill>
                <a:effectLst/>
                <a:latin typeface="+mn-lt"/>
                <a:ea typeface="+mn-ea"/>
                <a:cs typeface="+mn-cs"/>
              </a:rPr>
              <a:t>), and </a:t>
            </a:r>
            <a:r>
              <a:rPr lang="en-US" sz="1200" b="0" i="0" kern="1200" dirty="0" err="1" smtClean="0">
                <a:solidFill>
                  <a:schemeClr val="tx1"/>
                </a:solidFill>
                <a:effectLst/>
                <a:latin typeface="+mn-lt"/>
                <a:ea typeface="+mn-ea"/>
                <a:cs typeface="+mn-cs"/>
              </a:rPr>
              <a:t>Toqsun</a:t>
            </a:r>
            <a:r>
              <a:rPr lang="en-US" sz="1200" b="0" i="0" kern="1200" dirty="0" smtClean="0">
                <a:solidFill>
                  <a:schemeClr val="tx1"/>
                </a:solidFill>
                <a:effectLst/>
                <a:latin typeface="+mn-lt"/>
                <a:ea typeface="+mn-ea"/>
                <a:cs typeface="+mn-cs"/>
              </a:rPr>
              <a:t> basins in the west, and had a cultural effect on the </a:t>
            </a:r>
            <a:r>
              <a:rPr lang="en-US" sz="1200" b="0" i="0" kern="1200" dirty="0" err="1" smtClean="0">
                <a:solidFill>
                  <a:schemeClr val="tx1"/>
                </a:solidFill>
                <a:effectLst/>
                <a:latin typeface="+mn-lt"/>
                <a:ea typeface="+mn-ea"/>
                <a:cs typeface="+mn-cs"/>
              </a:rPr>
              <a:t>Qarashahar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Yanqi</a:t>
            </a:r>
            <a:r>
              <a:rPr lang="en-US" sz="1200" b="0" i="0" kern="1200" dirty="0" smtClean="0">
                <a:solidFill>
                  <a:schemeClr val="tx1"/>
                </a:solidFill>
                <a:effectLst/>
                <a:latin typeface="+mn-lt"/>
                <a:ea typeface="+mn-ea"/>
                <a:cs typeface="+mn-cs"/>
              </a:rPr>
              <a:t>) Basin and the valleys of the </a:t>
            </a:r>
            <a:r>
              <a:rPr lang="en-US" sz="1200" b="0" i="0" kern="1200" dirty="0" err="1" smtClean="0">
                <a:solidFill>
                  <a:schemeClr val="tx1"/>
                </a:solidFill>
                <a:effectLst/>
                <a:latin typeface="+mn-lt"/>
                <a:ea typeface="+mn-ea"/>
                <a:cs typeface="+mn-cs"/>
              </a:rPr>
              <a:t>Tangri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Tagh</a:t>
            </a:r>
            <a:r>
              <a:rPr lang="en-US" sz="1200" b="0" i="0" kern="1200" dirty="0" smtClean="0">
                <a:solidFill>
                  <a:schemeClr val="tx1"/>
                </a:solidFill>
                <a:effectLst/>
                <a:latin typeface="+mn-lt"/>
                <a:ea typeface="+mn-ea"/>
                <a:cs typeface="+mn-cs"/>
              </a:rPr>
              <a:t>. During the Western Zhou to the Spring and Autumn Period, Ancient </a:t>
            </a:r>
            <a:r>
              <a:rPr lang="en-US" sz="1200" b="0" i="0" kern="1200" dirty="0" err="1" smtClean="0">
                <a:solidFill>
                  <a:schemeClr val="tx1"/>
                </a:solidFill>
                <a:effectLst/>
                <a:latin typeface="+mn-lt"/>
                <a:ea typeface="+mn-ea"/>
                <a:cs typeface="+mn-cs"/>
              </a:rPr>
              <a:t>Mediten-anean</a:t>
            </a:r>
            <a:r>
              <a:rPr lang="en-US" sz="1200" b="0" i="0" kern="1200" dirty="0" smtClean="0">
                <a:solidFill>
                  <a:schemeClr val="tx1"/>
                </a:solidFill>
                <a:effectLst/>
                <a:latin typeface="+mn-lt"/>
                <a:ea typeface="+mn-ea"/>
                <a:cs typeface="+mn-cs"/>
              </a:rPr>
              <a:t> peoples crossed the Pamir Plateau, travelled along the northern and southern edges of the </a:t>
            </a:r>
            <a:r>
              <a:rPr lang="en-US" sz="1200" b="0" i="0" kern="1200" dirty="0" err="1" smtClean="0">
                <a:solidFill>
                  <a:schemeClr val="tx1"/>
                </a:solidFill>
                <a:effectLst/>
                <a:latin typeface="+mn-lt"/>
                <a:ea typeface="+mn-ea"/>
                <a:cs typeface="+mn-cs"/>
              </a:rPr>
              <a:t>Tarim</a:t>
            </a:r>
            <a:r>
              <a:rPr lang="en-US" sz="1200" b="0" i="0" kern="1200" dirty="0" smtClean="0">
                <a:solidFill>
                  <a:schemeClr val="tx1"/>
                </a:solidFill>
                <a:effectLst/>
                <a:latin typeface="+mn-lt"/>
                <a:ea typeface="+mn-ea"/>
                <a:cs typeface="+mn-cs"/>
              </a:rPr>
              <a:t> Basin, and then advanced into </a:t>
            </a:r>
            <a:r>
              <a:rPr lang="en-US" sz="1200" b="0" i="0" kern="1200" dirty="0" err="1" smtClean="0">
                <a:solidFill>
                  <a:schemeClr val="tx1"/>
                </a:solidFill>
                <a:effectLst/>
                <a:latin typeface="+mn-lt"/>
                <a:ea typeface="+mn-ea"/>
                <a:cs typeface="+mn-cs"/>
              </a:rPr>
              <a:t>Lopnur</a:t>
            </a:r>
            <a:r>
              <a:rPr lang="en-US" sz="1200" b="0" i="0" kern="1200" dirty="0" smtClean="0">
                <a:solidFill>
                  <a:schemeClr val="tx1"/>
                </a:solidFill>
                <a:effectLst/>
                <a:latin typeface="+mn-lt"/>
                <a:ea typeface="+mn-ea"/>
                <a:cs typeface="+mn-cs"/>
              </a:rPr>
              <a:t> and the eastern </a:t>
            </a:r>
            <a:r>
              <a:rPr lang="en-US" sz="1200" b="0" i="0" kern="1200" dirty="0" err="1" smtClean="0">
                <a:solidFill>
                  <a:schemeClr val="tx1"/>
                </a:solidFill>
                <a:effectLst/>
                <a:latin typeface="+mn-lt"/>
                <a:ea typeface="+mn-ea"/>
                <a:cs typeface="+mn-cs"/>
              </a:rPr>
              <a:t>Tangri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Tagh</a:t>
            </a:r>
            <a:r>
              <a:rPr lang="en-US" sz="1200" b="0" i="0" kern="1200" dirty="0" smtClean="0">
                <a:solidFill>
                  <a:schemeClr val="tx1"/>
                </a:solidFill>
                <a:effectLst/>
                <a:latin typeface="+mn-lt"/>
                <a:ea typeface="+mn-ea"/>
                <a:cs typeface="+mn-cs"/>
              </a:rPr>
              <a:t>. During these waves of emigration, eastern culture coming from the Gansu Corridor met western culture which was advancing eastward into the eastern and central parts of Xinjiang. The different races made frequent contact and stimulated the change and development of various cultures. All these led to the special cultures of central Xinjiang and "the mixing of the races."</a:t>
            </a:r>
          </a:p>
          <a:p>
            <a:r>
              <a:rPr lang="en-US" sz="1200" b="0" i="0" kern="1200" dirty="0" smtClean="0">
                <a:solidFill>
                  <a:schemeClr val="tx1"/>
                </a:solidFill>
                <a:effectLst/>
                <a:latin typeface="+mn-lt"/>
                <a:ea typeface="+mn-ea"/>
                <a:cs typeface="+mn-cs"/>
              </a:rPr>
              <a:t>The cultural contact and mixing between the East and the West since around 2000 BC prepared the foundation for many small oasis states in this area and it led to the formal birth of the "Silk Roads" which connected Europe with Asia. Undoubtedly all these events had important effects on world history. Also, there were other significant, related archeological discoveries in the Gansu Corridor and eastern Xinjiang. For example, common wheat dating to the early third millennium BC has been found in the central part of the Gansu Corridor and jade materials dating to the late third millennium BC have been found in the eastern part of the Gansu Corridor. All this evidence suggests that the formation of this trade channel can be traced back to the prehistoric period.</a:t>
            </a:r>
          </a:p>
          <a:p>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5</a:t>
            </a:fld>
            <a:endParaRPr lang="en-US"/>
          </a:p>
        </p:txBody>
      </p:sp>
    </p:spTree>
    <p:extLst>
      <p:ext uri="{BB962C8B-B14F-4D97-AF65-F5344CB8AC3E}">
        <p14:creationId xmlns:p14="http://schemas.microsoft.com/office/powerpoint/2010/main" val="291082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 It is more or less unanimously accepted that Japanese rice cultivation originated in China, its import route in three possible areas, north, middle or south China</a:t>
            </a:r>
            <a:r>
              <a:rPr lang="en-US" sz="1200" b="0" i="0" kern="1200" baseline="30000" dirty="0" smtClean="0">
                <a:solidFill>
                  <a:schemeClr val="tx1"/>
                </a:solidFill>
                <a:effectLst/>
                <a:latin typeface="+mn-lt"/>
                <a:ea typeface="+mn-ea"/>
                <a:cs typeface="+mn-cs"/>
              </a:rPr>
              <a:t>(5).</a:t>
            </a:r>
            <a:r>
              <a:rPr lang="en-US" sz="1200" b="0" i="0" kern="1200" dirty="0" smtClean="0">
                <a:solidFill>
                  <a:schemeClr val="tx1"/>
                </a:solidFill>
                <a:effectLst/>
                <a:latin typeface="+mn-lt"/>
                <a:ea typeface="+mn-ea"/>
                <a:cs typeface="+mn-cs"/>
              </a:rPr>
              <a:t> The north China route from </a:t>
            </a:r>
            <a:r>
              <a:rPr lang="en-US" sz="1200" b="0" i="0" kern="1200" dirty="0" err="1" smtClean="0">
                <a:solidFill>
                  <a:schemeClr val="tx1"/>
                </a:solidFill>
                <a:effectLst/>
                <a:latin typeface="+mn-lt"/>
                <a:ea typeface="+mn-ea"/>
                <a:cs typeface="+mn-cs"/>
              </a:rPr>
              <a:t>Hebei</a:t>
            </a:r>
            <a:r>
              <a:rPr lang="en-US" sz="1200" b="0" i="0" kern="1200" dirty="0" smtClean="0">
                <a:solidFill>
                  <a:schemeClr val="tx1"/>
                </a:solidFill>
                <a:effectLst/>
                <a:latin typeface="+mn-lt"/>
                <a:ea typeface="+mn-ea"/>
                <a:cs typeface="+mn-cs"/>
              </a:rPr>
              <a:t> and Liaoning by land, or from Shandong by sea via the Korean Peninsula to Japan, was generally believed to be the main route. As it lacks solid evidence of early rice, it was an unlikely starting point for eastbound rice. Currently, the middle China route from lower Yangtze basin via East China Sea to Korea and Japan, is favored in the 10th century </a:t>
            </a:r>
            <a:r>
              <a:rPr lang="en-US" sz="1200" b="0" i="0" kern="1200" dirty="0" err="1" smtClean="0">
                <a:solidFill>
                  <a:schemeClr val="tx1"/>
                </a:solidFill>
                <a:effectLst/>
                <a:latin typeface="+mn-lt"/>
                <a:ea typeface="+mn-ea"/>
                <a:cs typeface="+mn-cs"/>
              </a:rPr>
              <a:t>BC</a:t>
            </a:r>
            <a:r>
              <a:rPr lang="en-US" sz="1200" b="0" i="1" kern="1200" dirty="0" err="1" smtClean="0">
                <a:solidFill>
                  <a:schemeClr val="tx1"/>
                </a:solidFill>
                <a:effectLst/>
                <a:latin typeface="+mn-lt"/>
                <a:ea typeface="+mn-ea"/>
                <a:cs typeface="+mn-cs"/>
              </a:rPr>
              <a:t>Late</a:t>
            </a:r>
            <a:r>
              <a:rPr lang="en-US" sz="1200" b="0" i="0" kern="1200" dirty="0" smtClean="0">
                <a:solidFill>
                  <a:schemeClr val="tx1"/>
                </a:solidFill>
                <a:effectLst/>
                <a:latin typeface="+mn-lt"/>
                <a:ea typeface="+mn-ea"/>
                <a:cs typeface="+mn-cs"/>
              </a:rPr>
              <a:t> </a:t>
            </a:r>
            <a:r>
              <a:rPr lang="en-US" sz="1200" b="0" i="1" kern="1200" dirty="0" err="1" smtClean="0">
                <a:solidFill>
                  <a:schemeClr val="tx1"/>
                </a:solidFill>
                <a:effectLst/>
                <a:latin typeface="+mn-lt"/>
                <a:ea typeface="+mn-ea"/>
                <a:cs typeface="+mn-cs"/>
              </a:rPr>
              <a:t>Shengwen</a:t>
            </a:r>
            <a:r>
              <a:rPr lang="en-US" sz="1200" b="0" i="0" kern="1200" dirty="0" smtClean="0">
                <a:solidFill>
                  <a:schemeClr val="tx1"/>
                </a:solidFill>
                <a:effectLst/>
                <a:latin typeface="+mn-lt"/>
                <a:ea typeface="+mn-ea"/>
                <a:cs typeface="+mn-cs"/>
              </a:rPr>
              <a:t> period, and developed further in the </a:t>
            </a:r>
            <a:r>
              <a:rPr lang="en-US" sz="1200" b="0" i="1" kern="1200" dirty="0" err="1" smtClean="0">
                <a:solidFill>
                  <a:schemeClr val="tx1"/>
                </a:solidFill>
                <a:effectLst/>
                <a:latin typeface="+mn-lt"/>
                <a:ea typeface="+mn-ea"/>
                <a:cs typeface="+mn-cs"/>
              </a:rPr>
              <a:t>Misheng</a:t>
            </a:r>
            <a:r>
              <a:rPr lang="en-US" sz="1200" b="0" i="1" kern="1200" dirty="0" smtClean="0">
                <a:solidFill>
                  <a:schemeClr val="tx1"/>
                </a:solidFill>
                <a:effectLst/>
                <a:latin typeface="+mn-lt"/>
                <a:ea typeface="+mn-ea"/>
                <a:cs typeface="+mn-cs"/>
              </a:rPr>
              <a:t> (Yayoi)</a:t>
            </a:r>
            <a:r>
              <a:rPr lang="en-US" sz="1200" b="0" i="0" kern="1200" dirty="0" smtClean="0">
                <a:solidFill>
                  <a:schemeClr val="tx1"/>
                </a:solidFill>
                <a:effectLst/>
                <a:latin typeface="+mn-lt"/>
                <a:ea typeface="+mn-ea"/>
                <a:cs typeface="+mn-cs"/>
              </a:rPr>
              <a:t> period</a:t>
            </a:r>
          </a:p>
          <a:p>
            <a:r>
              <a:rPr lang="en-US" sz="1200" b="0" i="0" kern="1200" dirty="0" smtClean="0">
                <a:solidFill>
                  <a:schemeClr val="tx1"/>
                </a:solidFill>
                <a:effectLst/>
                <a:latin typeface="+mn-lt"/>
                <a:ea typeface="+mn-ea"/>
                <a:cs typeface="+mn-cs"/>
              </a:rPr>
              <a:t>            Besides rice, the origin of the Japanese stone ax, stone </a:t>
            </a:r>
            <a:r>
              <a:rPr lang="en-US" sz="1200" b="0" i="1" kern="1200" dirty="0" smtClean="0">
                <a:solidFill>
                  <a:schemeClr val="tx1"/>
                </a:solidFill>
                <a:effectLst/>
                <a:latin typeface="+mn-lt"/>
                <a:ea typeface="+mn-ea"/>
                <a:cs typeface="+mn-cs"/>
              </a:rPr>
              <a:t>ben,</a:t>
            </a:r>
            <a:r>
              <a:rPr lang="en-US" sz="1200" b="0" i="1"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crescent-shaped harvesting knife and other stone and wood cultivation tools are traceable to the lower Yangtze basin.</a:t>
            </a:r>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6</a:t>
            </a:fld>
            <a:endParaRPr lang="en-US"/>
          </a:p>
        </p:txBody>
      </p:sp>
    </p:spTree>
    <p:extLst>
      <p:ext uri="{BB962C8B-B14F-4D97-AF65-F5344CB8AC3E}">
        <p14:creationId xmlns:p14="http://schemas.microsoft.com/office/powerpoint/2010/main" val="18738508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Silk Road did not only promote commodity exchange but also cultural. For example, Buddhism as one of the religions of the </a:t>
            </a:r>
            <a:r>
              <a:rPr lang="en-US" sz="1200" b="0" i="0" kern="1200" dirty="0" err="1" smtClean="0">
                <a:solidFill>
                  <a:schemeClr val="tx1"/>
                </a:solidFill>
                <a:effectLst/>
                <a:latin typeface="+mn-lt"/>
                <a:ea typeface="+mn-ea"/>
                <a:cs typeface="+mn-cs"/>
              </a:rPr>
              <a:t>Kushan</a:t>
            </a:r>
            <a:r>
              <a:rPr lang="en-US" sz="1200" b="0" i="0" kern="1200" dirty="0" smtClean="0">
                <a:solidFill>
                  <a:schemeClr val="tx1"/>
                </a:solidFill>
                <a:effectLst/>
                <a:latin typeface="+mn-lt"/>
                <a:ea typeface="+mn-ea"/>
                <a:cs typeface="+mn-cs"/>
              </a:rPr>
              <a:t> kingdom reached China. Together with merchant caravans Buddhist monks went from India to Central Asia and China, preaching the new religion. Buddhist monuments were discovered in numerous cities along the Silk Road.</a:t>
            </a:r>
            <a:endParaRPr lang="en-US" dirty="0"/>
          </a:p>
        </p:txBody>
      </p:sp>
      <p:sp>
        <p:nvSpPr>
          <p:cNvPr id="4" name="Slide Number Placeholder 3"/>
          <p:cNvSpPr>
            <a:spLocks noGrp="1"/>
          </p:cNvSpPr>
          <p:nvPr>
            <p:ph type="sldNum" sz="quarter" idx="10"/>
          </p:nvPr>
        </p:nvSpPr>
        <p:spPr/>
        <p:txBody>
          <a:bodyPr/>
          <a:lstStyle/>
          <a:p>
            <a:fld id="{B0F10E01-84C4-4A65-B861-36BB5CE393D4}" type="slidenum">
              <a:rPr lang="en-US" smtClean="0"/>
              <a:t>7</a:t>
            </a:fld>
            <a:endParaRPr lang="en-US"/>
          </a:p>
        </p:txBody>
      </p:sp>
    </p:spTree>
    <p:extLst>
      <p:ext uri="{BB962C8B-B14F-4D97-AF65-F5344CB8AC3E}">
        <p14:creationId xmlns:p14="http://schemas.microsoft.com/office/powerpoint/2010/main" val="587150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6FC967-BAD0-4599-8114-6774406FDE7D}" type="datetimeFigureOut">
              <a:rPr lang="en-US" smtClean="0"/>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2761980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6FC967-BAD0-4599-8114-6774406FDE7D}" type="datetimeFigureOut">
              <a:rPr lang="en-US" smtClean="0"/>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2713073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6FC967-BAD0-4599-8114-6774406FDE7D}" type="datetimeFigureOut">
              <a:rPr lang="en-US" smtClean="0"/>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340528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6FC967-BAD0-4599-8114-6774406FDE7D}" type="datetimeFigureOut">
              <a:rPr lang="en-US" smtClean="0"/>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65241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6FC967-BAD0-4599-8114-6774406FDE7D}" type="datetimeFigureOut">
              <a:rPr lang="en-US" smtClean="0"/>
              <a:t>3/27/2012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1206751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6FC967-BAD0-4599-8114-6774406FDE7D}" type="datetimeFigureOut">
              <a:rPr lang="en-US" smtClean="0"/>
              <a:t>3/27/2012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10973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6FC967-BAD0-4599-8114-6774406FDE7D}" type="datetimeFigureOut">
              <a:rPr lang="en-US" smtClean="0"/>
              <a:t>3/27/2012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3615700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6FC967-BAD0-4599-8114-6774406FDE7D}" type="datetimeFigureOut">
              <a:rPr lang="en-US" smtClean="0"/>
              <a:t>3/27/2012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2569357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FC967-BAD0-4599-8114-6774406FDE7D}" type="datetimeFigureOut">
              <a:rPr lang="en-US" smtClean="0"/>
              <a:t>3/27/2012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353547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6FC967-BAD0-4599-8114-6774406FDE7D}" type="datetimeFigureOut">
              <a:rPr lang="en-US" smtClean="0"/>
              <a:t>3/27/2012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4286772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6FC967-BAD0-4599-8114-6774406FDE7D}" type="datetimeFigureOut">
              <a:rPr lang="en-US" smtClean="0"/>
              <a:t>3/27/2012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264D4-CA76-40F7-B721-8D8707A4E824}" type="slidenum">
              <a:rPr lang="en-US" smtClean="0"/>
              <a:t>‹#›</a:t>
            </a:fld>
            <a:endParaRPr lang="en-US"/>
          </a:p>
        </p:txBody>
      </p:sp>
    </p:spTree>
    <p:extLst>
      <p:ext uri="{BB962C8B-B14F-4D97-AF65-F5344CB8AC3E}">
        <p14:creationId xmlns:p14="http://schemas.microsoft.com/office/powerpoint/2010/main" val="82750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FC967-BAD0-4599-8114-6774406FDE7D}" type="datetimeFigureOut">
              <a:rPr lang="en-US" smtClean="0"/>
              <a:t>3/27/2012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264D4-CA76-40F7-B721-8D8707A4E824}" type="slidenum">
              <a:rPr lang="en-US" smtClean="0"/>
              <a:t>‹#›</a:t>
            </a:fld>
            <a:endParaRPr lang="en-US"/>
          </a:p>
        </p:txBody>
      </p:sp>
    </p:spTree>
    <p:extLst>
      <p:ext uri="{BB962C8B-B14F-4D97-AF65-F5344CB8AC3E}">
        <p14:creationId xmlns:p14="http://schemas.microsoft.com/office/powerpoint/2010/main" val="1179937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Proof of early exchange between cultures  in china</a:t>
            </a:r>
            <a:endParaRPr lang="en-US" dirty="0"/>
          </a:p>
        </p:txBody>
      </p:sp>
      <p:sp>
        <p:nvSpPr>
          <p:cNvPr id="3" name="Subtitle 2"/>
          <p:cNvSpPr>
            <a:spLocks noGrp="1"/>
          </p:cNvSpPr>
          <p:nvPr>
            <p:ph type="subTitle" idx="1"/>
          </p:nvPr>
        </p:nvSpPr>
        <p:spPr/>
        <p:txBody>
          <a:bodyPr>
            <a:normAutofit fontScale="62500" lnSpcReduction="20000"/>
          </a:bodyPr>
          <a:lstStyle/>
          <a:p>
            <a:endParaRPr lang="en-US" smtClean="0"/>
          </a:p>
          <a:p>
            <a:r>
              <a:rPr lang="en-US" smtClean="0"/>
              <a:t>Culture exchange between the east and the west</a:t>
            </a:r>
          </a:p>
          <a:p>
            <a:r>
              <a:rPr lang="en-US" smtClean="0"/>
              <a:t> Due to  limited data, discussions on the exchange between the East and the West focused on the period after Zhang Qian's first visit to the Western Regions in the latter part of the second century BC.</a:t>
            </a:r>
          </a:p>
          <a:p>
            <a:endParaRPr lang="en-US" smtClean="0"/>
          </a:p>
          <a:p>
            <a:endParaRPr lang="en-US" smtClean="0"/>
          </a:p>
          <a:p>
            <a:endParaRPr lang="en-US" smtClean="0"/>
          </a:p>
          <a:p>
            <a:endParaRPr lang="en-US" smtClean="0"/>
          </a:p>
          <a:p>
            <a:endParaRPr lang="en-US" smtClean="0"/>
          </a:p>
          <a:p>
            <a:endParaRPr lang="en-US" smtClean="0"/>
          </a:p>
          <a:p>
            <a:endParaRPr lang="en-US" smtClean="0"/>
          </a:p>
          <a:p>
            <a:endParaRPr lang="en-US" dirty="0"/>
          </a:p>
        </p:txBody>
      </p:sp>
    </p:spTree>
    <p:extLst>
      <p:ext uri="{BB962C8B-B14F-4D97-AF65-F5344CB8AC3E}">
        <p14:creationId xmlns:p14="http://schemas.microsoft.com/office/powerpoint/2010/main" val="2327921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EXCAVATION OF </a:t>
            </a:r>
            <a:r>
              <a:rPr lang="en-US" dirty="0" err="1"/>
              <a:t>Yangshao</a:t>
            </a:r>
            <a:r>
              <a:rPr lang="en-US" dirty="0"/>
              <a:t> </a:t>
            </a:r>
            <a:r>
              <a:rPr lang="en-US" dirty="0" smtClean="0"/>
              <a:t>Village IN 1921</a:t>
            </a:r>
            <a:endParaRPr lang="en-US" dirty="0"/>
          </a:p>
        </p:txBody>
      </p:sp>
      <p:sp>
        <p:nvSpPr>
          <p:cNvPr id="3" name="Content Placeholder 2"/>
          <p:cNvSpPr>
            <a:spLocks noGrp="1"/>
          </p:cNvSpPr>
          <p:nvPr>
            <p:ph idx="1"/>
          </p:nvPr>
        </p:nvSpPr>
        <p:spPr/>
        <p:txBody>
          <a:bodyPr>
            <a:normAutofit/>
          </a:bodyPr>
          <a:lstStyle/>
          <a:p>
            <a:endParaRPr lang="en-US" sz="2800" dirty="0" smtClean="0"/>
          </a:p>
          <a:p>
            <a:endParaRPr lang="en-US" sz="2800" dirty="0"/>
          </a:p>
          <a:p>
            <a:pPr marL="0" indent="0">
              <a:buNone/>
            </a:pPr>
            <a:r>
              <a:rPr lang="en-US" sz="2800" dirty="0"/>
              <a:t> </a:t>
            </a:r>
            <a:r>
              <a:rPr lang="en-US" sz="2800" dirty="0" smtClean="0"/>
              <a:t>                </a:t>
            </a:r>
            <a:r>
              <a:rPr lang="en-US" sz="2800" baseline="0" dirty="0" smtClean="0"/>
              <a:t>     </a:t>
            </a:r>
            <a:r>
              <a:rPr lang="en-US" sz="2800" dirty="0"/>
              <a:t> painted pottery in </a:t>
            </a:r>
            <a:r>
              <a:rPr lang="en-US" sz="2800" dirty="0" err="1"/>
              <a:t>Yangshao</a:t>
            </a:r>
            <a:r>
              <a:rPr lang="en-US" sz="2800" dirty="0"/>
              <a:t> came </a:t>
            </a:r>
            <a:r>
              <a:rPr lang="en-US" sz="2800" dirty="0" smtClean="0"/>
              <a:t>from the West.</a:t>
            </a:r>
          </a:p>
          <a:p>
            <a:pPr marL="0" indent="0">
              <a:buNone/>
            </a:pPr>
            <a:r>
              <a:rPr lang="en-US" sz="2200" dirty="0" smtClean="0"/>
              <a:t>.The </a:t>
            </a:r>
            <a:r>
              <a:rPr lang="en-US" sz="2200" dirty="0" err="1"/>
              <a:t>Yangshao</a:t>
            </a:r>
            <a:r>
              <a:rPr lang="en-US" sz="2200" dirty="0"/>
              <a:t> culture is well-known for its painted pottery. </a:t>
            </a:r>
            <a:r>
              <a:rPr lang="en-US" sz="2200" dirty="0" err="1"/>
              <a:t>Yangshao</a:t>
            </a:r>
            <a:r>
              <a:rPr lang="en-US" sz="2200" dirty="0"/>
              <a:t> artisans created </a:t>
            </a:r>
            <a:r>
              <a:rPr lang="en-US" sz="2200" dirty="0" smtClean="0"/>
              <a:t>fine </a:t>
            </a:r>
            <a:r>
              <a:rPr lang="en-US" sz="2200" dirty="0"/>
              <a:t>painted pottery with human facial, animal, and geometric designs</a:t>
            </a:r>
            <a:r>
              <a:rPr lang="en-US" sz="2200" dirty="0" smtClean="0"/>
              <a:t>. </a:t>
            </a:r>
            <a:r>
              <a:rPr lang="en-US" sz="2200" dirty="0"/>
              <a:t>Excavations found that children were buried in painted pottery jars</a:t>
            </a:r>
            <a:r>
              <a:rPr lang="en-US" sz="2200" dirty="0" smtClean="0"/>
              <a:t>.</a:t>
            </a:r>
            <a:endParaRPr lang="en-US" sz="22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295400"/>
            <a:ext cx="1554480" cy="1761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590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lumMod val="50000"/>
                  </a:schemeClr>
                </a:solidFill>
              </a:rPr>
              <a:t>Xinjiang</a:t>
            </a:r>
            <a:r>
              <a:rPr lang="en-US" dirty="0"/>
              <a:t> </a:t>
            </a:r>
            <a:r>
              <a:rPr lang="en-US" dirty="0" smtClean="0"/>
              <a:t>, the frontier zone for culture exchange</a:t>
            </a:r>
            <a:endParaRPr lang="en-US" dirty="0"/>
          </a:p>
        </p:txBody>
      </p:sp>
      <p:sp>
        <p:nvSpPr>
          <p:cNvPr id="3" name="Content Placeholder 2"/>
          <p:cNvSpPr>
            <a:spLocks noGrp="1"/>
          </p:cNvSpPr>
          <p:nvPr>
            <p:ph idx="1"/>
          </p:nvPr>
        </p:nvSpPr>
        <p:spPr/>
        <p:txBody>
          <a:bodyPr/>
          <a:lstStyle/>
          <a:p>
            <a:r>
              <a:rPr lang="en-US" dirty="0" smtClean="0"/>
              <a:t>Location</a:t>
            </a:r>
          </a:p>
          <a:p>
            <a:r>
              <a:rPr lang="en-US" dirty="0" smtClean="0"/>
              <a:t>Vast area</a:t>
            </a:r>
          </a:p>
          <a:p>
            <a:r>
              <a:rPr lang="en-US" dirty="0" smtClean="0"/>
              <a:t>Cultural</a:t>
            </a:r>
          </a:p>
          <a:p>
            <a:pPr marL="0" indent="0">
              <a:buNone/>
            </a:pPr>
            <a:r>
              <a:rPr lang="en-US" dirty="0" smtClean="0"/>
              <a:t> </a:t>
            </a:r>
            <a:r>
              <a:rPr lang="en-US" dirty="0"/>
              <a:t>relics, </a:t>
            </a:r>
            <a:endParaRPr lang="en-US" dirty="0" smtClean="0"/>
          </a:p>
          <a:p>
            <a:pPr marL="0" indent="0">
              <a:buNone/>
            </a:pPr>
            <a:r>
              <a:rPr lang="en-US" dirty="0" smtClean="0"/>
              <a:t>Including</a:t>
            </a:r>
          </a:p>
          <a:p>
            <a:pPr marL="0" indent="0">
              <a:buNone/>
            </a:pPr>
            <a:r>
              <a:rPr lang="en-US" dirty="0" smtClean="0"/>
              <a:t> </a:t>
            </a:r>
            <a:r>
              <a:rPr lang="en-US" dirty="0" err="1"/>
              <a:t>microliths</a:t>
            </a:r>
            <a:r>
              <a:rPr lang="en-US" dirty="0"/>
              <a:t>,</a:t>
            </a:r>
            <a:endParaRPr lang="en-US" dirty="0" smtClean="0"/>
          </a:p>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905000"/>
            <a:ext cx="4433451"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197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Possible spread of prehistoric </a:t>
            </a:r>
            <a:r>
              <a:rPr lang="en-US" dirty="0" err="1" smtClean="0"/>
              <a:t>chinese</a:t>
            </a:r>
            <a:r>
              <a:rPr lang="en-US" dirty="0" smtClean="0"/>
              <a:t> culture to the west</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geographical location and structure caused ancient Chinese culture to have strong native </a:t>
            </a:r>
            <a:r>
              <a:rPr lang="en-US" dirty="0" smtClean="0"/>
              <a:t>characteristics.</a:t>
            </a:r>
          </a:p>
          <a:p>
            <a:r>
              <a:rPr lang="en-US" dirty="0"/>
              <a:t>primitive Chinese culture in the west advanced westward and spread continuously from the early to the late </a:t>
            </a:r>
            <a:r>
              <a:rPr lang="en-US" dirty="0" smtClean="0"/>
              <a:t>periods.</a:t>
            </a:r>
          </a:p>
          <a:p>
            <a:r>
              <a:rPr lang="en-US" dirty="0"/>
              <a:t>the primitive inhabitants' physical characteristics in Gansu, Qinghai, and elsewhere in the western part of China belonged to the Eastern Asiatic type of Mongoloid race</a:t>
            </a:r>
            <a:r>
              <a:rPr lang="en-US" dirty="0" smtClean="0"/>
              <a:t>.</a:t>
            </a:r>
            <a:endParaRPr lang="en-US" dirty="0"/>
          </a:p>
        </p:txBody>
      </p:sp>
    </p:spTree>
    <p:extLst>
      <p:ext uri="{BB962C8B-B14F-4D97-AF65-F5344CB8AC3E}">
        <p14:creationId xmlns:p14="http://schemas.microsoft.com/office/powerpoint/2010/main" val="2558324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Excavations in </a:t>
            </a:r>
            <a:r>
              <a:rPr lang="en-US" dirty="0" err="1" smtClean="0"/>
              <a:t>Linya</a:t>
            </a:r>
            <a:r>
              <a:rPr lang="en-US" dirty="0" smtClean="0"/>
              <a:t> </a:t>
            </a:r>
            <a:r>
              <a:rPr lang="en-US" dirty="0" err="1" smtClean="0"/>
              <a:t>cemetary</a:t>
            </a:r>
            <a:r>
              <a:rPr lang="en-US" dirty="0" smtClean="0"/>
              <a:t> in </a:t>
            </a:r>
            <a:r>
              <a:rPr lang="en-US" dirty="0" err="1" smtClean="0"/>
              <a:t>Remi</a:t>
            </a:r>
            <a:endParaRPr lang="en-US" dirty="0"/>
          </a:p>
        </p:txBody>
      </p:sp>
      <p:sp>
        <p:nvSpPr>
          <p:cNvPr id="3" name="Content Placeholder 2"/>
          <p:cNvSpPr>
            <a:spLocks noGrp="1"/>
          </p:cNvSpPr>
          <p:nvPr>
            <p:ph idx="1"/>
          </p:nvPr>
        </p:nvSpPr>
        <p:spPr/>
        <p:txBody>
          <a:bodyPr/>
          <a:lstStyle/>
          <a:p>
            <a:r>
              <a:rPr lang="en-US" dirty="0" smtClean="0"/>
              <a:t>Group A:</a:t>
            </a:r>
            <a:r>
              <a:rPr lang="en-US" sz="2400" dirty="0" smtClean="0"/>
              <a:t>The </a:t>
            </a:r>
            <a:r>
              <a:rPr lang="en-US" sz="2400" dirty="0"/>
              <a:t>shapes and decorations of ceramics </a:t>
            </a:r>
            <a:r>
              <a:rPr lang="en-US" sz="2400" dirty="0" smtClean="0"/>
              <a:t>were </a:t>
            </a:r>
            <a:r>
              <a:rPr lang="en-US" sz="2400" dirty="0"/>
              <a:t>similar to those of the </a:t>
            </a:r>
            <a:r>
              <a:rPr lang="en-US" sz="2400" dirty="0" err="1"/>
              <a:t>Siba</a:t>
            </a:r>
            <a:r>
              <a:rPr lang="en-US" sz="2400" dirty="0"/>
              <a:t> Culture, and </a:t>
            </a:r>
            <a:r>
              <a:rPr lang="en-US" sz="2400" dirty="0" smtClean="0"/>
              <a:t>some </a:t>
            </a:r>
            <a:r>
              <a:rPr lang="en-US" sz="2400" dirty="0"/>
              <a:t>nearly identical</a:t>
            </a:r>
            <a:r>
              <a:rPr lang="en-US" sz="2400" dirty="0" smtClean="0"/>
              <a:t>.</a:t>
            </a:r>
          </a:p>
          <a:p>
            <a:r>
              <a:rPr lang="en-US" dirty="0" smtClean="0"/>
              <a:t>Group B : </a:t>
            </a:r>
            <a:r>
              <a:rPr lang="en-US" sz="2400" dirty="0" smtClean="0"/>
              <a:t> jar </a:t>
            </a:r>
            <a:r>
              <a:rPr lang="en-US" sz="2400" dirty="0"/>
              <a:t>with an oval belly and a jar with ball-shaped belly. The body of these forms was painted with a parallel water pattern and shaft-indented line pattern.</a:t>
            </a:r>
          </a:p>
        </p:txBody>
      </p:sp>
    </p:spTree>
    <p:extLst>
      <p:ext uri="{BB962C8B-B14F-4D97-AF65-F5344CB8AC3E}">
        <p14:creationId xmlns:p14="http://schemas.microsoft.com/office/powerpoint/2010/main" val="2679036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EARLY CULTURE EXCHANGE BETWEEN CHINA AND JAPAN</a:t>
            </a:r>
            <a:endParaRPr lang="en-US" dirty="0"/>
          </a:p>
        </p:txBody>
      </p:sp>
      <p:sp>
        <p:nvSpPr>
          <p:cNvPr id="3" name="Content Placeholder 2"/>
          <p:cNvSpPr>
            <a:spLocks noGrp="1"/>
          </p:cNvSpPr>
          <p:nvPr>
            <p:ph sz="half" idx="1"/>
          </p:nvPr>
        </p:nvSpPr>
        <p:spPr/>
        <p:txBody>
          <a:bodyPr>
            <a:normAutofit fontScale="70000" lnSpcReduction="20000"/>
          </a:bodyPr>
          <a:lstStyle/>
          <a:p>
            <a:pPr marL="0" indent="0">
              <a:buNone/>
            </a:pPr>
            <a:r>
              <a:rPr lang="en-US" sz="2400" dirty="0" smtClean="0"/>
              <a:t> </a:t>
            </a:r>
          </a:p>
          <a:p>
            <a:endParaRPr lang="en-US" sz="2400" dirty="0"/>
          </a:p>
        </p:txBody>
      </p:sp>
      <p:sp>
        <p:nvSpPr>
          <p:cNvPr id="4" name="Text Placeholder 3"/>
          <p:cNvSpPr>
            <a:spLocks noGrp="1"/>
          </p:cNvSpPr>
          <p:nvPr>
            <p:ph sz="half" idx="2"/>
          </p:nvPr>
        </p:nvSpPr>
        <p:spPr>
          <a:xfrm>
            <a:off x="4724400" y="1600200"/>
            <a:ext cx="4038600" cy="4525963"/>
          </a:xfrm>
        </p:spPr>
        <p:txBody>
          <a:bodyPr>
            <a:normAutofit fontScale="70000" lnSpcReduction="20000"/>
          </a:bodyPr>
          <a:lstStyle/>
          <a:p>
            <a:r>
              <a:rPr lang="en-US" sz="3200" dirty="0" smtClean="0"/>
              <a:t>The </a:t>
            </a:r>
            <a:r>
              <a:rPr lang="en-US" sz="3200" dirty="0" err="1" smtClean="0"/>
              <a:t>Palaeolithic</a:t>
            </a:r>
            <a:r>
              <a:rPr lang="en-US" sz="3200" dirty="0" smtClean="0"/>
              <a:t> and Neolithic</a:t>
            </a:r>
          </a:p>
          <a:p>
            <a:r>
              <a:rPr lang="en-US" sz="3200" dirty="0" smtClean="0"/>
              <a:t> pottery and agricultural growth,</a:t>
            </a:r>
          </a:p>
          <a:p>
            <a:r>
              <a:rPr lang="en-US" sz="3200" dirty="0" smtClean="0"/>
              <a:t>bronze and metal ware import</a:t>
            </a:r>
          </a:p>
          <a:p>
            <a:r>
              <a:rPr lang="en-US" sz="3400" dirty="0"/>
              <a:t>BALUSTRADE-STYLE CONSTRUCTIO</a:t>
            </a:r>
            <a:r>
              <a:rPr lang="en-US" sz="3400" b="1" dirty="0"/>
              <a:t>N</a:t>
            </a:r>
            <a:endParaRPr lang="en-US" sz="3400" dirty="0"/>
          </a:p>
          <a:p>
            <a:r>
              <a:rPr lang="en-US" sz="3400" b="1" dirty="0"/>
              <a:t> </a:t>
            </a:r>
            <a:endParaRPr lang="en-US" sz="3400" dirty="0"/>
          </a:p>
          <a:p>
            <a:r>
              <a:rPr lang="en-US" sz="3200" b="1" dirty="0"/>
              <a:t>	</a:t>
            </a:r>
            <a:r>
              <a:rPr lang="en-US" sz="3200" dirty="0"/>
              <a:t>Balustrade-style construction is an ancient style popular in lower Yangtze basin and is still used in certain areas of Yunnan province</a:t>
            </a:r>
            <a:endParaRPr lang="en-US" sz="3200" dirty="0" smtClean="0"/>
          </a:p>
          <a:p>
            <a:pPr marL="0" indent="0">
              <a:buNone/>
            </a:pPr>
            <a:endParaRPr lang="en-US" sz="3200" dirty="0"/>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2373240"/>
            <a:ext cx="1714676" cy="2011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 y="4703086"/>
            <a:ext cx="3291840" cy="1956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2373240"/>
            <a:ext cx="2651760" cy="1355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4365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CULTURE EXCHANGE BETWEEN CHINA  AND INDIA/silk roads </a:t>
            </a:r>
            <a:endParaRPr lang="en-US" dirty="0"/>
          </a:p>
        </p:txBody>
      </p:sp>
      <p:sp>
        <p:nvSpPr>
          <p:cNvPr id="8" name="Text Placeholder 7"/>
          <p:cNvSpPr>
            <a:spLocks noGrp="1"/>
          </p:cNvSpPr>
          <p:nvPr>
            <p:ph type="body" idx="1"/>
          </p:nvPr>
        </p:nvSpPr>
        <p:spPr/>
        <p:txBody>
          <a:bodyPr/>
          <a:lstStyle/>
          <a:p>
            <a:r>
              <a:rPr lang="en-US" dirty="0" err="1" smtClean="0"/>
              <a:t>india</a:t>
            </a:r>
            <a:endParaRPr lang="en-US" dirty="0"/>
          </a:p>
        </p:txBody>
      </p:sp>
      <p:sp>
        <p:nvSpPr>
          <p:cNvPr id="3" name="Content Placeholder 2"/>
          <p:cNvSpPr>
            <a:spLocks noGrp="1"/>
          </p:cNvSpPr>
          <p:nvPr>
            <p:ph sz="half" idx="2"/>
          </p:nvPr>
        </p:nvSpPr>
        <p:spPr/>
        <p:txBody>
          <a:bodyPr/>
          <a:lstStyle/>
          <a:p>
            <a:pPr marL="0" indent="0">
              <a:buNone/>
            </a:pPr>
            <a:endParaRPr lang="en-US" dirty="0" smtClean="0"/>
          </a:p>
          <a:p>
            <a:pPr marL="0" indent="0">
              <a:buNone/>
            </a:pPr>
            <a:r>
              <a:rPr lang="en-US" sz="2400" dirty="0" smtClean="0">
                <a:solidFill>
                  <a:schemeClr val="accent2">
                    <a:lumMod val="75000"/>
                  </a:schemeClr>
                </a:solidFill>
              </a:rPr>
              <a:t>LIGUISTIC EVIDENDENCE</a:t>
            </a:r>
          </a:p>
          <a:p>
            <a:r>
              <a:rPr lang="en-US" sz="2400" dirty="0" smtClean="0"/>
              <a:t>Example:   The nameless </a:t>
            </a:r>
            <a:r>
              <a:rPr lang="en-US" sz="2400" dirty="0" err="1" smtClean="0"/>
              <a:t>fingure</a:t>
            </a:r>
            <a:r>
              <a:rPr lang="en-US" dirty="0" smtClean="0"/>
              <a:t>: </a:t>
            </a:r>
            <a:r>
              <a:rPr lang="en-US" sz="2000" dirty="0" smtClean="0"/>
              <a:t>The naming of the forth figure in both cultures. </a:t>
            </a:r>
          </a:p>
          <a:p>
            <a:endParaRPr lang="en-US" dirty="0" smtClean="0"/>
          </a:p>
          <a:p>
            <a:endParaRPr lang="en-US" dirty="0"/>
          </a:p>
        </p:txBody>
      </p:sp>
      <p:sp>
        <p:nvSpPr>
          <p:cNvPr id="9" name="Text Placeholder 8"/>
          <p:cNvSpPr>
            <a:spLocks noGrp="1"/>
          </p:cNvSpPr>
          <p:nvPr>
            <p:ph type="body" sz="quarter" idx="3"/>
          </p:nvPr>
        </p:nvSpPr>
        <p:spPr/>
        <p:txBody>
          <a:bodyPr/>
          <a:lstStyle/>
          <a:p>
            <a:r>
              <a:rPr lang="en-US" dirty="0" smtClean="0"/>
              <a:t>Silk roads</a:t>
            </a:r>
            <a:endParaRPr lang="en-US" dirty="0"/>
          </a:p>
        </p:txBody>
      </p:sp>
      <p:sp>
        <p:nvSpPr>
          <p:cNvPr id="10" name="Content Placeholder 9"/>
          <p:cNvSpPr>
            <a:spLocks noGrp="1"/>
          </p:cNvSpPr>
          <p:nvPr>
            <p:ph sz="quarter" idx="4"/>
          </p:nvPr>
        </p:nvSpPr>
        <p:spPr/>
        <p:txBody>
          <a:bodyPr>
            <a:normAutofit/>
          </a:bodyPr>
          <a:lstStyle/>
          <a:p>
            <a:endParaRPr lang="en-US" sz="2000" dirty="0" smtClean="0"/>
          </a:p>
          <a:p>
            <a:pPr marL="0" indent="0">
              <a:buNone/>
            </a:pPr>
            <a:r>
              <a:rPr lang="en-US" dirty="0" smtClean="0">
                <a:solidFill>
                  <a:schemeClr val="accent2">
                    <a:lumMod val="75000"/>
                  </a:schemeClr>
                </a:solidFill>
              </a:rPr>
              <a:t>        RELIGION</a:t>
            </a:r>
          </a:p>
          <a:p>
            <a:r>
              <a:rPr lang="en-US" sz="2000" dirty="0" smtClean="0"/>
              <a:t>Buddhism reached china thorough the silk road</a:t>
            </a:r>
            <a:endParaRPr lang="en-US" sz="2000" dirty="0"/>
          </a:p>
        </p:txBody>
      </p:sp>
    </p:spTree>
    <p:extLst>
      <p:ext uri="{BB962C8B-B14F-4D97-AF65-F5344CB8AC3E}">
        <p14:creationId xmlns:p14="http://schemas.microsoft.com/office/powerpoint/2010/main" val="3784626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998</TotalTime>
  <Words>1073</Words>
  <Application>Microsoft Office PowerPoint</Application>
  <PresentationFormat>On-screen Show (4:3)</PresentationFormat>
  <Paragraphs>69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Proof of early exchange between cultures  in china</vt:lpstr>
      <vt:lpstr>EXCAVATION OF Yangshao Village IN 1921</vt:lpstr>
      <vt:lpstr>Xinjiang , the frontier zone for culture exchange</vt:lpstr>
      <vt:lpstr> Possible spread of prehistoric chinese culture to the west</vt:lpstr>
      <vt:lpstr>Excavations in Linya cemetary in Remi</vt:lpstr>
      <vt:lpstr>EARLY CULTURE EXCHANGE BETWEEN CHINA AND JAPAN</vt:lpstr>
      <vt:lpstr>CULTURE EXCHANGE BETWEEN CHINA  AND INDIA/silk roads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Proof of early exchange between cultures  in china</dc:title>
  <dc:creator>olivia</dc:creator>
  <cp:lastModifiedBy>olivia</cp:lastModifiedBy>
  <cp:revision>29</cp:revision>
  <dcterms:created xsi:type="dcterms:W3CDTF">2012-03-28T03:47:30Z</dcterms:created>
  <dcterms:modified xsi:type="dcterms:W3CDTF">2012-03-28T20:26:25Z</dcterms:modified>
</cp:coreProperties>
</file>