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1" r:id="rId1"/>
  </p:sldMasterIdLst>
  <p:notesMasterIdLst>
    <p:notesMasterId r:id="rId18"/>
  </p:notesMasterIdLst>
  <p:sldIdLst>
    <p:sldId id="256" r:id="rId2"/>
    <p:sldId id="262" r:id="rId3"/>
    <p:sldId id="257" r:id="rId4"/>
    <p:sldId id="260" r:id="rId5"/>
    <p:sldId id="261" r:id="rId6"/>
    <p:sldId id="258" r:id="rId7"/>
    <p:sldId id="266" r:id="rId8"/>
    <p:sldId id="267" r:id="rId9"/>
    <p:sldId id="268" r:id="rId10"/>
    <p:sldId id="259" r:id="rId11"/>
    <p:sldId id="270" r:id="rId12"/>
    <p:sldId id="275" r:id="rId13"/>
    <p:sldId id="271" r:id="rId14"/>
    <p:sldId id="272" r:id="rId15"/>
    <p:sldId id="274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76173" autoAdjust="0"/>
  </p:normalViewPr>
  <p:slideViewPr>
    <p:cSldViewPr snapToGrid="0" snapToObjects="1">
      <p:cViewPr varScale="1">
        <p:scale>
          <a:sx n="60" d="100"/>
          <a:sy n="60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3D50-940A-C249-9974-8BF00B682317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4F67-5874-6F49-9AD2-ABDA150C3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3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846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808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755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036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0360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605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948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43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888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444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979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Then, let’s see the origins of the customs.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687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tradition</a:t>
            </a:r>
            <a:r>
              <a:rPr kumimoji="1" lang="en-US" altLang="zh-CN" baseline="0" dirty="0" smtClean="0"/>
              <a:t> of eating </a:t>
            </a:r>
            <a:r>
              <a:rPr kumimoji="1" lang="en-US" altLang="zh-CN" baseline="0" dirty="0" err="1" smtClean="0"/>
              <a:t>Zongzi</a:t>
            </a:r>
            <a:r>
              <a:rPr kumimoji="1" lang="en-US" altLang="zh-CN" baseline="0" dirty="0" smtClean="0"/>
              <a:t> originated from the death of </a:t>
            </a:r>
            <a:r>
              <a:rPr kumimoji="1" lang="en-US" altLang="zh-CN" baseline="0" dirty="0" err="1" smtClean="0"/>
              <a:t>Quyuan</a:t>
            </a:r>
            <a:r>
              <a:rPr kumimoji="1" lang="en-US" altLang="zh-CN" baseline="0" dirty="0" smtClean="0"/>
              <a:t>, the patriotic poet in ancient China. People threw balls of sticky rice into the river hoping fish would choose it over his body. Later, people began to eat </a:t>
            </a:r>
            <a:r>
              <a:rPr kumimoji="1" lang="en-US" altLang="zh-CN" baseline="0" dirty="0" err="1" smtClean="0"/>
              <a:t>Zongzi</a:t>
            </a:r>
            <a:r>
              <a:rPr kumimoji="1" lang="en-US" altLang="zh-CN" baseline="0" dirty="0" smtClean="0"/>
              <a:t> on that day.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129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512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u="none" dirty="0">
              <a:solidFill>
                <a:schemeClr val="tx1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4F67-5874-6F49-9AD2-ABDA150C3BD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25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44B73F27-3A17-F149-8723-33A7DB0A9D11}" type="datetimeFigureOut">
              <a:rPr kumimoji="1" lang="zh-CN" altLang="en-US" smtClean="0"/>
              <a:t>20/9/27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C16FD98-3B6B-D445-A4E6-312DB820A64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3308" y="3544723"/>
            <a:ext cx="8362950" cy="1679575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The Dragon Boat Festival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79463" y="5347270"/>
            <a:ext cx="7583487" cy="1082421"/>
          </a:xfrm>
        </p:spPr>
        <p:txBody>
          <a:bodyPr>
            <a:noAutofit/>
          </a:bodyPr>
          <a:lstStyle/>
          <a:p>
            <a:r>
              <a:rPr kumimoji="1" lang="zh-CN" altLang="en-US" sz="3000" dirty="0"/>
              <a:t>杨子泠</a:t>
            </a:r>
            <a:r>
              <a:rPr kumimoji="1" lang="en-US" altLang="zh-CN" sz="3000" dirty="0"/>
              <a:t> Yang </a:t>
            </a:r>
            <a:r>
              <a:rPr kumimoji="1" lang="en-US" altLang="zh-CN" sz="3000" dirty="0" err="1" smtClean="0"/>
              <a:t>Ziling</a:t>
            </a:r>
            <a:endParaRPr kumimoji="1" lang="en-US" altLang="zh-CN" sz="3000" dirty="0" smtClean="0"/>
          </a:p>
          <a:p>
            <a:r>
              <a:rPr kumimoji="1" lang="zh-CN" altLang="en-US" sz="3000" dirty="0" smtClean="0"/>
              <a:t>汤伊然</a:t>
            </a:r>
            <a:r>
              <a:rPr kumimoji="1" lang="en-US" altLang="zh-CN" sz="3000" dirty="0" smtClean="0"/>
              <a:t> Tang </a:t>
            </a:r>
            <a:r>
              <a:rPr kumimoji="1" lang="en-US" altLang="zh-CN" sz="3000" dirty="0" err="1" smtClean="0"/>
              <a:t>Yiran</a:t>
            </a:r>
            <a:r>
              <a:rPr kumimoji="1" lang="en-US" altLang="zh-CN" sz="3000" dirty="0" smtClean="0"/>
              <a:t/>
            </a:r>
            <a:br>
              <a:rPr kumimoji="1" lang="en-US" altLang="zh-CN" sz="3000" dirty="0" smtClean="0"/>
            </a:br>
            <a:endParaRPr kumimoji="1" lang="zh-CN" altLang="en-US" sz="3000" dirty="0"/>
          </a:p>
        </p:txBody>
      </p:sp>
      <p:pic>
        <p:nvPicPr>
          <p:cNvPr id="4" name="图片 3" descr="12-dragon-boat-racing-festival-ch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9" y="439734"/>
            <a:ext cx="6439232" cy="357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Part III Translation 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0363" y="2093487"/>
            <a:ext cx="7232650" cy="921352"/>
          </a:xfrm>
        </p:spPr>
        <p:txBody>
          <a:bodyPr>
            <a:noAutofit/>
          </a:bodyPr>
          <a:lstStyle/>
          <a:p>
            <a:r>
              <a:rPr kumimoji="1" lang="en-US" altLang="zh-CN" sz="4500" b="1" dirty="0" smtClean="0"/>
              <a:t> Translation of Culture-loaded Words</a:t>
            </a:r>
          </a:p>
          <a:p>
            <a:pPr marL="0" indent="0">
              <a:buNone/>
            </a:pPr>
            <a:r>
              <a:rPr kumimoji="1" lang="en-US" altLang="zh-CN" sz="3500" b="1" dirty="0" smtClean="0"/>
              <a:t>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24450" y="3975894"/>
            <a:ext cx="6133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chemeClr val="bg1"/>
                </a:solidFill>
              </a:rPr>
              <a:t> ------  </a:t>
            </a:r>
            <a:r>
              <a:rPr kumimoji="1" lang="en-US" altLang="zh-CN" sz="4000" b="1" dirty="0" smtClean="0">
                <a:solidFill>
                  <a:schemeClr val="bg1"/>
                </a:solidFill>
              </a:rPr>
              <a:t>Transliteration plus </a:t>
            </a:r>
            <a:r>
              <a:rPr kumimoji="1" lang="en-US" altLang="zh-CN" sz="4000" b="1" dirty="0">
                <a:solidFill>
                  <a:schemeClr val="bg1"/>
                </a:solidFill>
              </a:rPr>
              <a:t>explanation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Translation of Culture-loaded Words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735" y="2152301"/>
            <a:ext cx="8708090" cy="3229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4000" dirty="0" smtClean="0"/>
              <a:t>1.  People eat </a:t>
            </a:r>
            <a:r>
              <a:rPr kumimoji="1" lang="en-US" altLang="zh-CN" sz="4000" dirty="0" err="1" smtClean="0">
                <a:solidFill>
                  <a:srgbClr val="3366FF"/>
                </a:solidFill>
              </a:rPr>
              <a:t>Zongzi</a:t>
            </a:r>
            <a:r>
              <a:rPr kumimoji="1" lang="en-US" altLang="zh-CN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sz="4000" dirty="0"/>
              <a:t>on </a:t>
            </a:r>
            <a:r>
              <a:rPr kumimoji="1" lang="en-US" altLang="zh-CN" sz="4000" dirty="0" err="1"/>
              <a:t>Duanwu</a:t>
            </a:r>
            <a:r>
              <a:rPr kumimoji="1" lang="en-US" altLang="zh-CN" sz="4000" dirty="0"/>
              <a:t> Day, a special rice pudding wrapped up with reed leaves.</a:t>
            </a:r>
          </a:p>
        </p:txBody>
      </p:sp>
    </p:spTree>
    <p:extLst>
      <p:ext uri="{BB962C8B-B14F-4D97-AF65-F5344CB8AC3E}">
        <p14:creationId xmlns:p14="http://schemas.microsoft.com/office/powerpoint/2010/main" val="19637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Translation of Culture-loaded Words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735" y="2152301"/>
            <a:ext cx="8708090" cy="32292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kumimoji="1" lang="en-US" altLang="zh-CN" sz="4000" dirty="0" smtClean="0"/>
              <a:t>2. </a:t>
            </a:r>
            <a:r>
              <a:rPr lang="en-US" altLang="zh-CN" sz="4000" dirty="0">
                <a:effectLst/>
              </a:rPr>
              <a:t>commemorate </a:t>
            </a:r>
            <a:r>
              <a:rPr lang="en-US" altLang="zh-CN" sz="4000" u="sng" dirty="0" err="1">
                <a:solidFill>
                  <a:srgbClr val="0000FF"/>
                </a:solidFill>
                <a:effectLst/>
              </a:rPr>
              <a:t>Qu</a:t>
            </a:r>
            <a:r>
              <a:rPr lang="en-US" altLang="zh-CN" sz="4000" u="sng" dirty="0">
                <a:solidFill>
                  <a:srgbClr val="0000FF"/>
                </a:solidFill>
                <a:effectLst/>
              </a:rPr>
              <a:t> Yuan</a:t>
            </a:r>
            <a:r>
              <a:rPr lang="en-US" altLang="zh-CN" sz="4000" u="sng" dirty="0">
                <a:effectLst/>
              </a:rPr>
              <a:t>, China’s great poet of the Warring States Period.</a:t>
            </a:r>
            <a:endParaRPr lang="zh-CN" altLang="zh-CN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0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Translation of Culture-loaded Words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735" y="2152301"/>
            <a:ext cx="8708090" cy="3229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4000" dirty="0"/>
              <a:t>3</a:t>
            </a:r>
            <a:r>
              <a:rPr kumimoji="1" lang="en-US" altLang="zh-CN" sz="4000" dirty="0" smtClean="0"/>
              <a:t>.  </a:t>
            </a:r>
            <a:r>
              <a:rPr kumimoji="1" lang="en-US" altLang="zh-CN" sz="4000" dirty="0" err="1" smtClean="0"/>
              <a:t>Qu</a:t>
            </a:r>
            <a:r>
              <a:rPr kumimoji="1" lang="en-US" altLang="zh-CN" sz="4000" dirty="0" smtClean="0"/>
              <a:t> </a:t>
            </a:r>
            <a:r>
              <a:rPr kumimoji="1" lang="en-US" altLang="zh-CN" sz="4000" dirty="0"/>
              <a:t>Y</a:t>
            </a:r>
            <a:r>
              <a:rPr kumimoji="1" lang="en-US" altLang="zh-CN" sz="4000" dirty="0" smtClean="0"/>
              <a:t>uan was </a:t>
            </a:r>
            <a:r>
              <a:rPr kumimoji="1" lang="en-US" altLang="zh-CN" sz="4000" dirty="0"/>
              <a:t>appointed as </a:t>
            </a:r>
            <a:r>
              <a:rPr kumimoji="1" lang="en-US" altLang="zh-CN" sz="4000" u="sng" dirty="0" err="1">
                <a:solidFill>
                  <a:srgbClr val="0000FF"/>
                </a:solidFill>
              </a:rPr>
              <a:t>zuotu</a:t>
            </a:r>
            <a:r>
              <a:rPr kumimoji="1" lang="en-US" altLang="zh-CN" sz="4000" dirty="0"/>
              <a:t>, an important post assisting the king in handling internal and diplomatic affairs.</a:t>
            </a:r>
          </a:p>
        </p:txBody>
      </p:sp>
    </p:spTree>
    <p:extLst>
      <p:ext uri="{BB962C8B-B14F-4D97-AF65-F5344CB8AC3E}">
        <p14:creationId xmlns:p14="http://schemas.microsoft.com/office/powerpoint/2010/main" val="1579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Translation of Culture-loaded Words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735" y="2152301"/>
            <a:ext cx="8708090" cy="3229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4000" dirty="0"/>
              <a:t>4</a:t>
            </a:r>
            <a:r>
              <a:rPr kumimoji="1" lang="en-US" altLang="zh-CN" sz="4000" dirty="0" smtClean="0"/>
              <a:t>.  </a:t>
            </a:r>
            <a:r>
              <a:rPr kumimoji="1" lang="en-US" altLang="zh-CN" sz="4000" u="sng" dirty="0" smtClean="0">
                <a:solidFill>
                  <a:srgbClr val="0000FF"/>
                </a:solidFill>
              </a:rPr>
              <a:t>the </a:t>
            </a:r>
            <a:r>
              <a:rPr kumimoji="1" lang="en-US" altLang="zh-CN" sz="4000" u="sng" dirty="0">
                <a:solidFill>
                  <a:srgbClr val="0000FF"/>
                </a:solidFill>
              </a:rPr>
              <a:t>Chinese dragon </a:t>
            </a:r>
            <a:r>
              <a:rPr kumimoji="1" lang="en-US" altLang="zh-CN" sz="4000" dirty="0"/>
              <a:t>(a legendary creature depicted as having a snake-like body with two talons, fish scales, a tail, and two antlers on its head).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79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Translation of Culture-loaded Words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735" y="2152301"/>
            <a:ext cx="8708090" cy="3229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4000" dirty="0"/>
              <a:t>5</a:t>
            </a:r>
            <a:r>
              <a:rPr kumimoji="1" lang="en-US" altLang="zh-CN" sz="4000" dirty="0" smtClean="0"/>
              <a:t>. People drink </a:t>
            </a:r>
            <a:r>
              <a:rPr kumimoji="1" lang="en-US" altLang="zh-CN" sz="4000" u="sng" dirty="0" err="1" smtClean="0">
                <a:solidFill>
                  <a:srgbClr val="0000FF"/>
                </a:solidFill>
              </a:rPr>
              <a:t>Xionghuang</a:t>
            </a:r>
            <a:r>
              <a:rPr kumimoji="1" lang="en-US" altLang="zh-CN" sz="4000" u="sng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4000" u="sng" dirty="0">
                <a:solidFill>
                  <a:srgbClr val="0000FF"/>
                </a:solidFill>
              </a:rPr>
              <a:t>wine</a:t>
            </a:r>
            <a:r>
              <a:rPr kumimoji="1" lang="en-US" altLang="zh-CN" sz="4000" dirty="0"/>
              <a:t>, </a:t>
            </a:r>
            <a:r>
              <a:rPr kumimoji="1" lang="en-US" altLang="zh-CN" sz="4000" dirty="0" smtClean="0"/>
              <a:t>an alcoholic </a:t>
            </a:r>
            <a:r>
              <a:rPr kumimoji="1" lang="en-US" altLang="zh-CN" sz="4000" dirty="0"/>
              <a:t>drink that's made from Chinese cereals.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92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701" y="1828335"/>
            <a:ext cx="5855966" cy="1960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altLang="zh-CN" sz="7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Thank you ! </a:t>
            </a:r>
            <a:endParaRPr lang="zh-CN" altLang="en-US" sz="7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73500" y="4339167"/>
            <a:ext cx="4910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>
                <a:solidFill>
                  <a:srgbClr val="FCF0D2"/>
                </a:solidFill>
              </a:rPr>
              <a:t>by Yang </a:t>
            </a:r>
            <a:r>
              <a:rPr kumimoji="1" lang="en-US" altLang="zh-CN" sz="3000" dirty="0" err="1" smtClean="0">
                <a:solidFill>
                  <a:srgbClr val="FCF0D2"/>
                </a:solidFill>
              </a:rPr>
              <a:t>Ziling</a:t>
            </a:r>
            <a:r>
              <a:rPr kumimoji="1" lang="en-US" altLang="zh-CN" sz="3000" dirty="0" smtClean="0">
                <a:solidFill>
                  <a:srgbClr val="FCF0D2"/>
                </a:solidFill>
              </a:rPr>
              <a:t> </a:t>
            </a:r>
            <a:r>
              <a:rPr kumimoji="1" lang="zh-CN" altLang="en-US" sz="3000" dirty="0" smtClean="0">
                <a:solidFill>
                  <a:srgbClr val="FCF0D2"/>
                </a:solidFill>
              </a:rPr>
              <a:t>杨子泠</a:t>
            </a:r>
            <a:r>
              <a:rPr kumimoji="1" lang="en-US" altLang="zh-CN" sz="3000" dirty="0">
                <a:solidFill>
                  <a:srgbClr val="FCF0D2"/>
                </a:solidFill>
              </a:rPr>
              <a:t/>
            </a:r>
            <a:br>
              <a:rPr kumimoji="1" lang="en-US" altLang="zh-CN" sz="3000" dirty="0">
                <a:solidFill>
                  <a:srgbClr val="FCF0D2"/>
                </a:solidFill>
              </a:rPr>
            </a:br>
            <a:r>
              <a:rPr kumimoji="1" lang="en-US" altLang="zh-CN" sz="3000" dirty="0">
                <a:solidFill>
                  <a:srgbClr val="FCF0D2"/>
                </a:solidFill>
              </a:rPr>
              <a:t>    </a:t>
            </a:r>
            <a:r>
              <a:rPr kumimoji="1" lang="en-US" altLang="zh-CN" sz="3000" dirty="0" smtClean="0">
                <a:solidFill>
                  <a:srgbClr val="FCF0D2"/>
                </a:solidFill>
              </a:rPr>
              <a:t>  </a:t>
            </a:r>
            <a:r>
              <a:rPr kumimoji="1" lang="en-US" altLang="zh-CN" sz="3000" dirty="0">
                <a:solidFill>
                  <a:srgbClr val="FCF0D2"/>
                </a:solidFill>
              </a:rPr>
              <a:t>Tang </a:t>
            </a:r>
            <a:r>
              <a:rPr kumimoji="1" lang="en-US" altLang="zh-CN" sz="3000" dirty="0" err="1">
                <a:solidFill>
                  <a:srgbClr val="FCF0D2"/>
                </a:solidFill>
              </a:rPr>
              <a:t>Yiran</a:t>
            </a:r>
            <a:r>
              <a:rPr kumimoji="1" lang="en-US" altLang="zh-CN" sz="3000" dirty="0">
                <a:solidFill>
                  <a:srgbClr val="FCF0D2"/>
                </a:solidFill>
              </a:rPr>
              <a:t> </a:t>
            </a:r>
            <a:r>
              <a:rPr kumimoji="1" lang="zh-CN" altLang="en-US" sz="3000" dirty="0">
                <a:solidFill>
                  <a:srgbClr val="FCF0D2"/>
                </a:solidFill>
              </a:rPr>
              <a:t>汤伊</a:t>
            </a:r>
            <a:r>
              <a:rPr kumimoji="1" lang="zh-CN" altLang="en-US" sz="3000" dirty="0" smtClean="0">
                <a:solidFill>
                  <a:srgbClr val="FCF0D2"/>
                </a:solidFill>
              </a:rPr>
              <a:t>然</a:t>
            </a:r>
            <a:endParaRPr kumimoji="1" lang="zh-CN" altLang="en-US" sz="3000" dirty="0">
              <a:solidFill>
                <a:srgbClr val="FC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0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5675" y="1358331"/>
            <a:ext cx="7232650" cy="429101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n"/>
            </a:pPr>
            <a:r>
              <a:rPr kumimoji="1" lang="en-US" altLang="zh-CN" sz="3600" b="1" dirty="0" smtClean="0"/>
              <a:t>Part I Customs</a:t>
            </a:r>
          </a:p>
          <a:p>
            <a:pPr>
              <a:buFont typeface="Wingdings" charset="2"/>
              <a:buChar char="n"/>
            </a:pPr>
            <a:endParaRPr kumimoji="1" lang="en-US" altLang="zh-CN" sz="3600" b="1" dirty="0" smtClean="0"/>
          </a:p>
          <a:p>
            <a:pPr>
              <a:buFont typeface="Wingdings" charset="2"/>
              <a:buChar char="n"/>
            </a:pPr>
            <a:r>
              <a:rPr kumimoji="1" lang="en-US" altLang="zh-CN" sz="3600" b="1" dirty="0" smtClean="0"/>
              <a:t>Part II Origins of the Customs</a:t>
            </a:r>
          </a:p>
          <a:p>
            <a:pPr>
              <a:buFont typeface="Wingdings" charset="2"/>
              <a:buChar char="n"/>
            </a:pPr>
            <a:endParaRPr kumimoji="1" lang="en-US" altLang="zh-CN" sz="3600" b="1" dirty="0" smtClean="0"/>
          </a:p>
          <a:p>
            <a:pPr>
              <a:buFont typeface="Wingdings" charset="2"/>
              <a:buChar char="n"/>
            </a:pPr>
            <a:r>
              <a:rPr kumimoji="1" lang="en-US" altLang="zh-CN" sz="3600" b="1" dirty="0" smtClean="0"/>
              <a:t>Part III Translation Method</a:t>
            </a: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0888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Part I Customs</a:t>
            </a:r>
            <a:endParaRPr kumimoji="1" lang="zh-CN" altLang="en-US" dirty="0"/>
          </a:p>
        </p:txBody>
      </p:sp>
      <p:pic>
        <p:nvPicPr>
          <p:cNvPr id="6" name="内容占位符 5" descr="06-zongzi-sticky-rice-dumpling-chinese-foods-dragon-boat-festiva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504"/>
          <a:stretch>
            <a:fillRect/>
          </a:stretch>
        </p:blipFill>
        <p:spPr/>
      </p:pic>
      <p:pic>
        <p:nvPicPr>
          <p:cNvPr id="7" name="图片 6" descr="461600776495_.pic_h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13" y="1232647"/>
            <a:ext cx="6735105" cy="48615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08471" y="5923263"/>
            <a:ext cx="4534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600" dirty="0" smtClean="0">
                <a:solidFill>
                  <a:schemeClr val="bg1"/>
                </a:solidFill>
                <a:latin typeface="Hannotate SC Bold"/>
                <a:cs typeface="Hannotate SC Bold"/>
              </a:rPr>
              <a:t>  </a:t>
            </a:r>
            <a:r>
              <a:rPr kumimoji="1" lang="en-US" altLang="zh-CN" sz="4000" b="1" dirty="0">
                <a:solidFill>
                  <a:schemeClr val="bg1"/>
                </a:solidFill>
                <a:latin typeface="+mj-lt"/>
                <a:cs typeface="Hannotate SC Bold"/>
              </a:rPr>
              <a:t> 1. Eating </a:t>
            </a:r>
            <a:r>
              <a:rPr kumimoji="1" lang="en-US" altLang="zh-CN" sz="4000" b="1" dirty="0" err="1">
                <a:solidFill>
                  <a:schemeClr val="bg1"/>
                </a:solidFill>
                <a:latin typeface="+mj-lt"/>
                <a:cs typeface="Hannotate SC Bold"/>
              </a:rPr>
              <a:t>Zongzi</a:t>
            </a:r>
            <a:endParaRPr kumimoji="1" lang="zh-CN" altLang="en-US" sz="4000" b="1" dirty="0">
              <a:solidFill>
                <a:schemeClr val="bg1"/>
              </a:solidFill>
              <a:latin typeface="+mj-lt"/>
              <a:cs typeface="Hannotate SC Bold"/>
            </a:endParaRPr>
          </a:p>
        </p:txBody>
      </p:sp>
    </p:spTree>
    <p:extLst>
      <p:ext uri="{BB962C8B-B14F-4D97-AF65-F5344CB8AC3E}">
        <p14:creationId xmlns:p14="http://schemas.microsoft.com/office/powerpoint/2010/main" val="20262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 I Customs</a:t>
            </a:r>
            <a:endParaRPr kumimoji="1" lang="zh-CN" altLang="en-US" dirty="0"/>
          </a:p>
        </p:txBody>
      </p:sp>
      <p:pic>
        <p:nvPicPr>
          <p:cNvPr id="2" name="内容占位符 1" descr="14520329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5370"/>
          <a:stretch>
            <a:fillRect/>
          </a:stretch>
        </p:blipFill>
        <p:spPr>
          <a:xfrm>
            <a:off x="955675" y="1341438"/>
            <a:ext cx="7232650" cy="4291012"/>
          </a:xfrm>
        </p:spPr>
      </p:pic>
      <p:sp>
        <p:nvSpPr>
          <p:cNvPr id="6" name="文本框 5"/>
          <p:cNvSpPr txBox="1"/>
          <p:nvPr/>
        </p:nvSpPr>
        <p:spPr>
          <a:xfrm>
            <a:off x="2395008" y="5961534"/>
            <a:ext cx="6555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>
                <a:solidFill>
                  <a:schemeClr val="bg1"/>
                </a:solidFill>
                <a:latin typeface="Hannotate SC Bold"/>
                <a:cs typeface="Hannotate SC Bold"/>
              </a:rPr>
              <a:t> </a:t>
            </a:r>
            <a:r>
              <a:rPr kumimoji="1" lang="en-US" altLang="zh-CN" sz="4000" b="1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4200" b="1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1" lang="en-US" altLang="zh-CN" sz="4200" b="1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kumimoji="1" lang="en-US" altLang="zh-CN" sz="4200" b="1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rPr>
              <a:t>Racing Dragon Boat</a:t>
            </a:r>
            <a:endParaRPr kumimoji="1" lang="zh-CN" altLang="en-US" sz="4200" b="1" dirty="0">
              <a:solidFill>
                <a:schemeClr val="bg1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图片 4" descr="OIP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32" r="8151" b="9769"/>
          <a:stretch/>
        </p:blipFill>
        <p:spPr>
          <a:xfrm>
            <a:off x="1188508" y="931777"/>
            <a:ext cx="6643158" cy="48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Part I Customs</a:t>
            </a:r>
            <a:endParaRPr kumimoji="1" lang="zh-CN" altLang="en-US" dirty="0"/>
          </a:p>
        </p:txBody>
      </p:sp>
      <p:pic>
        <p:nvPicPr>
          <p:cNvPr id="7" name="内容占位符 6" descr="471600776530_.pic_h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b="5913"/>
          <a:stretch>
            <a:fillRect/>
          </a:stretch>
        </p:blipFill>
        <p:spPr>
          <a:xfrm>
            <a:off x="1012214" y="1471789"/>
            <a:ext cx="7232650" cy="4291013"/>
          </a:xfrm>
        </p:spPr>
      </p:pic>
      <p:pic>
        <p:nvPicPr>
          <p:cNvPr id="8" name="图片 7" descr="OI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4" y="3462282"/>
            <a:ext cx="3709002" cy="23005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48001" y="5810604"/>
            <a:ext cx="593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600" dirty="0" smtClean="0">
                <a:solidFill>
                  <a:schemeClr val="bg1"/>
                </a:solidFill>
                <a:latin typeface="Hannotate SC Bold"/>
                <a:cs typeface="Hannotate SC Bold"/>
              </a:rPr>
              <a:t>  </a:t>
            </a:r>
            <a:r>
              <a:rPr kumimoji="1" lang="en-US" altLang="zh-CN" sz="5600" b="1" dirty="0">
                <a:solidFill>
                  <a:schemeClr val="bg1"/>
                </a:solidFill>
                <a:latin typeface="+mj-lt"/>
                <a:cs typeface="Hannotate SC Bold"/>
              </a:rPr>
              <a:t> </a:t>
            </a:r>
            <a:r>
              <a:rPr kumimoji="1" lang="en-US" altLang="zh-CN" sz="4000" b="1" dirty="0">
                <a:solidFill>
                  <a:schemeClr val="bg1"/>
                </a:solidFill>
                <a:latin typeface="+mj-lt"/>
                <a:cs typeface="Hannotate SC Bold"/>
              </a:rPr>
              <a:t>3. Hanging </a:t>
            </a:r>
            <a:r>
              <a:rPr kumimoji="1" lang="en-US" altLang="zh-CN" sz="4000" b="1" dirty="0" err="1" smtClean="0">
                <a:solidFill>
                  <a:schemeClr val="bg1"/>
                </a:solidFill>
                <a:latin typeface="+mj-lt"/>
                <a:cs typeface="Hannotate SC Bold"/>
              </a:rPr>
              <a:t>Mugwort</a:t>
            </a:r>
            <a:endParaRPr kumimoji="1" lang="zh-CN" altLang="en-US" sz="4000" b="1" dirty="0">
              <a:solidFill>
                <a:schemeClr val="bg1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20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Part II Origins of the Customs</a:t>
            </a:r>
            <a:endParaRPr kumimoji="1"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404349" y="1781602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</a:pPr>
            <a:r>
              <a:rPr kumimoji="1" lang="en-US" altLang="zh-CN" sz="3600" b="1" dirty="0" smtClean="0"/>
              <a:t>1. Eating </a:t>
            </a:r>
            <a:r>
              <a:rPr kumimoji="1" lang="en-US" altLang="zh-CN" sz="3600" b="1" dirty="0" err="1" smtClean="0"/>
              <a:t>Zongzi</a:t>
            </a:r>
            <a:endParaRPr kumimoji="1" lang="en-US" altLang="zh-CN" sz="3600" b="1" dirty="0"/>
          </a:p>
          <a:p>
            <a:pPr>
              <a:buFont typeface="Wingdings" charset="2"/>
              <a:buChar char="n"/>
            </a:pPr>
            <a:endParaRPr kumimoji="1" lang="en-US" altLang="zh-CN" sz="3600" b="1" dirty="0" smtClean="0"/>
          </a:p>
          <a:p>
            <a:pPr>
              <a:buFont typeface="Wingdings" charset="2"/>
              <a:buChar char="n"/>
            </a:pPr>
            <a:r>
              <a:rPr kumimoji="1" lang="en-US" altLang="zh-CN" sz="3600" b="1" dirty="0" smtClean="0"/>
              <a:t>2. Racing Dragon Boat</a:t>
            </a:r>
          </a:p>
          <a:p>
            <a:pPr>
              <a:buFont typeface="Wingdings" charset="2"/>
              <a:buChar char="n"/>
            </a:pPr>
            <a:endParaRPr kumimoji="1" lang="en-US" altLang="zh-CN" sz="3600" b="1" dirty="0" smtClean="0"/>
          </a:p>
          <a:p>
            <a:pPr>
              <a:buFont typeface="Wingdings" charset="2"/>
              <a:buChar char="n"/>
            </a:pPr>
            <a:r>
              <a:rPr kumimoji="1" lang="en-US" altLang="zh-CN" sz="3600" b="1" dirty="0" smtClean="0"/>
              <a:t>3. Hanging </a:t>
            </a:r>
            <a:r>
              <a:rPr kumimoji="1" lang="en-US" altLang="zh-CN" sz="3600" b="1" dirty="0" err="1" smtClean="0"/>
              <a:t>Mugwort</a:t>
            </a:r>
            <a:r>
              <a:rPr kumimoji="1" lang="en-US" altLang="zh-CN" sz="3600" b="1" dirty="0" smtClean="0"/>
              <a:t> and </a:t>
            </a:r>
            <a:r>
              <a:rPr kumimoji="1" lang="en-US" altLang="zh-CN" sz="3600" b="1" dirty="0" err="1" smtClean="0"/>
              <a:t>Calamus</a:t>
            </a:r>
            <a:r>
              <a:rPr kumimoji="1" lang="en-US" altLang="zh-CN" sz="3600" b="1" dirty="0" smtClean="0"/>
              <a:t> Branches</a:t>
            </a: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330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1. Eating </a:t>
            </a:r>
            <a:r>
              <a:rPr kumimoji="1" lang="en-US" altLang="zh-CN" dirty="0" err="1" smtClean="0"/>
              <a:t>Zongzi</a:t>
            </a:r>
            <a:endParaRPr kumimoji="1" lang="zh-CN" altLang="en-US" dirty="0"/>
          </a:p>
        </p:txBody>
      </p:sp>
      <p:pic>
        <p:nvPicPr>
          <p:cNvPr id="4" name="内容占位符 3" descr="quyuan-dragon-boat-festival-chin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pic>
        <p:nvPicPr>
          <p:cNvPr id="5" name="图片 4" descr="03-zongzi-sticky-rice-dumpling-chinese-foods-dragon-boat-festiv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97" y="1569222"/>
            <a:ext cx="6519690" cy="43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302062" y="1988598"/>
            <a:ext cx="2664556" cy="35394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zh-CN" sz="2800" b="1" dirty="0" smtClean="0"/>
              <a:t>dreadful climate</a:t>
            </a:r>
            <a:endParaRPr kumimoji="1" lang="en-US" altLang="zh-CN" sz="2800" b="1" dirty="0"/>
          </a:p>
          <a:p>
            <a:pPr marL="457200" indent="-457200">
              <a:buFont typeface="Arial"/>
              <a:buChar char="•"/>
            </a:pPr>
            <a:endParaRPr kumimoji="1" lang="en-US" altLang="zh-CN" sz="2800" b="1" dirty="0" smtClean="0"/>
          </a:p>
          <a:p>
            <a:pPr marL="457200" indent="-457200">
              <a:buFont typeface="Arial"/>
              <a:buChar char="•"/>
            </a:pPr>
            <a:r>
              <a:rPr kumimoji="1" lang="en-US" altLang="zh-CN" sz="2800" b="1" dirty="0" smtClean="0"/>
              <a:t>insects and bacteria</a:t>
            </a:r>
            <a:r>
              <a:rPr kumimoji="1" lang="zh-CN" altLang="en-US" sz="2800" b="1" dirty="0"/>
              <a:t>/</a:t>
            </a:r>
            <a:r>
              <a:rPr kumimoji="1" lang="en-US" altLang="zh-CN" sz="2800" b="1" dirty="0" smtClean="0"/>
              <a:t> infections</a:t>
            </a:r>
            <a:endParaRPr kumimoji="1" lang="en-US" altLang="zh-CN" sz="2800" b="1" dirty="0"/>
          </a:p>
          <a:p>
            <a:pPr marL="457200" indent="-457200">
              <a:buFont typeface="Arial"/>
              <a:buChar char="•"/>
            </a:pPr>
            <a:endParaRPr kumimoji="1" lang="en-US" altLang="zh-CN" sz="2800" b="1" dirty="0" smtClean="0"/>
          </a:p>
          <a:p>
            <a:pPr marL="457200" indent="-457200">
              <a:buFont typeface="Arial"/>
              <a:buChar char="•"/>
            </a:pPr>
            <a:r>
              <a:rPr kumimoji="1" lang="en-US" altLang="zh-CN" sz="2800" b="1" dirty="0" smtClean="0"/>
              <a:t>unlucky</a:t>
            </a:r>
            <a:endParaRPr kumimoji="1" lang="zh-CN" altLang="en-US" sz="2800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2. Racing Dragon Boat</a:t>
            </a:r>
            <a:endParaRPr kumimoji="1" lang="zh-CN" altLang="en-US" dirty="0"/>
          </a:p>
        </p:txBody>
      </p:sp>
      <p:pic>
        <p:nvPicPr>
          <p:cNvPr id="8" name="图片 7" descr="691600781385_.pic_h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" y="2051082"/>
            <a:ext cx="5446927" cy="3519281"/>
          </a:xfrm>
          <a:prstGeom prst="rect">
            <a:avLst/>
          </a:prstGeom>
        </p:spPr>
      </p:pic>
      <p:pic>
        <p:nvPicPr>
          <p:cNvPr id="9" name="图片 8" descr="1452032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8" y="1250790"/>
            <a:ext cx="7862686" cy="5226065"/>
          </a:xfrm>
          <a:prstGeom prst="rect">
            <a:avLst/>
          </a:prstGeom>
        </p:spPr>
      </p:pic>
      <p:pic>
        <p:nvPicPr>
          <p:cNvPr id="10" name="图片 9" descr="foreign rac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4" y="1250790"/>
            <a:ext cx="7893150" cy="5262100"/>
          </a:xfrm>
          <a:prstGeom prst="rect">
            <a:avLst/>
          </a:prstGeom>
        </p:spPr>
      </p:pic>
      <p:pic>
        <p:nvPicPr>
          <p:cNvPr id="3" name="图片 2" descr="intangib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8" y="4362305"/>
            <a:ext cx="43910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3. Hanging </a:t>
            </a:r>
            <a:r>
              <a:rPr kumimoji="1" lang="en-US" altLang="zh-CN" dirty="0" err="1" smtClean="0"/>
              <a:t>Mugwort</a:t>
            </a:r>
            <a:r>
              <a:rPr kumimoji="1" lang="en-US" altLang="zh-CN" dirty="0" smtClean="0"/>
              <a:t> and </a:t>
            </a:r>
            <a:r>
              <a:rPr kumimoji="1" lang="en-US" altLang="zh-CN" dirty="0" err="1" smtClean="0"/>
              <a:t>Calamus</a:t>
            </a:r>
            <a:r>
              <a:rPr kumimoji="1" lang="en-US" altLang="zh-CN" dirty="0" smtClean="0"/>
              <a:t> branches</a:t>
            </a:r>
            <a:endParaRPr kumimoji="1" lang="zh-CN" altLang="en-US" dirty="0"/>
          </a:p>
        </p:txBody>
      </p:sp>
      <p:pic>
        <p:nvPicPr>
          <p:cNvPr id="6" name="内容占位符 6" descr="471600776530_.pic_h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b="5913"/>
          <a:stretch>
            <a:fillRect/>
          </a:stretch>
        </p:blipFill>
        <p:spPr>
          <a:xfrm>
            <a:off x="1012300" y="1816059"/>
            <a:ext cx="7232650" cy="4291013"/>
          </a:xfrm>
        </p:spPr>
      </p:pic>
      <p:pic>
        <p:nvPicPr>
          <p:cNvPr id="3" name="图片 2" descr="OIP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81" y="0"/>
            <a:ext cx="386527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016" y="2426199"/>
            <a:ext cx="4275665" cy="9387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5500" dirty="0" smtClean="0"/>
              <a:t> fall ill easily </a:t>
            </a:r>
          </a:p>
        </p:txBody>
      </p:sp>
    </p:spTree>
    <p:extLst>
      <p:ext uri="{BB962C8B-B14F-4D97-AF65-F5344CB8AC3E}">
        <p14:creationId xmlns:p14="http://schemas.microsoft.com/office/powerpoint/2010/main" val="238225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夏季">
  <a:themeElements>
    <a:clrScheme name="夏季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夏季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夏季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夏季.thmx</Template>
  <TotalTime>595</TotalTime>
  <Words>339</Words>
  <Application>Microsoft Macintosh PowerPoint</Application>
  <PresentationFormat>全屏显示(4:3)</PresentationFormat>
  <Paragraphs>63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夏季</vt:lpstr>
      <vt:lpstr>The Dragon Boat Festival</vt:lpstr>
      <vt:lpstr>PowerPoint 演示文稿</vt:lpstr>
      <vt:lpstr>Part I Customs</vt:lpstr>
      <vt:lpstr>Part I Customs</vt:lpstr>
      <vt:lpstr>Part I Customs</vt:lpstr>
      <vt:lpstr>Part II Origins of the Customs</vt:lpstr>
      <vt:lpstr>1. Eating Zongzi</vt:lpstr>
      <vt:lpstr>2. Racing Dragon Boat</vt:lpstr>
      <vt:lpstr>3. Hanging Mugwort and Calamus branches</vt:lpstr>
      <vt:lpstr>Part III Translation Method</vt:lpstr>
      <vt:lpstr>Translation of Culture-loaded Words</vt:lpstr>
      <vt:lpstr>Translation of Culture-loaded Words</vt:lpstr>
      <vt:lpstr>Translation of Culture-loaded Words</vt:lpstr>
      <vt:lpstr>Translation of Culture-loaded Words</vt:lpstr>
      <vt:lpstr>Translation of Culture-loaded Words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Boat Festival</dc:title>
  <dc:creator>杨 子泠</dc:creator>
  <cp:lastModifiedBy>杨 子泠</cp:lastModifiedBy>
  <cp:revision>37</cp:revision>
  <dcterms:created xsi:type="dcterms:W3CDTF">2020-09-22T09:30:20Z</dcterms:created>
  <dcterms:modified xsi:type="dcterms:W3CDTF">2020-09-27T15:55:19Z</dcterms:modified>
</cp:coreProperties>
</file>