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5"/>
  </p:notesMasterIdLst>
  <p:sldIdLst>
    <p:sldId id="470" r:id="rId11"/>
    <p:sldId id="471" r:id="rId12"/>
    <p:sldId id="352" r:id="rId13"/>
    <p:sldId id="353" r:id="rId14"/>
    <p:sldId id="474" r:id="rId15"/>
    <p:sldId id="472" r:id="rId16"/>
    <p:sldId id="492" r:id="rId17"/>
    <p:sldId id="495" r:id="rId18"/>
    <p:sldId id="473" r:id="rId19"/>
    <p:sldId id="497" r:id="rId20"/>
    <p:sldId id="478" r:id="rId21"/>
    <p:sldId id="496" r:id="rId22"/>
    <p:sldId id="485" r:id="rId23"/>
    <p:sldId id="297" r:id="rId24"/>
  </p:sldIdLst>
  <p:sldSz cx="12190413" cy="6859588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D6BE"/>
    <a:srgbClr val="8CB9E3"/>
    <a:srgbClr val="95B66C"/>
    <a:srgbClr val="97C1E7"/>
    <a:srgbClr val="3FAB9D"/>
    <a:srgbClr val="368A41"/>
    <a:srgbClr val="88470C"/>
    <a:srgbClr val="1F474E"/>
    <a:srgbClr val="A4B652"/>
    <a:srgbClr val="81B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5" autoAdjust="0"/>
    <p:restoredTop sz="84166" autoAdjust="0"/>
  </p:normalViewPr>
  <p:slideViewPr>
    <p:cSldViewPr snapToGrid="0" showGuides="1">
      <p:cViewPr varScale="1">
        <p:scale>
          <a:sx n="45" d="100"/>
          <a:sy n="45" d="100"/>
        </p:scale>
        <p:origin x="244" y="2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803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7AF17-F059-53A2-AC88-AB2659C6F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4CAEB4D-7BA6-EF15-5966-33A79EEEF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BF2A0C7-D314-55F7-6055-F8C4564D4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DCD5AF-84E6-613D-A9A9-439C6813EF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242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541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774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46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407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E1383-414F-2E78-A0CC-3D033CFC1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609353D-A952-A0BB-A2D5-E9BD226FCF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D3041E9-C6FE-4501-FDF3-B258B858B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2946B6-6CB1-BB86-39F6-61991567D4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31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114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24902-BFFA-11C8-9E14-19B7AF532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D06ADDB-CA63-2DB8-8D25-5FDC5BCB5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0A24661-754B-BE0F-CF81-290B175E7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452C9F-B551-302B-3D1E-0A7659ABCA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6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16/6/2025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848" y="527713"/>
            <a:ext cx="12190413" cy="6857107"/>
          </a:xfrm>
          <a:prstGeom prst="rect">
            <a:avLst/>
          </a:prstGeom>
        </p:spPr>
      </p:pic>
      <p:sp>
        <p:nvSpPr>
          <p:cNvPr id="2" name="云形 1">
            <a:extLst>
              <a:ext uri="{FF2B5EF4-FFF2-40B4-BE49-F238E27FC236}">
                <a16:creationId xmlns:a16="http://schemas.microsoft.com/office/drawing/2014/main" id="{C1E9BCC6-1E22-7B39-7097-6D0F61F1432F}"/>
              </a:ext>
            </a:extLst>
          </p:cNvPr>
          <p:cNvSpPr/>
          <p:nvPr/>
        </p:nvSpPr>
        <p:spPr>
          <a:xfrm>
            <a:off x="1266825" y="1095375"/>
            <a:ext cx="10923588" cy="4391025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sp>
        <p:nvSpPr>
          <p:cNvPr id="21" name="矩形 23"/>
          <p:cNvSpPr>
            <a:spLocks noChangeArrowheads="1"/>
          </p:cNvSpPr>
          <p:nvPr/>
        </p:nvSpPr>
        <p:spPr bwMode="auto">
          <a:xfrm>
            <a:off x="4169698" y="4354390"/>
            <a:ext cx="5117840" cy="5770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>
                    <a:lumMod val="75000"/>
                  </a:schemeClr>
                </a:solidFill>
                <a:latin typeface="Parchment" panose="03040602040708040804" pitchFamily="66" charset="0"/>
                <a:ea typeface="微软雅黑 Light" panose="020B0502040204020203" pitchFamily="34" charset="-122"/>
              </a:rPr>
              <a:t>THIS IS A ART TEMPLATE ,THE TEMPLATE DESIGN BY JERRY.</a:t>
            </a:r>
          </a:p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>
                    <a:lumMod val="75000"/>
                  </a:schemeClr>
                </a:solidFill>
                <a:latin typeface="Parchment" panose="03040602040708040804" pitchFamily="66" charset="0"/>
                <a:ea typeface="微软雅黑 Light" panose="020B0502040204020203" pitchFamily="34" charset="-122"/>
              </a:rPr>
              <a:t> </a:t>
            </a:r>
            <a:r>
              <a:rPr lang="en-US" altLang="zh-CN" sz="1100">
                <a:solidFill>
                  <a:schemeClr val="bg1">
                    <a:lumMod val="75000"/>
                  </a:schemeClr>
                </a:solidFill>
                <a:latin typeface="Parchment" panose="03040602040708040804" pitchFamily="66" charset="0"/>
                <a:ea typeface="微软雅黑 Light" panose="020B0502040204020203" pitchFamily="34" charset="-122"/>
              </a:rPr>
              <a:t>THANK YU </a:t>
            </a:r>
            <a:r>
              <a:rPr lang="en-US" altLang="zh-CN" sz="1100" dirty="0">
                <a:solidFill>
                  <a:schemeClr val="bg1">
                    <a:lumMod val="75000"/>
                  </a:schemeClr>
                </a:solidFill>
                <a:latin typeface="Parchment" panose="03040602040708040804" pitchFamily="66" charset="0"/>
                <a:ea typeface="微软雅黑 Light" panose="020B0502040204020203" pitchFamily="34" charset="-122"/>
              </a:rPr>
              <a:t>WATCHING THIS ONE. </a:t>
            </a:r>
          </a:p>
        </p:txBody>
      </p:sp>
      <p:sp>
        <p:nvSpPr>
          <p:cNvPr id="22" name="_14"/>
          <p:cNvSpPr txBox="1">
            <a:spLocks noChangeArrowheads="1"/>
          </p:cNvSpPr>
          <p:nvPr/>
        </p:nvSpPr>
        <p:spPr bwMode="auto">
          <a:xfrm>
            <a:off x="2196074" y="1872234"/>
            <a:ext cx="9264943" cy="267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3600" spc="600" dirty="0">
                <a:solidFill>
                  <a:srgbClr val="5AD6BE"/>
                </a:solidFill>
                <a:latin typeface="Tw Cen MT" panose="020B0602020104020603" pitchFamily="34" charset="0"/>
                <a:ea typeface="方正汉真广标简体" panose="02000000000000000000" pitchFamily="2" charset="-122"/>
              </a:rPr>
              <a:t>Aesthetic ideals and social customs: The Culture of Flowers</a:t>
            </a:r>
          </a:p>
        </p:txBody>
      </p:sp>
      <p:grpSp>
        <p:nvGrpSpPr>
          <p:cNvPr id="40" name="Group 38"/>
          <p:cNvGrpSpPr/>
          <p:nvPr/>
        </p:nvGrpSpPr>
        <p:grpSpPr>
          <a:xfrm>
            <a:off x="10249207" y="6271641"/>
            <a:ext cx="1575060" cy="160804"/>
            <a:chOff x="5548426" y="3343939"/>
            <a:chExt cx="833173" cy="85061"/>
          </a:xfrm>
          <a:solidFill>
            <a:srgbClr val="5AD6BE"/>
          </a:solidFill>
        </p:grpSpPr>
        <p:sp>
          <p:nvSpPr>
            <p:cNvPr id="41" name="Oval 31"/>
            <p:cNvSpPr/>
            <p:nvPr/>
          </p:nvSpPr>
          <p:spPr>
            <a:xfrm>
              <a:off x="5548426" y="3343939"/>
              <a:ext cx="85061" cy="850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32"/>
            <p:cNvSpPr/>
            <p:nvPr/>
          </p:nvSpPr>
          <p:spPr>
            <a:xfrm>
              <a:off x="5698049" y="3343939"/>
              <a:ext cx="85061" cy="850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33"/>
            <p:cNvSpPr/>
            <p:nvPr/>
          </p:nvSpPr>
          <p:spPr>
            <a:xfrm>
              <a:off x="5847671" y="3343939"/>
              <a:ext cx="85061" cy="8506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34"/>
            <p:cNvSpPr/>
            <p:nvPr/>
          </p:nvSpPr>
          <p:spPr>
            <a:xfrm>
              <a:off x="5997294" y="3343939"/>
              <a:ext cx="85061" cy="8506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35"/>
            <p:cNvSpPr/>
            <p:nvPr/>
          </p:nvSpPr>
          <p:spPr>
            <a:xfrm>
              <a:off x="6146917" y="3343939"/>
              <a:ext cx="85061" cy="850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36"/>
            <p:cNvSpPr/>
            <p:nvPr/>
          </p:nvSpPr>
          <p:spPr>
            <a:xfrm>
              <a:off x="6296538" y="3343939"/>
              <a:ext cx="85061" cy="850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_14">
            <a:extLst>
              <a:ext uri="{FF2B5EF4-FFF2-40B4-BE49-F238E27FC236}">
                <a16:creationId xmlns:a16="http://schemas.microsoft.com/office/drawing/2014/main" id="{6AE92C53-E254-E066-C56A-FCBD092B4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6765" y="5035876"/>
            <a:ext cx="6591315" cy="142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3600" spc="600" dirty="0" err="1">
                <a:solidFill>
                  <a:srgbClr val="5AD6BE"/>
                </a:solidFill>
                <a:latin typeface="Tw Cen MT" panose="020B0602020104020603" pitchFamily="34" charset="0"/>
                <a:ea typeface="方正汉真广标简体" panose="02000000000000000000" pitchFamily="2" charset="-122"/>
              </a:rPr>
              <a:t>Speaker:Qiu</a:t>
            </a:r>
            <a:r>
              <a:rPr lang="en-US" altLang="zh-CN" sz="3600" spc="600" dirty="0">
                <a:solidFill>
                  <a:srgbClr val="5AD6BE"/>
                </a:solidFill>
                <a:latin typeface="Tw Cen MT" panose="020B0602020104020603" pitchFamily="34" charset="0"/>
                <a:ea typeface="方正汉真广标简体" panose="02000000000000000000" pitchFamily="2" charset="-122"/>
              </a:rPr>
              <a:t> Ping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1" grpId="0"/>
      <p:bldP spid="2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AA854-4832-E55A-1F4E-24BCB6DC1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2FACCC1-A242-C435-714E-B93ED47429E3}"/>
              </a:ext>
            </a:extLst>
          </p:cNvPr>
          <p:cNvGrpSpPr/>
          <p:nvPr/>
        </p:nvGrpSpPr>
        <p:grpSpPr>
          <a:xfrm>
            <a:off x="2023170" y="54240"/>
            <a:ext cx="8373978" cy="579318"/>
            <a:chOff x="1909011" y="784258"/>
            <a:chExt cx="8373978" cy="579318"/>
          </a:xfrm>
        </p:grpSpPr>
        <p:sp>
          <p:nvSpPr>
            <p:cNvPr id="11" name="Copyright Notice">
              <a:extLst>
                <a:ext uri="{FF2B5EF4-FFF2-40B4-BE49-F238E27FC236}">
                  <a16:creationId xmlns:a16="http://schemas.microsoft.com/office/drawing/2014/main" id="{6DE5B6EB-AABF-DD6A-EBED-664AF8643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168" y="784258"/>
              <a:ext cx="3665872" cy="496320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b="1" dirty="0">
                  <a:solidFill>
                    <a:srgbClr val="5AD6BE"/>
                  </a:solidFill>
                  <a:latin typeface="High Tower Text" panose="02040502050506030303" pitchFamily="18" charset="0"/>
                </a:rPr>
                <a:t>Social Class and Status</a:t>
              </a:r>
              <a:endParaRPr lang="en-US" sz="2800" b="1" cap="small" dirty="0">
                <a:solidFill>
                  <a:srgbClr val="5AD6BE"/>
                </a:solidFill>
                <a:latin typeface="High Tower Text" panose="02040502050506030303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FEBE6972-59ED-17F3-1BB1-555EFCCA141E}"/>
                </a:ext>
              </a:extLst>
            </p:cNvPr>
            <p:cNvSpPr/>
            <p:nvPr/>
          </p:nvSpPr>
          <p:spPr>
            <a:xfrm>
              <a:off x="1909011" y="1310596"/>
              <a:ext cx="8373978" cy="52980"/>
            </a:xfrm>
            <a:prstGeom prst="rect">
              <a:avLst/>
            </a:prstGeom>
            <a:solidFill>
              <a:srgbClr val="5AD6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DB76B2F8-5263-4903-F30A-EE11D050CA0F}"/>
              </a:ext>
            </a:extLst>
          </p:cNvPr>
          <p:cNvGrpSpPr/>
          <p:nvPr/>
        </p:nvGrpSpPr>
        <p:grpSpPr>
          <a:xfrm>
            <a:off x="144752" y="3223573"/>
            <a:ext cx="11900908" cy="3757453"/>
            <a:chOff x="437622" y="1187968"/>
            <a:chExt cx="7313648" cy="2416909"/>
          </a:xfrm>
        </p:grpSpPr>
        <p:sp>
          <p:nvSpPr>
            <p:cNvPr id="7" name="圆角矩形 19">
              <a:extLst>
                <a:ext uri="{FF2B5EF4-FFF2-40B4-BE49-F238E27FC236}">
                  <a16:creationId xmlns:a16="http://schemas.microsoft.com/office/drawing/2014/main" id="{508D4E85-EA47-DD59-FDF8-A542366DDFD2}"/>
                </a:ext>
              </a:extLst>
            </p:cNvPr>
            <p:cNvSpPr/>
            <p:nvPr/>
          </p:nvSpPr>
          <p:spPr>
            <a:xfrm>
              <a:off x="2885373" y="1584114"/>
              <a:ext cx="2578109" cy="2020763"/>
            </a:xfrm>
            <a:prstGeom prst="roundRect">
              <a:avLst>
                <a:gd name="adj" fmla="val 5669"/>
              </a:avLst>
            </a:prstGeom>
            <a:noFill/>
            <a:ln>
              <a:solidFill>
                <a:srgbClr val="5AD6B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圆角矩形 27">
              <a:extLst>
                <a:ext uri="{FF2B5EF4-FFF2-40B4-BE49-F238E27FC236}">
                  <a16:creationId xmlns:a16="http://schemas.microsoft.com/office/drawing/2014/main" id="{5B686FF4-8930-3A05-9D17-E9B2CA03828B}"/>
                </a:ext>
              </a:extLst>
            </p:cNvPr>
            <p:cNvSpPr/>
            <p:nvPr/>
          </p:nvSpPr>
          <p:spPr>
            <a:xfrm>
              <a:off x="459747" y="1594391"/>
              <a:ext cx="2317275" cy="1858132"/>
            </a:xfrm>
            <a:prstGeom prst="roundRect">
              <a:avLst>
                <a:gd name="adj" fmla="val 5669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0" name="组合 2">
              <a:extLst>
                <a:ext uri="{FF2B5EF4-FFF2-40B4-BE49-F238E27FC236}">
                  <a16:creationId xmlns:a16="http://schemas.microsoft.com/office/drawing/2014/main" id="{000CD417-33DE-EE83-77D0-8380098318C9}"/>
                </a:ext>
              </a:extLst>
            </p:cNvPr>
            <p:cNvGrpSpPr/>
            <p:nvPr/>
          </p:nvGrpSpPr>
          <p:grpSpPr>
            <a:xfrm>
              <a:off x="437622" y="1253579"/>
              <a:ext cx="2524678" cy="1742655"/>
              <a:chOff x="173440" y="3483226"/>
              <a:chExt cx="2524678" cy="1742655"/>
            </a:xfrm>
          </p:grpSpPr>
          <p:sp>
            <p:nvSpPr>
              <p:cNvPr id="20" name="TextBox 28">
                <a:extLst>
                  <a:ext uri="{FF2B5EF4-FFF2-40B4-BE49-F238E27FC236}">
                    <a16:creationId xmlns:a16="http://schemas.microsoft.com/office/drawing/2014/main" id="{A11A91A5-9C26-7A23-6492-9D851DDE56E1}"/>
                  </a:ext>
                </a:extLst>
              </p:cNvPr>
              <p:cNvSpPr txBox="1"/>
              <p:nvPr/>
            </p:nvSpPr>
            <p:spPr>
              <a:xfrm>
                <a:off x="173440" y="3483226"/>
                <a:ext cx="2524678" cy="340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40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algn="l">
                  <a:defRPr/>
                </a:pPr>
                <a:r>
                  <a:rPr lang="en-US" altLang="zh-CN" sz="2800" b="1" i="0" dirty="0">
                    <a:effectLst/>
                    <a:latin typeface="High Tower Text" panose="02040502050506030303" pitchFamily="18" charset="0"/>
                  </a:rPr>
                  <a:t>Ancient European Courts</a:t>
                </a:r>
                <a:r>
                  <a:rPr lang="en-US" altLang="zh-CN" sz="2800" b="0" i="0" dirty="0">
                    <a:effectLst/>
                    <a:latin typeface="High Tower Text" panose="02040502050506030303" pitchFamily="18" charset="0"/>
                  </a:rPr>
                  <a:t>:</a:t>
                </a:r>
                <a:endPara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High Tower Text" panose="02040502050506030303" pitchFamily="18" charset="0"/>
                </a:endParaRPr>
              </a:p>
            </p:txBody>
          </p:sp>
          <p:sp>
            <p:nvSpPr>
              <p:cNvPr id="21" name="矩形 95">
                <a:extLst>
                  <a:ext uri="{FF2B5EF4-FFF2-40B4-BE49-F238E27FC236}">
                    <a16:creationId xmlns:a16="http://schemas.microsoft.com/office/drawing/2014/main" id="{0BB97378-B261-88DF-4FDC-19F002076400}"/>
                  </a:ext>
                </a:extLst>
              </p:cNvPr>
              <p:cNvSpPr/>
              <p:nvPr/>
            </p:nvSpPr>
            <p:spPr>
              <a:xfrm>
                <a:off x="271512" y="3824038"/>
                <a:ext cx="2241328" cy="1401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altLang="zh-CN" sz="2000" b="0" i="0" dirty="0">
                    <a:solidFill>
                      <a:srgbClr val="1F2329"/>
                    </a:solidFill>
                    <a:effectLst/>
                    <a:latin typeface="High Tower Text" panose="02040502050506030303" pitchFamily="18" charset="0"/>
                  </a:rPr>
                  <a:t>Specific flowers </a:t>
                </a:r>
                <a:r>
                  <a:rPr lang="en-US" altLang="zh-CN" sz="2000" b="0" i="0" dirty="0">
                    <a:solidFill>
                      <a:srgbClr val="FF0000"/>
                    </a:solidFill>
                    <a:effectLst/>
                    <a:latin typeface="High Tower Text" panose="02040502050506030303" pitchFamily="18" charset="0"/>
                  </a:rPr>
                  <a:t>such as tulips </a:t>
                </a:r>
                <a:r>
                  <a:rPr lang="en-US" altLang="zh-CN" sz="2000" b="0" i="0" dirty="0">
                    <a:solidFill>
                      <a:srgbClr val="1F2329"/>
                    </a:solidFill>
                    <a:effectLst/>
                    <a:latin typeface="High Tower Text" panose="02040502050506030303" pitchFamily="18" charset="0"/>
                  </a:rPr>
                  <a:t>were once symbols of noble </a:t>
                </a:r>
                <a:r>
                  <a:rPr lang="en-US" altLang="zh-CN" sz="2000" b="0" i="0" dirty="0">
                    <a:effectLst/>
                    <a:latin typeface="High Tower Text" panose="02040502050506030303" pitchFamily="18" charset="0"/>
                  </a:rPr>
                  <a:t>status and wealth. </a:t>
                </a:r>
                <a:r>
                  <a:rPr lang="en-US" altLang="zh-CN" sz="2000" i="0" dirty="0">
                    <a:effectLst/>
                    <a:latin typeface="High Tower Text" panose="02040502050506030303" pitchFamily="18" charset="0"/>
                  </a:rPr>
                  <a:t>During the Dutch tulip mania, high </a:t>
                </a:r>
                <a:r>
                  <a:rPr lang="en-US" altLang="zh-CN" sz="2000" b="0" i="0" dirty="0">
                    <a:effectLst/>
                    <a:latin typeface="High Tower Text" panose="02040502050506030303" pitchFamily="18" charset="0"/>
                  </a:rPr>
                  <a:t>- priced </a:t>
                </a:r>
                <a:r>
                  <a:rPr lang="en-US" altLang="zh-CN" sz="2000" b="0" i="0" dirty="0">
                    <a:solidFill>
                      <a:srgbClr val="1F2329"/>
                    </a:solidFill>
                    <a:effectLst/>
                    <a:latin typeface="High Tower Text" panose="02040502050506030303" pitchFamily="18" charset="0"/>
                  </a:rPr>
                  <a:t>tulips were only accessible to the upper class.</a:t>
                </a:r>
                <a:endParaRPr lang="en-US" altLang="zh-CN" sz="1400" b="0" i="0" dirty="0">
                  <a:effectLst/>
                  <a:latin typeface="Inter"/>
                </a:endParaRPr>
              </a:p>
            </p:txBody>
          </p:sp>
        </p:grpSp>
        <p:grpSp>
          <p:nvGrpSpPr>
            <p:cNvPr id="12" name="组合 2">
              <a:extLst>
                <a:ext uri="{FF2B5EF4-FFF2-40B4-BE49-F238E27FC236}">
                  <a16:creationId xmlns:a16="http://schemas.microsoft.com/office/drawing/2014/main" id="{15CBBE37-53A7-7FC7-2B0C-3B4E34DBF977}"/>
                </a:ext>
              </a:extLst>
            </p:cNvPr>
            <p:cNvGrpSpPr/>
            <p:nvPr/>
          </p:nvGrpSpPr>
          <p:grpSpPr>
            <a:xfrm>
              <a:off x="5625570" y="1187968"/>
              <a:ext cx="2125700" cy="1670254"/>
              <a:chOff x="2437149" y="3417156"/>
              <a:chExt cx="2125700" cy="1670254"/>
            </a:xfrm>
          </p:grpSpPr>
          <p:sp>
            <p:nvSpPr>
              <p:cNvPr id="18" name="TextBox 26">
                <a:extLst>
                  <a:ext uri="{FF2B5EF4-FFF2-40B4-BE49-F238E27FC236}">
                    <a16:creationId xmlns:a16="http://schemas.microsoft.com/office/drawing/2014/main" id="{2A24DBB6-FE2F-BB76-7ECF-1FF192A51673}"/>
                  </a:ext>
                </a:extLst>
              </p:cNvPr>
              <p:cNvSpPr txBox="1"/>
              <p:nvPr/>
            </p:nvSpPr>
            <p:spPr>
              <a:xfrm>
                <a:off x="2529967" y="3417156"/>
                <a:ext cx="1542892" cy="336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140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algn="l">
                  <a:defRPr/>
                </a:pPr>
                <a:r>
                  <a:rPr lang="en-US" altLang="zh-CN" sz="2800" b="1" dirty="0">
                    <a:latin typeface="High Tower Text" panose="02040502050506030303" pitchFamily="18" charset="0"/>
                  </a:rPr>
                  <a:t>Ancient China:</a:t>
                </a:r>
              </a:p>
            </p:txBody>
          </p:sp>
          <p:sp>
            <p:nvSpPr>
              <p:cNvPr id="19" name="矩形 95">
                <a:extLst>
                  <a:ext uri="{FF2B5EF4-FFF2-40B4-BE49-F238E27FC236}">
                    <a16:creationId xmlns:a16="http://schemas.microsoft.com/office/drawing/2014/main" id="{2CC1CEB7-A164-14AA-48BF-6C7441E003C0}"/>
                  </a:ext>
                </a:extLst>
              </p:cNvPr>
              <p:cNvSpPr/>
              <p:nvPr/>
            </p:nvSpPr>
            <p:spPr>
              <a:xfrm>
                <a:off x="2437149" y="3912161"/>
                <a:ext cx="2125700" cy="1175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b="0" i="0" dirty="0">
                    <a:solidFill>
                      <a:srgbClr val="FF0000"/>
                    </a:solidFill>
                    <a:effectLst/>
                    <a:latin typeface="High Tower Text" panose="02040502050506030303" pitchFamily="18" charset="0"/>
                  </a:rPr>
                  <a:t>Peonies </a:t>
                </a:r>
                <a:r>
                  <a:rPr lang="en-US" altLang="zh-CN" sz="2000" b="0" i="0" dirty="0">
                    <a:effectLst/>
                    <a:latin typeface="High Tower Text" panose="02040502050506030303" pitchFamily="18" charset="0"/>
                  </a:rPr>
                  <a:t>were widely planted in imperial gardens, and were rarely seen in ordinary people’s</a:t>
                </a:r>
                <a:r>
                  <a:rPr lang="en-US" altLang="zh-CN" sz="2000" dirty="0">
                    <a:latin typeface="High Tower Text" panose="02040502050506030303" pitchFamily="18" charset="0"/>
                  </a:rPr>
                  <a:t> </a:t>
                </a:r>
                <a:r>
                  <a:rPr lang="en-US" altLang="zh-CN" sz="2000" b="0" i="0" dirty="0">
                    <a:effectLst/>
                    <a:latin typeface="High Tower Text" panose="02040502050506030303" pitchFamily="18" charset="0"/>
                  </a:rPr>
                  <a:t>homes, reflecting class differences.</a:t>
                </a: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D9BD0E4-9DB3-EDC8-DA0C-9B424AA9E378}"/>
              </a:ext>
            </a:extLst>
          </p:cNvPr>
          <p:cNvSpPr txBox="1"/>
          <p:nvPr/>
        </p:nvSpPr>
        <p:spPr>
          <a:xfrm>
            <a:off x="4529100" y="3223573"/>
            <a:ext cx="2694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sz="2800" b="1" i="0" dirty="0">
                <a:effectLst/>
                <a:latin typeface="High Tower Text" panose="02040502050506030303" pitchFamily="18" charset="0"/>
              </a:rPr>
              <a:t>Ancient Japan</a:t>
            </a:r>
            <a:r>
              <a:rPr lang="zh-CN" altLang="en-US" sz="2800" b="1" i="0" dirty="0">
                <a:effectLst/>
                <a:latin typeface="High Tower Text" panose="02040502050506030303" pitchFamily="18" charset="0"/>
              </a:rPr>
              <a:t>：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High Tower Text" panose="02040502050506030303" pitchFamily="18" charset="0"/>
            </a:endParaRPr>
          </a:p>
        </p:txBody>
      </p:sp>
      <p:sp>
        <p:nvSpPr>
          <p:cNvPr id="30" name="圆角矩形 27">
            <a:extLst>
              <a:ext uri="{FF2B5EF4-FFF2-40B4-BE49-F238E27FC236}">
                <a16:creationId xmlns:a16="http://schemas.microsoft.com/office/drawing/2014/main" id="{76C064C0-5E0C-7DF0-E244-ECD60764364F}"/>
              </a:ext>
            </a:extLst>
          </p:cNvPr>
          <p:cNvSpPr/>
          <p:nvPr/>
        </p:nvSpPr>
        <p:spPr>
          <a:xfrm>
            <a:off x="8448035" y="3698931"/>
            <a:ext cx="3698350" cy="3160657"/>
          </a:xfrm>
          <a:prstGeom prst="roundRect">
            <a:avLst>
              <a:gd name="adj" fmla="val 5669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F166D2F-C4F3-A2FA-ACCA-D823709D5BE0}"/>
              </a:ext>
            </a:extLst>
          </p:cNvPr>
          <p:cNvSpPr txBox="1"/>
          <p:nvPr/>
        </p:nvSpPr>
        <p:spPr>
          <a:xfrm>
            <a:off x="4286733" y="3979585"/>
            <a:ext cx="4195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High Tower Text" panose="02040502050506030303" pitchFamily="18" charset="0"/>
              </a:rPr>
              <a:t>Chrysanthemum </a:t>
            </a:r>
            <a:r>
              <a:rPr lang="zh-CN" altLang="en-US" dirty="0">
                <a:latin typeface="High Tower Text" panose="02040502050506030303" pitchFamily="18" charset="0"/>
              </a:rPr>
              <a:t>：</a:t>
            </a:r>
            <a:r>
              <a:rPr lang="en-US" altLang="zh-CN" dirty="0">
                <a:latin typeface="High Tower Text" panose="02040502050506030303" pitchFamily="18" charset="0"/>
              </a:rPr>
              <a:t>Symbolizes the imperial family and nobility. </a:t>
            </a:r>
          </a:p>
          <a:p>
            <a:r>
              <a:rPr lang="en-US" altLang="zh-CN" b="1" dirty="0" err="1">
                <a:solidFill>
                  <a:srgbClr val="FF0000"/>
                </a:solidFill>
                <a:latin typeface="High Tower Text" panose="02040502050506030303" pitchFamily="18" charset="0"/>
              </a:rPr>
              <a:t>Platycodon</a:t>
            </a:r>
            <a:r>
              <a:rPr lang="en-US" altLang="zh-CN" b="1" dirty="0">
                <a:solidFill>
                  <a:srgbClr val="FF0000"/>
                </a:solidFill>
                <a:latin typeface="High Tower Text" panose="02040502050506030303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High Tower Text" panose="02040502050506030303" pitchFamily="18" charset="0"/>
              </a:rPr>
              <a:t>grandifloru</a:t>
            </a:r>
            <a:r>
              <a:rPr lang="zh-CN" altLang="en-US" b="1" dirty="0">
                <a:solidFill>
                  <a:srgbClr val="FF0000"/>
                </a:solidFill>
                <a:latin typeface="High Tower Text" panose="02040502050506030303" pitchFamily="18" charset="0"/>
              </a:rPr>
              <a:t>（</a:t>
            </a:r>
            <a:r>
              <a:rPr lang="zh-CN" altLang="en-US" b="1" i="0" dirty="0">
                <a:solidFill>
                  <a:srgbClr val="FF0000"/>
                </a:solidFill>
                <a:effectLst/>
                <a:latin typeface="High Tower Text" panose="02040502050506030303" pitchFamily="18" charset="0"/>
              </a:rPr>
              <a:t>桔梗）</a:t>
            </a:r>
            <a:r>
              <a:rPr lang="zh-CN" altLang="en-US" b="1" i="0" dirty="0">
                <a:effectLst/>
                <a:latin typeface="High Tower Text" panose="02040502050506030303" pitchFamily="18" charset="0"/>
              </a:rPr>
              <a:t>： </a:t>
            </a:r>
            <a:r>
              <a:rPr lang="en-US" altLang="zh-CN" b="1" dirty="0">
                <a:latin typeface="High Tower Text" panose="02040502050506030303" pitchFamily="18" charset="0"/>
              </a:rPr>
              <a:t>The flowers are in the shape of a five-pointed star, </a:t>
            </a:r>
            <a:r>
              <a:rPr lang="en-US" altLang="zh-CN" b="1" dirty="0">
                <a:solidFill>
                  <a:srgbClr val="FF0000"/>
                </a:solidFill>
                <a:latin typeface="High Tower Text" panose="02040502050506030303" pitchFamily="18" charset="0"/>
              </a:rPr>
              <a:t>symbolizing the loyalty and integrity </a:t>
            </a:r>
            <a:r>
              <a:rPr lang="en-US" altLang="zh-CN" b="1" dirty="0">
                <a:latin typeface="High Tower Text" panose="02040502050506030303" pitchFamily="18" charset="0"/>
              </a:rPr>
              <a:t>of the warrior. Many samurai families use the </a:t>
            </a:r>
            <a:r>
              <a:rPr lang="en-US" altLang="zh-CN" b="1" dirty="0" err="1">
                <a:latin typeface="High Tower Text" panose="02040502050506030303" pitchFamily="18" charset="0"/>
              </a:rPr>
              <a:t>platycodon</a:t>
            </a:r>
            <a:r>
              <a:rPr lang="en-US" altLang="zh-CN" b="1" dirty="0">
                <a:latin typeface="High Tower Text" panose="02040502050506030303" pitchFamily="18" charset="0"/>
              </a:rPr>
              <a:t> as a family emblem to show their family honor.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2B70D2D7-E375-0C43-D597-27476C08B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29" y="845623"/>
            <a:ext cx="3720361" cy="221876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3E15425-D00D-ABE8-1D22-E3008E926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239" y="769663"/>
            <a:ext cx="3524553" cy="2415302"/>
          </a:xfrm>
          <a:prstGeom prst="rect">
            <a:avLst/>
          </a:prstGeom>
          <a:noFill/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95A4E37-3CE8-E85E-67C8-0C8F6FB4B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682" y="804471"/>
            <a:ext cx="3723165" cy="250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978C9CA-92FD-D93E-E1AD-129467E44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752" y="1949567"/>
            <a:ext cx="3096203" cy="267834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908217" y="441141"/>
            <a:ext cx="8373978" cy="706154"/>
            <a:chOff x="1909011" y="657422"/>
            <a:chExt cx="8373978" cy="706154"/>
          </a:xfrm>
        </p:grpSpPr>
        <p:sp>
          <p:nvSpPr>
            <p:cNvPr id="11" name="Copyright Notice"/>
            <p:cNvSpPr>
              <a:spLocks/>
            </p:cNvSpPr>
            <p:nvPr/>
          </p:nvSpPr>
          <p:spPr bwMode="auto">
            <a:xfrm>
              <a:off x="4790825" y="657422"/>
              <a:ext cx="2628900" cy="43476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 cap="small" dirty="0">
                <a:solidFill>
                  <a:srgbClr val="5AD6BE"/>
                </a:solidFill>
                <a:latin typeface="BIZ UDMincho Medium" panose="02020500000000000000" pitchFamily="17" charset="-128"/>
                <a:ea typeface="BIZ UDMincho Medium" panose="02020500000000000000" pitchFamily="17" charset="-128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909011" y="1310596"/>
              <a:ext cx="8373978" cy="52980"/>
            </a:xfrm>
            <a:prstGeom prst="rect">
              <a:avLst/>
            </a:prstGeom>
            <a:solidFill>
              <a:srgbClr val="5AD6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BIZ UDMincho Medium" panose="02020500000000000000" pitchFamily="17" charset="-128"/>
                <a:ea typeface="BIZ UDMincho Medium" panose="02020500000000000000" pitchFamily="17" charset="-128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83181" y="44029"/>
            <a:ext cx="10642600" cy="6815559"/>
            <a:chOff x="-283655" y="879512"/>
            <a:chExt cx="8433170" cy="5269578"/>
          </a:xfrm>
        </p:grpSpPr>
        <p:sp>
          <p:nvSpPr>
            <p:cNvPr id="6" name="矩形 5"/>
            <p:cNvSpPr/>
            <p:nvPr/>
          </p:nvSpPr>
          <p:spPr>
            <a:xfrm>
              <a:off x="-283655" y="879512"/>
              <a:ext cx="8433170" cy="5269578"/>
            </a:xfrm>
            <a:prstGeom prst="rect">
              <a:avLst/>
            </a:prstGeom>
            <a:noFill/>
            <a:ln>
              <a:solidFill>
                <a:srgbClr val="5AD6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734510" y="2428766"/>
              <a:ext cx="3520357" cy="3020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0" i="0" dirty="0">
                  <a:effectLst/>
                  <a:latin typeface="High Tower Text" panose="02040502050506030303" pitchFamily="18" charset="0"/>
                </a:rPr>
                <a:t>Because of its sunny and warm image, </a:t>
              </a:r>
              <a:r>
                <a:rPr lang="en-US" altLang="zh-CN" sz="2800" b="0" i="0" dirty="0">
                  <a:solidFill>
                    <a:srgbClr val="FF0000"/>
                  </a:solidFill>
                  <a:effectLst/>
                  <a:latin typeface="High Tower Text" panose="02040502050506030303" pitchFamily="18" charset="0"/>
                </a:rPr>
                <a:t>the sunflower </a:t>
              </a:r>
              <a:r>
                <a:rPr lang="en-US" altLang="zh-CN" sz="2800" b="0" i="0" dirty="0">
                  <a:effectLst/>
                  <a:latin typeface="High Tower Text" panose="02040502050506030303" pitchFamily="18" charset="0"/>
                </a:rPr>
                <a:t>is often used to express friendship in modern culture, symbolizing positive emotions.</a:t>
              </a:r>
              <a:endParaRPr lang="zh-CN" altLang="en-US" sz="2800" dirty="0">
                <a:solidFill>
                  <a:schemeClr val="bg1">
                    <a:lumMod val="65000"/>
                  </a:schemeClr>
                </a:solidFill>
                <a:latin typeface="High Tower Text" panose="02040502050506030303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129236" y="1809841"/>
              <a:ext cx="4100698" cy="404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2800" b="1" i="0" dirty="0">
                  <a:effectLst/>
                  <a:latin typeface="High Tower Text" panose="02040502050506030303" pitchFamily="18" charset="0"/>
                </a:rPr>
                <a:t>Friendship</a:t>
              </a:r>
              <a:r>
                <a:rPr lang="en-US" altLang="zh-CN" sz="2800" b="0" i="0" dirty="0">
                  <a:effectLst/>
                  <a:latin typeface="High Tower Text" panose="02040502050506030303" pitchFamily="18" charset="0"/>
                </a:rPr>
                <a:t>:</a:t>
              </a:r>
              <a:endParaRPr lang="en-US" altLang="zh-CN" sz="2800" dirty="0">
                <a:solidFill>
                  <a:schemeClr val="bg1">
                    <a:lumMod val="65000"/>
                  </a:schemeClr>
                </a:solidFill>
                <a:latin typeface="High Tower Text" panose="02040502050506030303" pitchFamily="18" charset="0"/>
                <a:ea typeface="冬青黑体简体中文 W3" panose="020B0300000000000000" pitchFamily="34" charset="-122"/>
              </a:endParaRPr>
            </a:p>
          </p:txBody>
        </p:sp>
      </p:grpSp>
      <p:sp>
        <p:nvSpPr>
          <p:cNvPr id="3" name="Copyright Notice">
            <a:extLst>
              <a:ext uri="{FF2B5EF4-FFF2-40B4-BE49-F238E27FC236}">
                <a16:creationId xmlns:a16="http://schemas.microsoft.com/office/drawing/2014/main" id="{4A9D1D60-5743-EBB9-4F3A-D51F3BE0954A}"/>
              </a:ext>
            </a:extLst>
          </p:cNvPr>
          <p:cNvSpPr>
            <a:spLocks/>
          </p:cNvSpPr>
          <p:nvPr/>
        </p:nvSpPr>
        <p:spPr bwMode="auto">
          <a:xfrm>
            <a:off x="3753059" y="258414"/>
            <a:ext cx="3665872" cy="680986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b="1" i="0" dirty="0">
                <a:solidFill>
                  <a:srgbClr val="5AD6BE"/>
                </a:solidFill>
                <a:effectLst/>
                <a:latin typeface="Inter"/>
              </a:rPr>
              <a:t>Values</a:t>
            </a:r>
            <a:endParaRPr lang="en-US" sz="4000" b="1" cap="small" dirty="0">
              <a:solidFill>
                <a:srgbClr val="5AD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04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472D4-D0B2-F251-C6A9-604EAFBD5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D2B2DF7-7A16-62E3-91DD-5090C967E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sp>
        <p:nvSpPr>
          <p:cNvPr id="25" name="标题 1">
            <a:extLst>
              <a:ext uri="{FF2B5EF4-FFF2-40B4-BE49-F238E27FC236}">
                <a16:creationId xmlns:a16="http://schemas.microsoft.com/office/drawing/2014/main" id="{A3049FE3-7D55-048C-3C22-FFD76DC43322}"/>
              </a:ext>
            </a:extLst>
          </p:cNvPr>
          <p:cNvSpPr txBox="1">
            <a:spLocks/>
          </p:cNvSpPr>
          <p:nvPr/>
        </p:nvSpPr>
        <p:spPr>
          <a:xfrm>
            <a:off x="2358189" y="3572086"/>
            <a:ext cx="9113721" cy="1666151"/>
          </a:xfrm>
          <a:prstGeom prst="rect">
            <a:avLst/>
          </a:prstGeom>
        </p:spPr>
        <p:txBody>
          <a:bodyPr rtlCol="0"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>
                <a:latin typeface="High Tower Text" panose="02040502050506030303" pitchFamily="18" charset="0"/>
              </a:rPr>
              <a:t>Conclusion and Prospect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AFD66255-6708-88D0-E5FA-BCF4B383893B}"/>
              </a:ext>
            </a:extLst>
          </p:cNvPr>
          <p:cNvCxnSpPr>
            <a:cxnSpLocks/>
          </p:cNvCxnSpPr>
          <p:nvPr/>
        </p:nvCxnSpPr>
        <p:spPr>
          <a:xfrm>
            <a:off x="6787219" y="4957048"/>
            <a:ext cx="4379891" cy="0"/>
          </a:xfrm>
          <a:prstGeom prst="line">
            <a:avLst/>
          </a:prstGeom>
          <a:ln w="3175">
            <a:solidFill>
              <a:srgbClr val="5AD6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71EE666F-BE5D-CA21-3EA6-D7CA4EDD8482}"/>
              </a:ext>
            </a:extLst>
          </p:cNvPr>
          <p:cNvGrpSpPr/>
          <p:nvPr/>
        </p:nvGrpSpPr>
        <p:grpSpPr>
          <a:xfrm>
            <a:off x="4998009" y="1346593"/>
            <a:ext cx="2391526" cy="1851599"/>
            <a:chOff x="7528392" y="1410943"/>
            <a:chExt cx="2063266" cy="159745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E381EB1D-24EF-BDCB-CD36-F2E71B4AAC0C}"/>
                </a:ext>
              </a:extLst>
            </p:cNvPr>
            <p:cNvSpPr/>
            <p:nvPr/>
          </p:nvSpPr>
          <p:spPr>
            <a:xfrm>
              <a:off x="7644571" y="1410943"/>
              <a:ext cx="1597450" cy="1597450"/>
            </a:xfrm>
            <a:prstGeom prst="ellipse">
              <a:avLst/>
            </a:prstGeom>
            <a:noFill/>
            <a:ln>
              <a:solidFill>
                <a:srgbClr val="5AD6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_14">
              <a:extLst>
                <a:ext uri="{FF2B5EF4-FFF2-40B4-BE49-F238E27FC236}">
                  <a16:creationId xmlns:a16="http://schemas.microsoft.com/office/drawing/2014/main" id="{0543AEE7-DF68-3FC5-1514-B180D7E12C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8392" y="1635134"/>
              <a:ext cx="2063266" cy="996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4800" spc="600" dirty="0">
                  <a:solidFill>
                    <a:srgbClr val="5AD6BE"/>
                  </a:solidFill>
                  <a:latin typeface="方正汉真广标简体" panose="02000000000000000000" pitchFamily="2" charset="-122"/>
                  <a:ea typeface="方正汉真广标简体" panose="02000000000000000000" pitchFamily="2" charset="-122"/>
                </a:rPr>
                <a:t>03</a:t>
              </a:r>
              <a:endParaRPr lang="zh-CN" sz="4800" spc="600" dirty="0">
                <a:solidFill>
                  <a:srgbClr val="5AD6BE"/>
                </a:solidFill>
                <a:latin typeface="方正汉真广标简体" panose="02000000000000000000" pitchFamily="2" charset="-122"/>
                <a:ea typeface="方正汉真广标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6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47800" y="356263"/>
            <a:ext cx="9804400" cy="179030"/>
          </a:xfrm>
          <a:prstGeom prst="rect">
            <a:avLst/>
          </a:prstGeom>
          <a:solidFill>
            <a:srgbClr val="5AD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83"/>
          <p:cNvSpPr>
            <a:spLocks noChangeArrowheads="1"/>
          </p:cNvSpPr>
          <p:nvPr/>
        </p:nvSpPr>
        <p:spPr bwMode="auto">
          <a:xfrm>
            <a:off x="5985173" y="945511"/>
            <a:ext cx="5531346" cy="5340684"/>
          </a:xfrm>
          <a:prstGeom prst="rect">
            <a:avLst/>
          </a:prstGeom>
          <a:noFill/>
          <a:ln w="9525" cmpd="sng">
            <a:solidFill>
              <a:srgbClr val="5AD6BE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Box 84"/>
          <p:cNvSpPr txBox="1">
            <a:spLocks noChangeArrowheads="1"/>
          </p:cNvSpPr>
          <p:nvPr/>
        </p:nvSpPr>
        <p:spPr bwMode="auto">
          <a:xfrm>
            <a:off x="6481631" y="1135248"/>
            <a:ext cx="4758496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2400" dirty="0">
                <a:latin typeface="High Tower Text" panose="02040502050506030303" pitchFamily="18" charset="0"/>
              </a:rPr>
              <a:t>The culture of flowers is deeply rooted in social customs and aesthetic ideals and is an important carrier of cultural inheritance.</a:t>
            </a:r>
            <a:r>
              <a:rPr lang="en-US" altLang="zh-CN" sz="2400" dirty="0"/>
              <a:t>​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sz="2400" dirty="0">
                <a:latin typeface="High Tower Text" panose="02040502050506030303" pitchFamily="18" charset="0"/>
              </a:rPr>
              <a:t>In the future, flower culture will continue to innovate in the global exchange and integration, continuously enriching the human spiritual world.</a:t>
            </a:r>
            <a:endParaRPr lang="en-US" altLang="zh-CN" dirty="0">
              <a:latin typeface="High Tower Text" panose="02040502050506030303" pitchFamily="18" charset="0"/>
            </a:endParaRPr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>
            <a:off x="5907424" y="825505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 flipH="1" flipV="1">
            <a:off x="11118021" y="5875976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4F26075-E97A-FC06-E8D4-EC03844C01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" t="6153"/>
          <a:stretch/>
        </p:blipFill>
        <p:spPr>
          <a:xfrm>
            <a:off x="1341486" y="722702"/>
            <a:ext cx="4023910" cy="54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Motion origin="layout" path="M 4.29874E-6 -9.74312E-7 L 0.16538 0.28535 " pathEditMode="relative" rAng="0" ptsTypes="AA">
                                      <p:cBhvr>
                                        <p:cTn id="8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8269" y="142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Motion origin="layout" path="M 4.89777E-6 -3.15668E-6 L -0.15393 -0.26822 " pathEditMode="relative" rAng="0" ptsTypes="AA">
                                      <p:cBhvr>
                                        <p:cTn id="12" dur="500" spd="-99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696" y="-134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sp>
        <p:nvSpPr>
          <p:cNvPr id="8" name="_14"/>
          <p:cNvSpPr txBox="1">
            <a:spLocks noChangeArrowheads="1"/>
          </p:cNvSpPr>
          <p:nvPr/>
        </p:nvSpPr>
        <p:spPr bwMode="auto">
          <a:xfrm>
            <a:off x="2052595" y="2365542"/>
            <a:ext cx="8085221" cy="162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5400" dirty="0">
                <a:solidFill>
                  <a:srgbClr val="5AD6BE"/>
                </a:solidFill>
                <a:latin typeface="High Tower Text" panose="02040502050506030303" pitchFamily="18" charset="0"/>
              </a:rPr>
              <a:t>Thank </a:t>
            </a:r>
            <a:r>
              <a:rPr lang="en-US" altLang="zh-CN" sz="6000" dirty="0">
                <a:solidFill>
                  <a:srgbClr val="5AD6BE"/>
                </a:solidFill>
                <a:latin typeface="High Tower Text" panose="02040502050506030303" pitchFamily="18" charset="0"/>
              </a:rPr>
              <a:t>you</a:t>
            </a:r>
            <a:r>
              <a:rPr lang="en-US" altLang="zh-CN" sz="5400" dirty="0">
                <a:solidFill>
                  <a:srgbClr val="5AD6BE"/>
                </a:solidFill>
                <a:latin typeface="High Tower Text" panose="02040502050506030303" pitchFamily="18" charset="0"/>
              </a:rPr>
              <a:t> for listening</a:t>
            </a:r>
            <a:endParaRPr lang="zh-CN" sz="5400" spc="600" dirty="0">
              <a:solidFill>
                <a:srgbClr val="5AD6BE"/>
              </a:solidFill>
              <a:latin typeface="High Tower Text" panose="02040502050506030303" pitchFamily="18" charset="0"/>
              <a:ea typeface="方正汉真广标简体" panose="02000000000000000000" pitchFamily="2" charset="-122"/>
            </a:endParaRPr>
          </a:p>
        </p:txBody>
      </p:sp>
      <p:grpSp>
        <p:nvGrpSpPr>
          <p:cNvPr id="10" name="Group 38"/>
          <p:cNvGrpSpPr/>
          <p:nvPr/>
        </p:nvGrpSpPr>
        <p:grpSpPr>
          <a:xfrm>
            <a:off x="10249207" y="6271641"/>
            <a:ext cx="1575060" cy="160804"/>
            <a:chOff x="5548426" y="3343939"/>
            <a:chExt cx="833173" cy="85061"/>
          </a:xfrm>
          <a:solidFill>
            <a:srgbClr val="5AD6BE"/>
          </a:solidFill>
        </p:grpSpPr>
        <p:sp>
          <p:nvSpPr>
            <p:cNvPr id="11" name="Oval 31"/>
            <p:cNvSpPr/>
            <p:nvPr/>
          </p:nvSpPr>
          <p:spPr>
            <a:xfrm>
              <a:off x="5548426" y="3343939"/>
              <a:ext cx="85061" cy="850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32"/>
            <p:cNvSpPr/>
            <p:nvPr/>
          </p:nvSpPr>
          <p:spPr>
            <a:xfrm>
              <a:off x="5698049" y="3343939"/>
              <a:ext cx="85061" cy="850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33"/>
            <p:cNvSpPr/>
            <p:nvPr/>
          </p:nvSpPr>
          <p:spPr>
            <a:xfrm>
              <a:off x="5847671" y="3343939"/>
              <a:ext cx="85061" cy="8506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34"/>
            <p:cNvSpPr/>
            <p:nvPr/>
          </p:nvSpPr>
          <p:spPr>
            <a:xfrm>
              <a:off x="5997294" y="3343939"/>
              <a:ext cx="85061" cy="8506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35"/>
            <p:cNvSpPr/>
            <p:nvPr/>
          </p:nvSpPr>
          <p:spPr>
            <a:xfrm>
              <a:off x="6146917" y="3343939"/>
              <a:ext cx="85061" cy="850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36"/>
            <p:cNvSpPr/>
            <p:nvPr/>
          </p:nvSpPr>
          <p:spPr>
            <a:xfrm>
              <a:off x="6296538" y="3343939"/>
              <a:ext cx="85061" cy="850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5" y="-265393"/>
            <a:ext cx="12190413" cy="6857107"/>
          </a:xfrm>
          <a:prstGeom prst="rect">
            <a:avLst/>
          </a:prstGeom>
        </p:spPr>
      </p:pic>
      <p:sp>
        <p:nvSpPr>
          <p:cNvPr id="36" name="_14"/>
          <p:cNvSpPr txBox="1">
            <a:spLocks noChangeArrowheads="1"/>
          </p:cNvSpPr>
          <p:nvPr/>
        </p:nvSpPr>
        <p:spPr bwMode="auto">
          <a:xfrm>
            <a:off x="2486782" y="542650"/>
            <a:ext cx="7555831" cy="624636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endParaRPr lang="zh-CN" sz="4800" spc="600" dirty="0">
              <a:solidFill>
                <a:srgbClr val="5AD6BE"/>
              </a:solidFill>
              <a:latin typeface="High Tower Text" panose="02040502050506030303" pitchFamily="18" charset="0"/>
              <a:ea typeface="方正汉真广标简体" panose="02000000000000000000" pitchFamily="2" charset="-122"/>
            </a:endParaRPr>
          </a:p>
        </p:txBody>
      </p:sp>
      <p:sp>
        <p:nvSpPr>
          <p:cNvPr id="18" name="TextBox 76"/>
          <p:cNvSpPr txBox="1"/>
          <p:nvPr/>
        </p:nvSpPr>
        <p:spPr>
          <a:xfrm>
            <a:off x="3826266" y="1702982"/>
            <a:ext cx="6216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High Tower Text" panose="02040502050506030303" pitchFamily="18" charset="0"/>
              </a:rPr>
              <a:t>The Close Connection between Flowers and Culture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High Tower Text" panose="02040502050506030303" pitchFamily="18" charset="0"/>
              <a:ea typeface="微软雅黑" pitchFamily="34" charset="-122"/>
            </a:endParaRPr>
          </a:p>
        </p:txBody>
      </p:sp>
      <p:sp>
        <p:nvSpPr>
          <p:cNvPr id="20" name="TextBox 78"/>
          <p:cNvSpPr txBox="1"/>
          <p:nvPr/>
        </p:nvSpPr>
        <p:spPr>
          <a:xfrm>
            <a:off x="3826266" y="3717582"/>
            <a:ext cx="503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/>
            </a:lvl1pPr>
          </a:lstStyle>
          <a:p>
            <a:r>
              <a:rPr lang="en-US" altLang="zh-CN" dirty="0">
                <a:latin typeface="High Tower Text" panose="02040502050506030303" pitchFamily="18" charset="0"/>
              </a:rPr>
              <a:t>Social Ideals Reflected by Flowers</a:t>
            </a:r>
            <a:endParaRPr lang="zh-CN" altLang="en-US" dirty="0">
              <a:latin typeface="High Tower Text" panose="02040502050506030303" pitchFamily="18" charset="0"/>
            </a:endParaRPr>
          </a:p>
        </p:txBody>
      </p:sp>
      <p:sp>
        <p:nvSpPr>
          <p:cNvPr id="21" name="TextBox 79"/>
          <p:cNvSpPr txBox="1"/>
          <p:nvPr/>
        </p:nvSpPr>
        <p:spPr>
          <a:xfrm>
            <a:off x="3885325" y="4511085"/>
            <a:ext cx="5032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>
              <a:latin typeface="High Tower Text" panose="02040502050506030303" pitchFamily="18" charset="0"/>
            </a:endParaRPr>
          </a:p>
          <a:p>
            <a:endParaRPr lang="en-US" altLang="zh-CN" sz="2400" dirty="0">
              <a:latin typeface="High Tower Text" panose="02040502050506030303" pitchFamily="18" charset="0"/>
            </a:endParaRPr>
          </a:p>
          <a:p>
            <a:endParaRPr lang="en-US" altLang="zh-CN" sz="2400" dirty="0">
              <a:latin typeface="High Tower Text" panose="02040502050506030303" pitchFamily="18" charset="0"/>
            </a:endParaRPr>
          </a:p>
          <a:p>
            <a:r>
              <a:rPr lang="en-US" altLang="zh-CN" sz="2400" dirty="0">
                <a:latin typeface="High Tower Text" panose="02040502050506030303" pitchFamily="18" charset="0"/>
              </a:rPr>
              <a:t>Conclusion and Prospect</a:t>
            </a:r>
            <a:endParaRPr lang="zh-CN" altLang="en-US" sz="2400" dirty="0">
              <a:latin typeface="High Tower Text" panose="02040502050506030303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917240" y="1780927"/>
            <a:ext cx="624684" cy="600549"/>
            <a:chOff x="2215144" y="982844"/>
            <a:chExt cx="1120898" cy="842780"/>
          </a:xfrm>
          <a:solidFill>
            <a:srgbClr val="5AD6BE"/>
          </a:solidFill>
        </p:grpSpPr>
        <p:sp>
          <p:nvSpPr>
            <p:cNvPr id="23" name="平行四边形 22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24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969037" y="3665835"/>
            <a:ext cx="661925" cy="600549"/>
            <a:chOff x="2148321" y="982844"/>
            <a:chExt cx="1187721" cy="842780"/>
          </a:xfrm>
          <a:solidFill>
            <a:srgbClr val="5AD6BE"/>
          </a:solidFill>
        </p:grpSpPr>
        <p:sp>
          <p:nvSpPr>
            <p:cNvPr id="26" name="平行四边形 2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27" name="文本框 9"/>
            <p:cNvSpPr txBox="1"/>
            <p:nvPr/>
          </p:nvSpPr>
          <p:spPr>
            <a:xfrm>
              <a:off x="2148321" y="1012271"/>
              <a:ext cx="1066799" cy="73425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145580B-C976-7FDF-C6B8-BD624C10FB6B}"/>
              </a:ext>
            </a:extLst>
          </p:cNvPr>
          <p:cNvGrpSpPr/>
          <p:nvPr/>
        </p:nvGrpSpPr>
        <p:grpSpPr>
          <a:xfrm>
            <a:off x="2938887" y="5511917"/>
            <a:ext cx="624684" cy="600549"/>
            <a:chOff x="2215144" y="982844"/>
            <a:chExt cx="1120898" cy="842780"/>
          </a:xfrm>
          <a:solidFill>
            <a:srgbClr val="5AD6BE"/>
          </a:solidFill>
        </p:grpSpPr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0E673619-ED87-58DC-459E-952FFA4B30E9}"/>
                </a:ext>
              </a:extLst>
            </p:cNvPr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1" name="文本框 9">
              <a:extLst>
                <a:ext uri="{FF2B5EF4-FFF2-40B4-BE49-F238E27FC236}">
                  <a16:creationId xmlns:a16="http://schemas.microsoft.com/office/drawing/2014/main" id="{DAECE40C-8E42-B343-5BA4-6DC7A968A398}"/>
                </a:ext>
              </a:extLst>
            </p:cNvPr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5CDFC0A-BBDE-8DE8-FF86-8E96C4E34A00}"/>
              </a:ext>
            </a:extLst>
          </p:cNvPr>
          <p:cNvSpPr txBox="1"/>
          <p:nvPr/>
        </p:nvSpPr>
        <p:spPr>
          <a:xfrm>
            <a:off x="3882519" y="693370"/>
            <a:ext cx="4716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0" dirty="0">
                <a:solidFill>
                  <a:srgbClr val="000000"/>
                </a:solidFill>
                <a:effectLst/>
                <a:latin typeface="High Tower Text" panose="02040502050506030303" pitchFamily="18" charset="0"/>
              </a:rPr>
              <a:t>Table of Contents</a:t>
            </a:r>
            <a:endParaRPr lang="zh-CN" altLang="zh-CN" sz="4000" spc="600" dirty="0">
              <a:solidFill>
                <a:srgbClr val="5AD6BE"/>
              </a:solidFill>
              <a:latin typeface="High Tower Text" panose="02040502050506030303" pitchFamily="18" charset="0"/>
              <a:ea typeface="方正汉真广标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7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21" grpId="0"/>
      <p:bldP spid="2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22153" y="257496"/>
            <a:ext cx="9416715" cy="61396"/>
          </a:xfrm>
          <a:prstGeom prst="rect">
            <a:avLst/>
          </a:prstGeom>
          <a:solidFill>
            <a:srgbClr val="5AD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746607" y="482886"/>
            <a:ext cx="5489520" cy="5747885"/>
            <a:chOff x="1942525" y="474791"/>
            <a:chExt cx="2755535" cy="4105285"/>
          </a:xfrm>
        </p:grpSpPr>
        <p:sp>
          <p:nvSpPr>
            <p:cNvPr id="12" name="Freeform 72"/>
            <p:cNvSpPr>
              <a:spLocks noEditPoints="1"/>
            </p:cNvSpPr>
            <p:nvPr/>
          </p:nvSpPr>
          <p:spPr bwMode="auto">
            <a:xfrm>
              <a:off x="3999258" y="3662207"/>
              <a:ext cx="698802" cy="709496"/>
            </a:xfrm>
            <a:custGeom>
              <a:avLst/>
              <a:gdLst>
                <a:gd name="T0" fmla="*/ 609342 w 411"/>
                <a:gd name="T1" fmla="*/ 357785 h 412"/>
                <a:gd name="T2" fmla="*/ 513511 w 411"/>
                <a:gd name="T3" fmla="*/ 397539 h 412"/>
                <a:gd name="T4" fmla="*/ 450226 w 411"/>
                <a:gd name="T5" fmla="*/ 334294 h 412"/>
                <a:gd name="T6" fmla="*/ 511703 w 411"/>
                <a:gd name="T7" fmla="*/ 193348 h 412"/>
                <a:gd name="T8" fmla="*/ 318232 w 411"/>
                <a:gd name="T9" fmla="*/ 0 h 412"/>
                <a:gd name="T10" fmla="*/ 122953 w 411"/>
                <a:gd name="T11" fmla="*/ 193348 h 412"/>
                <a:gd name="T12" fmla="*/ 209744 w 411"/>
                <a:gd name="T13" fmla="*/ 354171 h 412"/>
                <a:gd name="T14" fmla="*/ 173581 w 411"/>
                <a:gd name="T15" fmla="*/ 480661 h 412"/>
                <a:gd name="T16" fmla="*/ 133802 w 411"/>
                <a:gd name="T17" fmla="*/ 475240 h 412"/>
                <a:gd name="T18" fmla="*/ 0 w 411"/>
                <a:gd name="T19" fmla="*/ 608957 h 412"/>
                <a:gd name="T20" fmla="*/ 133802 w 411"/>
                <a:gd name="T21" fmla="*/ 744482 h 412"/>
                <a:gd name="T22" fmla="*/ 269412 w 411"/>
                <a:gd name="T23" fmla="*/ 608957 h 412"/>
                <a:gd name="T24" fmla="*/ 198895 w 411"/>
                <a:gd name="T25" fmla="*/ 491503 h 412"/>
                <a:gd name="T26" fmla="*/ 235058 w 411"/>
                <a:gd name="T27" fmla="*/ 368627 h 412"/>
                <a:gd name="T28" fmla="*/ 318232 w 411"/>
                <a:gd name="T29" fmla="*/ 386697 h 412"/>
                <a:gd name="T30" fmla="*/ 430336 w 411"/>
                <a:gd name="T31" fmla="*/ 352364 h 412"/>
                <a:gd name="T32" fmla="*/ 497238 w 411"/>
                <a:gd name="T33" fmla="*/ 419223 h 412"/>
                <a:gd name="T34" fmla="*/ 473732 w 411"/>
                <a:gd name="T35" fmla="*/ 493310 h 412"/>
                <a:gd name="T36" fmla="*/ 609342 w 411"/>
                <a:gd name="T37" fmla="*/ 627027 h 412"/>
                <a:gd name="T38" fmla="*/ 743144 w 411"/>
                <a:gd name="T39" fmla="*/ 493310 h 412"/>
                <a:gd name="T40" fmla="*/ 609342 w 411"/>
                <a:gd name="T41" fmla="*/ 357785 h 412"/>
                <a:gd name="T42" fmla="*/ 242290 w 411"/>
                <a:gd name="T43" fmla="*/ 608957 h 412"/>
                <a:gd name="T44" fmla="*/ 133802 w 411"/>
                <a:gd name="T45" fmla="*/ 717377 h 412"/>
                <a:gd name="T46" fmla="*/ 25314 w 411"/>
                <a:gd name="T47" fmla="*/ 608957 h 412"/>
                <a:gd name="T48" fmla="*/ 133802 w 411"/>
                <a:gd name="T49" fmla="*/ 502345 h 412"/>
                <a:gd name="T50" fmla="*/ 242290 w 411"/>
                <a:gd name="T51" fmla="*/ 608957 h 412"/>
                <a:gd name="T52" fmla="*/ 150075 w 411"/>
                <a:gd name="T53" fmla="*/ 193348 h 412"/>
                <a:gd name="T54" fmla="*/ 318232 w 411"/>
                <a:gd name="T55" fmla="*/ 25298 h 412"/>
                <a:gd name="T56" fmla="*/ 484581 w 411"/>
                <a:gd name="T57" fmla="*/ 193348 h 412"/>
                <a:gd name="T58" fmla="*/ 318232 w 411"/>
                <a:gd name="T59" fmla="*/ 361399 h 412"/>
                <a:gd name="T60" fmla="*/ 150075 w 411"/>
                <a:gd name="T61" fmla="*/ 193348 h 412"/>
                <a:gd name="T62" fmla="*/ 609342 w 411"/>
                <a:gd name="T63" fmla="*/ 599922 h 412"/>
                <a:gd name="T64" fmla="*/ 500854 w 411"/>
                <a:gd name="T65" fmla="*/ 493310 h 412"/>
                <a:gd name="T66" fmla="*/ 609342 w 411"/>
                <a:gd name="T67" fmla="*/ 384890 h 412"/>
                <a:gd name="T68" fmla="*/ 717830 w 411"/>
                <a:gd name="T69" fmla="*/ 493310 h 412"/>
                <a:gd name="T70" fmla="*/ 609342 w 411"/>
                <a:gd name="T71" fmla="*/ 599922 h 41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11"/>
                <a:gd name="T109" fmla="*/ 0 h 412"/>
                <a:gd name="T110" fmla="*/ 411 w 411"/>
                <a:gd name="T111" fmla="*/ 412 h 41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11" h="412">
                  <a:moveTo>
                    <a:pt x="337" y="198"/>
                  </a:moveTo>
                  <a:cubicBezTo>
                    <a:pt x="316" y="198"/>
                    <a:pt x="298" y="206"/>
                    <a:pt x="284" y="220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70" y="166"/>
                    <a:pt x="283" y="138"/>
                    <a:pt x="283" y="107"/>
                  </a:cubicBezTo>
                  <a:cubicBezTo>
                    <a:pt x="283" y="48"/>
                    <a:pt x="235" y="0"/>
                    <a:pt x="176" y="0"/>
                  </a:cubicBezTo>
                  <a:cubicBezTo>
                    <a:pt x="117" y="0"/>
                    <a:pt x="68" y="48"/>
                    <a:pt x="68" y="107"/>
                  </a:cubicBezTo>
                  <a:cubicBezTo>
                    <a:pt x="68" y="144"/>
                    <a:pt x="88" y="177"/>
                    <a:pt x="116" y="196"/>
                  </a:cubicBezTo>
                  <a:cubicBezTo>
                    <a:pt x="96" y="266"/>
                    <a:pt x="96" y="266"/>
                    <a:pt x="96" y="266"/>
                  </a:cubicBezTo>
                  <a:cubicBezTo>
                    <a:pt x="89" y="264"/>
                    <a:pt x="82" y="263"/>
                    <a:pt x="74" y="263"/>
                  </a:cubicBezTo>
                  <a:cubicBezTo>
                    <a:pt x="33" y="263"/>
                    <a:pt x="0" y="296"/>
                    <a:pt x="0" y="337"/>
                  </a:cubicBezTo>
                  <a:cubicBezTo>
                    <a:pt x="0" y="378"/>
                    <a:pt x="33" y="412"/>
                    <a:pt x="74" y="412"/>
                  </a:cubicBezTo>
                  <a:cubicBezTo>
                    <a:pt x="115" y="412"/>
                    <a:pt x="149" y="378"/>
                    <a:pt x="149" y="337"/>
                  </a:cubicBezTo>
                  <a:cubicBezTo>
                    <a:pt x="149" y="309"/>
                    <a:pt x="133" y="284"/>
                    <a:pt x="110" y="272"/>
                  </a:cubicBezTo>
                  <a:cubicBezTo>
                    <a:pt x="130" y="204"/>
                    <a:pt x="130" y="204"/>
                    <a:pt x="130" y="204"/>
                  </a:cubicBezTo>
                  <a:cubicBezTo>
                    <a:pt x="144" y="210"/>
                    <a:pt x="159" y="214"/>
                    <a:pt x="176" y="214"/>
                  </a:cubicBezTo>
                  <a:cubicBezTo>
                    <a:pt x="199" y="214"/>
                    <a:pt x="220" y="207"/>
                    <a:pt x="238" y="195"/>
                  </a:cubicBezTo>
                  <a:cubicBezTo>
                    <a:pt x="275" y="232"/>
                    <a:pt x="275" y="232"/>
                    <a:pt x="275" y="232"/>
                  </a:cubicBezTo>
                  <a:cubicBezTo>
                    <a:pt x="267" y="243"/>
                    <a:pt x="262" y="257"/>
                    <a:pt x="262" y="273"/>
                  </a:cubicBezTo>
                  <a:cubicBezTo>
                    <a:pt x="262" y="314"/>
                    <a:pt x="296" y="347"/>
                    <a:pt x="337" y="347"/>
                  </a:cubicBezTo>
                  <a:cubicBezTo>
                    <a:pt x="378" y="347"/>
                    <a:pt x="411" y="314"/>
                    <a:pt x="411" y="273"/>
                  </a:cubicBezTo>
                  <a:cubicBezTo>
                    <a:pt x="411" y="231"/>
                    <a:pt x="378" y="198"/>
                    <a:pt x="337" y="198"/>
                  </a:cubicBezTo>
                  <a:close/>
                  <a:moveTo>
                    <a:pt x="134" y="337"/>
                  </a:moveTo>
                  <a:cubicBezTo>
                    <a:pt x="134" y="370"/>
                    <a:pt x="107" y="397"/>
                    <a:pt x="74" y="397"/>
                  </a:cubicBezTo>
                  <a:cubicBezTo>
                    <a:pt x="41" y="397"/>
                    <a:pt x="14" y="370"/>
                    <a:pt x="14" y="337"/>
                  </a:cubicBezTo>
                  <a:cubicBezTo>
                    <a:pt x="14" y="304"/>
                    <a:pt x="41" y="278"/>
                    <a:pt x="74" y="278"/>
                  </a:cubicBezTo>
                  <a:cubicBezTo>
                    <a:pt x="107" y="278"/>
                    <a:pt x="134" y="304"/>
                    <a:pt x="134" y="337"/>
                  </a:cubicBezTo>
                  <a:close/>
                  <a:moveTo>
                    <a:pt x="83" y="107"/>
                  </a:moveTo>
                  <a:cubicBezTo>
                    <a:pt x="83" y="56"/>
                    <a:pt x="125" y="14"/>
                    <a:pt x="176" y="14"/>
                  </a:cubicBezTo>
                  <a:cubicBezTo>
                    <a:pt x="227" y="14"/>
                    <a:pt x="268" y="56"/>
                    <a:pt x="268" y="107"/>
                  </a:cubicBezTo>
                  <a:cubicBezTo>
                    <a:pt x="268" y="158"/>
                    <a:pt x="227" y="200"/>
                    <a:pt x="176" y="200"/>
                  </a:cubicBezTo>
                  <a:cubicBezTo>
                    <a:pt x="125" y="200"/>
                    <a:pt x="83" y="158"/>
                    <a:pt x="83" y="107"/>
                  </a:cubicBezTo>
                  <a:close/>
                  <a:moveTo>
                    <a:pt x="337" y="332"/>
                  </a:moveTo>
                  <a:cubicBezTo>
                    <a:pt x="304" y="332"/>
                    <a:pt x="277" y="306"/>
                    <a:pt x="277" y="273"/>
                  </a:cubicBezTo>
                  <a:cubicBezTo>
                    <a:pt x="277" y="240"/>
                    <a:pt x="304" y="213"/>
                    <a:pt x="337" y="213"/>
                  </a:cubicBezTo>
                  <a:cubicBezTo>
                    <a:pt x="370" y="213"/>
                    <a:pt x="397" y="240"/>
                    <a:pt x="397" y="273"/>
                  </a:cubicBezTo>
                  <a:cubicBezTo>
                    <a:pt x="397" y="306"/>
                    <a:pt x="370" y="332"/>
                    <a:pt x="337" y="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endParaRPr lang="zh-CN" altLang="en-US" sz="24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Rectangle 2"/>
            <p:cNvSpPr/>
            <p:nvPr/>
          </p:nvSpPr>
          <p:spPr bwMode="auto">
            <a:xfrm>
              <a:off x="1942525" y="474791"/>
              <a:ext cx="2182834" cy="4105285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64800" tIns="64803" rIns="64800" bIns="64803"/>
            <a:lstStyle/>
            <a:p>
              <a:pPr algn="l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2800" b="0" i="0" dirty="0">
                  <a:solidFill>
                    <a:schemeClr val="tx1"/>
                  </a:solidFill>
                  <a:effectLst/>
                  <a:latin typeface="High Tower Text" panose="02040502050506030303" pitchFamily="18" charset="0"/>
                </a:rPr>
                <a:t>    </a:t>
              </a:r>
            </a:p>
            <a:p>
              <a:pPr algn="l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2800" dirty="0">
                  <a:solidFill>
                    <a:schemeClr val="tx1"/>
                  </a:solidFill>
                  <a:latin typeface="High Tower Text" panose="02040502050506030303" pitchFamily="18" charset="0"/>
                </a:rPr>
                <a:t>   </a:t>
              </a:r>
            </a:p>
            <a:p>
              <a:pPr algn="l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2800" b="0" i="0" dirty="0">
                  <a:solidFill>
                    <a:schemeClr val="tx1"/>
                  </a:solidFill>
                  <a:effectLst/>
                  <a:latin typeface="High Tower Text" panose="02040502050506030303" pitchFamily="18" charset="0"/>
                </a:rPr>
                <a:t>  Flowers are the most poetic language of nature." Flowers have played a unique role in the long history of human culture, being present everywhere from artistic creation to daily social interactions.</a:t>
              </a:r>
              <a:endParaRPr lang="zh-CN" altLang="en-US" sz="2000" b="0" i="0" dirty="0">
                <a:solidFill>
                  <a:srgbClr val="000000"/>
                </a:solidFill>
                <a:effectLst/>
                <a:latin typeface="High Tower Text" panose="02040502050506030303" pitchFamily="18" charset="0"/>
              </a:endParaRPr>
            </a:p>
            <a:p>
              <a:pPr defTabSz="647817">
                <a:lnSpc>
                  <a:spcPct val="90000"/>
                </a:lnSpc>
                <a:buClr>
                  <a:srgbClr val="FFFFFF">
                    <a:lumMod val="50000"/>
                    <a:lumOff val="50000"/>
                  </a:srgbClr>
                </a:buClr>
                <a:buSzPct val="90000"/>
                <a:defRPr/>
              </a:pPr>
              <a:endParaRPr lang="en-US" sz="2000" spc="-28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2E602DE6-15CB-C7CA-F799-87C3E1AFE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244" y="764378"/>
            <a:ext cx="4027624" cy="49142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449651E-B76D-E410-D8E7-603866EEA86A}"/>
              </a:ext>
            </a:extLst>
          </p:cNvPr>
          <p:cNvSpPr txBox="1"/>
          <p:nvPr/>
        </p:nvSpPr>
        <p:spPr>
          <a:xfrm>
            <a:off x="8483281" y="6124073"/>
            <a:ext cx="315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i="0" dirty="0">
                <a:solidFill>
                  <a:schemeClr val="tx1"/>
                </a:solidFill>
                <a:effectLst/>
                <a:latin typeface="High Tower Text" panose="02040502050506030303" pitchFamily="18" charset="0"/>
              </a:rPr>
              <a:t>Van Gogh's "Sunflowers"</a:t>
            </a:r>
            <a:endParaRPr lang="zh-CN" altLang="en-US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1985211" y="3198192"/>
            <a:ext cx="8861057" cy="1988967"/>
          </a:xfrm>
          <a:prstGeom prst="rect">
            <a:avLst/>
          </a:prstGeom>
        </p:spPr>
        <p:txBody>
          <a:bodyPr rtlCol="0"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altLang="zh-CN" sz="4000" b="1" dirty="0">
                <a:solidFill>
                  <a:srgbClr val="000000"/>
                </a:solidFill>
                <a:latin typeface="High Tower Text" panose="02040502050506030303" pitchFamily="18" charset="0"/>
                <a:ea typeface="+mn-ea"/>
                <a:cs typeface="+mn-cs"/>
              </a:rPr>
              <a:t>The Close Connection between Flowers and Culture</a:t>
            </a:r>
            <a:endParaRPr lang="zh-CN" altLang="en-US" sz="4000" b="1" dirty="0">
              <a:solidFill>
                <a:srgbClr val="000000"/>
              </a:solidFill>
              <a:latin typeface="High Tower Text" panose="02040502050506030303" pitchFamily="18" charset="0"/>
              <a:ea typeface="+mn-ea"/>
              <a:cs typeface="+mn-cs"/>
            </a:endParaRPr>
          </a:p>
        </p:txBody>
      </p:sp>
      <p:cxnSp>
        <p:nvCxnSpPr>
          <p:cNvPr id="27" name="直接连接符 26"/>
          <p:cNvCxnSpPr>
            <a:cxnSpLocks/>
          </p:cNvCxnSpPr>
          <p:nvPr/>
        </p:nvCxnSpPr>
        <p:spPr>
          <a:xfrm>
            <a:off x="6745049" y="5221742"/>
            <a:ext cx="4379891" cy="0"/>
          </a:xfrm>
          <a:prstGeom prst="line">
            <a:avLst/>
          </a:prstGeom>
          <a:ln w="3175">
            <a:solidFill>
              <a:srgbClr val="5AD6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4913788" y="1346593"/>
            <a:ext cx="2391526" cy="1851599"/>
            <a:chOff x="7455731" y="1410943"/>
            <a:chExt cx="2063266" cy="1597450"/>
          </a:xfrm>
        </p:grpSpPr>
        <p:sp>
          <p:nvSpPr>
            <p:cNvPr id="9" name="椭圆 8"/>
            <p:cNvSpPr/>
            <p:nvPr/>
          </p:nvSpPr>
          <p:spPr>
            <a:xfrm>
              <a:off x="7644571" y="1410943"/>
              <a:ext cx="1597450" cy="1597450"/>
            </a:xfrm>
            <a:prstGeom prst="ellipse">
              <a:avLst/>
            </a:prstGeom>
            <a:noFill/>
            <a:ln>
              <a:solidFill>
                <a:srgbClr val="5AD6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_14"/>
            <p:cNvSpPr txBox="1">
              <a:spLocks noChangeArrowheads="1"/>
            </p:cNvSpPr>
            <p:nvPr/>
          </p:nvSpPr>
          <p:spPr bwMode="auto">
            <a:xfrm>
              <a:off x="7455731" y="1733517"/>
              <a:ext cx="2063266" cy="996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4800" spc="600" dirty="0">
                  <a:solidFill>
                    <a:srgbClr val="5AD6BE"/>
                  </a:solidFill>
                  <a:latin typeface="方正汉真广标简体" panose="02000000000000000000" pitchFamily="2" charset="-122"/>
                  <a:ea typeface="方正汉真广标简体" panose="02000000000000000000" pitchFamily="2" charset="-122"/>
                </a:rPr>
                <a:t>01</a:t>
              </a:r>
              <a:endParaRPr lang="zh-CN" sz="4800" spc="600" dirty="0">
                <a:solidFill>
                  <a:srgbClr val="5AD6BE"/>
                </a:solidFill>
                <a:latin typeface="方正汉真广标简体" panose="02000000000000000000" pitchFamily="2" charset="-122"/>
                <a:ea typeface="方正汉真广标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F470FDF2-4CDD-54CB-5AAD-52F407049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1980"/>
            <a:ext cx="3212354" cy="226116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909011" y="433085"/>
            <a:ext cx="8373978" cy="673819"/>
            <a:chOff x="1909011" y="689757"/>
            <a:chExt cx="8373978" cy="673819"/>
          </a:xfrm>
        </p:grpSpPr>
        <p:sp>
          <p:nvSpPr>
            <p:cNvPr id="11" name="Copyright Notice"/>
            <p:cNvSpPr>
              <a:spLocks/>
            </p:cNvSpPr>
            <p:nvPr/>
          </p:nvSpPr>
          <p:spPr bwMode="auto">
            <a:xfrm>
              <a:off x="4161034" y="689757"/>
              <a:ext cx="3421294" cy="43476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b="1" i="0" dirty="0">
                  <a:solidFill>
                    <a:srgbClr val="5AD6BE"/>
                  </a:solidFill>
                  <a:effectLst/>
                  <a:latin typeface="High Tower Text" panose="02040502050506030303" pitchFamily="18" charset="0"/>
                </a:rPr>
                <a:t>Western Cultures</a:t>
              </a:r>
              <a:endParaRPr lang="en-US" sz="2400" b="1" cap="small" dirty="0">
                <a:solidFill>
                  <a:srgbClr val="5AD6BE"/>
                </a:solidFill>
                <a:latin typeface="High Tower Text" panose="02040502050506030303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909011" y="1310596"/>
              <a:ext cx="8373978" cy="52980"/>
            </a:xfrm>
            <a:prstGeom prst="rect">
              <a:avLst/>
            </a:prstGeom>
            <a:solidFill>
              <a:srgbClr val="5AD6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622555" y="1491980"/>
            <a:ext cx="6601273" cy="5029389"/>
            <a:chOff x="4263795" y="1448766"/>
            <a:chExt cx="4830515" cy="3416241"/>
          </a:xfrm>
        </p:grpSpPr>
        <p:grpSp>
          <p:nvGrpSpPr>
            <p:cNvPr id="7" name="组合 6"/>
            <p:cNvGrpSpPr/>
            <p:nvPr/>
          </p:nvGrpSpPr>
          <p:grpSpPr>
            <a:xfrm>
              <a:off x="4695835" y="1448766"/>
              <a:ext cx="1391069" cy="1430444"/>
              <a:chOff x="6261107" y="1931688"/>
              <a:chExt cx="1854759" cy="1907258"/>
            </a:xfrm>
          </p:grpSpPr>
          <p:sp>
            <p:nvSpPr>
              <p:cNvPr id="18" name="平行四边形 17"/>
              <p:cNvSpPr/>
              <p:nvPr/>
            </p:nvSpPr>
            <p:spPr>
              <a:xfrm>
                <a:off x="6261107" y="1931688"/>
                <a:ext cx="1854759" cy="1907258"/>
              </a:xfrm>
              <a:prstGeom prst="parallelogram">
                <a:avLst>
                  <a:gd name="adj" fmla="val 24087"/>
                </a:avLst>
              </a:prstGeom>
              <a:noFill/>
              <a:ln>
                <a:solidFill>
                  <a:srgbClr val="5AD6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9" name="TextBox 30"/>
              <p:cNvSpPr txBox="1"/>
              <p:nvPr/>
            </p:nvSpPr>
            <p:spPr>
              <a:xfrm>
                <a:off x="6572210" y="2180206"/>
                <a:ext cx="1267700" cy="11149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000" b="1" i="0" dirty="0">
                    <a:effectLst/>
                    <a:latin typeface="High Tower Text" panose="02040502050506030303" pitchFamily="18" charset="0"/>
                  </a:rPr>
                  <a:t>Ancient Greek and Roman Cultures:</a:t>
                </a:r>
                <a:endParaRPr lang="zh-CN" altLang="en-US" b="1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8" name="TextBox 29"/>
            <p:cNvSpPr txBox="1"/>
            <p:nvPr/>
          </p:nvSpPr>
          <p:spPr>
            <a:xfrm>
              <a:off x="6145214" y="1473923"/>
              <a:ext cx="2890786" cy="6689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altLang="zh-CN" sz="2000" i="0" dirty="0">
                  <a:solidFill>
                    <a:srgbClr val="FF0000"/>
                  </a:solidFill>
                  <a:effectLst/>
                  <a:latin typeface="High Tower Text" panose="02040502050506030303" pitchFamily="18" charset="0"/>
                </a:rPr>
                <a:t>Rose: A symbol of love and beauty. </a:t>
              </a:r>
              <a:r>
                <a:rPr lang="en-US" altLang="zh-CN" sz="2000" i="0" dirty="0">
                  <a:solidFill>
                    <a:srgbClr val="000000"/>
                  </a:solidFill>
                  <a:effectLst/>
                  <a:latin typeface="High Tower Text" panose="02040502050506030303" pitchFamily="18" charset="0"/>
                </a:rPr>
                <a:t>The legend of the birth of Venus is closely related to the rose.</a:t>
              </a:r>
              <a:r>
                <a:rPr lang="en-US" altLang="zh-CN" sz="2400" i="0" dirty="0">
                  <a:solidFill>
                    <a:srgbClr val="000000"/>
                  </a:solidFill>
                  <a:effectLst/>
                  <a:latin typeface="High Tower Text" panose="02040502050506030303" pitchFamily="18" charset="0"/>
                </a:rPr>
                <a:t>​</a:t>
              </a:r>
              <a:endParaRPr lang="en-US" altLang="zh-CN" sz="1400" b="0" i="0" dirty="0">
                <a:solidFill>
                  <a:srgbClr val="000000"/>
                </a:solidFill>
                <a:effectLst/>
                <a:latin typeface="Inter"/>
              </a:endParaRPr>
            </a:p>
          </p:txBody>
        </p:sp>
        <p:sp>
          <p:nvSpPr>
            <p:cNvPr id="9" name="TextBox 29"/>
            <p:cNvSpPr txBox="1"/>
            <p:nvPr/>
          </p:nvSpPr>
          <p:spPr>
            <a:xfrm>
              <a:off x="6021995" y="2303158"/>
              <a:ext cx="3072315" cy="794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altLang="zh-CN" sz="1200" i="0" dirty="0">
                <a:solidFill>
                  <a:srgbClr val="000000"/>
                </a:solidFill>
                <a:effectLst/>
                <a:latin typeface="Inter"/>
              </a:endParaRPr>
            </a:p>
            <a:p>
              <a:pPr algn="l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altLang="zh-CN" i="0" dirty="0">
                  <a:solidFill>
                    <a:srgbClr val="FF0000"/>
                  </a:solidFill>
                  <a:effectLst/>
                  <a:latin typeface="High Tower Text" panose="02040502050506030303" pitchFamily="18" charset="0"/>
                </a:rPr>
                <a:t>Lily: Represents purity. </a:t>
              </a:r>
              <a:r>
                <a:rPr lang="en-US" altLang="zh-CN" i="0" dirty="0">
                  <a:solidFill>
                    <a:srgbClr val="000000"/>
                  </a:solidFill>
                  <a:effectLst/>
                  <a:latin typeface="High Tower Text" panose="02040502050506030303" pitchFamily="18" charset="0"/>
                </a:rPr>
                <a:t>It often appears together with the Virgin Mary in religious paintings.</a:t>
              </a:r>
              <a:endParaRPr lang="en-US" altLang="zh-CN" sz="1200" b="0" i="0" dirty="0">
                <a:solidFill>
                  <a:srgbClr val="000000"/>
                </a:solidFill>
                <a:effectLst/>
                <a:latin typeface="Inter"/>
              </a:endParaRPr>
            </a:p>
          </p:txBody>
        </p:sp>
        <p:sp>
          <p:nvSpPr>
            <p:cNvPr id="10" name="TextBox 29"/>
            <p:cNvSpPr txBox="1"/>
            <p:nvPr/>
          </p:nvSpPr>
          <p:spPr>
            <a:xfrm>
              <a:off x="5697869" y="3297065"/>
              <a:ext cx="3293600" cy="1567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altLang="zh-CN" sz="2000" b="0" i="0" dirty="0">
                  <a:solidFill>
                    <a:srgbClr val="FF0000"/>
                  </a:solidFill>
                  <a:effectLst/>
                  <a:latin typeface="High Tower Text" panose="02040502050506030303" pitchFamily="18" charset="0"/>
                </a:rPr>
                <a:t>Daisy: Symbolizes innocence. </a:t>
              </a:r>
              <a:r>
                <a:rPr lang="en-US" altLang="zh-CN" sz="2000" b="0" i="0" dirty="0">
                  <a:solidFill>
                    <a:srgbClr val="000000"/>
                  </a:solidFill>
                  <a:effectLst/>
                  <a:latin typeface="High Tower Text" panose="02040502050506030303" pitchFamily="18" charset="0"/>
                </a:rPr>
                <a:t>It is often depicted in religious scenes in the hands of children.​</a:t>
              </a:r>
              <a:endParaRPr lang="en-US" altLang="zh-CN" sz="1400" b="0" i="0" dirty="0">
                <a:solidFill>
                  <a:srgbClr val="000000"/>
                </a:solidFill>
                <a:effectLst/>
                <a:latin typeface="Inter"/>
              </a:endParaRPr>
            </a:p>
            <a:p>
              <a:pPr algn="l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altLang="zh-CN" sz="2000" b="0" i="0" dirty="0">
                  <a:solidFill>
                    <a:srgbClr val="FF0000"/>
                  </a:solidFill>
                  <a:effectLst/>
                  <a:latin typeface="High Tower Text" panose="02040502050506030303" pitchFamily="18" charset="0"/>
                </a:rPr>
                <a:t>Carnation: In Christian legends</a:t>
              </a:r>
              <a:r>
                <a:rPr lang="en-US" altLang="zh-CN" sz="2000" b="0" i="0" dirty="0">
                  <a:solidFill>
                    <a:srgbClr val="000000"/>
                  </a:solidFill>
                  <a:effectLst/>
                  <a:latin typeface="High Tower Text" panose="02040502050506030303" pitchFamily="18" charset="0"/>
                </a:rPr>
                <a:t>, it is related to the crucifixion of Jesus and </a:t>
              </a:r>
              <a:r>
                <a:rPr lang="en-US" altLang="zh-CN" sz="2000" b="0" i="0" dirty="0">
                  <a:solidFill>
                    <a:srgbClr val="FF0000"/>
                  </a:solidFill>
                  <a:effectLst/>
                  <a:latin typeface="High Tower Text" panose="02040502050506030303" pitchFamily="18" charset="0"/>
                </a:rPr>
                <a:t>has meanings such as holiness and motherly love.</a:t>
              </a:r>
              <a:endParaRPr lang="en-US" altLang="zh-CN" sz="1400" b="0" i="0" dirty="0">
                <a:solidFill>
                  <a:srgbClr val="FF0000"/>
                </a:solidFill>
                <a:effectLst/>
                <a:latin typeface="Inter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4263795" y="3297065"/>
              <a:ext cx="1391069" cy="830984"/>
              <a:chOff x="5685052" y="4396081"/>
              <a:chExt cx="1854759" cy="1107977"/>
            </a:xfrm>
          </p:grpSpPr>
          <p:sp>
            <p:nvSpPr>
              <p:cNvPr id="15" name="TextBox 30"/>
              <p:cNvSpPr txBox="1"/>
              <p:nvPr/>
            </p:nvSpPr>
            <p:spPr>
              <a:xfrm>
                <a:off x="6016343" y="4530680"/>
                <a:ext cx="1267700" cy="5574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000" b="1" i="0" dirty="0">
                    <a:effectLst/>
                    <a:latin typeface="High Tower Text" panose="02040502050506030303" pitchFamily="18" charset="0"/>
                  </a:rPr>
                  <a:t>Christian Culture</a:t>
                </a:r>
                <a:r>
                  <a:rPr lang="en-US" altLang="zh-CN" sz="2000" b="0" i="0" dirty="0">
                    <a:effectLst/>
                    <a:latin typeface="High Tower Text" panose="02040502050506030303" pitchFamily="18" charset="0"/>
                  </a:rPr>
                  <a:t>:</a:t>
                </a: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5685052" y="4396081"/>
                <a:ext cx="1854759" cy="1107977"/>
              </a:xfrm>
              <a:prstGeom prst="parallelogram">
                <a:avLst>
                  <a:gd name="adj" fmla="val 24087"/>
                </a:avLst>
              </a:prstGeom>
              <a:noFill/>
              <a:ln>
                <a:solidFill>
                  <a:srgbClr val="5AD6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A5D36EB1-254D-7BBC-82F0-18D1D1485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84" y="1483016"/>
            <a:ext cx="3046621" cy="226116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42EB1A8-5E28-C0A2-6CAC-6D4CC18B2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10255"/>
            <a:ext cx="2915483" cy="230945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404547-5F7C-EFB5-3543-B0F5D703C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483" y="3732985"/>
            <a:ext cx="3046621" cy="228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8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08217" y="815020"/>
            <a:ext cx="8373978" cy="52980"/>
          </a:xfrm>
          <a:prstGeom prst="rect">
            <a:avLst/>
          </a:prstGeom>
          <a:solidFill>
            <a:srgbClr val="5AD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512619" y="3672948"/>
            <a:ext cx="10975765" cy="2709022"/>
            <a:chOff x="272629" y="2816102"/>
            <a:chExt cx="5924150" cy="1833913"/>
          </a:xfrm>
        </p:grpSpPr>
        <p:sp>
          <p:nvSpPr>
            <p:cNvPr id="6" name="矩形 5"/>
            <p:cNvSpPr/>
            <p:nvPr/>
          </p:nvSpPr>
          <p:spPr>
            <a:xfrm>
              <a:off x="272629" y="3311644"/>
              <a:ext cx="3013191" cy="1338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57200">
                <a:lnSpc>
                  <a:spcPct val="130000"/>
                </a:lnSpc>
              </a:pPr>
              <a:r>
                <a:rPr lang="en-US" altLang="zh-CN" sz="2400" b="0" i="0" dirty="0">
                  <a:solidFill>
                    <a:srgbClr val="FF0000"/>
                  </a:solidFill>
                  <a:effectLst/>
                  <a:latin typeface="High Tower Text" panose="02040502050506030303" pitchFamily="18" charset="0"/>
                </a:rPr>
                <a:t>Symbolizes perseverance and nobility. </a:t>
              </a:r>
              <a:r>
                <a:rPr lang="en-US" altLang="zh-CN" sz="2400" b="0" i="0" dirty="0">
                  <a:effectLst/>
                  <a:latin typeface="High Tower Text" panose="02040502050506030303" pitchFamily="18" charset="0"/>
                </a:rPr>
                <a:t>It blooms alone in the cold winter, just like a gentleman in the works of literati and scholars.</a:t>
              </a:r>
              <a:endParaRPr lang="zh-CN" altLang="en-US" sz="2400" dirty="0">
                <a:solidFill>
                  <a:schemeClr val="bg1">
                    <a:lumMod val="65000"/>
                  </a:schemeClr>
                </a:solidFill>
                <a:latin typeface="High Tower Text" panose="02040502050506030303" pitchFamily="18" charset="0"/>
                <a:ea typeface="微软雅黑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368297" y="3276834"/>
              <a:ext cx="2828482" cy="1338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57200">
                <a:lnSpc>
                  <a:spcPct val="130000"/>
                </a:lnSpc>
              </a:pPr>
              <a:r>
                <a:rPr lang="en-US" altLang="zh-CN" sz="2400" dirty="0">
                  <a:solidFill>
                    <a:srgbClr val="FF0000"/>
                  </a:solidFill>
                  <a:latin typeface="High Tower Text" panose="02040502050506030303" pitchFamily="18" charset="0"/>
                </a:rPr>
                <a:t>Implies wealth and prosperity. </a:t>
              </a:r>
              <a:r>
                <a:rPr lang="en-US" altLang="zh-CN" sz="2400" dirty="0">
                  <a:latin typeface="High Tower Text" panose="02040502050506030303" pitchFamily="18" charset="0"/>
                </a:rPr>
                <a:t>It is a symbol of flourishing and is often seen in traditional paintings and embroideries.</a:t>
              </a:r>
              <a:endParaRPr lang="zh-CN" altLang="en-US" sz="2400" dirty="0">
                <a:latin typeface="High Tower Text" panose="02040502050506030303" pitchFamily="18" charset="0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84796" y="2897759"/>
              <a:ext cx="349697" cy="349697"/>
            </a:xfrm>
            <a:prstGeom prst="ellipse">
              <a:avLst/>
            </a:prstGeom>
            <a:noFill/>
            <a:ln>
              <a:solidFill>
                <a:srgbClr val="5AD6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  <a:endParaRPr lang="zh-CN" altLang="en-US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文本框 11"/>
            <p:cNvSpPr txBox="1"/>
            <p:nvPr/>
          </p:nvSpPr>
          <p:spPr>
            <a:xfrm>
              <a:off x="868187" y="2816102"/>
              <a:ext cx="1856931" cy="354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0" i="0" dirty="0">
                  <a:effectLst/>
                  <a:latin typeface="High Tower Text" panose="02040502050506030303" pitchFamily="18" charset="0"/>
                </a:rPr>
                <a:t>Plum Blossom</a:t>
              </a:r>
              <a:r>
                <a:rPr lang="zh-CN" altLang="en-US" sz="2800" b="0" i="0" dirty="0">
                  <a:effectLst/>
                  <a:latin typeface="High Tower Text" panose="02040502050506030303" pitchFamily="18" charset="0"/>
                </a:rPr>
                <a:t>梅花：</a:t>
              </a:r>
              <a:endParaRPr lang="zh-CN" altLang="en-US" sz="2800" b="1" dirty="0">
                <a:solidFill>
                  <a:schemeClr val="bg1">
                    <a:lumMod val="65000"/>
                  </a:schemeClr>
                </a:solidFill>
                <a:latin typeface="High Tower Text" panose="02040502050506030303" pitchFamily="18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472694" y="2897759"/>
              <a:ext cx="349697" cy="349697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zh-CN" altLang="en-US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2" name="文本框 13"/>
            <p:cNvSpPr txBox="1"/>
            <p:nvPr/>
          </p:nvSpPr>
          <p:spPr>
            <a:xfrm>
              <a:off x="3856085" y="2816102"/>
              <a:ext cx="2335157" cy="354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0" i="0" dirty="0">
                  <a:effectLst/>
                  <a:latin typeface="High Tower Text" panose="02040502050506030303" pitchFamily="18" charset="0"/>
                </a:rPr>
                <a:t>Peony:</a:t>
              </a:r>
              <a:r>
                <a:rPr lang="zh-CN" altLang="en-US" sz="2800" b="0" i="0" dirty="0">
                  <a:effectLst/>
                  <a:latin typeface="High Tower Text" panose="02040502050506030303" pitchFamily="18" charset="0"/>
                </a:rPr>
                <a:t>牡丹：</a:t>
              </a:r>
              <a:endParaRPr lang="zh-CN" altLang="en-US" sz="2800" b="1" dirty="0">
                <a:solidFill>
                  <a:schemeClr val="bg1">
                    <a:lumMod val="65000"/>
                  </a:schemeClr>
                </a:solidFill>
                <a:latin typeface="High Tower Text" panose="02040502050506030303" pitchFamily="18" charset="0"/>
              </a:endParaRPr>
            </a:p>
          </p:txBody>
        </p:sp>
      </p:grpSp>
      <p:sp>
        <p:nvSpPr>
          <p:cNvPr id="21" name="Copyright Notice">
            <a:extLst>
              <a:ext uri="{FF2B5EF4-FFF2-40B4-BE49-F238E27FC236}">
                <a16:creationId xmlns:a16="http://schemas.microsoft.com/office/drawing/2014/main" id="{C35E0A66-87EC-804C-21D8-1885CEC12DFD}"/>
              </a:ext>
            </a:extLst>
          </p:cNvPr>
          <p:cNvSpPr>
            <a:spLocks/>
          </p:cNvSpPr>
          <p:nvPr/>
        </p:nvSpPr>
        <p:spPr bwMode="auto">
          <a:xfrm>
            <a:off x="2397204" y="23146"/>
            <a:ext cx="4754539" cy="804097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5AD6BE"/>
                </a:solidFill>
                <a:latin typeface="High Tower Text" panose="02040502050506030303" pitchFamily="18" charset="0"/>
              </a:rPr>
              <a:t>Eastern Culture</a:t>
            </a:r>
            <a:r>
              <a:rPr lang="zh-CN" altLang="en-US" sz="2400" b="1" dirty="0">
                <a:solidFill>
                  <a:srgbClr val="5AD6BE"/>
                </a:solidFill>
                <a:latin typeface="High Tower Text" panose="02040502050506030303" pitchFamily="18" charset="0"/>
              </a:rPr>
              <a:t>东方文化 </a:t>
            </a:r>
            <a:endParaRPr lang="en-US" altLang="zh-CN" sz="2400" b="1" dirty="0">
              <a:solidFill>
                <a:srgbClr val="5AD6BE"/>
              </a:solidFill>
              <a:latin typeface="High Tower Text" panose="02040502050506030303" pitchFamily="18" charset="0"/>
            </a:endParaRPr>
          </a:p>
          <a:p>
            <a:r>
              <a:rPr lang="en-US" altLang="zh-CN" sz="2400" b="1" i="0" dirty="0">
                <a:solidFill>
                  <a:srgbClr val="5AD6BE"/>
                </a:solidFill>
                <a:effectLst/>
                <a:latin typeface="High Tower Text" panose="02040502050506030303" pitchFamily="18" charset="0"/>
              </a:rPr>
              <a:t>China</a:t>
            </a:r>
            <a:r>
              <a:rPr lang="en-US" altLang="zh-CN" sz="2400" b="0" i="0" dirty="0">
                <a:solidFill>
                  <a:srgbClr val="5AD6BE"/>
                </a:solidFill>
                <a:effectLst/>
                <a:latin typeface="High Tower Text" panose="02040502050506030303" pitchFamily="18" charset="0"/>
              </a:rPr>
              <a:t>:</a:t>
            </a:r>
            <a:endParaRPr lang="zh-CN" altLang="en-US" sz="2400" dirty="0">
              <a:solidFill>
                <a:srgbClr val="5AD6BE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E54B2F6-7E5F-5E5E-D20B-929C0CBE1F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7" t="1524"/>
          <a:stretch/>
        </p:blipFill>
        <p:spPr>
          <a:xfrm>
            <a:off x="1157508" y="1008415"/>
            <a:ext cx="4186771" cy="27047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20104DF-CEDC-5872-87CA-C3A46FCED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71" y="1054603"/>
            <a:ext cx="4276223" cy="270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54094" y="390953"/>
            <a:ext cx="8373978" cy="52980"/>
          </a:xfrm>
          <a:prstGeom prst="rect">
            <a:avLst/>
          </a:prstGeom>
          <a:solidFill>
            <a:srgbClr val="5AD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356363" y="3691532"/>
            <a:ext cx="11640953" cy="3439248"/>
            <a:chOff x="481133" y="2797065"/>
            <a:chExt cx="8366195" cy="1834015"/>
          </a:xfrm>
        </p:grpSpPr>
        <p:sp>
          <p:nvSpPr>
            <p:cNvPr id="6" name="TextBox 6"/>
            <p:cNvSpPr txBox="1"/>
            <p:nvPr/>
          </p:nvSpPr>
          <p:spPr>
            <a:xfrm>
              <a:off x="493833" y="2857525"/>
              <a:ext cx="1935042" cy="279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0" dirty="0">
                  <a:effectLst/>
                  <a:latin typeface="High Tower Text" panose="02040502050506030303" pitchFamily="18" charset="0"/>
                </a:rPr>
                <a:t>Valentine's Day</a:t>
              </a:r>
              <a:r>
                <a:rPr lang="en-US" altLang="zh-CN" sz="2800" b="0" i="0" dirty="0">
                  <a:effectLst/>
                  <a:latin typeface="High Tower Text" panose="02040502050506030303" pitchFamily="18" charset="0"/>
                </a:rPr>
                <a:t>:</a:t>
              </a: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562490" y="3272452"/>
              <a:ext cx="2517874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8"/>
            <p:cNvSpPr txBox="1"/>
            <p:nvPr/>
          </p:nvSpPr>
          <p:spPr>
            <a:xfrm>
              <a:off x="481133" y="3329730"/>
              <a:ext cx="2643067" cy="1045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2000"/>
                </a:lnSpc>
              </a:pPr>
              <a:r>
                <a:rPr lang="en-US" altLang="zh-CN" sz="2000" b="0" i="0" dirty="0">
                  <a:solidFill>
                    <a:srgbClr val="5AD6BE"/>
                  </a:solidFill>
                  <a:effectLst/>
                  <a:latin typeface="High Tower Text" panose="02040502050506030303" pitchFamily="18" charset="0"/>
                </a:rPr>
                <a:t>Roses </a:t>
              </a:r>
              <a:r>
                <a:rPr lang="en-US" altLang="zh-CN" sz="2000" b="0" i="0" dirty="0">
                  <a:effectLst/>
                  <a:latin typeface="High Tower Text" panose="02040502050506030303" pitchFamily="18" charset="0"/>
                </a:rPr>
                <a:t>are the main attraction. Lovers give each other red roses to express their love. The sales of roses in flower shops around the world increase sharply on Valentine's Day.</a:t>
              </a:r>
              <a:r>
                <a:rPr lang="zh-CN" altLang="en-US" sz="1200" b="0" i="0" dirty="0">
                  <a:effectLst/>
                  <a:latin typeface="Inter"/>
                </a:rPr>
                <a:t>玫瑰是主角，情侣间互赠红玫瑰表达爱意，全球花店在情人节玫瑰销量剧增。</a:t>
              </a:r>
              <a:endParaRPr lang="en-US" altLang="zh-CN" sz="1200" spc="-4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275000" y="2797065"/>
              <a:ext cx="2630367" cy="508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0" dirty="0">
                  <a:effectLst/>
                  <a:latin typeface="High Tower Text" panose="02040502050506030303" pitchFamily="18" charset="0"/>
                </a:rPr>
                <a:t>Japanese Girls' Day</a:t>
              </a:r>
              <a:r>
                <a:rPr lang="zh-CN" altLang="en-US" sz="2800" b="0" i="0" dirty="0">
                  <a:effectLst/>
                  <a:latin typeface="High Tower Text" panose="02040502050506030303" pitchFamily="18" charset="0"/>
                </a:rPr>
                <a:t> （</a:t>
              </a:r>
              <a:r>
                <a:rPr lang="en-US" altLang="zh-CN" sz="2800" dirty="0">
                  <a:latin typeface="High Tower Text" panose="02040502050506030303" pitchFamily="18" charset="0"/>
                </a:rPr>
                <a:t> March 3</a:t>
              </a:r>
              <a:r>
                <a:rPr lang="en-US" altLang="zh-CN" sz="2800" baseline="30000" dirty="0">
                  <a:latin typeface="High Tower Text" panose="02040502050506030303" pitchFamily="18" charset="0"/>
                </a:rPr>
                <a:t>rd</a:t>
              </a:r>
              <a:r>
                <a:rPr lang="zh-CN" altLang="en-US" sz="2800" dirty="0">
                  <a:latin typeface="High Tower Text" panose="02040502050506030303" pitchFamily="18" charset="0"/>
                </a:rPr>
                <a:t>） </a:t>
              </a:r>
              <a:r>
                <a:rPr lang="en-US" altLang="zh-CN" sz="2800" b="0" i="0" dirty="0">
                  <a:effectLst/>
                  <a:latin typeface="Inter"/>
                </a:rPr>
                <a:t>:</a:t>
              </a:r>
              <a:endParaRPr lang="zh-CN" altLang="en-US" sz="2800" b="1" spc="-1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3309361" y="3277214"/>
              <a:ext cx="2517874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228004" y="3334492"/>
              <a:ext cx="2643067" cy="1296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0" i="0" dirty="0">
                  <a:effectLst/>
                  <a:latin typeface="High Tower Text" panose="02040502050506030303" pitchFamily="18" charset="0"/>
                </a:rPr>
                <a:t>Peach blossom dolls are placed, and a celebration is held when </a:t>
              </a:r>
              <a:r>
                <a:rPr lang="en-US" altLang="zh-CN" sz="2000" b="0" i="0" dirty="0">
                  <a:solidFill>
                    <a:srgbClr val="5AD6BE"/>
                  </a:solidFill>
                  <a:effectLst/>
                  <a:latin typeface="High Tower Text" panose="02040502050506030303" pitchFamily="18" charset="0"/>
                </a:rPr>
                <a:t>peach </a:t>
              </a:r>
              <a:r>
                <a:rPr lang="en-US" altLang="zh-CN" sz="2000" b="0" i="0" dirty="0">
                  <a:effectLst/>
                  <a:latin typeface="High Tower Text" panose="02040502050506030303" pitchFamily="18" charset="0"/>
                </a:rPr>
                <a:t>blossoms are in bloom, praying for the healthy growth of girls.</a:t>
              </a:r>
              <a:r>
                <a:rPr lang="zh-CN" altLang="en-US" sz="2000" b="0" i="0" dirty="0">
                  <a:effectLst/>
                  <a:latin typeface="High Tower Text" panose="02040502050506030303" pitchFamily="18" charset="0"/>
                </a:rPr>
                <a:t> </a:t>
              </a:r>
              <a:r>
                <a:rPr lang="zh-CN" altLang="en-US" sz="2000" b="1" dirty="0">
                  <a:latin typeface="High Tower Text" panose="02040502050506030303" pitchFamily="18" charset="0"/>
                </a:rPr>
                <a:t>日本</a:t>
              </a:r>
              <a:r>
                <a:rPr lang="zh-CN" altLang="en-US" sz="2000" dirty="0">
                  <a:solidFill>
                    <a:srgbClr val="333333"/>
                  </a:solidFill>
                  <a:latin typeface="High Tower Text" panose="02040502050506030303" pitchFamily="18" charset="0"/>
                </a:rPr>
                <a:t>女孩节又称桃花节</a:t>
              </a:r>
              <a:r>
                <a:rPr lang="zh-CN" altLang="en-US" sz="2000" dirty="0">
                  <a:latin typeface="High Tower Text" panose="02040502050506030303" pitchFamily="18" charset="0"/>
                </a:rPr>
                <a:t>：摆放桃花人偶，桃花盛开时举办庆典，祈求女孩健康成长）</a:t>
              </a:r>
              <a:endParaRPr lang="en-US" altLang="zh-CN" sz="2000" b="0" i="0" dirty="0">
                <a:effectLst/>
                <a:latin typeface="High Tower Text" panose="02040502050506030303" pitchFamily="18" charset="0"/>
              </a:endParaRPr>
            </a:p>
            <a:p>
              <a:r>
                <a:rPr lang="zh-CN" altLang="en-US" sz="1200" b="0" i="0" dirty="0">
                  <a:effectLst/>
                  <a:latin typeface="Inter"/>
                </a:rPr>
                <a:t>。</a:t>
              </a:r>
              <a:endPara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94662" y="2851588"/>
              <a:ext cx="1935042" cy="279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0" dirty="0">
                  <a:effectLst/>
                  <a:latin typeface="High Tower Text" panose="02040502050506030303" pitchFamily="18" charset="0"/>
                </a:rPr>
                <a:t>Spring Festival</a:t>
              </a:r>
              <a:r>
                <a:rPr lang="en-US" altLang="zh-CN" sz="2800" b="0" i="0" dirty="0">
                  <a:effectLst/>
                  <a:latin typeface="High Tower Text" panose="02040502050506030303" pitchFamily="18" charset="0"/>
                </a:rPr>
                <a:t>:</a:t>
              </a:r>
              <a:endParaRPr lang="zh-CN" altLang="en-US" sz="2800" b="1" spc="-10" dirty="0">
                <a:solidFill>
                  <a:schemeClr val="bg1">
                    <a:lumMod val="65000"/>
                  </a:schemeClr>
                </a:solidFill>
                <a:latin typeface="High Tower Text" panose="02040502050506030303" pitchFamily="18" charset="0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6063319" y="3279215"/>
              <a:ext cx="2517874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003460" y="3316084"/>
              <a:ext cx="2843868" cy="129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2000"/>
                </a:lnSpc>
              </a:pPr>
              <a:r>
                <a:rPr lang="en-US" altLang="zh-CN" sz="2000" dirty="0">
                  <a:latin typeface="High Tower Text" panose="02040502050506030303" pitchFamily="18" charset="0"/>
                </a:rPr>
                <a:t>In southern China, there is a custom of visiting flower markets. </a:t>
              </a:r>
              <a:r>
                <a:rPr lang="en-US" altLang="zh-CN" sz="2000" dirty="0">
                  <a:solidFill>
                    <a:srgbClr val="5AD6BE"/>
                  </a:solidFill>
                  <a:latin typeface="High Tower Text" panose="02040502050506030303" pitchFamily="18" charset="0"/>
                </a:rPr>
                <a:t>Kumquats</a:t>
              </a:r>
              <a:r>
                <a:rPr lang="en-US" altLang="zh-CN" sz="2000" dirty="0">
                  <a:latin typeface="High Tower Text" panose="02040502050506030303" pitchFamily="18" charset="0"/>
                </a:rPr>
                <a:t> imply good luck, and </a:t>
              </a:r>
              <a:r>
                <a:rPr lang="en-US" altLang="zh-CN" sz="2000" dirty="0">
                  <a:solidFill>
                    <a:srgbClr val="5AD6BE"/>
                  </a:solidFill>
                  <a:latin typeface="High Tower Text" panose="02040502050506030303" pitchFamily="18" charset="0"/>
                </a:rPr>
                <a:t>peach </a:t>
              </a:r>
              <a:r>
                <a:rPr lang="en-US" altLang="zh-CN" sz="2000" dirty="0">
                  <a:latin typeface="High Tower Text" panose="02040502050506030303" pitchFamily="18" charset="0"/>
                </a:rPr>
                <a:t>blossoms symbolize good fortune. People decorate their homes with flowers by buying them to welcome the New Year.</a:t>
              </a:r>
            </a:p>
            <a:p>
              <a:pPr>
                <a:lnSpc>
                  <a:spcPct val="92000"/>
                </a:lnSpc>
              </a:pPr>
              <a:r>
                <a:rPr lang="zh-CN" altLang="en-US" sz="1200" b="1" i="0" dirty="0">
                  <a:effectLst/>
                  <a:latin typeface="Inter"/>
                </a:rPr>
                <a:t>春节</a:t>
              </a:r>
              <a:r>
                <a:rPr lang="zh-CN" altLang="en-US" sz="1200" b="0" i="0" dirty="0">
                  <a:effectLst/>
                  <a:latin typeface="Inter"/>
                </a:rPr>
                <a:t>：中国南方地区有逛花市的习俗，金桔寓意吉祥，桃花象征好运，人们通过购买花卉装点家居，迎接新年。</a:t>
              </a:r>
              <a:endParaRPr lang="en-US" altLang="zh-CN" sz="1200" spc="-4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24996049-B4B8-EBC5-C375-3742C9885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9962"/>
            <a:ext cx="4073329" cy="296751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8DABB91-B6E3-5AE5-0963-BD2C95F86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826" y="709398"/>
            <a:ext cx="4263053" cy="298125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B239209-2E26-F85C-E313-398B7C49C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8160" y="753778"/>
            <a:ext cx="3429961" cy="29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7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38D7-EDE5-D2F6-A572-DBF0EE665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0734A7F-C956-9015-7B5A-35FE5626B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sp>
        <p:nvSpPr>
          <p:cNvPr id="25" name="标题 1">
            <a:extLst>
              <a:ext uri="{FF2B5EF4-FFF2-40B4-BE49-F238E27FC236}">
                <a16:creationId xmlns:a16="http://schemas.microsoft.com/office/drawing/2014/main" id="{2FBE307F-7BF0-EC7B-0101-9C0644A3696C}"/>
              </a:ext>
            </a:extLst>
          </p:cNvPr>
          <p:cNvSpPr txBox="1">
            <a:spLocks/>
          </p:cNvSpPr>
          <p:nvPr/>
        </p:nvSpPr>
        <p:spPr>
          <a:xfrm>
            <a:off x="1432427" y="2706741"/>
            <a:ext cx="10148436" cy="1388132"/>
          </a:xfrm>
          <a:prstGeom prst="rect">
            <a:avLst/>
          </a:prstGeom>
        </p:spPr>
        <p:txBody>
          <a:bodyPr rtlCol="0"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>
                <a:latin typeface="High Tower Text" panose="02040502050506030303" pitchFamily="18" charset="0"/>
              </a:rPr>
              <a:t>Social Ideals Reflected by Flowers</a:t>
            </a:r>
            <a:endParaRPr lang="zh-CN" altLang="en-US" sz="4400" spc="300" dirty="0">
              <a:solidFill>
                <a:schemeClr val="accent1">
                  <a:lumMod val="75000"/>
                </a:schemeClr>
              </a:solidFill>
              <a:latin typeface="High Tower Text" panose="02040502050506030303" pitchFamily="18" charset="0"/>
              <a:ea typeface="华文黑体-日" panose="02000000000000000000" pitchFamily="2" charset="-122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7E909A57-27CC-812E-F8D0-2A803B0D8707}"/>
              </a:ext>
            </a:extLst>
          </p:cNvPr>
          <p:cNvCxnSpPr>
            <a:cxnSpLocks/>
          </p:cNvCxnSpPr>
          <p:nvPr/>
        </p:nvCxnSpPr>
        <p:spPr>
          <a:xfrm>
            <a:off x="6787219" y="4957048"/>
            <a:ext cx="4379891" cy="0"/>
          </a:xfrm>
          <a:prstGeom prst="line">
            <a:avLst/>
          </a:prstGeom>
          <a:ln w="3175">
            <a:solidFill>
              <a:srgbClr val="5AD6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2BE95F34-917C-A169-5C81-6D2BAA9E52C9}"/>
              </a:ext>
            </a:extLst>
          </p:cNvPr>
          <p:cNvGrpSpPr/>
          <p:nvPr/>
        </p:nvGrpSpPr>
        <p:grpSpPr>
          <a:xfrm>
            <a:off x="4558188" y="804064"/>
            <a:ext cx="2391526" cy="1851599"/>
            <a:chOff x="7455731" y="1410943"/>
            <a:chExt cx="2063266" cy="159745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040D098-45A6-B8C4-9AE3-E8B9983B65E6}"/>
                </a:ext>
              </a:extLst>
            </p:cNvPr>
            <p:cNvSpPr/>
            <p:nvPr/>
          </p:nvSpPr>
          <p:spPr>
            <a:xfrm>
              <a:off x="7644571" y="1410943"/>
              <a:ext cx="1597450" cy="1597450"/>
            </a:xfrm>
            <a:prstGeom prst="ellipse">
              <a:avLst/>
            </a:prstGeom>
            <a:noFill/>
            <a:ln>
              <a:solidFill>
                <a:srgbClr val="5AD6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_14">
              <a:extLst>
                <a:ext uri="{FF2B5EF4-FFF2-40B4-BE49-F238E27FC236}">
                  <a16:creationId xmlns:a16="http://schemas.microsoft.com/office/drawing/2014/main" id="{D61A9913-966F-2C71-1448-E32638ACFE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5731" y="1733517"/>
              <a:ext cx="2063266" cy="996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4800" spc="600" dirty="0">
                  <a:solidFill>
                    <a:srgbClr val="5AD6BE"/>
                  </a:solidFill>
                  <a:latin typeface="方正汉真广标简体" panose="02000000000000000000" pitchFamily="2" charset="-122"/>
                  <a:ea typeface="方正汉真广标简体" panose="02000000000000000000" pitchFamily="2" charset="-122"/>
                </a:rPr>
                <a:t>02</a:t>
              </a:r>
              <a:endParaRPr lang="zh-CN" sz="4800" spc="600" dirty="0">
                <a:solidFill>
                  <a:srgbClr val="5AD6BE"/>
                </a:solidFill>
                <a:latin typeface="方正汉真广标简体" panose="02000000000000000000" pitchFamily="2" charset="-122"/>
                <a:ea typeface="方正汉真广标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97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587A96F5-0AE3-ACF5-A071-1E50F8D10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6647"/>
            <a:ext cx="5833998" cy="3955513"/>
          </a:xfrm>
          <a:prstGeom prst="rect">
            <a:avLst/>
          </a:prstGeom>
        </p:spPr>
      </p:pic>
      <p:pic>
        <p:nvPicPr>
          <p:cNvPr id="1032" name="Picture 8" descr="限量500 万枚 庆祝日本德仁天皇即位,日本 即位纪念币 开放兑换">
            <a:extLst>
              <a:ext uri="{FF2B5EF4-FFF2-40B4-BE49-F238E27FC236}">
                <a16:creationId xmlns:a16="http://schemas.microsoft.com/office/drawing/2014/main" id="{E90CD85C-CA9E-63E0-2FBA-634BEB7A2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24" y="5163210"/>
            <a:ext cx="2779758" cy="15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富士山樱花飘落背景图背景图片素材免费下载 jpg格式 1920 882像素 熊猫办公">
            <a:extLst>
              <a:ext uri="{FF2B5EF4-FFF2-40B4-BE49-F238E27FC236}">
                <a16:creationId xmlns:a16="http://schemas.microsoft.com/office/drawing/2014/main" id="{334A08D6-DE39-1838-5E74-2B97E091E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755"/>
            <a:ext cx="5833998" cy="26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云形 2">
            <a:extLst>
              <a:ext uri="{FF2B5EF4-FFF2-40B4-BE49-F238E27FC236}">
                <a16:creationId xmlns:a16="http://schemas.microsoft.com/office/drawing/2014/main" id="{B502C27D-3EF8-0BC4-6C50-7F959ACC58E1}"/>
              </a:ext>
            </a:extLst>
          </p:cNvPr>
          <p:cNvSpPr/>
          <p:nvPr/>
        </p:nvSpPr>
        <p:spPr>
          <a:xfrm>
            <a:off x="71040" y="1524575"/>
            <a:ext cx="3604126" cy="1295213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391652" y="44704"/>
            <a:ext cx="8855429" cy="646849"/>
            <a:chOff x="1391652" y="301376"/>
            <a:chExt cx="8855429" cy="646849"/>
          </a:xfrm>
        </p:grpSpPr>
        <p:sp>
          <p:nvSpPr>
            <p:cNvPr id="11" name="Copyright Notice"/>
            <p:cNvSpPr>
              <a:spLocks/>
            </p:cNvSpPr>
            <p:nvPr/>
          </p:nvSpPr>
          <p:spPr bwMode="auto">
            <a:xfrm>
              <a:off x="1391652" y="301376"/>
              <a:ext cx="5438915" cy="43476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b="1" i="0" dirty="0">
                  <a:solidFill>
                    <a:srgbClr val="5AD6BE"/>
                  </a:solidFill>
                  <a:effectLst/>
                  <a:latin typeface="High Tower Text" panose="02040502050506030303" pitchFamily="18" charset="0"/>
                </a:rPr>
                <a:t>Japan:</a:t>
              </a:r>
              <a:r>
                <a:rPr lang="en-US" altLang="zh-CN" sz="2400" b="0" i="0" dirty="0">
                  <a:effectLst/>
                  <a:latin typeface="High Tower Text" panose="02040502050506030303" pitchFamily="18" charset="0"/>
                </a:rPr>
                <a:t>:</a:t>
              </a:r>
              <a:endParaRPr lang="en-US" sz="2400" b="1" cap="small" dirty="0">
                <a:solidFill>
                  <a:srgbClr val="5AD6BE"/>
                </a:solidFill>
                <a:latin typeface="High Tower Text" panose="02040502050506030303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873103" y="895245"/>
              <a:ext cx="8373978" cy="52980"/>
            </a:xfrm>
            <a:prstGeom prst="rect">
              <a:avLst/>
            </a:prstGeom>
            <a:solidFill>
              <a:srgbClr val="5AD6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 flipH="1">
            <a:off x="528426" y="868212"/>
            <a:ext cx="11282806" cy="5451864"/>
            <a:chOff x="1548624" y="1029806"/>
            <a:chExt cx="6455541" cy="3566831"/>
          </a:xfrm>
          <a:solidFill>
            <a:schemeClr val="bg1">
              <a:lumMod val="95000"/>
            </a:schemeClr>
          </a:solidFill>
        </p:grpSpPr>
        <p:sp>
          <p:nvSpPr>
            <p:cNvPr id="7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1577605" y="2844806"/>
              <a:ext cx="3212506" cy="17518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None/>
                <a:defRPr/>
              </a:pPr>
              <a:r>
                <a:rPr lang="en-US" altLang="zh-CN" sz="2400" b="0" i="0" dirty="0">
                  <a:solidFill>
                    <a:srgbClr val="FF0000"/>
                  </a:solidFill>
                  <a:effectLst/>
                  <a:latin typeface="High Tower Text" panose="02040502050506030303" pitchFamily="18" charset="0"/>
                </a:rPr>
                <a:t>Symbolizes the imperial family and nobility. </a:t>
              </a:r>
              <a:r>
                <a:rPr lang="en-US" altLang="zh-CN" sz="2400" b="0" i="0" dirty="0">
                  <a:effectLst/>
                  <a:latin typeface="High Tower Text" panose="02040502050506030303" pitchFamily="18" charset="0"/>
                </a:rPr>
                <a:t>It is the pattern of the Japanese imperial family crest. </a:t>
              </a:r>
              <a:endParaRPr lang="en-US" altLang="zh-CN" sz="2800" b="0" i="0" dirty="0">
                <a:effectLst/>
                <a:latin typeface="Inter"/>
              </a:endParaRPr>
            </a:p>
            <a:p>
              <a:pPr algn="just" eaLnBrk="1" hangingPunct="1">
                <a:spcBef>
                  <a:spcPct val="0"/>
                </a:spcBef>
                <a:buNone/>
                <a:defRPr/>
              </a:pPr>
              <a:r>
                <a:rPr lang="en-US" altLang="zh-CN" sz="2400" dirty="0">
                  <a:latin typeface="High Tower Text" panose="02040502050506030303" pitchFamily="18" charset="0"/>
                </a:rPr>
                <a:t>《</a:t>
              </a:r>
              <a:r>
                <a:rPr lang="zh-CN" altLang="en-US" sz="2400" dirty="0">
                  <a:latin typeface="High Tower Text" panose="02040502050506030303" pitchFamily="18" charset="0"/>
                </a:rPr>
                <a:t>菊与刀</a:t>
              </a:r>
              <a:r>
                <a:rPr lang="en-US" altLang="zh-CN" sz="2400" dirty="0">
                  <a:latin typeface="High Tower Text" panose="02040502050506030303" pitchFamily="18" charset="0"/>
                </a:rPr>
                <a:t>》《The Chrysanthemum and The </a:t>
              </a:r>
              <a:r>
                <a:rPr lang="en-US" altLang="zh-CN" sz="2400" dirty="0" err="1">
                  <a:latin typeface="High Tower Text" panose="02040502050506030303" pitchFamily="18" charset="0"/>
                </a:rPr>
                <a:t>Sword》It</a:t>
              </a:r>
              <a:r>
                <a:rPr lang="en-US" altLang="zh-CN" sz="2400" dirty="0">
                  <a:latin typeface="High Tower Text" panose="02040502050506030303" pitchFamily="18" charset="0"/>
                </a:rPr>
                <a:t> mainly tells the Japanese cultural model and the Japanese national spirit.</a:t>
              </a:r>
            </a:p>
          </p:txBody>
        </p:sp>
        <p:sp>
          <p:nvSpPr>
            <p:cNvPr id="14" name="TextBox 16"/>
            <p:cNvSpPr txBox="1"/>
            <p:nvPr/>
          </p:nvSpPr>
          <p:spPr>
            <a:xfrm>
              <a:off x="6239346" y="1615852"/>
              <a:ext cx="1764819" cy="3825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3200" b="0" i="0" dirty="0">
                  <a:effectLst/>
                  <a:latin typeface="High Tower Text" panose="02040502050506030303" pitchFamily="18" charset="0"/>
                </a:rPr>
                <a:t>Cherry Blossom:</a:t>
              </a:r>
            </a:p>
          </p:txBody>
        </p:sp>
        <p:sp>
          <p:nvSpPr>
            <p:cNvPr id="12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1548624" y="1029806"/>
              <a:ext cx="3270467" cy="12685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None/>
                <a:defRPr/>
              </a:pPr>
              <a:r>
                <a:rPr lang="en-US" altLang="zh-CN" sz="2400" b="0" i="0" dirty="0">
                  <a:solidFill>
                    <a:srgbClr val="FF0000"/>
                  </a:solidFill>
                  <a:effectLst/>
                  <a:latin typeface="High Tower Text" panose="02040502050506030303" pitchFamily="18" charset="0"/>
                </a:rPr>
                <a:t>Represents the fleeting beauty and impermanence. </a:t>
              </a:r>
              <a:r>
                <a:rPr lang="en-US" altLang="zh-CN" sz="2400" b="0" i="0" dirty="0">
                  <a:effectLst/>
                  <a:latin typeface="High Tower Text" panose="02040502050506030303" pitchFamily="18" charset="0"/>
                </a:rPr>
                <a:t>People enjoy cherry blossoms during the </a:t>
              </a:r>
              <a:r>
                <a:rPr lang="en-US" altLang="zh-CN" sz="2400" dirty="0">
                  <a:latin typeface="High Tower Text" panose="02040502050506030303" pitchFamily="18" charset="0"/>
                </a:rPr>
                <a:t>cherry blossom season, reflecting the cherishing of the brevity of life.</a:t>
              </a:r>
              <a:endParaRPr lang="en-US" altLang="zh-CN" sz="2800" dirty="0">
                <a:solidFill>
                  <a:schemeClr val="bg1">
                    <a:lumMod val="65000"/>
                  </a:schemeClr>
                </a:solidFill>
                <a:latin typeface="High Tower Text" panose="02040502050506030303" pitchFamily="18" charset="0"/>
                <a:ea typeface="方正兰亭纤黑简体" pitchFamily="65" charset="-122"/>
              </a:endParaRPr>
            </a:p>
          </p:txBody>
        </p:sp>
      </p:grpSp>
      <p:sp>
        <p:nvSpPr>
          <p:cNvPr id="22" name="云形 21">
            <a:extLst>
              <a:ext uri="{FF2B5EF4-FFF2-40B4-BE49-F238E27FC236}">
                <a16:creationId xmlns:a16="http://schemas.microsoft.com/office/drawing/2014/main" id="{82DFA3C0-B319-7233-98A8-D24802879368}"/>
              </a:ext>
            </a:extLst>
          </p:cNvPr>
          <p:cNvSpPr/>
          <p:nvPr/>
        </p:nvSpPr>
        <p:spPr>
          <a:xfrm>
            <a:off x="101305" y="3642421"/>
            <a:ext cx="3757059" cy="1115172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C837B30D-394D-C674-E632-8757B04FA788}"/>
              </a:ext>
            </a:extLst>
          </p:cNvPr>
          <p:cNvSpPr txBox="1"/>
          <p:nvPr/>
        </p:nvSpPr>
        <p:spPr>
          <a:xfrm flipH="1">
            <a:off x="456003" y="3828840"/>
            <a:ext cx="3209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0" i="0" dirty="0">
                <a:effectLst/>
                <a:latin typeface="High Tower Text" panose="02040502050506030303" pitchFamily="18" charset="0"/>
              </a:rPr>
              <a:t>Chrysanthemum</a:t>
            </a:r>
            <a:r>
              <a:rPr lang="zh-CN" altLang="en-US" sz="3200" b="0" i="0" dirty="0">
                <a:effectLst/>
                <a:latin typeface="High Tower Text" panose="02040502050506030303" pitchFamily="18" charset="0"/>
              </a:rPr>
              <a:t>：</a:t>
            </a:r>
            <a:endParaRPr lang="zh-CN" altLang="en-US" sz="3200" dirty="0">
              <a:solidFill>
                <a:schemeClr val="bg1">
                  <a:lumMod val="65000"/>
                </a:schemeClr>
              </a:solidFill>
              <a:latin typeface="High Tower Text" panose="02040502050506030303" pitchFamily="18" charset="0"/>
              <a:ea typeface="方正兰亭中黑_GBK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DEAF31C-E032-5D05-3115-FE20230BB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447" y="4522091"/>
            <a:ext cx="2317551" cy="24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1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4880</TotalTime>
  <Words>742</Words>
  <Application>Microsoft Office PowerPoint</Application>
  <PresentationFormat>自定义</PresentationFormat>
  <Paragraphs>82</Paragraphs>
  <Slides>14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14</vt:i4>
      </vt:variant>
    </vt:vector>
  </HeadingPairs>
  <TitlesOfParts>
    <vt:vector size="40" baseType="lpstr">
      <vt:lpstr>BIZ UDMincho Medium</vt:lpstr>
      <vt:lpstr>Inter</vt:lpstr>
      <vt:lpstr>ITC Avant Garde Std Bk</vt:lpstr>
      <vt:lpstr>LiHei Pro</vt:lpstr>
      <vt:lpstr>Signika</vt:lpstr>
      <vt:lpstr>等线</vt:lpstr>
      <vt:lpstr>等线 Light</vt:lpstr>
      <vt:lpstr>方正汉真广标简体</vt:lpstr>
      <vt:lpstr>迷你简汉真广标</vt:lpstr>
      <vt:lpstr>微软雅黑</vt:lpstr>
      <vt:lpstr>Arial</vt:lpstr>
      <vt:lpstr>Calibri</vt:lpstr>
      <vt:lpstr>High Tower Text</vt:lpstr>
      <vt:lpstr>Impact</vt:lpstr>
      <vt:lpstr>Parchment</vt:lpstr>
      <vt:lpstr>Tw Cen MT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ping qiu</cp:lastModifiedBy>
  <cp:revision>2880</cp:revision>
  <dcterms:created xsi:type="dcterms:W3CDTF">2015-12-01T09:06:39Z</dcterms:created>
  <dcterms:modified xsi:type="dcterms:W3CDTF">2025-06-16T08:39:46Z</dcterms:modified>
</cp:coreProperties>
</file>