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88004E-59D4-4C0C-922C-1C7B0CF23A1A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E2360DF-63E5-4478-A7A6-EFB3A261F02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lato.stanford.edu/archives/fall2008/entries/xunzi/" TargetMode="External"/><Relationship Id="rId2" Type="http://schemas.openxmlformats.org/officeDocument/2006/relationships/hyperlink" Target="http://www.iep.utm.edu/xunz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Daniel Jensen</a:t>
            </a:r>
          </a:p>
          <a:p>
            <a:r>
              <a:rPr lang="en-US" dirty="0" smtClean="0"/>
              <a:t>HIST 420R</a:t>
            </a:r>
          </a:p>
          <a:p>
            <a:r>
              <a:rPr lang="en-US" dirty="0" smtClean="0"/>
              <a:t>Utah Valley University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Xunzi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64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Ebrey</a:t>
            </a:r>
            <a:r>
              <a:rPr lang="en-US" sz="2000" dirty="0"/>
              <a:t>, Patricia Buckley. </a:t>
            </a:r>
            <a:r>
              <a:rPr lang="en-US" sz="2000" i="1" dirty="0"/>
              <a:t>Cambridge Illustrated History China Second Edition</a:t>
            </a:r>
            <a:r>
              <a:rPr lang="en-US" sz="2000" dirty="0"/>
              <a:t>. New York: Cambridge University Press, 2010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err="1"/>
              <a:t>Elstein</a:t>
            </a:r>
            <a:r>
              <a:rPr lang="en-US" sz="2000" dirty="0"/>
              <a:t>, David. </a:t>
            </a:r>
            <a:r>
              <a:rPr lang="en-US" sz="2000" i="1" dirty="0"/>
              <a:t>Internet Encyclopedia of Philosophy</a:t>
            </a:r>
            <a:r>
              <a:rPr lang="en-US" sz="2000" dirty="0"/>
              <a:t>, "</a:t>
            </a:r>
            <a:r>
              <a:rPr lang="en-US" sz="2000" dirty="0" err="1"/>
              <a:t>Xunzi</a:t>
            </a:r>
            <a:r>
              <a:rPr lang="en-US" sz="2000" dirty="0"/>
              <a:t> (</a:t>
            </a:r>
            <a:r>
              <a:rPr lang="en-US" sz="2000" dirty="0" err="1"/>
              <a:t>Hsun</a:t>
            </a:r>
            <a:r>
              <a:rPr lang="en-US" sz="2000" dirty="0"/>
              <a:t> Tzu, c.310-c.220 BCE)." Last </a:t>
            </a:r>
            <a:r>
              <a:rPr lang="en-US" sz="2000" dirty="0" smtClean="0"/>
              <a:t>modified 30 August </a:t>
            </a:r>
            <a:r>
              <a:rPr lang="en-US" sz="2000" dirty="0"/>
              <a:t>2004. Accessed February 5, 2013. </a:t>
            </a:r>
            <a:r>
              <a:rPr lang="en-US" sz="2000" dirty="0">
                <a:hlinkClick r:id="rId2"/>
              </a:rPr>
              <a:t>http://www.iep.utm.edu/xunzi</a:t>
            </a:r>
            <a:r>
              <a:rPr lang="en-US" sz="2000" dirty="0" smtClean="0">
                <a:hlinkClick r:id="rId2"/>
              </a:rPr>
              <a:t>/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/>
              <a:t>Robins, Dan, "</a:t>
            </a:r>
            <a:r>
              <a:rPr lang="en-US" sz="2000" dirty="0" err="1"/>
              <a:t>Xunzi</a:t>
            </a:r>
            <a:r>
              <a:rPr lang="en-US" sz="2000" dirty="0"/>
              <a:t>", </a:t>
            </a:r>
            <a:r>
              <a:rPr lang="en-US" sz="2000" i="1" dirty="0"/>
              <a:t>The Stanford Encyclopedia of Philosophy (Fall 2008 Edition)</a:t>
            </a:r>
            <a:r>
              <a:rPr lang="en-US" sz="2000" dirty="0"/>
              <a:t>, Edward N. </a:t>
            </a:r>
            <a:r>
              <a:rPr lang="en-US" sz="2000" dirty="0" err="1"/>
              <a:t>Zalta</a:t>
            </a:r>
            <a:r>
              <a:rPr lang="en-US" sz="2000" dirty="0"/>
              <a:t> (ed.), URL = </a:t>
            </a:r>
            <a:r>
              <a:rPr lang="en-US" sz="2000" dirty="0">
                <a:hlinkClick r:id="rId3"/>
              </a:rPr>
              <a:t>http://plato.stanford.edu/archives/fall2008/entries/xunzi/</a:t>
            </a:r>
            <a:endParaRPr lang="en-US" sz="2000" dirty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Bibliography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870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969532"/>
            <a:ext cx="3562350" cy="356235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Xunzi</a:t>
            </a:r>
            <a:r>
              <a:rPr lang="en-US" dirty="0" smtClean="0"/>
              <a:t> = “Master </a:t>
            </a:r>
            <a:r>
              <a:rPr lang="en-US" dirty="0" err="1" smtClean="0"/>
              <a:t>Xun</a:t>
            </a:r>
            <a:r>
              <a:rPr lang="en-US" dirty="0" smtClean="0"/>
              <a:t>” = </a:t>
            </a:r>
            <a:r>
              <a:rPr lang="en-US" dirty="0" err="1" smtClean="0"/>
              <a:t>Xun</a:t>
            </a:r>
            <a:r>
              <a:rPr lang="en-US" dirty="0" smtClean="0"/>
              <a:t> </a:t>
            </a:r>
            <a:r>
              <a:rPr lang="en-US" dirty="0" err="1" smtClean="0"/>
              <a:t>Kuang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422564" y="1422461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en-US" dirty="0" smtClean="0"/>
              <a:t>Born in 310 BCE and died in 221 BCE.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3236" y="1819502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Follower of Confucius and philosophical rival of Mencius.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3236" y="2465833"/>
            <a:ext cx="45373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Has an ambiguous biography.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Born in Zhao Province.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Advisory position in Qi.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Administrative position in Chu.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smtClean="0"/>
              <a:t>Lost post in Chu when his sponsor died in 238 BCE.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smtClean="0"/>
              <a:t>Supposedly lived to see the establishment of the Chinese Empire. (Qin)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3236" y="5037301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Primary author of the </a:t>
            </a:r>
            <a:r>
              <a:rPr lang="en-US" i="1" dirty="0" err="1" smtClean="0"/>
              <a:t>Xunzi</a:t>
            </a:r>
            <a:r>
              <a:rPr lang="en-US" dirty="0" smtClean="0"/>
              <a:t> text.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Comprised of 32 books, 25 authentic.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Essays, not parables  like those of </a:t>
            </a:r>
            <a:r>
              <a:rPr lang="en-US" dirty="0" err="1" smtClean="0"/>
              <a:t>Zhuangzi</a:t>
            </a:r>
            <a:r>
              <a:rPr lang="en-US" dirty="0" smtClean="0"/>
              <a:t>, nor dialogue like those of Mencius.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673" y="1791793"/>
            <a:ext cx="4094861" cy="3770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64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Philosophies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1828800"/>
            <a:ext cx="480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Rational view of Heaven.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Heaven does not reward or punish.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People bring their own fortunes based on their adherence to the Way.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Good harvest is not an answer to prayer, but rather good agricultural policy.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Eclipses, natural disasters, etc. are not from deity, but just natural.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Don’t do good things to please heaven. Do things to be prepared for any situation.</a:t>
            </a:r>
            <a:endParaRPr lang="en-US" sz="2000" dirty="0"/>
          </a:p>
        </p:txBody>
      </p:sp>
      <p:pic>
        <p:nvPicPr>
          <p:cNvPr id="8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35626"/>
            <a:ext cx="3611880" cy="4572000"/>
          </a:xfrm>
        </p:spPr>
      </p:pic>
    </p:spTree>
    <p:extLst>
      <p:ext uri="{BB962C8B-B14F-4D97-AF65-F5344CB8AC3E}">
        <p14:creationId xmlns:p14="http://schemas.microsoft.com/office/powerpoint/2010/main" val="1837205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Philosophies - Rituals</a:t>
            </a:r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371600"/>
            <a:ext cx="3200400" cy="50563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0" y="17526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Necessary to bind society together.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“You pray for rain and it rains. Why? For no particular reason, I say. It is just as though you had not prayed for rain and it rained anyway.”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0" y="4191000"/>
            <a:ext cx="563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The performance of the ritual does not cause the outcome, but it unites the people under a common cause and is therefore necessary.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4401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Human Nature is Bad.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371600"/>
            <a:ext cx="5029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Change in Human Nature only comes by means of radical change and control.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Contradicts Mencius.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No pleasure in evil, just no natural moral compass.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All humans begin in original state and cultivate themselves in different ways.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Change must be voluntary and come from oneself, it cannot be forced.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Lifelong learning paired with adherence to ritual lead to the cultivation of good and avoidance of human nature.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752600"/>
            <a:ext cx="3486150" cy="406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935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Philosophies – Governmental Structure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8382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100" dirty="0" smtClean="0"/>
              <a:t>The philosophical ideal of the Warring States period was monarchy.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1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100" dirty="0" smtClean="0"/>
              <a:t>Paternal treatment of Government over people in exchange for their loyalty.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1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100" dirty="0" smtClean="0"/>
              <a:t>Social distinctions establish limits on competition.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1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100" dirty="0" smtClean="0"/>
              <a:t>Strict hierarchy was meant to prevent conflict. Each in their role.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1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100" dirty="0" smtClean="0"/>
              <a:t>Equality among citizens or subjects gives license for conflict.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100" dirty="0" smtClean="0"/>
              <a:t>Punishments are necessary but should be minimal.</a:t>
            </a:r>
          </a:p>
          <a:p>
            <a:endParaRPr lang="en-US" sz="21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100" dirty="0" smtClean="0"/>
              <a:t>People will freely subjugate themselves to the best governments.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100" dirty="0" smtClean="0"/>
              <a:t>The worst governments are those that have a basis in military force.</a:t>
            </a:r>
          </a:p>
        </p:txBody>
      </p:sp>
    </p:spTree>
    <p:extLst>
      <p:ext uri="{BB962C8B-B14F-4D97-AF65-F5344CB8AC3E}">
        <p14:creationId xmlns:p14="http://schemas.microsoft.com/office/powerpoint/2010/main" val="624538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47800"/>
            <a:ext cx="7696200" cy="489758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Philosophy of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09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3276600" cy="402775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Basic Structure of Hierarchy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33800" y="1905000"/>
            <a:ext cx="5105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Lower classes were overseen by </a:t>
            </a:r>
            <a:r>
              <a:rPr lang="en-US" sz="2000" i="1" dirty="0" err="1" smtClean="0"/>
              <a:t>junzi</a:t>
            </a:r>
            <a:r>
              <a:rPr lang="en-US" sz="2000" dirty="0" smtClean="0"/>
              <a:t> (gentlemen).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i="1" dirty="0" err="1" smtClean="0"/>
              <a:t>Junzi</a:t>
            </a:r>
            <a:r>
              <a:rPr lang="en-US" sz="2000" i="1" dirty="0" smtClean="0"/>
              <a:t> </a:t>
            </a:r>
            <a:r>
              <a:rPr lang="en-US" sz="2000" dirty="0" smtClean="0"/>
              <a:t>were guided by </a:t>
            </a:r>
            <a:r>
              <a:rPr lang="en-US" sz="2000" i="1" dirty="0" err="1" smtClean="0"/>
              <a:t>ru</a:t>
            </a:r>
            <a:r>
              <a:rPr lang="en-US" sz="2000" dirty="0" smtClean="0"/>
              <a:t> (</a:t>
            </a:r>
            <a:r>
              <a:rPr lang="en-US" sz="2000" dirty="0" err="1" smtClean="0"/>
              <a:t>erudites</a:t>
            </a:r>
            <a:r>
              <a:rPr lang="en-US" sz="2000" dirty="0" smtClean="0"/>
              <a:t> the educated of status).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i="1" dirty="0" smtClean="0"/>
              <a:t>li-</a:t>
            </a:r>
            <a:r>
              <a:rPr lang="en-US" sz="2000" i="1" dirty="0" err="1" smtClean="0"/>
              <a:t>yi</a:t>
            </a:r>
            <a:r>
              <a:rPr lang="en-US" sz="2000" dirty="0" smtClean="0"/>
              <a:t>, </a:t>
            </a:r>
            <a:r>
              <a:rPr lang="en-US" sz="2000" dirty="0"/>
              <a:t>(</a:t>
            </a:r>
            <a:r>
              <a:rPr lang="en-US" sz="2000" dirty="0" smtClean="0"/>
              <a:t>rituals and duties), were carried out by those in authority to do so and were meant to reiterate their position in the hierarchy of society.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6587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738745"/>
            <a:ext cx="3073400" cy="385711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Lasting Legacy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752600"/>
            <a:ext cx="4953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Pupils:</a:t>
            </a:r>
          </a:p>
          <a:p>
            <a:endParaRPr lang="en-US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Li Si – one of the intellectual architects of the Qin unification.</a:t>
            </a:r>
          </a:p>
          <a:p>
            <a:pPr lvl="1"/>
            <a:endParaRPr lang="en-US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Han </a:t>
            </a:r>
            <a:r>
              <a:rPr lang="en-US" sz="2000" dirty="0" err="1" smtClean="0"/>
              <a:t>Feizi</a:t>
            </a:r>
            <a:r>
              <a:rPr lang="en-US" sz="2000" dirty="0" smtClean="0"/>
              <a:t> – possibly one of his students but not likely.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Though the </a:t>
            </a:r>
            <a:r>
              <a:rPr lang="en-US" sz="2000" i="1" dirty="0" err="1" smtClean="0"/>
              <a:t>Xunzi</a:t>
            </a:r>
            <a:r>
              <a:rPr lang="en-US" sz="2000" dirty="0" smtClean="0"/>
              <a:t> texts were overseen by </a:t>
            </a:r>
            <a:r>
              <a:rPr lang="en-US" sz="2000" dirty="0" err="1" smtClean="0"/>
              <a:t>Xunzi</a:t>
            </a:r>
            <a:r>
              <a:rPr lang="en-US" sz="2000" dirty="0" smtClean="0"/>
              <a:t> himself during his lifetime, material was added post mortem.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22564" y="56388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His many other lesser known pupils continued his philosophies.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5867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Xun</a:t>
            </a:r>
            <a:r>
              <a:rPr lang="en-US" dirty="0" smtClean="0"/>
              <a:t> </a:t>
            </a:r>
            <a:r>
              <a:rPr lang="en-US" dirty="0" err="1" smtClean="0"/>
              <a:t>Kuang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324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657</TotalTime>
  <Words>548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Xunzi</vt:lpstr>
      <vt:lpstr>Xunzi = “Master Xun” = Xun Kuang</vt:lpstr>
      <vt:lpstr>Philosophies</vt:lpstr>
      <vt:lpstr>Philosophies - Rituals</vt:lpstr>
      <vt:lpstr>Human Nature is Bad.</vt:lpstr>
      <vt:lpstr>Philosophies – Governmental Structure</vt:lpstr>
      <vt:lpstr>Philosophy of Government</vt:lpstr>
      <vt:lpstr>Basic Structure of Hierarchy</vt:lpstr>
      <vt:lpstr>Lasting Legacy</vt:lpstr>
      <vt:lpstr>Bibliography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Jensen</dc:creator>
  <cp:lastModifiedBy>Daniel Jensen</cp:lastModifiedBy>
  <cp:revision>17</cp:revision>
  <dcterms:created xsi:type="dcterms:W3CDTF">2013-02-07T05:36:20Z</dcterms:created>
  <dcterms:modified xsi:type="dcterms:W3CDTF">2013-02-07T16:33:41Z</dcterms:modified>
</cp:coreProperties>
</file>