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420" r:id="rId5"/>
    <p:sldId id="419" r:id="rId6"/>
    <p:sldId id="421" r:id="rId7"/>
    <p:sldId id="428" r:id="rId8"/>
    <p:sldId id="441" r:id="rId9"/>
    <p:sldId id="442" r:id="rId10"/>
    <p:sldId id="430" r:id="rId11"/>
    <p:sldId id="426" r:id="rId12"/>
    <p:sldId id="446" r:id="rId13"/>
    <p:sldId id="431" r:id="rId14"/>
    <p:sldId id="432" r:id="rId15"/>
    <p:sldId id="433" r:id="rId16"/>
    <p:sldId id="439" r:id="rId17"/>
    <p:sldId id="434" r:id="rId18"/>
    <p:sldId id="447" r:id="rId19"/>
    <p:sldId id="429" r:id="rId20"/>
    <p:sldId id="43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孔 融" initials="孔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968B"/>
    <a:srgbClr val="57716B"/>
    <a:srgbClr val="7EA497"/>
    <a:srgbClr val="1D111B"/>
    <a:srgbClr val="FB9A27"/>
    <a:srgbClr val="B52F2F"/>
    <a:srgbClr val="9A4D47"/>
    <a:srgbClr val="FDA925"/>
    <a:srgbClr val="FCA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1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.xml"/><Relationship Id="rId4" Type="http://schemas.openxmlformats.org/officeDocument/2006/relationships/image" Target="../media/image26.png"/><Relationship Id="rId3" Type="http://schemas.openxmlformats.org/officeDocument/2006/relationships/image" Target="../media/image1.sv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3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2775" y="614045"/>
            <a:ext cx="10109200" cy="6167755"/>
          </a:xfrm>
          <a:prstGeom prst="rect">
            <a:avLst/>
          </a:prstGeom>
          <a:solidFill>
            <a:srgbClr val="7EA497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8763000" y="2802255"/>
            <a:ext cx="3120390" cy="405701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098550" y="297815"/>
            <a:ext cx="3344545" cy="368300"/>
            <a:chOff x="4450" y="521"/>
            <a:chExt cx="5267" cy="580"/>
          </a:xfrm>
        </p:grpSpPr>
        <p:sp>
          <p:nvSpPr>
            <p:cNvPr id="20" name="文本框 19"/>
            <p:cNvSpPr txBox="1"/>
            <p:nvPr/>
          </p:nvSpPr>
          <p:spPr>
            <a:xfrm>
              <a:off x="4450" y="521"/>
              <a:ext cx="175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NEW</a:t>
              </a:r>
              <a:endParaRPr lang="en-US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507" y="521"/>
              <a:ext cx="32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FASHION</a:t>
              </a:r>
              <a:endParaRPr lang="en-US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0102215" y="307340"/>
            <a:ext cx="1092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>
                <a:solidFill>
                  <a:schemeClr val="bg1"/>
                </a:solidFill>
                <a:latin typeface="Kozuka Mincho Pr6N M" panose="02020600000000000000" charset="-128"/>
                <a:ea typeface="Kozuka Mincho Pr6N M" panose="02020600000000000000" charset="-128"/>
              </a:rPr>
              <a:t>About</a:t>
            </a:r>
            <a:endParaRPr lang="en-US" altLang="zh-CN" sz="1400">
              <a:solidFill>
                <a:schemeClr val="bg1"/>
              </a:solidFill>
              <a:latin typeface="Kozuka Mincho Pr6N M" panose="02020600000000000000" charset="-128"/>
              <a:ea typeface="Kozuka Mincho Pr6N M" panose="02020600000000000000" charset="-128"/>
            </a:endParaRPr>
          </a:p>
        </p:txBody>
      </p:sp>
      <p:grpSp>
        <p:nvGrpSpPr>
          <p:cNvPr id="44" name="组合 43" descr="e7d195523061f1c09e9d68d7cf438b91ef959ecb14fc25d26BBA7F7DBC18E55DFF4014AF651F0BF2569D4B6C1DA7F1A4683A481403BD872FC687266AD13265C1DE7C373772FD8728ABDD69ADD03BFF5BE2862BC891DBB79E179C12B3C470BB1CA1B871AA08B865E62D50CBB83D42F71A13ABD8319583655FE924CD5413A64672C40FE421936BCC75CD08696492E3F826"/>
          <p:cNvGrpSpPr/>
          <p:nvPr/>
        </p:nvGrpSpPr>
        <p:grpSpPr>
          <a:xfrm flipH="1">
            <a:off x="11556365" y="322580"/>
            <a:ext cx="291465" cy="2914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45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34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sym typeface="Gill Sans" panose="020B0502020104020203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5745" y="0"/>
            <a:ext cx="367030" cy="1886585"/>
            <a:chOff x="9271" y="588"/>
            <a:chExt cx="578" cy="2971"/>
          </a:xfrm>
        </p:grpSpPr>
        <p:sp>
          <p:nvSpPr>
            <p:cNvPr id="14" name="矩形 13"/>
            <p:cNvSpPr/>
            <p:nvPr/>
          </p:nvSpPr>
          <p:spPr>
            <a:xfrm flipH="1" flipV="1">
              <a:off x="9540" y="588"/>
              <a:ext cx="120" cy="1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271" y="2208"/>
              <a:ext cx="578" cy="135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PRODUCT 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7" name="图片 6" descr="IMG_12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365" y="2802255"/>
            <a:ext cx="3121025" cy="468439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303020" y="1342390"/>
            <a:ext cx="70459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微软雅黑" panose="020B0503020204020204" charset="-122"/>
                <a:cs typeface="+mj-lt"/>
                <a:sym typeface="+mn-ea"/>
              </a:rPr>
              <a:t>Translation: Written Translation from and into Chinese</a:t>
            </a:r>
            <a:endParaRPr lang="en-US" altLang="ko-KR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7322185" y="514985"/>
            <a:ext cx="3073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 flipH="1">
            <a:off x="1303020" y="5120005"/>
            <a:ext cx="265430" cy="1443355"/>
          </a:xfrm>
          <a:prstGeom prst="rect">
            <a:avLst/>
          </a:prstGeom>
          <a:solidFill>
            <a:srgbClr val="57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11400" y="5120005"/>
            <a:ext cx="603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B29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gti SC Regular" panose="02010600040101010101" charset="-122"/>
                <a:ea typeface="Songti SC Regular" panose="02010600040101010101" charset="-122"/>
                <a:cs typeface="Songti SC Regular" panose="02010600040101010101" charset="-122"/>
                <a:sym typeface="+mn-ea"/>
              </a:rPr>
              <a:t>作者</a:t>
            </a:r>
            <a:r>
              <a:rPr lang="en-US" altLang="zh-CN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B29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gti SC Regular" panose="02010600040101010101" charset="-122"/>
                <a:ea typeface="Songti SC Regular" panose="02010600040101010101" charset="-122"/>
                <a:cs typeface="Songti SC Regular" panose="02010600040101010101" charset="-122"/>
                <a:sym typeface="+mn-ea"/>
              </a:rPr>
              <a:t>: Zhang Haishan &amp; Wang Zhibi </a:t>
            </a:r>
            <a:r>
              <a:rPr lang="zh-CN" altLang="en-US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B29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gti SC Regular" panose="02010600040101010101" charset="-122"/>
                <a:ea typeface="Songti SC Regular" panose="02010600040101010101" charset="-122"/>
                <a:cs typeface="Songti SC Regular" panose="02010600040101010101" charset="-122"/>
                <a:sym typeface="+mn-ea"/>
              </a:rPr>
              <a:t>日期：</a:t>
            </a:r>
            <a:r>
              <a:rPr lang="en-US" altLang="zh-CN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B29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gti SC Regular" panose="02010600040101010101" charset="-122"/>
                <a:ea typeface="Songti SC Regular" panose="02010600040101010101" charset="-122"/>
                <a:cs typeface="Songti SC Regular" panose="02010600040101010101" charset="-122"/>
                <a:sym typeface="+mn-ea"/>
              </a:rPr>
              <a:t>2022</a:t>
            </a:r>
            <a:r>
              <a:rPr lang="zh-CN" altLang="en-US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B29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gti SC Regular" panose="02010600040101010101" charset="-122"/>
                <a:ea typeface="Songti SC Regular" panose="02010600040101010101" charset="-122"/>
                <a:cs typeface="Songti SC Regular" panose="02010600040101010101" charset="-122"/>
                <a:sym typeface="+mn-ea"/>
              </a:rPr>
              <a:t>年</a:t>
            </a:r>
            <a:r>
              <a:rPr lang="en-US" altLang="zh-CN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B29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gti SC Regular" panose="02010600040101010101" charset="-122"/>
                <a:ea typeface="Songti SC Regular" panose="02010600040101010101" charset="-122"/>
                <a:cs typeface="Songti SC Regular" panose="02010600040101010101" charset="-122"/>
                <a:sym typeface="+mn-ea"/>
              </a:rPr>
              <a:t>11</a:t>
            </a:r>
            <a:r>
              <a:rPr lang="zh-CN" altLang="en-US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B29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gti SC Regular" panose="02010600040101010101" charset="-122"/>
                <a:ea typeface="Songti SC Regular" panose="02010600040101010101" charset="-122"/>
                <a:cs typeface="Songti SC Regular" panose="02010600040101010101" charset="-122"/>
                <a:sym typeface="+mn-ea"/>
              </a:rPr>
              <a:t>月</a:t>
            </a:r>
            <a:r>
              <a:rPr lang="en-US" altLang="zh-CN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B29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gti SC Regular" panose="02010600040101010101" charset="-122"/>
                <a:ea typeface="Songti SC Regular" panose="02010600040101010101" charset="-122"/>
                <a:cs typeface="Songti SC Regular" panose="02010600040101010101" charset="-122"/>
                <a:sym typeface="+mn-ea"/>
              </a:rPr>
              <a:t>11</a:t>
            </a:r>
            <a:r>
              <a:rPr lang="zh-CN" altLang="en-US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B29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gti SC Regular" panose="02010600040101010101" charset="-122"/>
                <a:ea typeface="Songti SC Regular" panose="02010600040101010101" charset="-122"/>
                <a:cs typeface="Songti SC Regular" panose="02010600040101010101" charset="-122"/>
                <a:sym typeface="+mn-ea"/>
              </a:rPr>
              <a:t>日</a:t>
            </a:r>
            <a:endParaRPr lang="zh-CN" altLang="en-US">
              <a:latin typeface="Songti SC Regular" panose="02010600040101010101" charset="-122"/>
              <a:ea typeface="Songti SC Regular" panose="02010600040101010101" charset="-122"/>
              <a:cs typeface="Songti SC Regular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7620" y="691515"/>
            <a:ext cx="7152640" cy="6167755"/>
          </a:xfrm>
          <a:prstGeom prst="rect">
            <a:avLst/>
          </a:prstGeom>
          <a:solidFill>
            <a:srgbClr val="7EA497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 descr="IMG_12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0050" y="1886585"/>
            <a:ext cx="4204970" cy="42049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10985" y="1186815"/>
            <a:ext cx="2068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目 录</a:t>
            </a:r>
            <a:endParaRPr lang="zh-CN" altLang="en-US" sz="5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98550" y="297815"/>
            <a:ext cx="3344545" cy="368300"/>
            <a:chOff x="4450" y="521"/>
            <a:chExt cx="5267" cy="580"/>
          </a:xfrm>
        </p:grpSpPr>
        <p:sp>
          <p:nvSpPr>
            <p:cNvPr id="20" name="文本框 19"/>
            <p:cNvSpPr txBox="1"/>
            <p:nvPr/>
          </p:nvSpPr>
          <p:spPr>
            <a:xfrm>
              <a:off x="4450" y="521"/>
              <a:ext cx="175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NEW</a:t>
              </a:r>
              <a:endParaRPr lang="en-US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507" y="521"/>
              <a:ext cx="32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FASHION</a:t>
              </a:r>
              <a:endParaRPr lang="en-US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0102215" y="307340"/>
            <a:ext cx="1092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>
                <a:solidFill>
                  <a:schemeClr val="bg1"/>
                </a:solidFill>
                <a:latin typeface="Kozuka Mincho Pr6N M" panose="02020600000000000000" charset="-128"/>
                <a:ea typeface="Kozuka Mincho Pr6N M" panose="02020600000000000000" charset="-128"/>
              </a:rPr>
              <a:t>About</a:t>
            </a:r>
            <a:endParaRPr lang="en-US" altLang="zh-CN" sz="1400">
              <a:solidFill>
                <a:schemeClr val="bg1"/>
              </a:solidFill>
              <a:latin typeface="Kozuka Mincho Pr6N M" panose="02020600000000000000" charset="-128"/>
              <a:ea typeface="Kozuka Mincho Pr6N M" panose="02020600000000000000" charset="-128"/>
            </a:endParaRPr>
          </a:p>
        </p:txBody>
      </p:sp>
      <p:grpSp>
        <p:nvGrpSpPr>
          <p:cNvPr id="44" name="组合 43" descr="e7d195523061f1c09e9d68d7cf438b91ef959ecb14fc25d26BBA7F7DBC18E55DFF4014AF651F0BF2569D4B6C1DA7F1A4683A481403BD872FC687266AD13265C1DE7C373772FD8728ABDD69ADD03BFF5BE2862BC891DBB79E179C12B3C470BB1CA1B871AA08B865E62D50CBB83D42F71A13ABD8319583655FE924CD5413A64672C40FE421936BCC75CD08696492E3F826"/>
          <p:cNvGrpSpPr/>
          <p:nvPr/>
        </p:nvGrpSpPr>
        <p:grpSpPr>
          <a:xfrm flipH="1">
            <a:off x="11556365" y="322580"/>
            <a:ext cx="291465" cy="2914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45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34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sym typeface="Gill Sans" panose="020B0502020104020203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5745" y="0"/>
            <a:ext cx="367030" cy="1886585"/>
            <a:chOff x="9271" y="588"/>
            <a:chExt cx="578" cy="2971"/>
          </a:xfrm>
        </p:grpSpPr>
        <p:sp>
          <p:nvSpPr>
            <p:cNvPr id="14" name="矩形 13"/>
            <p:cNvSpPr/>
            <p:nvPr/>
          </p:nvSpPr>
          <p:spPr>
            <a:xfrm flipH="1" flipV="1">
              <a:off x="9540" y="588"/>
              <a:ext cx="120" cy="1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271" y="2208"/>
              <a:ext cx="578" cy="135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PRODUCT 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H="1">
            <a:off x="7322185" y="514985"/>
            <a:ext cx="3073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498080" y="2368550"/>
            <a:ext cx="4058285" cy="3718560"/>
            <a:chOff x="11908" y="2990"/>
            <a:chExt cx="6391" cy="5856"/>
          </a:xfrm>
        </p:grpSpPr>
        <p:grpSp>
          <p:nvGrpSpPr>
            <p:cNvPr id="27" name="组合 26"/>
            <p:cNvGrpSpPr/>
            <p:nvPr/>
          </p:nvGrpSpPr>
          <p:grpSpPr>
            <a:xfrm>
              <a:off x="11908" y="2990"/>
              <a:ext cx="6210" cy="919"/>
              <a:chOff x="10698" y="1979"/>
              <a:chExt cx="6210" cy="91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1830" y="2156"/>
                <a:ext cx="5078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698" y="1979"/>
                <a:ext cx="1318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i="1">
                    <a:solidFill>
                      <a:schemeClr val="bg1"/>
                    </a:solidFill>
                    <a:latin typeface="华文细黑" panose="02010600040101010101" charset="-122"/>
                    <a:ea typeface="华文细黑" panose="02010600040101010101" charset="-122"/>
                  </a:rPr>
                  <a:t>01.</a:t>
                </a:r>
                <a:endParaRPr lang="en-US" altLang="zh-CN" sz="3200" i="1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1908" y="4648"/>
              <a:ext cx="6249" cy="919"/>
              <a:chOff x="10698" y="1979"/>
              <a:chExt cx="6249" cy="919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1869" y="2000"/>
                <a:ext cx="507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zh-CN" dirty="0" smtClean="0">
                  <a:solidFill>
                    <a:schemeClr val="bg1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  <a:sym typeface="+mn-ea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0698" y="1979"/>
                <a:ext cx="1318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i="1">
                    <a:solidFill>
                      <a:schemeClr val="bg1"/>
                    </a:solidFill>
                    <a:latin typeface="华文细黑" panose="02010600040101010101" charset="-122"/>
                    <a:ea typeface="华文细黑" panose="02010600040101010101" charset="-122"/>
                  </a:rPr>
                  <a:t>02.</a:t>
                </a:r>
                <a:endParaRPr lang="en-US" altLang="zh-CN" sz="3200" i="1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1908" y="6157"/>
              <a:ext cx="6391" cy="1262"/>
              <a:chOff x="10698" y="1882"/>
              <a:chExt cx="6391" cy="1262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2011" y="1882"/>
                <a:ext cx="507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zh-CN" dirty="0" smtClean="0">
                  <a:solidFill>
                    <a:schemeClr val="bg1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  <a:sym typeface="+mn-ea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0698" y="1979"/>
                <a:ext cx="1318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i="1">
                    <a:solidFill>
                      <a:schemeClr val="bg1"/>
                    </a:solidFill>
                    <a:latin typeface="华文细黑" panose="02010600040101010101" charset="-122"/>
                    <a:ea typeface="华文细黑" panose="02010600040101010101" charset="-122"/>
                  </a:rPr>
                  <a:t>03.</a:t>
                </a:r>
                <a:endParaRPr lang="en-US" altLang="zh-CN" sz="3200" i="1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1441" y="2031"/>
                <a:ext cx="5078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sym typeface="+mn-ea"/>
                  </a:rPr>
                  <a:t>In the First half of 20th Century</a:t>
                </a:r>
                <a:endParaRPr lang="en-US" altLang="zh-CN" sz="2000" dirty="0" smtClean="0">
                  <a:solidFill>
                    <a:schemeClr val="bg1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  <a:sym typeface="+mn-ea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1908" y="7742"/>
              <a:ext cx="6210" cy="1104"/>
              <a:chOff x="10698" y="1979"/>
              <a:chExt cx="6210" cy="1104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11830" y="2067"/>
                <a:ext cx="5078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ea typeface="方正字迹-鸿飞汉魏简体" panose="02010600010101010101" pitchFamily="2" charset="-122"/>
                    <a:cs typeface="+mn-lt"/>
                    <a:sym typeface="+mn-ea"/>
                  </a:rPr>
                  <a:t>An Overview of Translation Since the 1960s</a:t>
                </a:r>
                <a:endParaRPr lang="en-US" altLang="zh-CN" dirty="0" smtClean="0">
                  <a:solidFill>
                    <a:schemeClr val="bg1"/>
                  </a:solidFill>
                  <a:latin typeface="Arial Unicode MS" panose="020B0604020202020204" charset="-122"/>
                  <a:ea typeface="方正字迹-鸿飞汉魏简体" panose="02010600010101010101" pitchFamily="2" charset="-122"/>
                  <a:cs typeface="+mn-lt"/>
                  <a:sym typeface="+mn-ea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0698" y="1979"/>
                <a:ext cx="1318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i="1">
                    <a:solidFill>
                      <a:schemeClr val="bg1"/>
                    </a:solidFill>
                    <a:latin typeface="华文细黑" panose="02010600040101010101" charset="-122"/>
                    <a:ea typeface="华文细黑" panose="02010600040101010101" charset="-122"/>
                  </a:rPr>
                  <a:t>04.</a:t>
                </a:r>
                <a:endParaRPr lang="en-US" altLang="zh-CN" sz="3200" i="1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endParaRP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1456055" y="1302132"/>
            <a:ext cx="393636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dirty="0">
                <a:solidFill>
                  <a:schemeClr val="bg1"/>
                </a:solidFill>
                <a:latin typeface="专业字体设计服务/WWW.ZTSGC.COM/" panose="02000000000000000000" charset="-122"/>
                <a:ea typeface="专业字体设计服务/WWW.ZTSGC.COM/" panose="02000000000000000000" charset="-122"/>
                <a:cs typeface="Segoe Script" panose="030B0504020000000003" charset="0"/>
              </a:rPr>
              <a:t>湖南师范大学</a:t>
            </a:r>
            <a:endParaRPr lang="zh-CN" altLang="en-US" sz="6600" dirty="0">
              <a:solidFill>
                <a:schemeClr val="bg1"/>
              </a:solidFill>
              <a:latin typeface="专业字体设计服务/WWW.ZTSGC.COM/" panose="02000000000000000000" charset="-122"/>
              <a:ea typeface="专业字体设计服务/WWW.ZTSGC.COM/" panose="02000000000000000000" charset="-122"/>
              <a:cs typeface="Segoe Script" panose="030B0504020000000003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8241665" y="2297430"/>
            <a:ext cx="3862070" cy="808355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p>
            <a:pPr algn="l"/>
            <a:r>
              <a:rPr lang="en-US" altLang="zh-CN" sz="2400" dirty="0">
                <a:solidFill>
                  <a:schemeClr val="bg1"/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 Early Translation of Chinese Classics</a:t>
            </a:r>
            <a:endParaRPr lang="en-US" altLang="zh-CN" sz="2400" dirty="0">
              <a:solidFill>
                <a:schemeClr val="bg1"/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4" name="TextBox 20"/>
          <p:cNvSpPr txBox="1"/>
          <p:nvPr/>
        </p:nvSpPr>
        <p:spPr>
          <a:xfrm>
            <a:off x="8216900" y="3225800"/>
            <a:ext cx="4032250" cy="993140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p>
            <a:r>
              <a:rPr lang="en-US" altLang="zh-CN" sz="2000" dirty="0">
                <a:solidFill>
                  <a:schemeClr val="bg1"/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19th-Century translation of Chinese Classics in the </a:t>
            </a:r>
            <a:endParaRPr lang="en-US" altLang="zh-CN" sz="2000" dirty="0">
              <a:solidFill>
                <a:schemeClr val="bg1"/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  <a:p>
            <a:r>
              <a:rPr lang="en-US" altLang="zh-CN" sz="2000" dirty="0">
                <a:solidFill>
                  <a:schemeClr val="bg1"/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Colonial Areas in China </a:t>
            </a:r>
            <a:endParaRPr lang="en-US" altLang="zh-CN" sz="2000" dirty="0">
              <a:solidFill>
                <a:schemeClr val="bg1"/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9845" y="4289425"/>
            <a:ext cx="312420" cy="2569845"/>
          </a:xfrm>
          <a:prstGeom prst="rect">
            <a:avLst/>
          </a:prstGeom>
          <a:solidFill>
            <a:srgbClr val="57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202319" y="153751"/>
            <a:ext cx="615061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1. Early Translation of Chinese Classics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2595" y="965835"/>
            <a:ext cx="65919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As for the western translation of Chinese classics, it was first undertaken by missionaries in the late Ming and early Qing Dynasties</a:t>
            </a:r>
            <a:endParaRPr lang="en-US" altLang="zh-CN"/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1560830" y="2816225"/>
          <a:ext cx="8534400" cy="192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2749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dirty="0"/>
                        <a:t>Name 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Classics</a:t>
                      </a:r>
                      <a:endParaRPr lang="en-US" altLang="zh-CN"/>
                    </a:p>
                  </a:txBody>
                  <a:tcPr/>
                </a:tc>
              </a:tr>
              <a:tr h="3892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Michele Ruggieri (Italy)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i="1"/>
                        <a:t>The Great Leraning </a:t>
                      </a:r>
                      <a:endParaRPr lang="en-US" altLang="zh-CN" i="1"/>
                    </a:p>
                  </a:txBody>
                  <a:tcPr/>
                </a:tc>
              </a:tr>
              <a:tr h="3892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Matteo Ricci (Italy)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i="1"/>
                        <a:t>The Four Books</a:t>
                      </a:r>
                      <a:endParaRPr lang="en-US" altLang="zh-CN" i="1"/>
                    </a:p>
                  </a:txBody>
                  <a:tcPr/>
                </a:tc>
              </a:tr>
              <a:tr h="3892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Nicolas Trugault (France)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i="1"/>
                        <a:t>The Five Classics </a:t>
                      </a:r>
                      <a:endParaRPr lang="en-US" altLang="zh-CN" i="1"/>
                    </a:p>
                  </a:txBody>
                  <a:tcPr/>
                </a:tc>
              </a:tr>
              <a:tr h="3892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dirty="0" err="1"/>
                        <a:t>Ohilippe</a:t>
                      </a:r>
                      <a:r>
                        <a:rPr lang="en-US" altLang="zh-CN" dirty="0"/>
                        <a:t> Couplet (Belgium)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i="1"/>
                        <a:t>Confucius Sinarum</a:t>
                      </a:r>
                      <a:endParaRPr lang="en-US" altLang="zh-CN" i="1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0"/>
          <p:cNvSpPr txBox="1"/>
          <p:nvPr/>
        </p:nvSpPr>
        <p:spPr>
          <a:xfrm>
            <a:off x="216289" y="267416"/>
            <a:ext cx="8006715" cy="931545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19th-Century translation of Chinese Classics in the 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Colonial Areas in China 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1350" y="1704340"/>
            <a:ext cx="565594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Background:Opium War</a:t>
            </a:r>
            <a:endParaRPr lang="en-US" alt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6570" y="2967990"/>
            <a:ext cx="36690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Foreign expatriates increased.</a:t>
            </a:r>
            <a:endParaRPr lang="en-US" altLang="zh-CN"/>
          </a:p>
          <a:p>
            <a:r>
              <a:rPr lang="en-US" altLang="zh-CN"/>
              <a:t>More and more Chinese literary works have begun to be translated.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0955" y="1807210"/>
            <a:ext cx="5774690" cy="32442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微信图片_20201007212325"/>
          <p:cNvPicPr>
            <a:picLocks noChangeAspect="1"/>
          </p:cNvPicPr>
          <p:nvPr/>
        </p:nvPicPr>
        <p:blipFill>
          <a:blip r:embed="rId1"/>
          <a:srcRect l="31848"/>
          <a:stretch>
            <a:fillRect/>
          </a:stretch>
        </p:blipFill>
        <p:spPr>
          <a:xfrm>
            <a:off x="6172200" y="691515"/>
            <a:ext cx="6120130" cy="5987415"/>
          </a:xfrm>
          <a:prstGeom prst="rect">
            <a:avLst/>
          </a:prstGeom>
        </p:spPr>
      </p:pic>
      <p:pic>
        <p:nvPicPr>
          <p:cNvPr id="9" name="图片 8" descr="微信图片_202010072123251"/>
          <p:cNvPicPr>
            <a:picLocks noChangeAspect="1"/>
          </p:cNvPicPr>
          <p:nvPr/>
        </p:nvPicPr>
        <p:blipFill>
          <a:blip r:embed="rId2"/>
          <a:srcRect l="31540"/>
          <a:stretch>
            <a:fillRect/>
          </a:stretch>
        </p:blipFill>
        <p:spPr>
          <a:xfrm>
            <a:off x="6172835" y="691515"/>
            <a:ext cx="6119495" cy="59874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0641" y="1702576"/>
            <a:ext cx="2185292" cy="953135"/>
          </a:xfrm>
          <a:prstGeom prst="rect">
            <a:avLst/>
          </a:prstGeom>
          <a:solidFill>
            <a:srgbClr val="AAB2D7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cs"/>
              </a:rPr>
              <a:t>Professional type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0733" y="2966333"/>
            <a:ext cx="3085346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4572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FZHei-B01S" panose="02010601030101010101" pitchFamily="2" charset="-122"/>
              </a:rPr>
              <a:t>Authoritative sinologists mainly focused on novels and dramas written in the long past Yuan and Ming Dynasty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0641" y="4082883"/>
            <a:ext cx="2185292" cy="521970"/>
          </a:xfrm>
          <a:prstGeom prst="rect">
            <a:avLst/>
          </a:prstGeom>
          <a:solidFill>
            <a:srgbClr val="AC9CC8"/>
          </a:solidFill>
        </p:spPr>
        <p:txBody>
          <a:bodyPr wrap="square" rtlCol="0">
            <a:spAutoFit/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cs"/>
              </a:rPr>
              <a:t>Examples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0733" y="4930715"/>
            <a:ext cx="3085346" cy="347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 defTabSz="4572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ea"/>
              </a:rPr>
              <a:t>Romance of the three Kingdoms</a:t>
            </a:r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76832" y="1702576"/>
            <a:ext cx="2185292" cy="953135"/>
          </a:xfrm>
          <a:prstGeom prst="rect">
            <a:avLst/>
          </a:prstGeom>
          <a:solidFill>
            <a:srgbClr val="AC9CC8"/>
          </a:solidFill>
        </p:spPr>
        <p:txBody>
          <a:bodyPr wrap="square" rtlCol="0">
            <a:spAutoFit/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cs"/>
              </a:rPr>
              <a:t>pragmatic type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76149" y="2966333"/>
            <a:ext cx="3085346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 defTabSz="4572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Some diplomats, as well as foreign and customs clerks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76832" y="4082883"/>
            <a:ext cx="2185292" cy="521970"/>
          </a:xfrm>
          <a:prstGeom prst="rect">
            <a:avLst/>
          </a:prstGeom>
          <a:solidFill>
            <a:srgbClr val="AAB2D7"/>
          </a:solidFill>
        </p:spPr>
        <p:txBody>
          <a:bodyPr wrap="square" rtlCol="0">
            <a:spAutoFit/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cs"/>
              </a:rPr>
              <a:t>Examples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26924" y="4930715"/>
            <a:ext cx="3085346" cy="347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 defTabSz="4572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400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Dream of the Red Chamber</a:t>
            </a:r>
            <a:endParaRPr lang="en-US" altLang="zh-CN" sz="1400" i="1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/>
      <p:bldP spid="13" grpId="0" bldLvl="0" animBg="1"/>
      <p:bldP spid="14" grpId="0"/>
      <p:bldP spid="16" grpId="0" bldLvl="0" animBg="1"/>
      <p:bldP spid="17" grpId="0"/>
      <p:bldP spid="18" grpId="0" bldLvl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767185" y="860425"/>
            <a:ext cx="427355" cy="925830"/>
          </a:xfrm>
          <a:prstGeom prst="rect">
            <a:avLst/>
          </a:prstGeom>
          <a:solidFill>
            <a:srgbClr val="7EA497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38885" y="4004310"/>
            <a:ext cx="3830955" cy="2118995"/>
          </a:xfrm>
          <a:prstGeom prst="rect">
            <a:avLst/>
          </a:prstGeom>
          <a:solidFill>
            <a:srgbClr val="57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截屏2022-11-20 12.56.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10" y="338455"/>
            <a:ext cx="11572875" cy="6379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/>
          <p:cNvSpPr txBox="1"/>
          <p:nvPr/>
        </p:nvSpPr>
        <p:spPr>
          <a:xfrm>
            <a:off x="216289" y="356316"/>
            <a:ext cx="681736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An Overview of Translation Since the 1960s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19947" y="1757546"/>
            <a:ext cx="3442582" cy="5708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pple Chancery" panose="03020702040506060504" charset="0"/>
                <a:ea typeface="+mn-lt"/>
                <a:cs typeface="Apple Chancery" panose="03020702040506060504" charset="0"/>
                <a:sym typeface="FZHei-B01S" panose="02010601030101010101" pitchFamily="2" charset="-122"/>
              </a:rPr>
              <a:t>Background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pple Chancery" panose="03020702040506060504" charset="0"/>
              <a:ea typeface="+mn-lt"/>
              <a:cs typeface="Apple Chancery" panose="03020702040506060504" charset="0"/>
              <a:sym typeface="FZHei-B01S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2150" y="3024505"/>
            <a:ext cx="42640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After entering the 1960s, due to the proliferation of academic institutions and the decrease in market demand, the English translation of Chinese cultural classics has entered a highly academic stage from a commercial stage.</a:t>
            </a:r>
            <a:endParaRPr lang="zh-CN" altLang="en-US"/>
          </a:p>
        </p:txBody>
      </p:sp>
      <p:pic>
        <p:nvPicPr>
          <p:cNvPr id="9" name="图片 8" descr="微信图片_202010072123251"/>
          <p:cNvPicPr>
            <a:picLocks noChangeAspect="1"/>
          </p:cNvPicPr>
          <p:nvPr/>
        </p:nvPicPr>
        <p:blipFill>
          <a:blip r:embed="rId1"/>
          <a:srcRect l="31540"/>
          <a:stretch>
            <a:fillRect/>
          </a:stretch>
        </p:blipFill>
        <p:spPr>
          <a:xfrm>
            <a:off x="5564505" y="856615"/>
            <a:ext cx="6119495" cy="59874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0"/>
          <p:cNvSpPr txBox="1"/>
          <p:nvPr/>
        </p:nvSpPr>
        <p:spPr>
          <a:xfrm>
            <a:off x="258834" y="283926"/>
            <a:ext cx="681736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An Overview of Translation Since the 1960s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0" y="1383665"/>
            <a:ext cx="2216785" cy="22167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58945" y="2114551"/>
            <a:ext cx="3301586" cy="196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pic>
        <p:nvPicPr>
          <p:cNvPr id="3" name="图片 2" descr="1997103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8640" y="2114550"/>
            <a:ext cx="662940" cy="662940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4886960" y="2500630"/>
            <a:ext cx="2242185" cy="14198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The changes in the interest of readers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The era of full translation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950" y="1091565"/>
            <a:ext cx="1953895" cy="2800350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1003300" y="5071110"/>
            <a:ext cx="9520555" cy="603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 Regular" panose="030F0702030302020204" charset="0"/>
                <a:ea typeface="+mn-lt"/>
                <a:cs typeface="Comic Sans MS Regular" panose="030F0702030302020204" charset="0"/>
                <a:sym typeface="FZHei-B01S" panose="02010601030101010101" pitchFamily="2" charset="-122"/>
              </a:rPr>
              <a:t>These Chinese classics translations do not have a wide impact among ordinary readers, and has rarely attracted the interest of mainstream literary critics.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omic Sans MS Regular" panose="030F0702030302020204" charset="0"/>
              <a:ea typeface="+mn-lt"/>
              <a:cs typeface="Comic Sans MS Regular" panose="030F0702030302020204" charset="0"/>
              <a:sym typeface="FZHei-B01S" panose="02010601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8075" y="1732915"/>
            <a:ext cx="660463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1. Lv Xichen＆He Jingwen. 吕希晨、何敬文. (2002) 《中国现代唯物史观》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2. Li Zehou. 李泽厚. (1988) 《马克思主义在中国》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3. Ma Zuyi. 马祖毅. (2006) 《中国翻译通史》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4. Tian Wenjun＆Wu Genyou. (2006) 田文君、吴根有. 《中国辩证法史》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5. Xie Tianzhen. 谢天振. (2009) 《中西翻译简史》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6. Xu Yongxiang＆He Shankan. 徐永祥、贺善侃.(1994) 《现代西方社会思潮》</a:t>
            </a:r>
            <a:endParaRPr lang="zh-CN" altLang="en-US"/>
          </a:p>
        </p:txBody>
      </p:sp>
      <p:sp>
        <p:nvSpPr>
          <p:cNvPr id="7" name="TextBox 20"/>
          <p:cNvSpPr txBox="1"/>
          <p:nvPr/>
        </p:nvSpPr>
        <p:spPr>
          <a:xfrm>
            <a:off x="343289" y="243921"/>
            <a:ext cx="1620520" cy="931545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p>
            <a:pPr algn="l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References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  <a:p>
            <a:pPr algn="l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98880" y="2749550"/>
            <a:ext cx="9131300" cy="3813175"/>
          </a:xfrm>
          <a:prstGeom prst="rect">
            <a:avLst/>
          </a:prstGeom>
          <a:solidFill>
            <a:srgbClr val="7EA497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 descr="IMG_125666"/>
          <p:cNvPicPr>
            <a:picLocks noChangeAspect="1"/>
          </p:cNvPicPr>
          <p:nvPr/>
        </p:nvPicPr>
        <p:blipFill>
          <a:blip r:embed="rId1"/>
          <a:srcRect t="32365"/>
          <a:stretch>
            <a:fillRect/>
          </a:stretch>
        </p:blipFill>
        <p:spPr>
          <a:xfrm>
            <a:off x="492760" y="2077085"/>
            <a:ext cx="7108190" cy="3204210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8" name="组合 27"/>
          <p:cNvGrpSpPr/>
          <p:nvPr/>
        </p:nvGrpSpPr>
        <p:grpSpPr>
          <a:xfrm>
            <a:off x="1098550" y="297815"/>
            <a:ext cx="3344545" cy="368300"/>
            <a:chOff x="4450" y="521"/>
            <a:chExt cx="5267" cy="580"/>
          </a:xfrm>
        </p:grpSpPr>
        <p:sp>
          <p:nvSpPr>
            <p:cNvPr id="20" name="文本框 19"/>
            <p:cNvSpPr txBox="1"/>
            <p:nvPr/>
          </p:nvSpPr>
          <p:spPr>
            <a:xfrm>
              <a:off x="4450" y="521"/>
              <a:ext cx="175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NEW</a:t>
              </a:r>
              <a:endParaRPr lang="en-US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507" y="521"/>
              <a:ext cx="32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FASHION</a:t>
              </a:r>
              <a:endParaRPr lang="en-US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0102215" y="307340"/>
            <a:ext cx="1092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>
                <a:solidFill>
                  <a:schemeClr val="bg1"/>
                </a:solidFill>
                <a:latin typeface="Kozuka Mincho Pr6N M" panose="02020600000000000000" charset="-128"/>
                <a:ea typeface="Kozuka Mincho Pr6N M" panose="02020600000000000000" charset="-128"/>
              </a:rPr>
              <a:t>About</a:t>
            </a:r>
            <a:endParaRPr lang="en-US" altLang="zh-CN" sz="1400">
              <a:solidFill>
                <a:schemeClr val="bg1"/>
              </a:solidFill>
              <a:latin typeface="Kozuka Mincho Pr6N M" panose="02020600000000000000" charset="-128"/>
              <a:ea typeface="Kozuka Mincho Pr6N M" panose="02020600000000000000" charset="-128"/>
            </a:endParaRPr>
          </a:p>
        </p:txBody>
      </p:sp>
      <p:grpSp>
        <p:nvGrpSpPr>
          <p:cNvPr id="44" name="组合 43" descr="e7d195523061f1c09e9d68d7cf438b91ef959ecb14fc25d26BBA7F7DBC18E55DFF4014AF651F0BF2569D4B6C1DA7F1A4683A481403BD872FC687266AD13265C1DE7C373772FD8728ABDD69ADD03BFF5BE2862BC891DBB79E179C12B3C470BB1CA1B871AA08B865E62D50CBB83D42F71A13ABD8319583655FE924CD5413A64672C40FE421936BCC75CD08696492E3F826"/>
          <p:cNvGrpSpPr/>
          <p:nvPr/>
        </p:nvGrpSpPr>
        <p:grpSpPr>
          <a:xfrm flipH="1">
            <a:off x="11556365" y="322580"/>
            <a:ext cx="291465" cy="2914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45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34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sym typeface="Gill Sans" panose="020B0502020104020203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5745" y="0"/>
            <a:ext cx="367030" cy="1886585"/>
            <a:chOff x="9271" y="588"/>
            <a:chExt cx="578" cy="2971"/>
          </a:xfrm>
        </p:grpSpPr>
        <p:sp>
          <p:nvSpPr>
            <p:cNvPr id="14" name="矩形 13"/>
            <p:cNvSpPr/>
            <p:nvPr/>
          </p:nvSpPr>
          <p:spPr>
            <a:xfrm flipH="1" flipV="1">
              <a:off x="9540" y="588"/>
              <a:ext cx="120" cy="1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271" y="2208"/>
              <a:ext cx="578" cy="135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PRODUCT 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189980" y="2077085"/>
            <a:ext cx="48533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>
                <a:solidFill>
                  <a:schemeClr val="bg1"/>
                </a:solidFill>
                <a:latin typeface="专业字体设计服务/WWW.ZTSGC.COM/" panose="02000000000000000000" charset="-122"/>
                <a:ea typeface="专业字体设计服务/WWW.ZTSGC.COM/" panose="02000000000000000000" charset="-122"/>
                <a:cs typeface="Segoe Script" panose="030B0504020000000003" charset="0"/>
              </a:rPr>
              <a:t>谢谢观赏</a:t>
            </a:r>
            <a:endParaRPr lang="zh-CN" altLang="en-US" sz="8800" b="1">
              <a:solidFill>
                <a:schemeClr val="bg1"/>
              </a:solidFill>
              <a:latin typeface="专业字体设计服务/WWW.ZTSGC.COM/" panose="02000000000000000000" charset="-122"/>
              <a:ea typeface="专业字体设计服务/WWW.ZTSGC.COM/" panose="02000000000000000000" charset="-122"/>
              <a:cs typeface="Segoe Script" panose="030B0504020000000003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7322185" y="514985"/>
            <a:ext cx="3073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 flipH="1">
            <a:off x="1531620" y="5120005"/>
            <a:ext cx="265430" cy="1443355"/>
          </a:xfrm>
          <a:prstGeom prst="rect">
            <a:avLst/>
          </a:prstGeom>
          <a:solidFill>
            <a:srgbClr val="577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12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0" y="2173605"/>
            <a:ext cx="3121025" cy="46843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2550" y="691515"/>
            <a:ext cx="2467610" cy="5640705"/>
          </a:xfrm>
          <a:prstGeom prst="rect">
            <a:avLst/>
          </a:prstGeom>
          <a:solidFill>
            <a:srgbClr val="7EA497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98550" y="297815"/>
            <a:ext cx="3344545" cy="368300"/>
            <a:chOff x="4450" y="521"/>
            <a:chExt cx="5267" cy="580"/>
          </a:xfrm>
        </p:grpSpPr>
        <p:sp>
          <p:nvSpPr>
            <p:cNvPr id="20" name="文本框 19"/>
            <p:cNvSpPr txBox="1"/>
            <p:nvPr/>
          </p:nvSpPr>
          <p:spPr>
            <a:xfrm>
              <a:off x="4450" y="521"/>
              <a:ext cx="175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NEW</a:t>
              </a:r>
              <a:endParaRPr lang="en-US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507" y="521"/>
              <a:ext cx="32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FASHION</a:t>
              </a:r>
              <a:endParaRPr lang="en-US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0102215" y="307340"/>
            <a:ext cx="1092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>
                <a:solidFill>
                  <a:schemeClr val="bg1"/>
                </a:solidFill>
                <a:latin typeface="Kozuka Mincho Pr6N M" panose="02020600000000000000" charset="-128"/>
                <a:ea typeface="Kozuka Mincho Pr6N M" panose="02020600000000000000" charset="-128"/>
              </a:rPr>
              <a:t>About</a:t>
            </a:r>
            <a:endParaRPr lang="en-US" altLang="zh-CN" sz="1400">
              <a:solidFill>
                <a:schemeClr val="bg1"/>
              </a:solidFill>
              <a:latin typeface="Kozuka Mincho Pr6N M" panose="02020600000000000000" charset="-128"/>
              <a:ea typeface="Kozuka Mincho Pr6N M" panose="02020600000000000000" charset="-128"/>
            </a:endParaRPr>
          </a:p>
        </p:txBody>
      </p:sp>
      <p:grpSp>
        <p:nvGrpSpPr>
          <p:cNvPr id="44" name="组合 43" descr="e7d195523061f1c09e9d68d7cf438b91ef959ecb14fc25d26BBA7F7DBC18E55DFF4014AF651F0BF2569D4B6C1DA7F1A4683A481403BD872FC687266AD13265C1DE7C373772FD8728ABDD69ADD03BFF5BE2862BC891DBB79E179C12B3C470BB1CA1B871AA08B865E62D50CBB83D42F71A13ABD8319583655FE924CD5413A64672C40FE421936BCC75CD08696492E3F826"/>
          <p:cNvGrpSpPr/>
          <p:nvPr/>
        </p:nvGrpSpPr>
        <p:grpSpPr>
          <a:xfrm flipH="1">
            <a:off x="11556365" y="322580"/>
            <a:ext cx="291465" cy="2914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45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34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sym typeface="Gill Sans" panose="020B0502020104020203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5745" y="0"/>
            <a:ext cx="367030" cy="1886585"/>
            <a:chOff x="9271" y="588"/>
            <a:chExt cx="578" cy="2971"/>
          </a:xfrm>
        </p:grpSpPr>
        <p:sp>
          <p:nvSpPr>
            <p:cNvPr id="14" name="矩形 13"/>
            <p:cNvSpPr/>
            <p:nvPr/>
          </p:nvSpPr>
          <p:spPr>
            <a:xfrm flipH="1" flipV="1">
              <a:off x="9540" y="588"/>
              <a:ext cx="120" cy="1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271" y="2208"/>
              <a:ext cx="578" cy="135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PRODUCT 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H="1">
            <a:off x="7322185" y="514985"/>
            <a:ext cx="3073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082280" y="5575300"/>
            <a:ext cx="39363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>
                <a:solidFill>
                  <a:srgbClr val="73968B"/>
                </a:solidFill>
                <a:latin typeface="Kozuka Gothic Pr6N EL" panose="020B0200000000000000" charset="-128"/>
                <a:ea typeface="Kozuka Gothic Pr6N EL" panose="020B0200000000000000" charset="-128"/>
                <a:cs typeface="Segoe Script" panose="030B0504020000000003" charset="0"/>
              </a:rPr>
              <a:t>Fashion</a:t>
            </a:r>
            <a:r>
              <a:rPr lang="en-US" altLang="zh-CN" sz="6600">
                <a:solidFill>
                  <a:srgbClr val="73968B"/>
                </a:solidFill>
                <a:latin typeface="Kozuka Gothic Pr6N EL" panose="020B0200000000000000" charset="-128"/>
                <a:ea typeface="Kozuka Gothic Pr6N EL" panose="020B0200000000000000" charset="-128"/>
                <a:cs typeface="Segoe Script" panose="030B0504020000000003" charset="0"/>
              </a:rPr>
              <a:t>'s</a:t>
            </a:r>
            <a:endParaRPr lang="en-US" altLang="zh-CN" sz="6600">
              <a:solidFill>
                <a:srgbClr val="73968B"/>
              </a:solidFill>
              <a:latin typeface="Kozuka Gothic Pr6N EL" panose="020B0200000000000000" charset="-128"/>
              <a:ea typeface="Kozuka Gothic Pr6N EL" panose="020B0200000000000000" charset="-128"/>
              <a:cs typeface="Segoe Script" panose="030B0504020000000003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6210" y="1299845"/>
            <a:ext cx="417195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Translation of 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Western Social Science Classics in China</a:t>
            </a:r>
            <a:endParaRPr lang="en-US" altLang="zh-CN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015740" y="2135505"/>
            <a:ext cx="2293620" cy="1520190"/>
            <a:chOff x="3344" y="3363"/>
            <a:chExt cx="3612" cy="2394"/>
          </a:xfrm>
        </p:grpSpPr>
        <p:sp>
          <p:nvSpPr>
            <p:cNvPr id="11" name="文本框 10"/>
            <p:cNvSpPr txBox="1"/>
            <p:nvPr/>
          </p:nvSpPr>
          <p:spPr>
            <a:xfrm>
              <a:off x="3344" y="3869"/>
              <a:ext cx="361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7200" b="1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ONE</a:t>
              </a:r>
              <a:endParaRPr lang="en-US" altLang="zh-CN" sz="7200" b="1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84" y="3363"/>
              <a:ext cx="267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200" b="1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PART</a:t>
              </a:r>
              <a:endParaRPr lang="en-US" altLang="zh-CN" sz="3200" b="1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7620" y="691515"/>
            <a:ext cx="7152640" cy="6167755"/>
          </a:xfrm>
          <a:prstGeom prst="rect">
            <a:avLst/>
          </a:prstGeom>
          <a:solidFill>
            <a:srgbClr val="7EA497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 descr="IMG_12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0050" y="1886585"/>
            <a:ext cx="4204970" cy="42049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10985" y="1186815"/>
            <a:ext cx="2068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目 录</a:t>
            </a:r>
            <a:endParaRPr lang="zh-CN" altLang="en-US" sz="5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98550" y="297815"/>
            <a:ext cx="3344545" cy="368300"/>
            <a:chOff x="4450" y="521"/>
            <a:chExt cx="5267" cy="580"/>
          </a:xfrm>
        </p:grpSpPr>
        <p:sp>
          <p:nvSpPr>
            <p:cNvPr id="20" name="文本框 19"/>
            <p:cNvSpPr txBox="1"/>
            <p:nvPr/>
          </p:nvSpPr>
          <p:spPr>
            <a:xfrm>
              <a:off x="4450" y="521"/>
              <a:ext cx="175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NEW</a:t>
              </a:r>
              <a:endParaRPr lang="en-US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507" y="521"/>
              <a:ext cx="32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FASHION</a:t>
              </a:r>
              <a:endParaRPr lang="en-US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0102215" y="307340"/>
            <a:ext cx="1092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>
                <a:solidFill>
                  <a:schemeClr val="bg1"/>
                </a:solidFill>
                <a:latin typeface="Kozuka Mincho Pr6N M" panose="02020600000000000000" charset="-128"/>
                <a:ea typeface="Kozuka Mincho Pr6N M" panose="02020600000000000000" charset="-128"/>
              </a:rPr>
              <a:t>About</a:t>
            </a:r>
            <a:endParaRPr lang="en-US" altLang="zh-CN" sz="1400">
              <a:solidFill>
                <a:schemeClr val="bg1"/>
              </a:solidFill>
              <a:latin typeface="Kozuka Mincho Pr6N M" panose="02020600000000000000" charset="-128"/>
              <a:ea typeface="Kozuka Mincho Pr6N M" panose="02020600000000000000" charset="-128"/>
            </a:endParaRPr>
          </a:p>
        </p:txBody>
      </p:sp>
      <p:grpSp>
        <p:nvGrpSpPr>
          <p:cNvPr id="44" name="组合 43" descr="e7d195523061f1c09e9d68d7cf438b91ef959ecb14fc25d26BBA7F7DBC18E55DFF4014AF651F0BF2569D4B6C1DA7F1A4683A481403BD872FC687266AD13265C1DE7C373772FD8728ABDD69ADD03BFF5BE2862BC891DBB79E179C12B3C470BB1CA1B871AA08B865E62D50CBB83D42F71A13ABD8319583655FE924CD5413A64672C40FE421936BCC75CD08696492E3F826"/>
          <p:cNvGrpSpPr/>
          <p:nvPr/>
        </p:nvGrpSpPr>
        <p:grpSpPr>
          <a:xfrm flipH="1">
            <a:off x="11556365" y="322580"/>
            <a:ext cx="291465" cy="2914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45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34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sym typeface="Gill Sans" panose="020B0502020104020203" charset="0"/>
              </a:endParaRPr>
            </a:p>
          </p:txBody>
        </p:sp>
      </p:grpSp>
      <p:sp>
        <p:nvSpPr>
          <p:cNvPr id="13" name="副标题 29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996950" y="5554980"/>
            <a:ext cx="3344545" cy="887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10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Add your relevant content here.Add your relevant content here.Add your relevant content here.Add your relevant content here.</a:t>
            </a:r>
            <a:endParaRPr lang="en-US" altLang="zh-CN" sz="100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5745" y="0"/>
            <a:ext cx="367030" cy="1886585"/>
            <a:chOff x="9271" y="588"/>
            <a:chExt cx="578" cy="2971"/>
          </a:xfrm>
        </p:grpSpPr>
        <p:sp>
          <p:nvSpPr>
            <p:cNvPr id="14" name="矩形 13"/>
            <p:cNvSpPr/>
            <p:nvPr/>
          </p:nvSpPr>
          <p:spPr>
            <a:xfrm flipH="1" flipV="1">
              <a:off x="9540" y="588"/>
              <a:ext cx="120" cy="1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271" y="2208"/>
              <a:ext cx="578" cy="135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PRODUCT 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H="1">
            <a:off x="7322185" y="514985"/>
            <a:ext cx="3073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498080" y="2368550"/>
            <a:ext cx="4058285" cy="3718560"/>
            <a:chOff x="11908" y="2990"/>
            <a:chExt cx="6391" cy="5856"/>
          </a:xfrm>
        </p:grpSpPr>
        <p:grpSp>
          <p:nvGrpSpPr>
            <p:cNvPr id="27" name="组合 26"/>
            <p:cNvGrpSpPr/>
            <p:nvPr/>
          </p:nvGrpSpPr>
          <p:grpSpPr>
            <a:xfrm>
              <a:off x="11908" y="2990"/>
              <a:ext cx="6210" cy="919"/>
              <a:chOff x="10698" y="1979"/>
              <a:chExt cx="6210" cy="91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1830" y="2156"/>
                <a:ext cx="5078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698" y="1979"/>
                <a:ext cx="1318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i="1">
                    <a:solidFill>
                      <a:schemeClr val="bg1"/>
                    </a:solidFill>
                    <a:latin typeface="华文细黑" panose="02010600040101010101" charset="-122"/>
                    <a:ea typeface="华文细黑" panose="02010600040101010101" charset="-122"/>
                  </a:rPr>
                  <a:t>01.</a:t>
                </a:r>
                <a:endParaRPr lang="en-US" altLang="zh-CN" sz="3200" i="1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1908" y="4648"/>
              <a:ext cx="6249" cy="1037"/>
              <a:chOff x="10698" y="1979"/>
              <a:chExt cx="6249" cy="1037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1869" y="2000"/>
                <a:ext cx="5078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  <a:cs typeface="Arial Unicode MS" panose="020B0604020202020204" charset="-122"/>
                    <a:sym typeface="+mn-ea"/>
                  </a:rPr>
                  <a:t>New Democratic Revolution Period</a:t>
                </a:r>
                <a:endParaRPr lang="en-US" altLang="zh-CN" dirty="0" smtClean="0">
                  <a:solidFill>
                    <a:schemeClr val="bg1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  <a:sym typeface="+mn-ea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0698" y="1979"/>
                <a:ext cx="1318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i="1">
                    <a:solidFill>
                      <a:schemeClr val="bg1"/>
                    </a:solidFill>
                    <a:latin typeface="华文细黑" panose="02010600040101010101" charset="-122"/>
                    <a:ea typeface="华文细黑" panose="02010600040101010101" charset="-122"/>
                  </a:rPr>
                  <a:t>02.</a:t>
                </a:r>
                <a:endParaRPr lang="en-US" altLang="zh-CN" sz="3200" i="1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1908" y="6157"/>
              <a:ext cx="6391" cy="1016"/>
              <a:chOff x="10698" y="1882"/>
              <a:chExt cx="6391" cy="1016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2011" y="1882"/>
                <a:ext cx="5078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  <a:cs typeface="Arial Unicode MS" panose="020B0604020202020204" charset="-122"/>
                    <a:sym typeface="+mn-ea"/>
                  </a:rPr>
                  <a:t>In the Early Period of the Foundation of New China</a:t>
                </a:r>
                <a:endParaRPr lang="en-US" altLang="zh-CN" dirty="0" smtClean="0">
                  <a:solidFill>
                    <a:schemeClr val="bg1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  <a:sym typeface="+mn-ea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0698" y="1979"/>
                <a:ext cx="1318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i="1">
                    <a:solidFill>
                      <a:schemeClr val="bg1"/>
                    </a:solidFill>
                    <a:latin typeface="华文细黑" panose="02010600040101010101" charset="-122"/>
                    <a:ea typeface="华文细黑" panose="02010600040101010101" charset="-122"/>
                  </a:rPr>
                  <a:t>03.</a:t>
                </a:r>
                <a:endParaRPr lang="en-US" altLang="zh-CN" sz="3200" i="1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1908" y="7742"/>
              <a:ext cx="6210" cy="1104"/>
              <a:chOff x="10698" y="1979"/>
              <a:chExt cx="6210" cy="1104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11830" y="2067"/>
                <a:ext cx="5078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  <a:cs typeface="Arial Unicode MS" panose="020B0604020202020204" charset="-122"/>
                    <a:sym typeface="+mn-ea"/>
                  </a:rPr>
                  <a:t>Modern and Contemporary Period</a:t>
                </a:r>
                <a:endParaRPr lang="en-US" altLang="zh-CN" dirty="0" smtClean="0">
                  <a:solidFill>
                    <a:schemeClr val="bg1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  <a:sym typeface="+mn-ea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0698" y="1979"/>
                <a:ext cx="1318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i="1">
                    <a:solidFill>
                      <a:schemeClr val="bg1"/>
                    </a:solidFill>
                    <a:latin typeface="华文细黑" panose="02010600040101010101" charset="-122"/>
                    <a:ea typeface="华文细黑" panose="02010600040101010101" charset="-122"/>
                  </a:rPr>
                  <a:t>04.</a:t>
                </a:r>
                <a:endParaRPr lang="en-US" altLang="zh-CN" sz="3200" i="1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endParaRP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1456055" y="1302132"/>
            <a:ext cx="393636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dirty="0">
                <a:solidFill>
                  <a:schemeClr val="bg1"/>
                </a:solidFill>
                <a:latin typeface="专业字体设计服务/WWW.ZTSGC.COM/" panose="02000000000000000000" charset="-122"/>
                <a:ea typeface="专业字体设计服务/WWW.ZTSGC.COM/" panose="02000000000000000000" charset="-122"/>
                <a:cs typeface="Segoe Script" panose="030B0504020000000003" charset="0"/>
              </a:rPr>
              <a:t>湖南师范大学</a:t>
            </a:r>
            <a:endParaRPr lang="zh-CN" altLang="en-US" sz="6600" dirty="0">
              <a:solidFill>
                <a:schemeClr val="bg1"/>
              </a:solidFill>
              <a:latin typeface="专业字体设计服务/WWW.ZTSGC.COM/" panose="02000000000000000000" charset="-122"/>
              <a:ea typeface="专业字体设计服务/WWW.ZTSGC.COM/" panose="02000000000000000000" charset="-122"/>
              <a:cs typeface="Segoe Script" panose="030B0504020000000003" charset="0"/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8241665" y="2433955"/>
            <a:ext cx="3200400" cy="561975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Late Qing Dynasty and the Early Republic of China</a:t>
            </a:r>
            <a:endParaRPr lang="en-US" altLang="zh-CN" sz="1600" dirty="0" smtClean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92680" y="881380"/>
            <a:ext cx="7175500" cy="4874260"/>
          </a:xfrm>
          <a:prstGeom prst="rect">
            <a:avLst/>
          </a:prstGeom>
          <a:solidFill>
            <a:srgbClr val="7EA497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副标题 2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770380" y="462280"/>
            <a:ext cx="932180" cy="1191895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900" i="1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Add your relevant content here.</a:t>
            </a:r>
            <a:endParaRPr lang="en-US" altLang="zh-CN" sz="900" i="1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69350" y="4107180"/>
            <a:ext cx="3249930" cy="228600"/>
          </a:xfrm>
          <a:prstGeom prst="rect">
            <a:avLst/>
          </a:prstGeom>
          <a:solidFill>
            <a:srgbClr val="7EA497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1655" y="5398135"/>
            <a:ext cx="69596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dirty="0">
                <a:solidFill>
                  <a:schemeClr val="bg1"/>
                </a:solidFill>
                <a:latin typeface="专业字体设计服务/WWW.ZTSGC.COM/" panose="02000000000000000000" charset="-122"/>
                <a:ea typeface="专业字体设计服务/WWW.ZTSGC.COM/" panose="02000000000000000000" charset="-122"/>
                <a:cs typeface="Segoe Script" panose="030B0504020000000003" charset="0"/>
              </a:rPr>
              <a:t>湖南师范大学</a:t>
            </a:r>
            <a:endParaRPr lang="zh-CN" altLang="en-US" sz="6600" dirty="0">
              <a:solidFill>
                <a:schemeClr val="bg1"/>
              </a:solidFill>
              <a:latin typeface="专业字体设计服务/WWW.ZTSGC.COM/" panose="02000000000000000000" charset="-122"/>
              <a:ea typeface="专业字体设计服务/WWW.ZTSGC.COM/" panose="02000000000000000000" charset="-122"/>
              <a:cs typeface="Segoe Script" panose="030B0504020000000003" charset="0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247489" y="255926"/>
            <a:ext cx="8658350" cy="50249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p>
            <a:r>
              <a:rPr lang="en-US" altLang="zh-CN" sz="28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1. Late Qing Dynasty and the Early Republic of </a:t>
            </a: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China</a:t>
            </a:r>
            <a:endParaRPr lang="en-US" altLang="zh-CN" sz="2800" dirty="0" smtClean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541745" y="2080213"/>
          <a:ext cx="8534400" cy="289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5029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dirty="0" smtClean="0">
                          <a:latin typeface="Cambria" pitchFamily="18" charset="0"/>
                          <a:ea typeface="Cambria" pitchFamily="18" charset="0"/>
                        </a:rPr>
                        <a:t>Title</a:t>
                      </a:r>
                      <a:endParaRPr lang="en-US" altLang="zh-CN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dirty="0" smtClean="0">
                          <a:latin typeface="Cambria" pitchFamily="18" charset="0"/>
                          <a:ea typeface="Cambria" pitchFamily="18" charset="0"/>
                        </a:rPr>
                        <a:t>Author</a:t>
                      </a:r>
                      <a:endParaRPr lang="en-US" altLang="zh-CN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7963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dirty="0" smtClean="0">
                          <a:latin typeface="Cambria" pitchFamily="18" charset="0"/>
                          <a:ea typeface="Cambria" pitchFamily="18" charset="0"/>
                        </a:rPr>
                        <a:t>Evolution and Ethics and other Essays《</a:t>
                      </a:r>
                      <a:r>
                        <a:rPr lang="zh-CN" altLang="en-US" dirty="0" smtClean="0">
                          <a:latin typeface="Cambria" pitchFamily="18" charset="0"/>
                        </a:rPr>
                        <a:t>天演论</a:t>
                      </a:r>
                      <a:r>
                        <a:rPr lang="en-US" altLang="zh-CN" dirty="0" smtClean="0">
                          <a:latin typeface="Cambria" pitchFamily="18" charset="0"/>
                          <a:ea typeface="Cambria" pitchFamily="18" charset="0"/>
                        </a:rPr>
                        <a:t>》</a:t>
                      </a:r>
                      <a:endParaRPr lang="en-US" altLang="zh-CN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Thomas Henry Huxley</a:t>
                      </a:r>
                      <a:endParaRPr lang="en-US" altLang="zh-CN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7963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dirty="0" smtClean="0">
                          <a:latin typeface="Cambria" pitchFamily="18" charset="0"/>
                          <a:ea typeface="Cambria" pitchFamily="18" charset="0"/>
                        </a:rPr>
                        <a:t>The Wealth of Nations</a:t>
                      </a:r>
                      <a:endParaRPr lang="en-US" altLang="zh-CN" dirty="0" smtClean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dirty="0" smtClean="0">
                          <a:latin typeface="Cambria" pitchFamily="18" charset="0"/>
                          <a:ea typeface="Cambria" pitchFamily="18" charset="0"/>
                        </a:rPr>
                        <a:t>《</a:t>
                      </a:r>
                      <a:r>
                        <a:rPr lang="zh-CN" altLang="en-US" dirty="0" smtClean="0">
                          <a:latin typeface="Cambria" pitchFamily="18" charset="0"/>
                        </a:rPr>
                        <a:t>原富</a:t>
                      </a:r>
                      <a:r>
                        <a:rPr lang="en-US" altLang="zh-CN" dirty="0" smtClean="0">
                          <a:latin typeface="Cambria" pitchFamily="18" charset="0"/>
                          <a:ea typeface="Cambria" pitchFamily="18" charset="0"/>
                        </a:rPr>
                        <a:t>》</a:t>
                      </a:r>
                      <a:endParaRPr lang="en-US" altLang="zh-CN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Adam Smith</a:t>
                      </a:r>
                      <a:endParaRPr lang="en-US" altLang="zh-CN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7963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dirty="0" smtClean="0">
                          <a:latin typeface="Cambria" pitchFamily="18" charset="0"/>
                          <a:ea typeface="Cambria" pitchFamily="18" charset="0"/>
                        </a:rPr>
                        <a:t>The Study of Sociology</a:t>
                      </a:r>
                      <a:endParaRPr lang="en-US" altLang="zh-CN" dirty="0" smtClean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dirty="0" smtClean="0">
                          <a:latin typeface="Cambria" pitchFamily="18" charset="0"/>
                          <a:ea typeface="Cambria" pitchFamily="18" charset="0"/>
                        </a:rPr>
                        <a:t>《</a:t>
                      </a:r>
                      <a:r>
                        <a:rPr lang="zh-CN" altLang="en-US" dirty="0" smtClean="0">
                          <a:latin typeface="Cambria" pitchFamily="18" charset="0"/>
                        </a:rPr>
                        <a:t>群学肄言</a:t>
                      </a:r>
                      <a:r>
                        <a:rPr lang="en-US" altLang="zh-CN" dirty="0" smtClean="0">
                          <a:latin typeface="Cambria" pitchFamily="18" charset="0"/>
                          <a:ea typeface="Cambria" pitchFamily="18" charset="0"/>
                        </a:rPr>
                        <a:t>》</a:t>
                      </a:r>
                      <a:endParaRPr lang="en-US" altLang="zh-CN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Herbert Spencer</a:t>
                      </a:r>
                      <a:endParaRPr lang="en-US" altLang="zh-CN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497" y="399937"/>
            <a:ext cx="2150066" cy="291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265" y="3400106"/>
            <a:ext cx="5153978" cy="34359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45180" y="564515"/>
            <a:ext cx="5003165" cy="5520055"/>
          </a:xfrm>
          <a:prstGeom prst="rect">
            <a:avLst/>
          </a:prstGeom>
          <a:solidFill>
            <a:srgbClr val="7EA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81220" y="1543685"/>
            <a:ext cx="3025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>
                <a:solidFill>
                  <a:schemeClr val="bg1"/>
                </a:solidFill>
                <a:latin typeface="悟空大字库" panose="020B0503020204020204" charset="-122"/>
                <a:ea typeface="悟空大字库" panose="020B0503020204020204" charset="-122"/>
                <a:sym typeface="+mn-ea"/>
              </a:rPr>
              <a:t>请添加</a:t>
            </a:r>
            <a:endParaRPr lang="zh-CN" altLang="en-US" sz="4400">
              <a:solidFill>
                <a:schemeClr val="bg1"/>
              </a:solidFill>
              <a:latin typeface="悟空大字库" panose="020B0503020204020204" charset="-122"/>
              <a:ea typeface="悟空大字库" panose="020B0503020204020204" charset="-122"/>
            </a:endParaRPr>
          </a:p>
          <a:p>
            <a:pPr algn="l"/>
            <a:r>
              <a:rPr lang="zh-CN" altLang="en-US" sz="4400">
                <a:solidFill>
                  <a:schemeClr val="bg1"/>
                </a:solidFill>
                <a:latin typeface="悟空大字库" panose="020B0503020204020204" charset="-122"/>
                <a:ea typeface="悟空大字库" panose="020B0503020204020204" charset="-122"/>
                <a:sym typeface="+mn-ea"/>
              </a:rPr>
              <a:t>小标题</a:t>
            </a:r>
            <a:endParaRPr lang="en-US" altLang="zh-CN" sz="4400">
              <a:solidFill>
                <a:schemeClr val="bg1"/>
              </a:solidFill>
              <a:latin typeface="Kozuka Mincho Pr6N H" panose="02020900000000000000" charset="-128"/>
              <a:ea typeface="Kozuka Mincho Pr6N H" panose="02020900000000000000" charset="-128"/>
            </a:endParaRPr>
          </a:p>
        </p:txBody>
      </p:sp>
      <p:sp>
        <p:nvSpPr>
          <p:cNvPr id="15" name="副标题 5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980815" y="3336290"/>
            <a:ext cx="3700145" cy="1772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</a:rPr>
              <a:t>Add your relevant content here.Add your relevant content here.Add your relevant content here.</a:t>
            </a:r>
            <a:r>
              <a:rPr lang="en-US" altLang="zh-CN" sz="12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Add your relevant content here.Add your relevant content here.Add your relevant content here.</a:t>
            </a:r>
            <a:endParaRPr lang="en-US" altLang="zh-CN" sz="120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  <a:sym typeface="+mn-ea"/>
            </a:endParaRPr>
          </a:p>
        </p:txBody>
      </p:sp>
      <p:sp>
        <p:nvSpPr>
          <p:cNvPr id="2" name="副标题 9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578975" y="4859655"/>
            <a:ext cx="1275715" cy="516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Ma Junwu</a:t>
            </a:r>
            <a:endParaRPr lang="en-US" altLang="zh-CN" sz="140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80010" y="3400106"/>
            <a:ext cx="4476912" cy="3457894"/>
          </a:xfrm>
          <a:prstGeom prst="rect">
            <a:avLst/>
          </a:prstGeom>
          <a:solidFill>
            <a:schemeClr val="accent6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21" y="1745377"/>
            <a:ext cx="5494927" cy="433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160" y="1059701"/>
            <a:ext cx="2421062" cy="342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0"/>
          <p:cNvSpPr txBox="1"/>
          <p:nvPr/>
        </p:nvSpPr>
        <p:spPr>
          <a:xfrm>
            <a:off x="263369" y="257831"/>
            <a:ext cx="6120796" cy="50249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2. New </a:t>
            </a: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Democratic </a:t>
            </a:r>
            <a:r>
              <a:rPr lang="en-US" altLang="zh-CN" sz="28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Revolution Period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4374" y="1736723"/>
            <a:ext cx="2185292" cy="954107"/>
          </a:xfrm>
          <a:prstGeom prst="rect">
            <a:avLst/>
          </a:prstGeom>
          <a:solidFill>
            <a:srgbClr val="AAB2D7"/>
          </a:solidFill>
        </p:spPr>
        <p:txBody>
          <a:bodyPr wrap="square" rtlCol="0">
            <a:spAutoFit/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Historical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materialism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1012" y="3172409"/>
            <a:ext cx="31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Historical materialism emphasizes that the evolution of social forms is regarded as a historical process which is independent of man's will.</a:t>
            </a:r>
            <a:endParaRPr lang="en-US" altLang="zh-CN" dirty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019300"/>
            <a:ext cx="2633662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9056882" y="1736724"/>
            <a:ext cx="2185292" cy="954107"/>
          </a:xfrm>
          <a:prstGeom prst="rect">
            <a:avLst/>
          </a:prstGeom>
          <a:solidFill>
            <a:srgbClr val="AC9CC8"/>
          </a:solidFill>
        </p:spPr>
        <p:txBody>
          <a:bodyPr wrap="square" rtlCol="0">
            <a:spAutoFit/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Materialist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dialectics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38" y="2977759"/>
            <a:ext cx="2045735" cy="27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72049" y="5787782"/>
            <a:ext cx="40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Karl Heinrich Marx</a:t>
            </a:r>
            <a:endParaRPr lang="en-US" altLang="zh-CN" sz="3200" dirty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0"/>
          <p:cNvSpPr txBox="1"/>
          <p:nvPr/>
        </p:nvSpPr>
        <p:spPr>
          <a:xfrm>
            <a:off x="396200" y="254021"/>
            <a:ext cx="8558964" cy="50249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3.In </a:t>
            </a:r>
            <a:r>
              <a:rPr lang="en-US" altLang="zh-CN" sz="28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the Early Period of the Foundation of New China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83774" y="1580419"/>
          <a:ext cx="5292090" cy="3779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000"/>
                <a:gridCol w="2646000"/>
              </a:tblGrid>
              <a:tr h="419735">
                <a:tc>
                  <a:txBody>
                    <a:bodyPr/>
                    <a:p>
                      <a:r>
                        <a:rPr lang="zh-CN" altLang="en-US" dirty="0" smtClean="0"/>
                        <a:t>作品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 smtClean="0"/>
                        <a:t>作者</a:t>
                      </a:r>
                      <a:endParaRPr lang="zh-CN" altLang="en-US" dirty="0"/>
                    </a:p>
                  </a:txBody>
                  <a:tcPr/>
                </a:tc>
              </a:tr>
              <a:tr h="420000">
                <a:tc>
                  <a:txBody>
                    <a:bodyPr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童年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 smtClean="0"/>
                        <a:t>高尔基</a:t>
                      </a:r>
                      <a:endParaRPr lang="zh-CN" altLang="en-US" dirty="0"/>
                    </a:p>
                  </a:txBody>
                  <a:tcPr/>
                </a:tc>
              </a:tr>
              <a:tr h="420000">
                <a:tc>
                  <a:txBody>
                    <a:bodyPr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青年近卫军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 smtClean="0"/>
                        <a:t>法捷耶夫</a:t>
                      </a:r>
                      <a:endParaRPr lang="zh-CN" altLang="en-US" dirty="0"/>
                    </a:p>
                  </a:txBody>
                  <a:tcPr/>
                </a:tc>
              </a:tr>
              <a:tr h="420000">
                <a:tc>
                  <a:txBody>
                    <a:bodyPr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静静的顿河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 smtClean="0"/>
                        <a:t>肖洛霍夫</a:t>
                      </a:r>
                      <a:endParaRPr lang="zh-CN" altLang="en-US" dirty="0"/>
                    </a:p>
                  </a:txBody>
                  <a:tcPr/>
                </a:tc>
              </a:tr>
              <a:tr h="420000">
                <a:tc>
                  <a:txBody>
                    <a:bodyPr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普希金文集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 smtClean="0"/>
                        <a:t>普希金</a:t>
                      </a:r>
                      <a:endParaRPr lang="zh-CN" altLang="en-US" dirty="0"/>
                    </a:p>
                  </a:txBody>
                  <a:tcPr/>
                </a:tc>
              </a:tr>
              <a:tr h="420000">
                <a:tc>
                  <a:txBody>
                    <a:bodyPr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死魂灵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 smtClean="0"/>
                        <a:t>果戈里</a:t>
                      </a:r>
                      <a:endParaRPr lang="zh-CN" altLang="en-US" dirty="0"/>
                    </a:p>
                  </a:txBody>
                  <a:tcPr/>
                </a:tc>
              </a:tr>
              <a:tr h="420000">
                <a:tc>
                  <a:txBody>
                    <a:bodyPr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战争与和平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 smtClean="0"/>
                        <a:t>列夫</a:t>
                      </a:r>
                      <a:r>
                        <a:rPr lang="en-US" altLang="zh-CN" dirty="0" smtClean="0"/>
                        <a:t>·</a:t>
                      </a:r>
                      <a:r>
                        <a:rPr lang="zh-CN" altLang="en-US" dirty="0" smtClean="0"/>
                        <a:t>托尔斯泰</a:t>
                      </a:r>
                      <a:endParaRPr lang="zh-CN" altLang="en-US" dirty="0"/>
                    </a:p>
                  </a:txBody>
                  <a:tcPr/>
                </a:tc>
              </a:tr>
              <a:tr h="420000">
                <a:tc>
                  <a:txBody>
                    <a:bodyPr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火与剑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 smtClean="0"/>
                        <a:t>显克维支</a:t>
                      </a:r>
                      <a:endParaRPr lang="zh-CN" altLang="en-US" dirty="0"/>
                    </a:p>
                  </a:txBody>
                  <a:tcPr/>
                </a:tc>
              </a:tr>
              <a:tr h="420000">
                <a:tc>
                  <a:txBody>
                    <a:bodyPr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变色龙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 smtClean="0"/>
                        <a:t>契科夫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0" y="1580312"/>
            <a:ext cx="2247028" cy="224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3" y="4288428"/>
            <a:ext cx="1466626" cy="209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686" y="1327654"/>
            <a:ext cx="1485472" cy="228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845" y="2100992"/>
            <a:ext cx="2111964" cy="273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690" y="4330368"/>
            <a:ext cx="1878981" cy="200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7364" y="6338752"/>
            <a:ext cx="8017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The publication of Soviet literature and socialist literature in China</a:t>
            </a:r>
            <a:endParaRPr lang="en-US" altLang="zh-CN" sz="20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mmexport15962080278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2940" y="-4445"/>
            <a:ext cx="6858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2420" y="-2540"/>
            <a:ext cx="4756785" cy="6856095"/>
          </a:xfrm>
          <a:prstGeom prst="rect">
            <a:avLst/>
          </a:prstGeom>
          <a:solidFill>
            <a:srgbClr val="7EA497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767185" y="860425"/>
            <a:ext cx="427355" cy="925830"/>
          </a:xfrm>
          <a:prstGeom prst="rect">
            <a:avLst/>
          </a:prstGeom>
          <a:solidFill>
            <a:srgbClr val="7EA497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425708" y="266086"/>
            <a:ext cx="6067898" cy="50249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4.Modern </a:t>
            </a:r>
            <a:r>
              <a:rPr lang="en-US" altLang="zh-CN" sz="28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and Contemporary Period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+mn-ea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894757" y="1386092"/>
            <a:ext cx="373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Freudian psychoanalysis </a:t>
            </a:r>
            <a:endParaRPr lang="zh-CN" altLang="en-US" sz="2000" dirty="0"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2983" r="4077" b="2235"/>
          <a:stretch>
            <a:fillRect/>
          </a:stretch>
        </p:blipFill>
        <p:spPr bwMode="auto">
          <a:xfrm>
            <a:off x="2379244" y="3519025"/>
            <a:ext cx="2387066" cy="309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57" y="2140552"/>
            <a:ext cx="2322780" cy="326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"/>
          <p:cNvSpPr txBox="1"/>
          <p:nvPr/>
        </p:nvSpPr>
        <p:spPr>
          <a:xfrm>
            <a:off x="7628222" y="1568972"/>
            <a:ext cx="413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Schopenhauer’s </a:t>
            </a:r>
            <a:r>
              <a:rPr lang="en-US" altLang="zh-CN" sz="2000" dirty="0" err="1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Volitionism</a:t>
            </a:r>
            <a:endParaRPr lang="zh-CN" altLang="en-US" sz="2000" dirty="0"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r="15530" b="-2659"/>
          <a:stretch>
            <a:fillRect/>
          </a:stretch>
        </p:blipFill>
        <p:spPr bwMode="auto">
          <a:xfrm>
            <a:off x="7628143" y="3394961"/>
            <a:ext cx="2252440" cy="33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53" y="2508217"/>
            <a:ext cx="2752695" cy="34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7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IMG_12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0" y="2173605"/>
            <a:ext cx="3121025" cy="46843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2550" y="691515"/>
            <a:ext cx="2467610" cy="5640705"/>
          </a:xfrm>
          <a:prstGeom prst="rect">
            <a:avLst/>
          </a:prstGeom>
          <a:solidFill>
            <a:srgbClr val="7EA497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98550" y="297815"/>
            <a:ext cx="3344545" cy="368300"/>
            <a:chOff x="4450" y="521"/>
            <a:chExt cx="5267" cy="580"/>
          </a:xfrm>
        </p:grpSpPr>
        <p:sp>
          <p:nvSpPr>
            <p:cNvPr id="20" name="文本框 19"/>
            <p:cNvSpPr txBox="1"/>
            <p:nvPr/>
          </p:nvSpPr>
          <p:spPr>
            <a:xfrm>
              <a:off x="4450" y="521"/>
              <a:ext cx="175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NEW</a:t>
              </a:r>
              <a:endParaRPr lang="en-US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507" y="521"/>
              <a:ext cx="32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FASHION</a:t>
              </a:r>
              <a:endParaRPr lang="en-US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0102215" y="307340"/>
            <a:ext cx="1092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>
                <a:solidFill>
                  <a:schemeClr val="bg1"/>
                </a:solidFill>
                <a:latin typeface="Kozuka Mincho Pr6N M" panose="02020600000000000000" charset="-128"/>
                <a:ea typeface="Kozuka Mincho Pr6N M" panose="02020600000000000000" charset="-128"/>
              </a:rPr>
              <a:t>About</a:t>
            </a:r>
            <a:endParaRPr lang="en-US" altLang="zh-CN" sz="1400">
              <a:solidFill>
                <a:schemeClr val="bg1"/>
              </a:solidFill>
              <a:latin typeface="Kozuka Mincho Pr6N M" panose="02020600000000000000" charset="-128"/>
              <a:ea typeface="Kozuka Mincho Pr6N M" panose="02020600000000000000" charset="-128"/>
            </a:endParaRPr>
          </a:p>
        </p:txBody>
      </p:sp>
      <p:grpSp>
        <p:nvGrpSpPr>
          <p:cNvPr id="44" name="组合 43" descr="e7d195523061f1c09e9d68d7cf438b91ef959ecb14fc25d26BBA7F7DBC18E55DFF4014AF651F0BF2569D4B6C1DA7F1A4683A481403BD872FC687266AD13265C1DE7C373772FD8728ABDD69ADD03BFF5BE2862BC891DBB79E179C12B3C470BB1CA1B871AA08B865E62D50CBB83D42F71A13ABD8319583655FE924CD5413A64672C40FE421936BCC75CD08696492E3F826"/>
          <p:cNvGrpSpPr/>
          <p:nvPr/>
        </p:nvGrpSpPr>
        <p:grpSpPr>
          <a:xfrm flipH="1">
            <a:off x="11556365" y="322580"/>
            <a:ext cx="291465" cy="2914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45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34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sym typeface="Gill Sans" panose="020B0502020104020203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5745" y="0"/>
            <a:ext cx="367030" cy="1886585"/>
            <a:chOff x="9271" y="588"/>
            <a:chExt cx="578" cy="2971"/>
          </a:xfrm>
        </p:grpSpPr>
        <p:sp>
          <p:nvSpPr>
            <p:cNvPr id="14" name="矩形 13"/>
            <p:cNvSpPr/>
            <p:nvPr/>
          </p:nvSpPr>
          <p:spPr>
            <a:xfrm flipH="1" flipV="1">
              <a:off x="9540" y="588"/>
              <a:ext cx="120" cy="1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271" y="2208"/>
              <a:ext cx="578" cy="135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PRODUCT 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H="1">
            <a:off x="7322185" y="514985"/>
            <a:ext cx="3073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082280" y="5575300"/>
            <a:ext cx="39363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>
                <a:solidFill>
                  <a:srgbClr val="73968B"/>
                </a:solidFill>
                <a:latin typeface="Kozuka Gothic Pr6N EL" panose="020B0200000000000000" charset="-128"/>
                <a:ea typeface="Kozuka Gothic Pr6N EL" panose="020B0200000000000000" charset="-128"/>
                <a:cs typeface="Segoe Script" panose="030B0504020000000003" charset="0"/>
              </a:rPr>
              <a:t>Fashion</a:t>
            </a:r>
            <a:r>
              <a:rPr lang="en-US" altLang="zh-CN" sz="6600">
                <a:solidFill>
                  <a:srgbClr val="73968B"/>
                </a:solidFill>
                <a:latin typeface="Kozuka Gothic Pr6N EL" panose="020B0200000000000000" charset="-128"/>
                <a:ea typeface="Kozuka Gothic Pr6N EL" panose="020B0200000000000000" charset="-128"/>
                <a:cs typeface="Segoe Script" panose="030B0504020000000003" charset="0"/>
              </a:rPr>
              <a:t>'s</a:t>
            </a:r>
            <a:endParaRPr lang="en-US" altLang="zh-CN" sz="6600">
              <a:solidFill>
                <a:srgbClr val="73968B"/>
              </a:solidFill>
              <a:latin typeface="Kozuka Gothic Pr6N EL" panose="020B0200000000000000" charset="-128"/>
              <a:ea typeface="Kozuka Gothic Pr6N EL" panose="020B0200000000000000" charset="-128"/>
              <a:cs typeface="Segoe Script" panose="030B0504020000000003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863850" y="2135505"/>
            <a:ext cx="3446145" cy="1520190"/>
            <a:chOff x="1530" y="3363"/>
            <a:chExt cx="5427" cy="2394"/>
          </a:xfrm>
        </p:grpSpPr>
        <p:sp>
          <p:nvSpPr>
            <p:cNvPr id="11" name="文本框 10"/>
            <p:cNvSpPr txBox="1"/>
            <p:nvPr/>
          </p:nvSpPr>
          <p:spPr>
            <a:xfrm>
              <a:off x="1530" y="3869"/>
              <a:ext cx="5427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7200" b="1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Two</a:t>
              </a:r>
              <a:endParaRPr lang="en-US" altLang="zh-CN" sz="7200" b="1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84" y="3363"/>
              <a:ext cx="267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200" b="1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PART</a:t>
              </a:r>
              <a:endParaRPr lang="en-US" altLang="zh-CN" sz="3200" b="1">
                <a:solidFill>
                  <a:schemeClr val="bg1"/>
                </a:solidFill>
                <a:latin typeface="Kozuka Mincho Pr6N H" panose="02020900000000000000" charset="-128"/>
                <a:ea typeface="Kozuka Mincho Pr6N H" panose="02020900000000000000" charset="-128"/>
              </a:endParaRPr>
            </a:p>
          </p:txBody>
        </p:sp>
      </p:grpSp>
      <p:sp>
        <p:nvSpPr>
          <p:cNvPr id="5" name="TextBox 20"/>
          <p:cNvSpPr txBox="1"/>
          <p:nvPr/>
        </p:nvSpPr>
        <p:spPr>
          <a:xfrm>
            <a:off x="6863080" y="1692910"/>
            <a:ext cx="4331335" cy="1731645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p>
            <a:pPr algn="l"/>
            <a:r>
              <a:rPr lang="en-US" altLang="zh-CN" sz="36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Translation of Chinese  Classics in Western world</a:t>
            </a:r>
            <a:endParaRPr lang="en-US" altLang="zh-CN" sz="3600" dirty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SLIDE_MODEL_TYPE" val="cover"/>
</p:tagLst>
</file>

<file path=ppt/tags/tag11.xml><?xml version="1.0" encoding="utf-8"?>
<p:tagLst xmlns:p="http://schemas.openxmlformats.org/presentationml/2006/main">
  <p:tag name="KSO_WM_SLIDE_MODEL_TYPE" val="cover"/>
</p:tagLst>
</file>

<file path=ppt/tags/tag12.xml><?xml version="1.0" encoding="utf-8"?>
<p:tagLst xmlns:p="http://schemas.openxmlformats.org/presentationml/2006/main">
  <p:tag name="KSO_WM_UNIT_TABLE_BEAUTIFY" val="smartTable{d45b7baf-7223-4a63-afe9-08de4c5ff243}"/>
</p:tagLst>
</file>

<file path=ppt/tags/tag13.xml><?xml version="1.0" encoding="utf-8"?>
<p:tagLst xmlns:p="http://schemas.openxmlformats.org/presentationml/2006/main">
  <p:tag name="KSO_WM_SLIDE_MODEL_TYPE" val="cover"/>
</p:tagLst>
</file>

<file path=ppt/tags/tag14.xml><?xml version="1.0" encoding="utf-8"?>
<p:tagLst xmlns:p="http://schemas.openxmlformats.org/presentationml/2006/main">
  <p:tag name="KSO_WM_SLIDE_MODEL_TYPE" val="cover"/>
</p:tagLst>
</file>

<file path=ppt/tags/tag15.xml><?xml version="1.0" encoding="utf-8"?>
<p:tagLst xmlns:p="http://schemas.openxmlformats.org/presentationml/2006/main">
  <p:tag name="KSO_WM_SLIDE_MODEL_TYPE" val="cover"/>
</p:tagLst>
</file>

<file path=ppt/tags/tag16.xml><?xml version="1.0" encoding="utf-8"?>
<p:tagLst xmlns:p="http://schemas.openxmlformats.org/presentationml/2006/main">
  <p:tag name="KSO_WM_SLIDE_MODEL_TYPE" val="cover"/>
</p:tagLst>
</file>

<file path=ppt/tags/tag17.xml><?xml version="1.0" encoding="utf-8"?>
<p:tagLst xmlns:p="http://schemas.openxmlformats.org/presentationml/2006/main">
  <p:tag name="KSO_WM_UNIT_TABLE_BEAUTIFY" val="smartTable{db78da02-e6ad-4502-94f1-50f03599f8f1}"/>
  <p:tag name="TABLE_ENDDRAG_ORIGIN_RECT" val="672*153"/>
  <p:tag name="TABLE_ENDDRAG_RECT" val="144*195*672*153"/>
</p:tagLst>
</file>

<file path=ppt/tags/tag18.xml><?xml version="1.0" encoding="utf-8"?>
<p:tagLst xmlns:p="http://schemas.openxmlformats.org/presentationml/2006/main">
  <p:tag name="KSO_WM_SLIDE_MODEL_TYPE" val="cover"/>
</p:tagLst>
</file>

<file path=ppt/tags/tag19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SLIDE_MODEL_TYPE" val="cover"/>
</p:tagLst>
</file>

<file path=ppt/tags/tag20.xml><?xml version="1.0" encoding="utf-8"?>
<p:tagLst xmlns:p="http://schemas.openxmlformats.org/presentationml/2006/main">
  <p:tag name="KSO_WM_SLIDE_MODEL_TYPE" val="cover"/>
</p:tagLst>
</file>

<file path=ppt/tags/tag21.xml><?xml version="1.0" encoding="utf-8"?>
<p:tagLst xmlns:p="http://schemas.openxmlformats.org/presentationml/2006/main">
  <p:tag name="KSO_WM_SLIDE_MODEL_TYPE" val="cover"/>
</p:tagLst>
</file>

<file path=ppt/tags/tag22.xml><?xml version="1.0" encoding="utf-8"?>
<p:tagLst xmlns:p="http://schemas.openxmlformats.org/presentationml/2006/main">
  <p:tag name="KSO_WM_SLIDE_MODEL_TYPE" val="cover"/>
</p:tagLst>
</file>

<file path=ppt/tags/tag23.xml><?xml version="1.0" encoding="utf-8"?>
<p:tagLst xmlns:p="http://schemas.openxmlformats.org/presentationml/2006/main">
  <p:tag name="KSO_WM_SLIDE_MODEL_TYPE" val="cover"/>
</p:tagLst>
</file>

<file path=ppt/tags/tag24.xml><?xml version="1.0" encoding="utf-8"?>
<p:tagLst xmlns:p="http://schemas.openxmlformats.org/presentationml/2006/main">
  <p:tag name="KSO_WM_SLIDE_MODEL_TYPE" val="cover"/>
</p:tagLst>
</file>

<file path=ppt/tags/tag25.xml><?xml version="1.0" encoding="utf-8"?>
<p:tagLst xmlns:p="http://schemas.openxmlformats.org/presentationml/2006/main">
  <p:tag name="KSO_WM_SLIDE_MODEL_TYPE" val="cover"/>
</p:tagLst>
</file>

<file path=ppt/tags/tag3.xml><?xml version="1.0" encoding="utf-8"?>
<p:tagLst xmlns:p="http://schemas.openxmlformats.org/presentationml/2006/main">
  <p:tag name="KSO_WM_UNIT_ISCONTENTSTITLE" val="0"/>
  <p:tag name="KSO_WM_UNIT_PRESET_TEXT" val="If you do something, do it well.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0982_1*b*1"/>
  <p:tag name="KSO_WM_TEMPLATE_CATEGORY" val="custom"/>
  <p:tag name="KSO_WM_TEMPLATE_INDEX" val="20200982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MODEL_TYPE" val="cover"/>
</p:tagLst>
</file>

<file path=ppt/tags/tag5.xml><?xml version="1.0" encoding="utf-8"?>
<p:tagLst xmlns:p="http://schemas.openxmlformats.org/presentationml/2006/main">
  <p:tag name="KSO_WM_UNIT_ISCONTENTSTITLE" val="0"/>
  <p:tag name="KSO_WM_UNIT_PRESET_TEXT" val="If you do something, do it well.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0982_1*b*1"/>
  <p:tag name="KSO_WM_TEMPLATE_CATEGORY" val="custom"/>
  <p:tag name="KSO_WM_TEMPLATE_INDEX" val="20200982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TABLE_BEAUTIFY" val="smartTable{db78da02-e6ad-4502-94f1-50f03599f8f1}"/>
  <p:tag name="TABLE_ENDDRAG_ORIGIN_RECT" val="672*153"/>
  <p:tag name="TABLE_ENDDRAG_RECT" val="144*195*672*153"/>
</p:tagLst>
</file>

<file path=ppt/tags/tag7.xml><?xml version="1.0" encoding="utf-8"?>
<p:tagLst xmlns:p="http://schemas.openxmlformats.org/presentationml/2006/main">
  <p:tag name="KSO_WM_SLIDE_MODEL_TYPE" val="cover"/>
</p:tagLst>
</file>

<file path=ppt/tags/tag8.xml><?xml version="1.0" encoding="utf-8"?>
<p:tagLst xmlns:p="http://schemas.openxmlformats.org/presentationml/2006/main">
  <p:tag name="KSO_WM_UNIT_ISCONTENTSTITLE" val="0"/>
  <p:tag name="KSO_WM_UNIT_PRESET_TEXT" val="If you do something, do it well.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0982_1*b*1"/>
  <p:tag name="KSO_WM_TEMPLATE_CATEGORY" val="custom"/>
  <p:tag name="KSO_WM_TEMPLATE_INDEX" val="2020098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ISCONTENTSTITLE" val="0"/>
  <p:tag name="KSO_WM_UNIT_PRESET_TEXT" val="If you do something, do it well.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0982_1*b*1"/>
  <p:tag name="KSO_WM_TEMPLATE_CATEGORY" val="custom"/>
  <p:tag name="KSO_WM_TEMPLATE_INDEX" val="2020098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3465</Words>
  <Application>WPS 演示</Application>
  <PresentationFormat>宽屏</PresentationFormat>
  <Paragraphs>271</Paragraphs>
  <Slides>18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71" baseType="lpstr">
      <vt:lpstr>Arial</vt:lpstr>
      <vt:lpstr>宋体</vt:lpstr>
      <vt:lpstr>Wingdings</vt:lpstr>
      <vt:lpstr>Adobe Myungjo Std M</vt:lpstr>
      <vt:lpstr>Apple SD Gothic Neo</vt:lpstr>
      <vt:lpstr>Kozuka Mincho Pr6N H</vt:lpstr>
      <vt:lpstr>Kozuka Mincho Pr6N M</vt:lpstr>
      <vt:lpstr>Gill Sans</vt:lpstr>
      <vt:lpstr>微软雅黑</vt:lpstr>
      <vt:lpstr>专业字体设计服务/WWW.ZTSGC.COM/</vt:lpstr>
      <vt:lpstr>Segoe Script</vt:lpstr>
      <vt:lpstr>思源黑体 CN Bold</vt:lpstr>
      <vt:lpstr>汉仪中黑KW</vt:lpstr>
      <vt:lpstr>思源黑体 CN Medium</vt:lpstr>
      <vt:lpstr>华文细黑</vt:lpstr>
      <vt:lpstr>Kozuka Gothic Pr6N EL</vt:lpstr>
      <vt:lpstr>悟空大字库</vt:lpstr>
      <vt:lpstr>苹方-简</vt:lpstr>
      <vt:lpstr>等线</vt:lpstr>
      <vt:lpstr>汉仪中等线KW</vt:lpstr>
      <vt:lpstr>宋体</vt:lpstr>
      <vt:lpstr>汉仪书宋二KW</vt:lpstr>
      <vt:lpstr>汉仪旗黑</vt:lpstr>
      <vt:lpstr>等线 Light</vt:lpstr>
      <vt:lpstr>Calibri</vt:lpstr>
      <vt:lpstr>Helvetica Neue</vt:lpstr>
      <vt:lpstr>黑体-简</vt:lpstr>
      <vt:lpstr>冬青黑体简体中文</vt:lpstr>
      <vt:lpstr>Arial Unicode MS</vt:lpstr>
      <vt:lpstr>华文行楷</vt:lpstr>
      <vt:lpstr>行楷-简</vt:lpstr>
      <vt:lpstr>Adobe Myungjo Std M</vt:lpstr>
      <vt:lpstr>Kozuka Gothic Pr6N EL</vt:lpstr>
      <vt:lpstr>Kozuka Mincho Pr6N H</vt:lpstr>
      <vt:lpstr>Kozuka Mincho Pr6N M</vt:lpstr>
      <vt:lpstr>专业字体设计服务/WWW.ZTSGC.COM/</vt:lpstr>
      <vt:lpstr>华文细黑</vt:lpstr>
      <vt:lpstr>华文行楷</vt:lpstr>
      <vt:lpstr>微软雅黑</vt:lpstr>
      <vt:lpstr>思源黑体 CN Bold</vt:lpstr>
      <vt:lpstr>思源黑体 CN Medium</vt:lpstr>
      <vt:lpstr>悟空大字库</vt:lpstr>
      <vt:lpstr>Songti SC Regular</vt:lpstr>
      <vt:lpstr>Cambria</vt:lpstr>
      <vt:lpstr>Cambria Math</vt:lpstr>
      <vt:lpstr>Kingsoft Math</vt:lpstr>
      <vt:lpstr>方正字迹-鸿飞汉魏简体</vt:lpstr>
      <vt:lpstr>宋体-简</vt:lpstr>
      <vt:lpstr>FZHei-B01S</vt:lpstr>
      <vt:lpstr>Apple Chancery</vt:lpstr>
      <vt:lpstr>方正黑体简体</vt:lpstr>
      <vt:lpstr>Comic Sans MS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孔 融</dc:creator>
  <cp:lastModifiedBy>青丝未渐</cp:lastModifiedBy>
  <cp:revision>1852</cp:revision>
  <dcterms:created xsi:type="dcterms:W3CDTF">2022-11-20T05:00:34Z</dcterms:created>
  <dcterms:modified xsi:type="dcterms:W3CDTF">2022-11-20T05:00:34Z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6241B9A325E2834E72B47963E7A0B981</vt:lpwstr>
  </property>
</Properties>
</file>