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70" r:id="rId2"/>
    <p:sldId id="262" r:id="rId3"/>
    <p:sldId id="261" r:id="rId4"/>
    <p:sldId id="260" r:id="rId5"/>
    <p:sldId id="273" r:id="rId6"/>
    <p:sldId id="276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96327-7E24-4CB5-8327-EA07AEF8501A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B2AF9-0C6E-44B9-B442-CC86DE09BF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30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05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348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078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45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549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054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766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183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06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166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89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DC83CBA2-89DD-EF33-B615-68CA3043825B}"/>
              </a:ext>
            </a:extLst>
          </p:cNvPr>
          <p:cNvGraphicFramePr>
            <a:graphicFrameLocks noGrp="1"/>
          </p:cNvGraphicFramePr>
          <p:nvPr/>
        </p:nvGraphicFramePr>
        <p:xfrm>
          <a:off x="1422398" y="2017525"/>
          <a:ext cx="8085159" cy="34197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1660">
                  <a:extLst>
                    <a:ext uri="{9D8B030D-6E8A-4147-A177-3AD203B41FA5}">
                      <a16:colId xmlns:a16="http://schemas.microsoft.com/office/drawing/2014/main" val="588488126"/>
                    </a:ext>
                  </a:extLst>
                </a:gridCol>
                <a:gridCol w="2624123">
                  <a:extLst>
                    <a:ext uri="{9D8B030D-6E8A-4147-A177-3AD203B41FA5}">
                      <a16:colId xmlns:a16="http://schemas.microsoft.com/office/drawing/2014/main" val="2835890067"/>
                    </a:ext>
                  </a:extLst>
                </a:gridCol>
                <a:gridCol w="3539376">
                  <a:extLst>
                    <a:ext uri="{9D8B030D-6E8A-4147-A177-3AD203B41FA5}">
                      <a16:colId xmlns:a16="http://schemas.microsoft.com/office/drawing/2014/main" val="1798572684"/>
                    </a:ext>
                  </a:extLst>
                </a:gridCol>
              </a:tblGrid>
              <a:tr h="854928">
                <a:tc>
                  <a:txBody>
                    <a:bodyPr/>
                    <a:lstStyle/>
                    <a:p>
                      <a:pPr algn="ctr"/>
                      <a:endParaRPr lang="en-US" altLang="zh-C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In China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In Western countries</a:t>
                      </a:r>
                      <a:endParaRPr lang="zh-CN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0121684"/>
                  </a:ext>
                </a:extLst>
              </a:tr>
              <a:tr h="8549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Usage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 wide use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 little to do with catering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6753843"/>
                  </a:ext>
                </a:extLst>
              </a:tr>
              <a:tr h="8549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Symbolizing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harmony,</a:t>
                      </a:r>
                      <a:r>
                        <a:rPr lang="zh-CN" altLang="en-US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equality tolerance,</a:t>
                      </a:r>
                      <a:r>
                        <a:rPr lang="zh-CN" altLang="en-US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reunion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equality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2124074"/>
                  </a:ext>
                </a:extLst>
              </a:tr>
              <a:tr h="8549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Raw materials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wood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marble         wood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2812919"/>
                  </a:ext>
                </a:extLst>
              </a:tr>
            </a:tbl>
          </a:graphicData>
        </a:graphic>
      </p:graphicFrame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41217973-0CB4-16CC-337D-B688D9377A5A}"/>
              </a:ext>
            </a:extLst>
          </p:cNvPr>
          <p:cNvCxnSpPr/>
          <p:nvPr/>
        </p:nvCxnSpPr>
        <p:spPr>
          <a:xfrm>
            <a:off x="7644581" y="5042763"/>
            <a:ext cx="38345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C079209-2EBF-3A71-DFA3-F91EEB01C005}"/>
              </a:ext>
            </a:extLst>
          </p:cNvPr>
          <p:cNvSpPr txBox="1"/>
          <p:nvPr/>
        </p:nvSpPr>
        <p:spPr>
          <a:xfrm>
            <a:off x="3460956" y="516744"/>
            <a:ext cx="4375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3B74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Contrast and Compare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56C3CB1-9733-E358-16ED-16331D4577E0}"/>
              </a:ext>
            </a:extLst>
          </p:cNvPr>
          <p:cNvSpPr txBox="1"/>
          <p:nvPr/>
        </p:nvSpPr>
        <p:spPr>
          <a:xfrm>
            <a:off x="3460956" y="516744"/>
            <a:ext cx="4375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3B74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Contrast and Compare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44A091E7-52C5-D250-B87F-275529499D43}"/>
              </a:ext>
            </a:extLst>
          </p:cNvPr>
          <p:cNvGraphicFramePr>
            <a:graphicFrameLocks noGrp="1"/>
          </p:cNvGraphicFramePr>
          <p:nvPr/>
        </p:nvGraphicFramePr>
        <p:xfrm>
          <a:off x="373072" y="2010063"/>
          <a:ext cx="10291256" cy="3727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03603">
                  <a:extLst>
                    <a:ext uri="{9D8B030D-6E8A-4147-A177-3AD203B41FA5}">
                      <a16:colId xmlns:a16="http://schemas.microsoft.com/office/drawing/2014/main" val="588488126"/>
                    </a:ext>
                  </a:extLst>
                </a:gridCol>
                <a:gridCol w="3695134">
                  <a:extLst>
                    <a:ext uri="{9D8B030D-6E8A-4147-A177-3AD203B41FA5}">
                      <a16:colId xmlns:a16="http://schemas.microsoft.com/office/drawing/2014/main" val="2835890067"/>
                    </a:ext>
                  </a:extLst>
                </a:gridCol>
                <a:gridCol w="4892519">
                  <a:extLst>
                    <a:ext uri="{9D8B030D-6E8A-4147-A177-3AD203B41FA5}">
                      <a16:colId xmlns:a16="http://schemas.microsoft.com/office/drawing/2014/main" val="1798572684"/>
                    </a:ext>
                  </a:extLst>
                </a:gridCol>
              </a:tblGrid>
              <a:tr h="1162795">
                <a:tc>
                  <a:txBody>
                    <a:bodyPr/>
                    <a:lstStyle/>
                    <a:p>
                      <a:pPr algn="ctr"/>
                      <a:endParaRPr lang="en-US" altLang="zh-C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In China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In Western countries</a:t>
                      </a:r>
                      <a:endParaRPr lang="zh-CN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0121684"/>
                  </a:ext>
                </a:extLst>
              </a:tr>
              <a:tr h="256478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Sitting rules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one facing the door is the host and guest. The one on the left side is the second, fourth, sixth, etc. , and the one on the right side is the third, fifth, seventh. 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one facing the door is the hostess. 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When eating, they are facing the opposite sex, and the right and left side should also be the opposite sex.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AD25C">
                            <a:tint val="66000"/>
                            <a:satMod val="160000"/>
                          </a:srgbClr>
                        </a:gs>
                        <a:gs pos="50000">
                          <a:srgbClr val="CAD25C">
                            <a:tint val="44500"/>
                            <a:satMod val="160000"/>
                          </a:srgbClr>
                        </a:gs>
                        <a:gs pos="100000">
                          <a:srgbClr val="CAD25C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675384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559507" y="1868061"/>
            <a:ext cx="1966557" cy="5632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China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278693" y="1776752"/>
            <a:ext cx="3634614" cy="745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n Western Countries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with female companions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748587" y="1776752"/>
            <a:ext cx="3996373" cy="745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In Western Countries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without female companions</a:t>
            </a:r>
          </a:p>
        </p:txBody>
      </p:sp>
      <p:pic>
        <p:nvPicPr>
          <p:cNvPr id="18" name="图片 17" descr="图片包含 图表&#10;&#10;描述已自动生成">
            <a:extLst>
              <a:ext uri="{FF2B5EF4-FFF2-40B4-BE49-F238E27FC236}">
                <a16:creationId xmlns:a16="http://schemas.microsoft.com/office/drawing/2014/main" id="{03344A9A-989F-4422-77C7-71773C670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22" y="2956560"/>
            <a:ext cx="2969528" cy="2858877"/>
          </a:xfrm>
          <a:prstGeom prst="rect">
            <a:avLst/>
          </a:prstGeom>
        </p:spPr>
      </p:pic>
      <p:pic>
        <p:nvPicPr>
          <p:cNvPr id="22" name="图片 21" descr="图表, 图示, 雷达图&#10;&#10;描述已自动生成">
            <a:extLst>
              <a:ext uri="{FF2B5EF4-FFF2-40B4-BE49-F238E27FC236}">
                <a16:creationId xmlns:a16="http://schemas.microsoft.com/office/drawing/2014/main" id="{7F9E30A9-4682-757F-62FD-F006474A2B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94" y="2939562"/>
            <a:ext cx="3145796" cy="2899107"/>
          </a:xfrm>
          <a:prstGeom prst="rect">
            <a:avLst/>
          </a:prstGeom>
        </p:spPr>
      </p:pic>
      <p:pic>
        <p:nvPicPr>
          <p:cNvPr id="27" name="图片 26" descr="图示, 工程绘图&#10;&#10;描述已自动生成">
            <a:extLst>
              <a:ext uri="{FF2B5EF4-FFF2-40B4-BE49-F238E27FC236}">
                <a16:creationId xmlns:a16="http://schemas.microsoft.com/office/drawing/2014/main" id="{41425435-98D9-FB08-661D-DB16CE880D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434" y="2916329"/>
            <a:ext cx="2778544" cy="2922340"/>
          </a:xfrm>
          <a:prstGeom prst="rect">
            <a:avLst/>
          </a:prstGeom>
        </p:spPr>
      </p:pic>
      <p:sp>
        <p:nvSpPr>
          <p:cNvPr id="30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22655791-FA47-7881-D7FB-A8333DF06538}"/>
              </a:ext>
            </a:extLst>
          </p:cNvPr>
          <p:cNvSpPr/>
          <p:nvPr/>
        </p:nvSpPr>
        <p:spPr>
          <a:xfrm>
            <a:off x="4881565" y="598773"/>
            <a:ext cx="2428870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3B74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Sitting rules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1296670" y="812165"/>
            <a:ext cx="3181985" cy="5371465"/>
          </a:xfrm>
          <a:prstGeom prst="roundRect">
            <a:avLst/>
          </a:prstGeom>
          <a:noFill/>
          <a:ln w="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082415" y="1915796"/>
            <a:ext cx="809625" cy="77152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旅人与风" panose="02010600010101010101" charset="-122"/>
                <a:ea typeface="旅人与风" panose="02010600010101010101" charset="-122"/>
                <a:cs typeface="+mn-cs"/>
              </a:rPr>
              <a:t>A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4095114" y="4310698"/>
            <a:ext cx="809625" cy="77152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旅人与风" panose="02010600010101010101" charset="-122"/>
                <a:ea typeface="旅人与风" panose="02010600010101010101" charset="-122"/>
                <a:cs typeface="+mn-cs"/>
              </a:rPr>
              <a:t>B</a:t>
            </a:r>
          </a:p>
        </p:txBody>
      </p:sp>
      <p:sp>
        <p:nvSpPr>
          <p:cNvPr id="17" name="矩形 16"/>
          <p:cNvSpPr/>
          <p:nvPr/>
        </p:nvSpPr>
        <p:spPr>
          <a:xfrm>
            <a:off x="1666705" y="1575992"/>
            <a:ext cx="2318703" cy="3706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Clr>
                <a:srgbClr val="5ABEAA"/>
              </a:buClr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3B745">
                    <a:lumMod val="50000"/>
                  </a:srgbClr>
                </a:solid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  <a:cs typeface="+mn-cs"/>
              </a:rPr>
              <a:t>　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3B745">
                    <a:lumMod val="50000"/>
                  </a:srgbClr>
                </a:solid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/>
                <a:cs typeface="+mn-cs"/>
              </a:rPr>
              <a:t>Everything is in a never-ending process of movement, change and development. The whole world is a material world of infinite change and eternal development. Development is a process in which new things replace old things.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3B745">
                  <a:lumMod val="50000"/>
                </a:srgbClr>
              </a:solidFill>
              <a:effectLst/>
              <a:uLnTx/>
              <a:uFillTx/>
              <a:latin typeface="方正清刻本悦宋简体" panose="02000000000000000000" charset="-122"/>
              <a:ea typeface="方正清刻本悦宋简体" panose="02000000000000000000"/>
              <a:cs typeface="+mn-cs"/>
              <a:sym typeface="+mn-ea"/>
            </a:endParaRPr>
          </a:p>
        </p:txBody>
      </p:sp>
      <p:sp>
        <p:nvSpPr>
          <p:cNvPr id="2" name="任意多边形 1"/>
          <p:cNvSpPr/>
          <p:nvPr/>
        </p:nvSpPr>
        <p:spPr>
          <a:xfrm>
            <a:off x="1423670" y="939165"/>
            <a:ext cx="2651760" cy="4841240"/>
          </a:xfrm>
          <a:custGeom>
            <a:avLst/>
            <a:gdLst>
              <a:gd name="connsiteX0" fmla="*/ 0 w 4176"/>
              <a:gd name="connsiteY0" fmla="*/ 7624 h 7624"/>
              <a:gd name="connsiteX1" fmla="*/ 0 w 4176"/>
              <a:gd name="connsiteY1" fmla="*/ 835 h 7624"/>
              <a:gd name="connsiteX2" fmla="*/ 835 w 4176"/>
              <a:gd name="connsiteY2" fmla="*/ 0 h 7624"/>
              <a:gd name="connsiteX3" fmla="*/ 4176 w 4176"/>
              <a:gd name="connsiteY3" fmla="*/ 0 h 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6" h="7624">
                <a:moveTo>
                  <a:pt x="0" y="7624"/>
                </a:moveTo>
                <a:lnTo>
                  <a:pt x="0" y="835"/>
                </a:lnTo>
                <a:cubicBezTo>
                  <a:pt x="0" y="374"/>
                  <a:pt x="374" y="0"/>
                  <a:pt x="835" y="0"/>
                </a:cubicBezTo>
                <a:lnTo>
                  <a:pt x="4176" y="0"/>
                </a:lnTo>
              </a:path>
            </a:pathLst>
          </a:custGeom>
          <a:noFill/>
          <a:ln w="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D5811580-4700-2203-68C2-C981F0DCA0C3}"/>
              </a:ext>
            </a:extLst>
          </p:cNvPr>
          <p:cNvSpPr/>
          <p:nvPr/>
        </p:nvSpPr>
        <p:spPr>
          <a:xfrm>
            <a:off x="4082415" y="165834"/>
            <a:ext cx="5645584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3B74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Development of Round Table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742D41-1829-0088-2281-102D6BF6D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863" y="1214069"/>
            <a:ext cx="2584928" cy="1941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976930-6C37-77AB-9AD1-E96584ED9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863" y="3778250"/>
            <a:ext cx="2584928" cy="219902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12CE6B0-A3D6-8AF7-8529-2232C9BA029F}"/>
              </a:ext>
            </a:extLst>
          </p:cNvPr>
          <p:cNvSpPr txBox="1"/>
          <p:nvPr/>
        </p:nvSpPr>
        <p:spPr>
          <a:xfrm>
            <a:off x="8799258" y="1807210"/>
            <a:ext cx="2701862" cy="7201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 round table with a turntable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A6E0401-6012-66F8-D3C0-438A7B797DF8}"/>
              </a:ext>
            </a:extLst>
          </p:cNvPr>
          <p:cNvSpPr txBox="1"/>
          <p:nvPr/>
        </p:nvSpPr>
        <p:spPr>
          <a:xfrm>
            <a:off x="8398067" y="4504838"/>
            <a:ext cx="3634614" cy="7201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 collapsible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  <a:sym typeface="+mn-ea"/>
              </a:rPr>
              <a:t>可折叠的）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round table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13" grpId="0" animBg="1"/>
      <p:bldP spid="17" grpId="0"/>
      <p:bldP spid="2" grpId="0" animBg="1"/>
      <p:bldP spid="3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椭圆 19"/>
          <p:cNvSpPr>
            <a:spLocks noChangeArrowheads="1"/>
          </p:cNvSpPr>
          <p:nvPr/>
        </p:nvSpPr>
        <p:spPr bwMode="auto">
          <a:xfrm rot="9344491">
            <a:off x="6799580" y="1925955"/>
            <a:ext cx="1325245" cy="13239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889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3B745">
                  <a:lumMod val="50000"/>
                </a:srgb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 descr="微信图片_20220508181815">
            <a:extLst>
              <a:ext uri="{FF2B5EF4-FFF2-40B4-BE49-F238E27FC236}">
                <a16:creationId xmlns:a16="http://schemas.microsoft.com/office/drawing/2014/main" id="{4F441161-66E3-FCA1-3152-2FBF08C4C6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198" b="10938"/>
          <a:stretch>
            <a:fillRect/>
          </a:stretch>
        </p:blipFill>
        <p:spPr>
          <a:xfrm>
            <a:off x="592772" y="395399"/>
            <a:ext cx="3955415" cy="6136640"/>
          </a:xfrm>
          <a:prstGeom prst="rect">
            <a:avLst/>
          </a:prstGeom>
        </p:spPr>
      </p:pic>
      <p:pic>
        <p:nvPicPr>
          <p:cNvPr id="7" name="图片 6" descr="微信图片_20220508181802">
            <a:extLst>
              <a:ext uri="{FF2B5EF4-FFF2-40B4-BE49-F238E27FC236}">
                <a16:creationId xmlns:a16="http://schemas.microsoft.com/office/drawing/2014/main" id="{CDC8E4B7-05B0-8E94-DD7B-8DA159A84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543" y="395399"/>
            <a:ext cx="4730115" cy="292036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B809622-96D6-607D-AE5D-62F232FA400F}"/>
              </a:ext>
            </a:extLst>
          </p:cNvPr>
          <p:cNvSpPr txBox="1"/>
          <p:nvPr/>
        </p:nvSpPr>
        <p:spPr>
          <a:xfrm>
            <a:off x="4840922" y="3314923"/>
            <a:ext cx="5242560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 program takes the name of round table. Without a script,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people chat extempore and share wisdom in equality. One thought-provoking topic is discussed each time to exchange value views and ideas.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854200" y="2360930"/>
            <a:ext cx="84836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3B745">
                    <a:lumMod val="50000"/>
                  </a:srgbClr>
                </a:solid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  <a:cs typeface="+mn-cs"/>
              </a:rPr>
              <a:t>THANK YOU FOR WATCHING</a:t>
            </a:r>
          </a:p>
        </p:txBody>
      </p:sp>
      <p:pic>
        <p:nvPicPr>
          <p:cNvPr id="2" name="图片 1" descr="包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35795" y="4497070"/>
            <a:ext cx="1583055" cy="8001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239</Words>
  <Application>Microsoft Office PowerPoint</Application>
  <PresentationFormat>宽屏</PresentationFormat>
  <Paragraphs>39</Paragraphs>
  <Slides>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4" baseType="lpstr">
      <vt:lpstr>等线</vt:lpstr>
      <vt:lpstr>方正清刻本悦宋简体</vt:lpstr>
      <vt:lpstr>华文中宋</vt:lpstr>
      <vt:lpstr>旅人与风</vt:lpstr>
      <vt:lpstr>Arial</vt:lpstr>
      <vt:lpstr>Calibri</vt:lpstr>
      <vt:lpstr>Times New Roman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宋 奕芳</dc:creator>
  <cp:lastModifiedBy>宋 奕芳</cp:lastModifiedBy>
  <cp:revision>3</cp:revision>
  <dcterms:created xsi:type="dcterms:W3CDTF">2023-03-14T12:35:03Z</dcterms:created>
  <dcterms:modified xsi:type="dcterms:W3CDTF">2023-03-14T12:42:53Z</dcterms:modified>
</cp:coreProperties>
</file>