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sldIdLst>
    <p:sldId id="260" r:id="rId4"/>
    <p:sldId id="287" r:id="rId6"/>
    <p:sldId id="286" r:id="rId7"/>
    <p:sldId id="266" r:id="rId8"/>
    <p:sldId id="337" r:id="rId9"/>
    <p:sldId id="267" r:id="rId10"/>
    <p:sldId id="268" r:id="rId11"/>
    <p:sldId id="271" r:id="rId12"/>
    <p:sldId id="288" r:id="rId13"/>
    <p:sldId id="273" r:id="rId14"/>
    <p:sldId id="272" r:id="rId15"/>
    <p:sldId id="284" r:id="rId16"/>
    <p:sldId id="279" r:id="rId17"/>
    <p:sldId id="338" r:id="rId18"/>
    <p:sldId id="275" r:id="rId19"/>
    <p:sldId id="274" r:id="rId20"/>
    <p:sldId id="340" r:id="rId21"/>
    <p:sldId id="270" r:id="rId22"/>
    <p:sldId id="276" r:id="rId23"/>
    <p:sldId id="346" r:id="rId24"/>
    <p:sldId id="344" r:id="rId25"/>
    <p:sldId id="291" r:id="rId26"/>
  </p:sldIdLst>
  <p:sldSz cx="12192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121" autoAdjust="0"/>
  </p:normalViewPr>
  <p:slideViewPr>
    <p:cSldViewPr snapToGrid="0" showGuides="1">
      <p:cViewPr>
        <p:scale>
          <a:sx n="66" d="100"/>
          <a:sy n="66" d="100"/>
        </p:scale>
        <p:origin x="1671" y="1032"/>
      </p:cViewPr>
      <p:guideLst>
        <p:guide orient="horz" pos="2160"/>
        <p:guide pos="3826"/>
      </p:guideLst>
    </p:cSldViewPr>
  </p:slideViewPr>
  <p:outlineViewPr>
    <p:cViewPr>
      <p:scale>
        <a:sx n="33" d="100"/>
        <a:sy n="33" d="100"/>
      </p:scale>
      <p:origin x="0" y="-1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6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176AC-4FE5-4199-8EBF-251ECCF1A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6B728-E99A-49F5-9778-3FA0F49B54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2645342" y="-2645342"/>
            <a:ext cx="6901316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页脚占位符 7"/>
          <p:cNvSpPr/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/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2645344" y="-2645344"/>
            <a:ext cx="6901316" cy="12192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1233596" y="493485"/>
            <a:ext cx="576000" cy="1364344"/>
          </a:xfrm>
          <a:prstGeom prst="rect">
            <a:avLst/>
          </a:prstGeom>
          <a:solidFill>
            <a:srgbClr val="BAA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風箏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11161596" y="258644"/>
            <a:ext cx="720000" cy="469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感謝您下載包圖網平臺上提供的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作品，為了您和包圖網以及原創作者的利益，請勿複製、傳播、銷售，否則將承擔法律責任！包圖網將對作品進行維權，按照傳播下載次數進行十倍的索取賠償！</a:t>
            </a:r>
            <a:endParaRPr lang="zh-CN" altLang="en-US" sz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400" advTm="0">
        <p:fade/>
      </p:transition>
    </mc:Choice>
    <mc:Fallback>
      <p:transition spd="slow" advTm="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rot="5400000">
            <a:off x="2645344" y="-2645344"/>
            <a:ext cx="6901316" cy="12192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831830" y="208960"/>
            <a:ext cx="1199749" cy="1916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56653" y="813118"/>
            <a:ext cx="2983319" cy="108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16961" y="2962196"/>
            <a:ext cx="1152426" cy="36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16705" y="4943657"/>
            <a:ext cx="1837868" cy="5741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051737" y="2749621"/>
            <a:ext cx="2746009" cy="1080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993711" y="3870997"/>
            <a:ext cx="1800000" cy="158389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221612" y="2673949"/>
            <a:ext cx="2978164" cy="45846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52912" y="25079"/>
            <a:ext cx="5686175" cy="37092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screen"/>
          <a:srcRect l="667" r="-667"/>
          <a:stretch>
            <a:fillRect/>
          </a:stretch>
        </p:blipFill>
        <p:spPr>
          <a:xfrm>
            <a:off x="7409815" y="3733800"/>
            <a:ext cx="1811655" cy="18599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23410" y="5484495"/>
            <a:ext cx="4575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latin typeface="Times New Roman" panose="02020603050405020304" charset="0"/>
                <a:cs typeface="Times New Roman" panose="02020603050405020304" charset="0"/>
              </a:rPr>
              <a:t>The Kite</a:t>
            </a:r>
            <a:endParaRPr lang="en-US" altLang="zh-CN" sz="7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693422" y="1199122"/>
            <a:ext cx="1770040" cy="464476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 rot="16200000">
            <a:off x="2281555" y="-1416685"/>
            <a:ext cx="907415" cy="4364990"/>
          </a:xfrm>
          <a:prstGeom prst="rect">
            <a:avLst/>
          </a:prstGeom>
        </p:spPr>
        <p:txBody>
          <a:bodyPr vert="eaVert" wrap="square">
            <a:noAutofit/>
          </a:bodyPr>
          <a:p>
            <a:r>
              <a:rPr lang="en-US" altLang="zh-CN" sz="40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War</a:t>
            </a:r>
            <a:endParaRPr lang="en-US" altLang="zh-CN" sz="40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430" y="1417955"/>
            <a:ext cx="72923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Initially, kites were often used as military tools to spread messages and measure the wind direction in the sky.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During the Spring and Autumn Period, Lu Ban made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"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wooden kite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"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to spy on Song city.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52877" y="1250448"/>
            <a:ext cx="3378468" cy="512401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 rot="16200000">
            <a:off x="7143750" y="-1386205"/>
            <a:ext cx="907415" cy="4364990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40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Entertainment</a:t>
            </a:r>
            <a:endParaRPr lang="en-US" altLang="zh-CN" sz="40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0570" y="1122680"/>
            <a:ext cx="71539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ancient times, people first flew kites to let go of bad luck and it was an outdoor activity with witchcraft meaning.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Once the game was a cultural necessity to regulate social life, it was born with an entertainment meaning.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20955" y="1620563"/>
            <a:ext cx="12192000" cy="5314455"/>
            <a:chOff x="0" y="1620563"/>
            <a:chExt cx="12192000" cy="5314455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096000" y="1724098"/>
              <a:ext cx="0" cy="3600000"/>
            </a:xfrm>
            <a:prstGeom prst="line">
              <a:avLst/>
            </a:prstGeom>
            <a:ln w="12700">
              <a:solidFill>
                <a:srgbClr val="DDC4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0" y="4657345"/>
              <a:ext cx="12192000" cy="2277673"/>
            </a:xfrm>
            <a:prstGeom prst="rect">
              <a:avLst/>
            </a:prstGeom>
            <a:solidFill>
              <a:srgbClr val="F3E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9791998" y="5064380"/>
              <a:ext cx="758881" cy="71410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2845770" y="1620563"/>
              <a:ext cx="1803232" cy="3960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56048" y="1620563"/>
              <a:ext cx="1852576" cy="3960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35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8690" y="964565"/>
            <a:ext cx="71539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Modern health medicine research shows that in the bright spring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fly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ing kite,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we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can stretch the bones, so that the body with the flying kite and keep moving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At the same time,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we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can promote the metabolism of the human body, improve the state of blood circulation.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矩形 25"/>
          <p:cNvSpPr/>
          <p:nvPr/>
        </p:nvSpPr>
        <p:spPr>
          <a:xfrm rot="16200000">
            <a:off x="2469515" y="-1386205"/>
            <a:ext cx="907415" cy="4364990"/>
          </a:xfrm>
          <a:prstGeom prst="rect">
            <a:avLst/>
          </a:prstGeom>
        </p:spPr>
        <p:txBody>
          <a:bodyPr vert="eaVert" wrap="square">
            <a:noAutofit/>
          </a:bodyPr>
          <a:p>
            <a:r>
              <a:rPr lang="en-US" altLang="zh-CN" sz="40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Health</a:t>
            </a:r>
            <a:endParaRPr lang="en-US" altLang="zh-CN" sz="40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0">
            <a:off x="682625" y="1842135"/>
            <a:ext cx="11080115" cy="4170045"/>
            <a:chOff x="663664" y="2323632"/>
            <a:chExt cx="11080323" cy="4170255"/>
          </a:xfrm>
        </p:grpSpPr>
        <p:sp>
          <p:nvSpPr>
            <p:cNvPr id="13" name="矩形 12"/>
            <p:cNvSpPr/>
            <p:nvPr/>
          </p:nvSpPr>
          <p:spPr>
            <a:xfrm>
              <a:off x="734441" y="2323632"/>
              <a:ext cx="2099450" cy="3406330"/>
            </a:xfrm>
            <a:prstGeom prst="rect">
              <a:avLst/>
            </a:prstGeom>
            <a:solidFill>
              <a:srgbClr val="F4E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663664" y="4398891"/>
              <a:ext cx="2226369" cy="209499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235334" y="5161575"/>
              <a:ext cx="3508653" cy="44287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07516" y="2466125"/>
              <a:ext cx="738664" cy="1261507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D8794B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風箏</a:t>
              </a:r>
              <a:endParaRPr lang="zh-CN" altLang="en-US" sz="3600">
                <a:solidFill>
                  <a:srgbClr val="D8794B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16200000">
            <a:off x="2469515" y="-1386205"/>
            <a:ext cx="907415" cy="4364990"/>
          </a:xfrm>
          <a:prstGeom prst="rect">
            <a:avLst/>
          </a:prstGeom>
        </p:spPr>
        <p:txBody>
          <a:bodyPr vert="eaVert" wrap="square">
            <a:noAutofit/>
          </a:bodyPr>
          <a:p>
            <a:r>
              <a:rPr lang="en-US" altLang="zh-CN" sz="40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A kind of belief</a:t>
            </a:r>
            <a:endParaRPr lang="en-US" altLang="zh-CN" sz="40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2985" y="1208405"/>
            <a:ext cx="81972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The auspicious meanings and patterns can be seen everywhere on traditional Chinese kites. In the long years, our ancestors created many patterns that reflect people's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pursuit of a better life and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good luck. Through the pattern image, it gives people the meaning of happiness, auspiciousness and blessing.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8240" y="-211756"/>
            <a:ext cx="9875520" cy="7324825"/>
          </a:xfrm>
          <a:prstGeom prst="rect">
            <a:avLst/>
          </a:prstGeom>
          <a:solidFill>
            <a:schemeClr val="bg1"/>
          </a:solidFill>
          <a:ln w="76200">
            <a:solidFill>
              <a:srgbClr val="BAA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6000" y="991400"/>
            <a:ext cx="4680000" cy="4680000"/>
          </a:xfrm>
          <a:prstGeom prst="ellipse">
            <a:avLst/>
          </a:prstGeom>
          <a:solidFill>
            <a:srgbClr val="E5BC8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16200000">
            <a:off x="5703860" y="-623810"/>
            <a:ext cx="1013460" cy="742315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production</a:t>
            </a:r>
            <a:r>
              <a:rPr lang="zh-CN" altLang="en-US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of the kite </a:t>
            </a:r>
            <a:endParaRPr lang="zh-CN" altLang="en-US" sz="5400" b="0" i="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41362" y="3391695"/>
            <a:ext cx="3993410" cy="352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947285"/>
            <a:ext cx="12192000" cy="1980565"/>
          </a:xfrm>
          <a:prstGeom prst="rect">
            <a:avLst/>
          </a:prstGeom>
          <a:solidFill>
            <a:srgbClr val="C2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lum bright="70000" contrast="-70000"/>
          </a:blip>
          <a:srcRect/>
          <a:stretch>
            <a:fillRect/>
          </a:stretch>
        </p:blipFill>
        <p:spPr>
          <a:xfrm>
            <a:off x="7509647" y="674318"/>
            <a:ext cx="3012303" cy="36805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4065" y="766445"/>
            <a:ext cx="10643870" cy="26765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ysClr val="windowText" lastClr="0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traditional Chinese kite flying skills are summarized in four words: tying, gluing, painting and flying, namely, tying the frame, gluing the paper, painting the </a:t>
            </a:r>
            <a:r>
              <a:rPr lang="en-US" altLang="zh-CN" sz="2800">
                <a:solidFill>
                  <a:sysClr val="windowText" lastClr="0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pattern</a:t>
            </a:r>
            <a:r>
              <a:rPr lang="zh-CN" altLang="en-US" sz="2800">
                <a:solidFill>
                  <a:sysClr val="windowText" lastClr="0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s and flying the kite.</a:t>
            </a:r>
            <a:r>
              <a:rPr lang="en-US" altLang="zh-CN" sz="2800">
                <a:solidFill>
                  <a:sysClr val="windowText" lastClr="0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ysClr val="windowText" lastClr="0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In May 2006, kite making skills were listed in the first batch of national intangible cultural heritage. </a:t>
            </a:r>
            <a:endParaRPr lang="zh-CN" altLang="en-US" sz="2800">
              <a:solidFill>
                <a:sysClr val="windowText" lastClr="00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2900" y="219710"/>
            <a:ext cx="7435215" cy="5835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3200" b="1">
                <a:solidFill>
                  <a:sysClr val="windowText" lastClr="00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production of the kite</a:t>
            </a:r>
            <a:endParaRPr lang="zh-CN" altLang="en-US" sz="3200" b="1">
              <a:solidFill>
                <a:sysClr val="windowText" lastClr="00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rcRect l="36137" t="6280"/>
        </p:blipFill>
        <p:spPr>
          <a:xfrm>
            <a:off x="861060" y="3549650"/>
            <a:ext cx="4545330" cy="330835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rcRect l="-2652" t="29400"/>
        </p:blipFill>
        <p:spPr>
          <a:xfrm>
            <a:off x="6672580" y="3564890"/>
            <a:ext cx="4408170" cy="330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25617" y="625642"/>
            <a:ext cx="9740766" cy="5640404"/>
          </a:xfrm>
          <a:prstGeom prst="rect">
            <a:avLst/>
          </a:prstGeom>
          <a:solidFill>
            <a:srgbClr val="F4E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677501" y="1799288"/>
            <a:ext cx="3688398" cy="38067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08225" y="1326515"/>
            <a:ext cx="25965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tying</a:t>
            </a:r>
            <a:endParaRPr lang="zh-CN" alt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gluing</a:t>
            </a:r>
            <a:endParaRPr lang="zh-CN" alt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painting  flying</a:t>
            </a:r>
            <a:endParaRPr lang="zh-CN" alt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8240" y="-211756"/>
            <a:ext cx="9875520" cy="7324825"/>
          </a:xfrm>
          <a:prstGeom prst="rect">
            <a:avLst/>
          </a:prstGeom>
          <a:solidFill>
            <a:schemeClr val="bg1"/>
          </a:solidFill>
          <a:ln w="76200">
            <a:solidFill>
              <a:srgbClr val="BAA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6000" y="991400"/>
            <a:ext cx="4680000" cy="4680000"/>
          </a:xfrm>
          <a:prstGeom prst="ellipse">
            <a:avLst/>
          </a:prstGeom>
          <a:solidFill>
            <a:srgbClr val="E5BC8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16200000">
            <a:off x="5719100" y="153430"/>
            <a:ext cx="1013460" cy="589915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types</a:t>
            </a:r>
            <a:r>
              <a:rPr lang="zh-CN" altLang="en-US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of the kite </a:t>
            </a:r>
            <a:endParaRPr lang="zh-CN" altLang="en-US" sz="5400" b="0" i="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41362" y="3391695"/>
            <a:ext cx="3993410" cy="352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5053" y="577964"/>
            <a:ext cx="11466830" cy="5339715"/>
            <a:chOff x="725053" y="577964"/>
            <a:chExt cx="11466830" cy="5339715"/>
          </a:xfrm>
        </p:grpSpPr>
        <p:sp>
          <p:nvSpPr>
            <p:cNvPr id="5" name="矩形 4"/>
            <p:cNvSpPr/>
            <p:nvPr/>
          </p:nvSpPr>
          <p:spPr>
            <a:xfrm>
              <a:off x="6872488" y="5130279"/>
              <a:ext cx="5319395" cy="787400"/>
            </a:xfrm>
            <a:prstGeom prst="rect">
              <a:avLst/>
            </a:prstGeom>
            <a:solidFill>
              <a:srgbClr val="C29444"/>
            </a:solidFill>
            <a:ln>
              <a:solidFill>
                <a:srgbClr val="C29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rot="16200000">
              <a:off x="2044583" y="-741566"/>
              <a:ext cx="792480" cy="34315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6D4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310013" y="-686956"/>
              <a:ext cx="476250" cy="3138805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3200">
                  <a:solidFill>
                    <a:srgbClr val="C29444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Soft-winged kite</a:t>
              </a:r>
              <a:endParaRPr lang="zh-CN" altLang="en-US" sz="320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zh-CN" altLang="en-US" sz="320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7456170" y="1857375"/>
            <a:ext cx="3991610" cy="3143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9930" y="1443355"/>
            <a:ext cx="601853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It is one of the most common and popular traditional kites in China. The lifting piece of this kind of kite is composed of a main wing and a wing-shaped material, because there is no hard structure under the two wings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it is called a soft wing kite.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553" y="839291"/>
            <a:ext cx="1219200" cy="3650400"/>
          </a:xfrm>
          <a:prstGeom prst="rect">
            <a:avLst/>
          </a:prstGeom>
          <a:solidFill>
            <a:srgbClr val="C29444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5928119" y="505527"/>
            <a:ext cx="618741" cy="619844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</p:blipFill>
        <p:spPr>
          <a:xfrm>
            <a:off x="1635760" y="1843405"/>
            <a:ext cx="3746500" cy="4470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47205" y="521970"/>
            <a:ext cx="4544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Hard-winged kite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79745" y="1029970"/>
            <a:ext cx="628142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skeleton structure is different due to the subject matter and content, but both sides are equipped with a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lifting piece - composed of two backward curved bamboo strips, arm lines and covered paper, forming a stable structure, which is shaped like wings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0" y="-163631"/>
            <a:ext cx="3920311" cy="60350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80295" y="-1"/>
            <a:ext cx="634665" cy="1549667"/>
          </a:xfrm>
          <a:prstGeom prst="rect">
            <a:avLst/>
          </a:prstGeom>
          <a:solidFill>
            <a:srgbClr val="E5BC8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 rot="16200000">
            <a:off x="5431521" y="-1293228"/>
            <a:ext cx="1013460" cy="34823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5400" b="1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CONTENT</a:t>
            </a:r>
            <a:endParaRPr lang="en-US" altLang="zh-CN" sz="5400" b="1" i="0" dirty="0">
              <a:solidFill>
                <a:srgbClr val="000000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8" name="矩形 27"/>
          <p:cNvSpPr/>
          <p:nvPr/>
        </p:nvSpPr>
        <p:spPr>
          <a:xfrm rot="16200000">
            <a:off x="7656195" y="963295"/>
            <a:ext cx="613410" cy="40506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28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use of the kite </a:t>
            </a:r>
            <a:endParaRPr lang="zh-CN" altLang="en-US" sz="2800" b="0" i="0" dirty="0">
              <a:solidFill>
                <a:srgbClr val="000000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9" name="矩形 28"/>
          <p:cNvSpPr/>
          <p:nvPr/>
        </p:nvSpPr>
        <p:spPr>
          <a:xfrm rot="16200000">
            <a:off x="8580120" y="1450975"/>
            <a:ext cx="613410" cy="58889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2800" b="0" i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production of the kite </a:t>
            </a:r>
            <a:endParaRPr lang="zh-CN" altLang="en-US" sz="2800" b="0" i="0">
              <a:solidFill>
                <a:srgbClr val="000000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0" name="矩形 29"/>
          <p:cNvSpPr/>
          <p:nvPr/>
        </p:nvSpPr>
        <p:spPr>
          <a:xfrm rot="16200000">
            <a:off x="9392285" y="2122170"/>
            <a:ext cx="613410" cy="74002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2800" b="0" i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types of kite </a:t>
            </a:r>
            <a:endParaRPr lang="zh-CN" altLang="en-US" sz="2800" b="0" i="0">
              <a:solidFill>
                <a:srgbClr val="000000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258060" y="1162049"/>
            <a:ext cx="3114675" cy="558799"/>
            <a:chOff x="2397370" y="1081971"/>
            <a:chExt cx="2868930" cy="559058"/>
          </a:xfrm>
        </p:grpSpPr>
        <p:sp>
          <p:nvSpPr>
            <p:cNvPr id="32" name="椭圆 31"/>
            <p:cNvSpPr/>
            <p:nvPr/>
          </p:nvSpPr>
          <p:spPr>
            <a:xfrm>
              <a:off x="4524717" y="1101029"/>
              <a:ext cx="540000" cy="540000"/>
            </a:xfrm>
            <a:prstGeom prst="ellipse">
              <a:avLst/>
            </a:prstGeom>
            <a:solidFill>
              <a:srgbClr val="D8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97370" y="1081971"/>
              <a:ext cx="2868930" cy="388165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200" b="1" dirty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CHAPTER</a:t>
              </a:r>
              <a:r>
                <a:rPr 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 rot="16200000">
            <a:off x="8777605" y="-1664970"/>
            <a:ext cx="613410" cy="62750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2800" b="0" i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origin and development of the kite</a:t>
            </a:r>
            <a:endParaRPr lang="zh-CN" altLang="en-US" sz="2800" b="0" i="0">
              <a:solidFill>
                <a:srgbClr val="000000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58060" y="2678429"/>
            <a:ext cx="3114675" cy="558799"/>
            <a:chOff x="2397370" y="1081971"/>
            <a:chExt cx="2868930" cy="559058"/>
          </a:xfrm>
        </p:grpSpPr>
        <p:sp>
          <p:nvSpPr>
            <p:cNvPr id="14" name="椭圆 13"/>
            <p:cNvSpPr/>
            <p:nvPr/>
          </p:nvSpPr>
          <p:spPr>
            <a:xfrm>
              <a:off x="4524717" y="1101029"/>
              <a:ext cx="540000" cy="540000"/>
            </a:xfrm>
            <a:prstGeom prst="ellipse">
              <a:avLst/>
            </a:prstGeom>
            <a:solidFill>
              <a:srgbClr val="D8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97370" y="1081971"/>
              <a:ext cx="2868930" cy="388165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p>
              <a:pPr>
                <a:spcBef>
                  <a:spcPts val="1200"/>
                </a:spcBef>
              </a:pPr>
              <a:r>
                <a:rPr lang="en-US" sz="3200" b="1" dirty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CHAPTER</a:t>
              </a:r>
              <a:r>
                <a:rPr 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58060" y="4084954"/>
            <a:ext cx="3114675" cy="558799"/>
            <a:chOff x="2397370" y="1081971"/>
            <a:chExt cx="2868930" cy="559058"/>
          </a:xfrm>
        </p:grpSpPr>
        <p:sp>
          <p:nvSpPr>
            <p:cNvPr id="17" name="椭圆 16"/>
            <p:cNvSpPr/>
            <p:nvPr/>
          </p:nvSpPr>
          <p:spPr>
            <a:xfrm>
              <a:off x="4524717" y="1101029"/>
              <a:ext cx="540000" cy="540000"/>
            </a:xfrm>
            <a:prstGeom prst="ellipse">
              <a:avLst/>
            </a:prstGeom>
            <a:solidFill>
              <a:srgbClr val="D8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97370" y="1081971"/>
              <a:ext cx="2868930" cy="388165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200" b="1" dirty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CHAPTER</a:t>
              </a:r>
              <a:r>
                <a:rPr 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63140" y="5481954"/>
            <a:ext cx="3114675" cy="558799"/>
            <a:chOff x="2397370" y="1081971"/>
            <a:chExt cx="2868930" cy="559058"/>
          </a:xfrm>
        </p:grpSpPr>
        <p:sp>
          <p:nvSpPr>
            <p:cNvPr id="20" name="椭圆 19"/>
            <p:cNvSpPr/>
            <p:nvPr/>
          </p:nvSpPr>
          <p:spPr>
            <a:xfrm>
              <a:off x="4524717" y="1101029"/>
              <a:ext cx="540000" cy="540000"/>
            </a:xfrm>
            <a:prstGeom prst="ellipse">
              <a:avLst/>
            </a:prstGeom>
            <a:solidFill>
              <a:srgbClr val="D87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397370" y="1081971"/>
              <a:ext cx="2868930" cy="388165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200" b="1" dirty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CHAPTER</a:t>
              </a:r>
              <a:r>
                <a:rPr 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9813" y="654164"/>
            <a:ext cx="11482070" cy="5263515"/>
            <a:chOff x="709813" y="654164"/>
            <a:chExt cx="11482070" cy="5263515"/>
          </a:xfrm>
        </p:grpSpPr>
        <p:sp>
          <p:nvSpPr>
            <p:cNvPr id="5" name="矩形 4"/>
            <p:cNvSpPr/>
            <p:nvPr/>
          </p:nvSpPr>
          <p:spPr>
            <a:xfrm>
              <a:off x="6872488" y="5130279"/>
              <a:ext cx="5319395" cy="787400"/>
            </a:xfrm>
            <a:prstGeom prst="rect">
              <a:avLst/>
            </a:prstGeom>
            <a:solidFill>
              <a:srgbClr val="C29444"/>
            </a:solidFill>
            <a:ln>
              <a:solidFill>
                <a:srgbClr val="C29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rot="16200000">
              <a:off x="2029343" y="-665366"/>
              <a:ext cx="792480" cy="34315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6D4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30053" y="-610756"/>
              <a:ext cx="476250" cy="3138805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3200">
                  <a:solidFill>
                    <a:srgbClr val="C29444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Dragon</a:t>
              </a:r>
              <a:r>
                <a:rPr lang="zh-CN" altLang="en-US" sz="3200">
                  <a:solidFill>
                    <a:srgbClr val="C29444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 kite</a:t>
              </a:r>
              <a:endParaRPr lang="zh-CN" altLang="en-US" sz="320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zh-CN" altLang="en-US" sz="320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09930" y="2068195"/>
            <a:ext cx="60185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The Dragon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kite combines the characteristics of three-dimensional kites and high-chain kites. It consists of a hand-tied three-dimensional dragon head and a number of  waist pieces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6872605" y="1763395"/>
            <a:ext cx="4915535" cy="336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9813" y="654164"/>
            <a:ext cx="11482070" cy="5263515"/>
            <a:chOff x="709813" y="654164"/>
            <a:chExt cx="11482070" cy="5263515"/>
          </a:xfrm>
        </p:grpSpPr>
        <p:sp>
          <p:nvSpPr>
            <p:cNvPr id="5" name="矩形 4"/>
            <p:cNvSpPr/>
            <p:nvPr/>
          </p:nvSpPr>
          <p:spPr>
            <a:xfrm>
              <a:off x="6872488" y="5130279"/>
              <a:ext cx="5319395" cy="787400"/>
            </a:xfrm>
            <a:prstGeom prst="rect">
              <a:avLst/>
            </a:prstGeom>
            <a:solidFill>
              <a:srgbClr val="C29444"/>
            </a:solidFill>
            <a:ln>
              <a:solidFill>
                <a:srgbClr val="C29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rot="16200000">
              <a:off x="2421138" y="-1057161"/>
              <a:ext cx="792480" cy="42151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6D4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929138" y="-1293381"/>
              <a:ext cx="476250" cy="4504055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3200">
                  <a:solidFill>
                    <a:srgbClr val="C29444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three-dimensional </a:t>
              </a:r>
              <a:r>
                <a:rPr lang="zh-CN" altLang="en-US" sz="3200">
                  <a:solidFill>
                    <a:srgbClr val="C29444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kite</a:t>
              </a:r>
              <a:endParaRPr lang="zh-CN" altLang="en-US" sz="320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zh-CN" altLang="en-US" sz="320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09930" y="2068195"/>
            <a:ext cx="60185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Generally, the skeleton of a folded structure is composed of one or more round barrels or other shaped barrels, such as lanterns, vases, rockets,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fish and so on.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42052" y="1168795"/>
            <a:ext cx="3780000" cy="3780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rot="5400000">
            <a:off x="2645344" y="-2645344"/>
            <a:ext cx="6901316" cy="12192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831830" y="208960"/>
            <a:ext cx="1199749" cy="1916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56653" y="813118"/>
            <a:ext cx="2983319" cy="108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16961" y="2962196"/>
            <a:ext cx="1152426" cy="36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16705" y="4943657"/>
            <a:ext cx="1837868" cy="5741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051737" y="2749621"/>
            <a:ext cx="2746009" cy="108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221612" y="2673949"/>
            <a:ext cx="2978164" cy="45846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52912" y="25079"/>
            <a:ext cx="5686175" cy="370928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97560" y="4498975"/>
            <a:ext cx="98742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Thanks for attention</a:t>
            </a:r>
            <a:endParaRPr lang="en-US" altLang="zh-CN" sz="8000" b="1" dirty="0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8240" y="-211756"/>
            <a:ext cx="9875520" cy="7324825"/>
          </a:xfrm>
          <a:prstGeom prst="rect">
            <a:avLst/>
          </a:prstGeom>
          <a:solidFill>
            <a:schemeClr val="bg1"/>
          </a:solidFill>
          <a:ln w="76200">
            <a:solidFill>
              <a:srgbClr val="BAA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6000" y="991400"/>
            <a:ext cx="4680000" cy="4680000"/>
          </a:xfrm>
          <a:prstGeom prst="ellipse">
            <a:avLst/>
          </a:prstGeom>
          <a:solidFill>
            <a:srgbClr val="E5BC8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41362" y="3391695"/>
            <a:ext cx="3993410" cy="35274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6200000">
            <a:off x="5086985" y="1349375"/>
            <a:ext cx="2491105" cy="42976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/>
            <a:r>
              <a:rPr lang="zh-CN" altLang="en-US" sz="48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origin and development of the kite</a:t>
            </a:r>
            <a:r>
              <a:rPr lang="zh-CN" altLang="en-US" sz="5400" b="0" i="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sz="5400" b="0" i="0" dirty="0">
              <a:solidFill>
                <a:srgbClr val="000000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53600" y="4431565"/>
            <a:ext cx="1985610" cy="24261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6200000">
            <a:off x="5216525" y="-4523105"/>
            <a:ext cx="598170" cy="10227945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600" b="1" dirty="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The Spring and Autumn and Warring States period</a:t>
            </a:r>
            <a:endParaRPr lang="en-US" altLang="zh-CN" sz="3600" b="1" dirty="0">
              <a:solidFill>
                <a:srgbClr val="C29444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 b="1" dirty="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— </a:t>
            </a:r>
            <a:r>
              <a:rPr lang="en-US" altLang="zh-CN" sz="3600" b="1" dirty="0">
                <a:solidFill>
                  <a:srgbClr val="C29444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Invented by Mozi</a:t>
            </a:r>
            <a:endParaRPr lang="en-US" altLang="zh-CN" sz="3200" b="1" dirty="0">
              <a:solidFill>
                <a:srgbClr val="C29444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800" b="1" dirty="0">
              <a:solidFill>
                <a:srgbClr val="C29444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3640455" y="2077085"/>
            <a:ext cx="6028690" cy="35363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4720" y="4235450"/>
            <a:ext cx="9550400" cy="1324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4800">
                <a:latin typeface="Times New Roman" panose="02020603050405020304" charset="0"/>
                <a:cs typeface="Times New Roman" panose="02020603050405020304" charset="0"/>
              </a:rPr>
              <a:t>wooden kite</a:t>
            </a:r>
            <a:endParaRPr lang="zh-CN" alt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7045" y="650875"/>
            <a:ext cx="10879455" cy="455295"/>
          </a:xfrm>
          <a:prstGeom prst="rect">
            <a:avLst/>
          </a:prstGeom>
          <a:noFill/>
          <a:ln w="9525">
            <a:solidFill>
              <a:srgbClr val="C29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36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·The </a:t>
            </a:r>
            <a:r>
              <a:rPr lang="zh-CN" altLang="en-US" sz="36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Sui and Tang Dynasties</a:t>
            </a:r>
            <a:r>
              <a:rPr lang="en-US" altLang="zh-CN" sz="36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-- a stage of development·</a:t>
            </a:r>
            <a:endParaRPr lang="zh-CN" altLang="en-US" sz="3600">
              <a:solidFill>
                <a:srgbClr val="333333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498764"/>
            <a:ext cx="12192000" cy="939800"/>
          </a:xfrm>
          <a:prstGeom prst="rect">
            <a:avLst/>
          </a:prstGeom>
          <a:solidFill>
            <a:srgbClr val="C29444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7874" y="2310063"/>
            <a:ext cx="5545043" cy="37030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1785" y="2230120"/>
            <a:ext cx="6607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people began to make kites by paper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kite flying became a favorite outdoor activity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1755" y="1523365"/>
            <a:ext cx="5163820" cy="3811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08965" y="544195"/>
            <a:ext cx="9252585" cy="455295"/>
          </a:xfrm>
          <a:prstGeom prst="rect">
            <a:avLst/>
          </a:prstGeom>
          <a:noFill/>
          <a:ln w="9525">
            <a:solidFill>
              <a:srgbClr val="C29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8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·</a:t>
            </a:r>
            <a:r>
              <a:rPr lang="zh-CN" altLang="en-US" sz="28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Sui and Tang Dynasties</a:t>
            </a:r>
            <a:r>
              <a:rPr lang="en-US" altLang="zh-CN" sz="28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-- a stage of development·</a:t>
            </a:r>
            <a:endParaRPr lang="zh-CN" altLang="en-US" sz="2800">
              <a:solidFill>
                <a:srgbClr val="333333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498764"/>
            <a:ext cx="12192000" cy="939800"/>
          </a:xfrm>
          <a:prstGeom prst="rect">
            <a:avLst/>
          </a:prstGeom>
          <a:solidFill>
            <a:srgbClr val="C29444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735" y="5592445"/>
            <a:ext cx="7461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Along the River During the Qingming Festival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068404"/>
            <a:ext cx="12192000" cy="5370160"/>
          </a:xfrm>
          <a:prstGeom prst="rect">
            <a:avLst/>
          </a:prstGeom>
          <a:solidFill>
            <a:srgbClr val="C29444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33596" y="493485"/>
            <a:ext cx="576000" cy="1364344"/>
          </a:xfrm>
          <a:prstGeom prst="rect">
            <a:avLst/>
          </a:prstGeom>
          <a:solidFill>
            <a:srgbClr val="BAA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風箏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1161596" y="258644"/>
            <a:ext cx="720000" cy="469681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 rot="16200000">
            <a:off x="5473065" y="-4974590"/>
            <a:ext cx="736600" cy="111747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The Ming and Qing Dynasties</a:t>
            </a:r>
            <a:r>
              <a:rPr lang="en-US" altLang="zh-CN" sz="36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- the heyday of of kites </a:t>
            </a:r>
            <a:endParaRPr lang="en-US" altLang="zh-CN" sz="36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5967730" y="1202690"/>
            <a:ext cx="5781675" cy="52362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0200" y="1697990"/>
            <a:ext cx="57842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The size, style, making technology, decoration and flying skills of kites  made great progress beyond the previous generations.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very elegant activity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4744530" y="1587137"/>
            <a:ext cx="2700000" cy="18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37379" y="1587137"/>
            <a:ext cx="2700000" cy="18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51682" y="1587137"/>
            <a:ext cx="2700000" cy="180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6915" y="3972560"/>
            <a:ext cx="11444605" cy="26765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Chinese kite-flying activities play an important role in cultural exchanges with foreign countries, strengthening friendship with people around the world, and developing economy and tour</a:t>
            </a:r>
            <a:r>
              <a:rPr lang="en-US" sz="2800">
                <a:solidFill>
                  <a:srgbClr val="333333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ism. They play a significant part in people’s daily life as well.</a:t>
            </a:r>
            <a:endParaRPr lang="en-US" sz="2800">
              <a:solidFill>
                <a:srgbClr val="333333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 rot="16200000">
            <a:off x="5808345" y="-4974590"/>
            <a:ext cx="736600" cy="11174730"/>
          </a:xfrm>
          <a:prstGeom prst="rect">
            <a:avLst/>
          </a:prstGeom>
        </p:spPr>
        <p:txBody>
          <a:bodyPr vert="eaVert" wrap="square">
            <a:spAutoFit/>
          </a:bodyPr>
          <a:p>
            <a:r>
              <a:rPr lang="en-US" sz="36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Nowadays </a:t>
            </a:r>
            <a:r>
              <a:rPr lang="en-US" altLang="zh-CN" sz="36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- an important traditional Chinese culture</a:t>
            </a:r>
            <a:endParaRPr lang="en-US" altLang="zh-CN" sz="36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8240" y="-211756"/>
            <a:ext cx="9875520" cy="7324825"/>
          </a:xfrm>
          <a:prstGeom prst="rect">
            <a:avLst/>
          </a:prstGeom>
          <a:solidFill>
            <a:schemeClr val="bg1"/>
          </a:solidFill>
          <a:ln w="76200">
            <a:solidFill>
              <a:srgbClr val="BAA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6000" y="991400"/>
            <a:ext cx="4680000" cy="4680000"/>
          </a:xfrm>
          <a:prstGeom prst="ellipse">
            <a:avLst/>
          </a:prstGeom>
          <a:solidFill>
            <a:srgbClr val="E5BC8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 rot="16200000">
            <a:off x="5703860" y="534430"/>
            <a:ext cx="1013460" cy="536575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5400" dirty="0">
                <a:solidFill>
                  <a:srgbClr val="000000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The use of the kite </a:t>
            </a:r>
            <a:endParaRPr lang="zh-CN" altLang="en-US" sz="5400" b="0" i="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41362" y="3391695"/>
            <a:ext cx="3993410" cy="352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520.468346456693,&quot;left&quot;:-4.4,&quot;top&quot;:-13.468346456692917,&quot;width&quot;:925.95}"/>
</p:tagLst>
</file>

<file path=ppt/tags/tag2.xml><?xml version="1.0" encoding="utf-8"?>
<p:tagLst xmlns:p="http://schemas.openxmlformats.org/presentationml/2006/main">
  <p:tag name="KSO_WM_DIAGRAM_VIRTUALLY_FRAME" val="{&quot;height&quot;:520.468346456693,&quot;left&quot;:-4.4,&quot;top&quot;:-13.468346456692917,&quot;width&quot;:925.95}"/>
</p:tagLst>
</file>

<file path=ppt/tags/tag3.xml><?xml version="1.0" encoding="utf-8"?>
<p:tagLst xmlns:p="http://schemas.openxmlformats.org/presentationml/2006/main">
  <p:tag name="KSO_WM_DIAGRAM_VIRTUALLY_FRAME" val="{&quot;height&quot;:520.468346456693,&quot;left&quot;:-4.4,&quot;top&quot;:-13.468346456692917,&quot;width&quot;:925.95}"/>
</p:tagLst>
</file>

<file path=ppt/tags/tag4.xml><?xml version="1.0" encoding="utf-8"?>
<p:tagLst xmlns:p="http://schemas.openxmlformats.org/presentationml/2006/main">
  <p:tag name="KSO_WM_DIAGRAM_VIRTUALLY_FRAME" val="{&quot;height&quot;:395.82062992125987,&quot;left&quot;:264.9497637795276,&quot;top&quot;:77.30527559055119,&quot;width&quot;:506.7197637795276}"/>
</p:tagLst>
</file>

<file path=ppt/tags/tag5.xml><?xml version="1.0" encoding="utf-8"?>
<p:tagLst xmlns:p="http://schemas.openxmlformats.org/presentationml/2006/main">
  <p:tag name="KSO_WM_DIAGRAM_VIRTUALLY_FRAME" val="{&quot;height&quot;:341.8926771653543,&quot;left&quot;:142.71307086614172,&quot;top&quot;:121.18110236220473,&quot;width&quot;:675.9128346456694}"/>
</p:tagLst>
</file>

<file path=ppt/tags/tag6.xml><?xml version="1.0" encoding="utf-8"?>
<p:tagLst xmlns:p="http://schemas.openxmlformats.org/presentationml/2006/main">
  <p:tag name="commondata" val="eyJoZGlkIjoiYjA1MTcwYWQ2YTIyYWJkMTllNzk2ZGM3MTczOGI5OTgifQ==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3437</Words>
  <Application>WPS 演示</Application>
  <PresentationFormat>宽屏</PresentationFormat>
  <Paragraphs>111</Paragraphs>
  <Slides>22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楷体</vt:lpstr>
      <vt:lpstr>Times New Roman</vt:lpstr>
      <vt:lpstr>Arial Unicode MS</vt:lpstr>
      <vt:lpstr>等线</vt:lpstr>
      <vt:lpstr>Calibri</vt:lpstr>
      <vt:lpstr>Calibri Light</vt:lpstr>
      <vt:lpstr>等线 Light</vt:lpstr>
      <vt:lpstr>新宋体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Layla</cp:lastModifiedBy>
  <cp:revision>73</cp:revision>
  <dcterms:created xsi:type="dcterms:W3CDTF">1900-01-01T00:00:00Z</dcterms:created>
  <dcterms:modified xsi:type="dcterms:W3CDTF">2024-09-19T03:46:32Z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D28508F389AB45D4B55BEE24E4AAF036_12</vt:lpwstr>
  </property>
  <property fmtid="{D5CDD505-2E9C-101B-9397-08002B2CF9AE}" pid="3" name="KSOProductBuildVer">
    <vt:lpwstr>2052-12.1.0.18276</vt:lpwstr>
  </property>
</Properties>
</file>