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409" r:id="rId3"/>
    <p:sldId id="455" r:id="rId4"/>
    <p:sldId id="411" r:id="rId5"/>
    <p:sldId id="456" r:id="rId7"/>
    <p:sldId id="457" r:id="rId8"/>
    <p:sldId id="452" r:id="rId9"/>
    <p:sldId id="458" r:id="rId10"/>
    <p:sldId id="470" r:id="rId11"/>
    <p:sldId id="459" r:id="rId12"/>
    <p:sldId id="473" r:id="rId13"/>
    <p:sldId id="471" r:id="rId14"/>
    <p:sldId id="460" r:id="rId15"/>
    <p:sldId id="474" r:id="rId16"/>
    <p:sldId id="475" r:id="rId17"/>
    <p:sldId id="463" r:id="rId18"/>
    <p:sldId id="464" r:id="rId19"/>
    <p:sldId id="465" r:id="rId20"/>
    <p:sldId id="46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160"/>
    <a:srgbClr val="24466C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站酷小薇LOGO体" panose="02010600010101010101" pitchFamily="2" charset="-122"/>
              <a:ea typeface="站酷小薇LOGO体" panose="02010600010101010101" pitchFamily="2" charset="-122"/>
              <a:cs typeface="站酷小薇LOGO体" panose="0201060001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站酷小薇LOGO体" panose="02010600010101010101" pitchFamily="2" charset="-122"/>
                <a:ea typeface="站酷小薇LOGO体" panose="02010600010101010101" pitchFamily="2" charset="-122"/>
              </a:rPr>
            </a:fld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  <a:cs typeface="站酷小薇LOGO体" panose="0201060001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站酷小薇LOGO体" panose="02010600010101010101" pitchFamily="2" charset="-122"/>
                <a:ea typeface="站酷小薇LOGO体" panose="02010600010101010101" pitchFamily="2" charset="-122"/>
              </a:rPr>
            </a:fld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站酷小薇LOGO体" panose="02010600010101010101" pitchFamily="2" charset="-122"/>
        <a:ea typeface="站酷小薇LOGO体" panose="02010600010101010101" pitchFamily="2" charset="-122"/>
        <a:cs typeface="站酷小薇LOGO体" panose="0201060001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站酷小薇LOGO体" panose="02010600010101010101" pitchFamily="2" charset="-122"/>
        <a:ea typeface="站酷小薇LOGO体" panose="02010600010101010101" pitchFamily="2" charset="-122"/>
        <a:cs typeface="站酷小薇LOGO体" panose="0201060001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站酷小薇LOGO体" panose="02010600010101010101" pitchFamily="2" charset="-122"/>
        <a:ea typeface="站酷小薇LOGO体" panose="02010600010101010101" pitchFamily="2" charset="-122"/>
        <a:cs typeface="站酷小薇LOGO体" panose="0201060001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站酷小薇LOGO体" panose="02010600010101010101" pitchFamily="2" charset="-122"/>
        <a:ea typeface="站酷小薇LOGO体" panose="02010600010101010101" pitchFamily="2" charset="-122"/>
        <a:cs typeface="站酷小薇LOGO体" panose="0201060001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站酷小薇LOGO体" panose="02010600010101010101" pitchFamily="2" charset="-122"/>
        <a:ea typeface="站酷小薇LOGO体" panose="02010600010101010101" pitchFamily="2" charset="-122"/>
        <a:cs typeface="站酷小薇LOGO体" panose="0201060001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  <a:cs typeface="站酷小薇LOGO体" panose="02010600010101010101" pitchFamily="2" charset="-122"/>
            </a:endParaRPr>
          </a:p>
        </p:txBody>
      </p:sp>
      <p:pic>
        <p:nvPicPr>
          <p:cNvPr id="8" name="图片 7" descr="6232225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16200000">
            <a:off x="2667000" y="-2666365"/>
            <a:ext cx="6858000" cy="12191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站酷小薇LOGO体" panose="02010600010101010101" pitchFamily="2" charset="-122"/>
          <a:ea typeface="站酷小薇LOGO体" panose="02010600010101010101" pitchFamily="2" charset="-122"/>
          <a:cs typeface="站酷小薇LOGO体" panose="02010600010101010101" pitchFamily="2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站酷小薇LOGO体" panose="02010600010101010101" pitchFamily="2" charset="-122"/>
          <a:ea typeface="站酷小薇LOGO体" panose="02010600010101010101" pitchFamily="2" charset="-122"/>
          <a:cs typeface="站酷小薇LOGO体" panose="02010600010101010101" pitchFamily="2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站酷小薇LOGO体" panose="02010600010101010101" pitchFamily="2" charset="-122"/>
          <a:ea typeface="站酷小薇LOGO体" panose="02010600010101010101" pitchFamily="2" charset="-122"/>
          <a:cs typeface="站酷小薇LOGO体" panose="02010600010101010101" pitchFamily="2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站酷小薇LOGO体" panose="02010600010101010101" pitchFamily="2" charset="-122"/>
          <a:ea typeface="站酷小薇LOGO体" panose="02010600010101010101" pitchFamily="2" charset="-122"/>
          <a:cs typeface="站酷小薇LOGO体" panose="02010600010101010101" pitchFamily="2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站酷小薇LOGO体" panose="02010600010101010101" pitchFamily="2" charset="-122"/>
          <a:ea typeface="站酷小薇LOGO体" panose="02010600010101010101" pitchFamily="2" charset="-122"/>
          <a:cs typeface="站酷小薇LOGO体" panose="02010600010101010101" pitchFamily="2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站酷小薇LOGO体" panose="02010600010101010101" pitchFamily="2" charset="-122"/>
          <a:ea typeface="站酷小薇LOGO体" panose="02010600010101010101" pitchFamily="2" charset="-122"/>
          <a:cs typeface="站酷小薇LOGO体" panose="0201060001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5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2.xml"/><Relationship Id="rId2" Type="http://schemas.openxmlformats.org/officeDocument/2006/relationships/image" Target="../media/image8.png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4.xml"/><Relationship Id="rId2" Type="http://schemas.openxmlformats.org/officeDocument/2006/relationships/image" Target="../media/image9.png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 descr="山楂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4010" y="3151505"/>
            <a:ext cx="3107055" cy="3379470"/>
          </a:xfrm>
          <a:prstGeom prst="rect">
            <a:avLst/>
          </a:prstGeom>
        </p:spPr>
      </p:pic>
      <p:pic>
        <p:nvPicPr>
          <p:cNvPr id="8" name="PA-图片 7" descr="云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470" y="5825490"/>
            <a:ext cx="1430020" cy="711200"/>
          </a:xfrm>
          <a:prstGeom prst="rect">
            <a:avLst/>
          </a:prstGeom>
        </p:spPr>
      </p:pic>
      <p:pic>
        <p:nvPicPr>
          <p:cNvPr id="9" name="PA-图片 8" descr="云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98660" y="465455"/>
            <a:ext cx="1790065" cy="890270"/>
          </a:xfrm>
          <a:prstGeom prst="rect">
            <a:avLst/>
          </a:prstGeom>
        </p:spPr>
      </p:pic>
      <p:sp>
        <p:nvSpPr>
          <p:cNvPr id="16" name="PA-文本框 15"/>
          <p:cNvSpPr txBox="1"/>
          <p:nvPr>
            <p:custDataLst>
              <p:tags r:id="rId6"/>
            </p:custDataLst>
          </p:nvPr>
        </p:nvSpPr>
        <p:spPr>
          <a:xfrm>
            <a:off x="1021715" y="4406265"/>
            <a:ext cx="2977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站酷小薇LOGO体" panose="02010600010101010101" pitchFamily="2" charset="-122"/>
              </a:rPr>
              <a:t>Chen Mengzhu (Chris)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站酷小薇LOGO体" panose="02010600010101010101" pitchFamily="2" charset="-122"/>
            </a:endParaRPr>
          </a:p>
        </p:txBody>
      </p:sp>
      <p:sp>
        <p:nvSpPr>
          <p:cNvPr id="20" name="PA-弧形 19"/>
          <p:cNvSpPr/>
          <p:nvPr>
            <p:custDataLst>
              <p:tags r:id="rId7"/>
            </p:custDataLst>
          </p:nvPr>
        </p:nvSpPr>
        <p:spPr>
          <a:xfrm>
            <a:off x="3983355" y="465455"/>
            <a:ext cx="1591945" cy="1491615"/>
          </a:xfrm>
          <a:prstGeom prst="arc">
            <a:avLst>
              <a:gd name="adj1" fmla="val 12591900"/>
              <a:gd name="adj2" fmla="val 0"/>
            </a:avLst>
          </a:prstGeom>
          <a:ln>
            <a:solidFill>
              <a:srgbClr val="2241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站酷小薇LOGO体" panose="02010600010101010101" pitchFamily="2" charset="-122"/>
            </a:endParaRPr>
          </a:p>
        </p:txBody>
      </p:sp>
      <p:cxnSp>
        <p:nvCxnSpPr>
          <p:cNvPr id="22" name="PA-直接连接符 21"/>
          <p:cNvCxnSpPr/>
          <p:nvPr>
            <p:custDataLst>
              <p:tags r:id="rId8"/>
            </p:custDataLst>
          </p:nvPr>
        </p:nvCxnSpPr>
        <p:spPr>
          <a:xfrm flipV="1">
            <a:off x="5609910" y="1865544"/>
            <a:ext cx="634462" cy="320889"/>
          </a:xfrm>
          <a:prstGeom prst="line">
            <a:avLst/>
          </a:prstGeom>
          <a:ln>
            <a:solidFill>
              <a:srgbClr val="224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-直接连接符 23"/>
          <p:cNvCxnSpPr/>
          <p:nvPr>
            <p:custDataLst>
              <p:tags r:id="rId9"/>
            </p:custDataLst>
          </p:nvPr>
        </p:nvCxnSpPr>
        <p:spPr>
          <a:xfrm flipV="1">
            <a:off x="5575592" y="2291080"/>
            <a:ext cx="298615" cy="151030"/>
          </a:xfrm>
          <a:prstGeom prst="line">
            <a:avLst/>
          </a:prstGeom>
          <a:ln>
            <a:solidFill>
              <a:srgbClr val="224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-直接连接符 26"/>
          <p:cNvCxnSpPr/>
          <p:nvPr>
            <p:custDataLst>
              <p:tags r:id="rId10"/>
            </p:custDataLst>
          </p:nvPr>
        </p:nvCxnSpPr>
        <p:spPr>
          <a:xfrm flipV="1">
            <a:off x="5539648" y="5338550"/>
            <a:ext cx="634462" cy="320889"/>
          </a:xfrm>
          <a:prstGeom prst="line">
            <a:avLst/>
          </a:prstGeom>
          <a:ln>
            <a:solidFill>
              <a:srgbClr val="224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A-直接连接符 27"/>
          <p:cNvCxnSpPr/>
          <p:nvPr>
            <p:custDataLst>
              <p:tags r:id="rId11"/>
            </p:custDataLst>
          </p:nvPr>
        </p:nvCxnSpPr>
        <p:spPr>
          <a:xfrm flipV="1">
            <a:off x="5407497" y="5221924"/>
            <a:ext cx="634462" cy="320889"/>
          </a:xfrm>
          <a:prstGeom prst="line">
            <a:avLst/>
          </a:prstGeom>
          <a:ln>
            <a:solidFill>
              <a:srgbClr val="224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-弧形 28"/>
          <p:cNvSpPr/>
          <p:nvPr>
            <p:custDataLst>
              <p:tags r:id="rId12"/>
            </p:custDataLst>
          </p:nvPr>
        </p:nvSpPr>
        <p:spPr>
          <a:xfrm>
            <a:off x="6042062" y="1354965"/>
            <a:ext cx="831407" cy="831407"/>
          </a:xfrm>
          <a:prstGeom prst="arc">
            <a:avLst/>
          </a:prstGeom>
          <a:ln>
            <a:solidFill>
              <a:srgbClr val="2241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站酷小薇LOGO体" panose="02010600010101010101" pitchFamily="2" charset="-122"/>
            </a:endParaRPr>
          </a:p>
        </p:txBody>
      </p:sp>
      <p:grpSp>
        <p:nvGrpSpPr>
          <p:cNvPr id="41" name="PA-组合 40"/>
          <p:cNvGrpSpPr/>
          <p:nvPr>
            <p:custDataLst>
              <p:tags r:id="rId13"/>
            </p:custDataLst>
          </p:nvPr>
        </p:nvGrpSpPr>
        <p:grpSpPr>
          <a:xfrm>
            <a:off x="1219416" y="1128930"/>
            <a:ext cx="669493" cy="463763"/>
            <a:chOff x="4755096" y="2602765"/>
            <a:chExt cx="669493" cy="463763"/>
          </a:xfrm>
        </p:grpSpPr>
        <p:sp>
          <p:nvSpPr>
            <p:cNvPr id="30" name="PA-椭圆 29"/>
            <p:cNvSpPr/>
            <p:nvPr>
              <p:custDataLst>
                <p:tags r:id="rId14"/>
              </p:custDataLst>
            </p:nvPr>
          </p:nvSpPr>
          <p:spPr>
            <a:xfrm>
              <a:off x="5293203" y="2602765"/>
              <a:ext cx="131386" cy="131386"/>
            </a:xfrm>
            <a:prstGeom prst="ellipse">
              <a:avLst/>
            </a:prstGeom>
            <a:noFill/>
            <a:ln>
              <a:solidFill>
                <a:srgbClr val="224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站酷小薇LOGO体" panose="02010600010101010101" pitchFamily="2" charset="-122"/>
              </a:endParaRPr>
            </a:p>
          </p:txBody>
        </p:sp>
        <p:cxnSp>
          <p:nvCxnSpPr>
            <p:cNvPr id="31" name="PA-直接连接符 30"/>
            <p:cNvCxnSpPr/>
            <p:nvPr>
              <p:custDataLst>
                <p:tags r:id="rId15"/>
              </p:custDataLst>
            </p:nvPr>
          </p:nvCxnSpPr>
          <p:spPr>
            <a:xfrm flipV="1">
              <a:off x="4755096" y="2710429"/>
              <a:ext cx="555987" cy="356099"/>
            </a:xfrm>
            <a:prstGeom prst="line">
              <a:avLst/>
            </a:prstGeom>
            <a:ln>
              <a:solidFill>
                <a:srgbClr val="224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1021715" y="2400935"/>
            <a:ext cx="7380605" cy="179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thelas Regular" panose="02000503000000020003" charset="0"/>
                <a:cs typeface="Athelas Regular" panose="02000503000000020003" charset="0"/>
              </a:rPr>
              <a:t>Tanghulu, </a:t>
            </a:r>
            <a:endParaRPr lang="zh-CN" altLang="en-US" sz="4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thelas Regular" panose="02000503000000020003" charset="0"/>
              <a:cs typeface="Athelas Regular" panose="02000503000000020003" charset="0"/>
            </a:endParaRPr>
          </a:p>
          <a:p>
            <a:r>
              <a:rPr lang="zh-CN" altLang="en-US" sz="4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thelas Regular" panose="02000503000000020003" charset="0"/>
                <a:cs typeface="Athelas Regular" panose="02000503000000020003" charset="0"/>
              </a:rPr>
              <a:t>Sugar-coated Haws on a Stick</a:t>
            </a:r>
            <a:endParaRPr lang="zh-CN" altLang="en-US" sz="4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thelas Regular" panose="02000503000000020003" charset="0"/>
              <a:cs typeface="Athelas Regular" panose="02000503000000020003" charset="0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bldLvl="0" animBg="1"/>
      <p:bldP spid="2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34820" y="3173730"/>
            <a:ext cx="9394190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How many steps are there in making Tanghulu?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34820" y="3173730"/>
            <a:ext cx="8691880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What is the second step of making Tanghulu?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68985" y="485140"/>
            <a:ext cx="10468610" cy="9220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 algn="ctr">
              <a:buNone/>
            </a:pPr>
            <a:r>
              <a:rPr lang="en-US" sz="40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  <a:sym typeface="+mn-ea"/>
              </a:rPr>
              <a:t>Nutritive Value of Tanghulu</a:t>
            </a:r>
            <a:endParaRPr lang="en-US" sz="40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sz="3200">
              <a:solidFill>
                <a:srgbClr val="C00000"/>
              </a:solidFill>
              <a:latin typeface="Papyrus Regular" panose="020B0602040200020303" charset="0"/>
              <a:cs typeface="Papyrus Regular" panose="020B0602040200020303" charset="0"/>
              <a:sym typeface="+mn-ea"/>
            </a:endParaRPr>
          </a:p>
          <a:p>
            <a:pPr marL="571500" indent="-571500" algn="just">
              <a:buFont typeface="Wingdings" panose="05000000000000000000" charset="0"/>
              <a:buChar char=""/>
            </a:pPr>
            <a:endParaRPr lang="en-US" sz="3200">
              <a:solidFill>
                <a:srgbClr val="C00000"/>
              </a:solidFill>
              <a:latin typeface="Papyrus Regular" panose="020B0602040200020303" charset="0"/>
              <a:cs typeface="Papyrus Regular" panose="020B0602040200020303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0280" y="1239520"/>
            <a:ext cx="9999345" cy="501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just">
              <a:buFont typeface="Wingdings" panose="05000000000000000000" charset="0"/>
              <a:buChar char=""/>
            </a:pPr>
            <a:r>
              <a:rPr lang="en-US" sz="24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  <a:sym typeface="+mn-ea"/>
              </a:rPr>
              <a:t>no pigment, no food additives, good taste, naturally nutritional food. </a:t>
            </a:r>
            <a:endParaRPr lang="en-US" altLang="en-US" sz="24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0280" y="2084070"/>
            <a:ext cx="10382885" cy="935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Wingdings" panose="05000000000000000000" charset="0"/>
              <a:buChar char=""/>
            </a:pPr>
            <a:r>
              <a:rPr lang="en-US" sz="24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  <a:sym typeface="+mn-ea"/>
              </a:rPr>
              <a:t>rich in </a:t>
            </a:r>
            <a:r>
              <a:rPr lang="en-US" sz="2400" b="1" i="1">
                <a:solidFill>
                  <a:srgbClr val="C00000"/>
                </a:solidFill>
                <a:latin typeface="Athelas Bold Italic" panose="02000503000000020003" charset="0"/>
                <a:cs typeface="Athelas Bold Italic" panose="02000503000000020003" charset="0"/>
                <a:sym typeface="+mn-ea"/>
              </a:rPr>
              <a:t>vitamin C, pectin, hawthorn acid</a:t>
            </a:r>
            <a:r>
              <a:rPr lang="en-US" sz="24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  <a:sym typeface="+mn-ea"/>
              </a:rPr>
              <a:t>, and other organic acids and nutrients.</a:t>
            </a:r>
            <a:endParaRPr lang="en-US" sz="24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  <a:sym typeface="+mn-ea"/>
            </a:endParaRPr>
          </a:p>
          <a:p>
            <a:endParaRPr lang="en-US" altLang="en-US" sz="24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645" y="3186430"/>
            <a:ext cx="5250815" cy="209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</a:rPr>
              <a:t>Medical Effects:</a:t>
            </a:r>
            <a:endParaRPr lang="en-US" altLang="zh-CN" sz="24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Athelas Regular" panose="02000503000000020003" charset="0"/>
                <a:cs typeface="Athelas Regular" panose="02000503000000020003" charset="0"/>
              </a:rPr>
              <a:t>eliminate food accumulation</a:t>
            </a:r>
            <a:endParaRPr lang="en-US" altLang="zh-CN" sz="2400">
              <a:latin typeface="Athelas Regular" panose="02000503000000020003" charset="0"/>
              <a:cs typeface="Athelas Regular" panose="02000503000000020003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Athelas Regular" panose="02000503000000020003" charset="0"/>
                <a:cs typeface="Athelas Regular" panose="02000503000000020003" charset="0"/>
              </a:rPr>
              <a:t>disperse congestion</a:t>
            </a:r>
            <a:endParaRPr lang="en-US" altLang="zh-CN" sz="2400">
              <a:latin typeface="Athelas Regular" panose="02000503000000020003" charset="0"/>
              <a:cs typeface="Athelas Regular" panose="02000503000000020003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Athelas Regular" panose="02000503000000020003" charset="0"/>
                <a:cs typeface="Athelas Regular" panose="02000503000000020003" charset="0"/>
              </a:rPr>
              <a:t>reduce blood lipid and serum cholesterol </a:t>
            </a:r>
            <a:endParaRPr lang="en-US" altLang="zh-CN" sz="2400">
              <a:latin typeface="Athelas Regular" panose="02000503000000020003" charset="0"/>
              <a:cs typeface="Athelas Regular" panose="02000503000000020003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51600" y="3186430"/>
            <a:ext cx="4901565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</a:rPr>
              <a:t>Caution:</a:t>
            </a:r>
            <a:endParaRPr lang="en-US" altLang="zh-CN" sz="24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Athelas Regular" panose="02000503000000020003" charset="0"/>
                <a:cs typeface="Athelas Regular" panose="02000503000000020003" charset="0"/>
              </a:rPr>
              <a:t>diabetes patients </a:t>
            </a:r>
            <a:endParaRPr lang="en-US" altLang="zh-CN" sz="2400">
              <a:latin typeface="Athelas Regular" panose="02000503000000020003" charset="0"/>
              <a:cs typeface="Athelas Regular" panose="02000503000000020003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Athelas Regular" panose="02000503000000020003" charset="0"/>
                <a:cs typeface="Athelas Regular" panose="02000503000000020003" charset="0"/>
              </a:rPr>
              <a:t>people with a weak spleen and stomach </a:t>
            </a:r>
            <a:endParaRPr lang="en-US" altLang="zh-CN" sz="2400">
              <a:latin typeface="Athelas Regular" panose="02000503000000020003" charset="0"/>
              <a:cs typeface="Athelas Regular" panose="02000503000000020003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C00000"/>
                </a:solidFill>
                <a:latin typeface="Athelas Regular" panose="02000503000000020003" charset="0"/>
                <a:cs typeface="Athelas Regular" panose="02000503000000020003" charset="0"/>
                <a:sym typeface="+mn-ea"/>
              </a:rPr>
              <a:t>should not eat too much !</a:t>
            </a:r>
            <a:endParaRPr lang="en-US" altLang="zh-CN" sz="2400">
              <a:solidFill>
                <a:srgbClr val="C00000"/>
              </a:solidFill>
              <a:latin typeface="Athelas Regular" panose="02000503000000020003" charset="0"/>
              <a:cs typeface="Athelas Regular" panose="020005030000000200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131060" y="3173730"/>
            <a:ext cx="7930515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 Is Tanghulu suitable for everyone to eat?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654300" y="3173730"/>
            <a:ext cx="6884035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Who should avoid eating Tanghulu?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6391910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Commercialization &amp; Innovation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pic>
        <p:nvPicPr>
          <p:cNvPr id="2" name="图片 1" descr="u=3285855832,353492905&amp;fm=253&amp;fmt=auto&amp;app=138&amp;f=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4120"/>
            <a:ext cx="3331845" cy="4476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4445" y="5904230"/>
            <a:ext cx="4454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 Regular" panose="02020803070505020304" charset="0"/>
                <a:cs typeface="Times New Roman Regular" panose="02020803070505020304" charset="0"/>
              </a:rPr>
              <a:t>Tanghuluhuluhulu...</a:t>
            </a:r>
            <a:endParaRPr lang="en-US" altLang="zh-CN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4" name="图片 3" descr="eb7939c2568e4d6bafa0d73338fd7c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983105"/>
            <a:ext cx="4454525" cy="29718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011160" y="5690870"/>
            <a:ext cx="2072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 Regular" panose="02020803070505020304" charset="0"/>
                <a:cs typeface="Times New Roman Regular" panose="02020803070505020304" charset="0"/>
              </a:rPr>
              <a:t>Tanghulu.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374005" y="3320415"/>
            <a:ext cx="1377315" cy="3346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6391910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Commercialization &amp; Innovation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3315" y="2980690"/>
            <a:ext cx="96710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Everything can be made into Tanghulu.</a:t>
            </a:r>
            <a:endParaRPr lang="en-US" altLang="zh-CN" sz="36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万物皆可糖葫芦。）</a:t>
            </a:r>
            <a:endParaRPr lang="zh-CN" altLang="en-US" sz="24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5" name="图片 4" descr="36341729732259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" y="1130300"/>
            <a:ext cx="3532505" cy="4371340"/>
          </a:xfrm>
          <a:prstGeom prst="rect">
            <a:avLst/>
          </a:prstGeom>
        </p:spPr>
      </p:pic>
      <p:pic>
        <p:nvPicPr>
          <p:cNvPr id="4" name="图片 3" descr="36331729732258_.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159000"/>
            <a:ext cx="3670300" cy="4528185"/>
          </a:xfrm>
          <a:prstGeom prst="rect">
            <a:avLst/>
          </a:prstGeom>
        </p:spPr>
      </p:pic>
      <p:pic>
        <p:nvPicPr>
          <p:cNvPr id="11" name="图片 10" descr="WechatIMG1947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045" y="1091565"/>
            <a:ext cx="3563620" cy="4408805"/>
          </a:xfrm>
          <a:prstGeom prst="rect">
            <a:avLst/>
          </a:prstGeom>
        </p:spPr>
      </p:pic>
      <p:pic>
        <p:nvPicPr>
          <p:cNvPr id="3" name="图片 2" descr="36361729732262_.p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50" y="2131695"/>
            <a:ext cx="3670300" cy="4555490"/>
          </a:xfrm>
          <a:prstGeom prst="rect">
            <a:avLst/>
          </a:prstGeom>
        </p:spPr>
      </p:pic>
      <p:pic>
        <p:nvPicPr>
          <p:cNvPr id="9" name="图片 8" descr="WechatIMG1947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50" y="1002030"/>
            <a:ext cx="3550285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035425" y="485140"/>
            <a:ext cx="412051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Cultural Significance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11450" y="1677035"/>
            <a:ext cx="7216140" cy="5219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Athelas Regular" panose="02000503000000020003" charset="0"/>
                <a:cs typeface="Athelas Regular" panose="02000503000000020003" charset="0"/>
              </a:rPr>
              <a:t>Family Reunion and Harmony (团圆美满)</a:t>
            </a:r>
            <a:endParaRPr lang="zh-CN" altLang="en-US" sz="2800">
              <a:latin typeface="Athelas Regular" panose="02000503000000020003" charset="0"/>
              <a:cs typeface="Athelas Regular" panose="020005030000000200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1450" y="2907030"/>
            <a:ext cx="7216140" cy="52197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Athelas Regular" panose="02000503000000020003" charset="0"/>
                <a:cs typeface="Athelas Regular" panose="02000503000000020003" charset="0"/>
              </a:rPr>
              <a:t>Prosperity and Vitality (红红火火)</a:t>
            </a:r>
            <a:endParaRPr lang="zh-CN" altLang="en-US" sz="2800">
              <a:latin typeface="Athelas Regular" panose="02000503000000020003" charset="0"/>
              <a:cs typeface="Athelas Regular" panose="020005030000000200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1450" y="4137025"/>
            <a:ext cx="7216140" cy="5219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Athelas Regular" panose="02000503000000020003" charset="0"/>
                <a:cs typeface="Athelas Regular" panose="02000503000000020003" charset="0"/>
              </a:rPr>
              <a:t>Sweetness and Happiness (甜甜蜜蜜)</a:t>
            </a:r>
            <a:endParaRPr lang="zh-CN" altLang="en-US" sz="2800">
              <a:latin typeface="Athelas Regular" panose="02000503000000020003" charset="0"/>
              <a:cs typeface="Athelas Regular" panose="02000503000000020003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1450" y="5367020"/>
            <a:ext cx="7216140" cy="52197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Athelas Regular" panose="02000503000000020003" charset="0"/>
                <a:cs typeface="Athelas Regular" panose="02000503000000020003" charset="0"/>
              </a:rPr>
              <a:t>Good Fortune and Wealth (吉祥富贵)</a:t>
            </a:r>
            <a:endParaRPr lang="zh-CN" altLang="en-US" sz="2800">
              <a:latin typeface="Athelas Regular" panose="02000503000000020003" charset="0"/>
              <a:cs typeface="Athelas Regular" panose="020005030000000200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87140" y="2934335"/>
            <a:ext cx="46177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THANKS</a:t>
            </a:r>
            <a:endParaRPr lang="en-US" altLang="zh-CN" sz="6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99485"/>
            <a:ext cx="10969200" cy="705600"/>
          </a:xfrm>
        </p:spPr>
        <p:txBody>
          <a:bodyPr>
            <a:normAutofit/>
          </a:bodyPr>
          <a:p>
            <a:pPr algn="ctr"/>
            <a:r>
              <a:rPr lang="en-US" altLang="zh-CN" b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thelas Regular" panose="02000503000000020003" charset="0"/>
                <a:cs typeface="Athelas Regular" panose="02000503000000020003" charset="0"/>
              </a:rPr>
              <a:t>Which is your favorite one?</a:t>
            </a:r>
            <a:endParaRPr lang="en-US" altLang="zh-CN" b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thelas Regular" panose="02000503000000020003" charset="0"/>
              <a:cs typeface="Athelas Regular" panose="02000503000000020003" charset="0"/>
            </a:endParaRPr>
          </a:p>
        </p:txBody>
      </p:sp>
      <p:pic>
        <p:nvPicPr>
          <p:cNvPr id="7" name="图片 6" descr="36351729732260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8865" y="1179195"/>
            <a:ext cx="4954905" cy="5513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-矩形 48"/>
          <p:cNvSpPr/>
          <p:nvPr>
            <p:custDataLst>
              <p:tags r:id="rId1"/>
            </p:custDataLst>
          </p:nvPr>
        </p:nvSpPr>
        <p:spPr>
          <a:xfrm>
            <a:off x="1167130" y="349885"/>
            <a:ext cx="6127750" cy="78359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Athelas Regular" panose="02000503000000020003" charset="0"/>
                <a:ea typeface="站酷小薇LOGO体" panose="02010600010101010101" pitchFamily="2" charset="-122"/>
                <a:cs typeface="Athelas Regular" panose="02000503000000020003" charset="0"/>
                <a:sym typeface="站酷小薇LOGO体" panose="02010600010101010101" pitchFamily="2" charset="-122"/>
              </a:rPr>
              <a:t>About Tanghulu</a:t>
            </a:r>
            <a:endParaRPr lang="en-US" altLang="zh-CN" sz="3600" dirty="0">
              <a:solidFill>
                <a:srgbClr val="C00000"/>
              </a:solidFill>
              <a:latin typeface="Athelas Regular" panose="02000503000000020003" charset="0"/>
              <a:ea typeface="站酷小薇LOGO体" panose="02010600010101010101" pitchFamily="2" charset="-122"/>
              <a:cs typeface="Athelas Regular" panose="02000503000000020003" charset="0"/>
              <a:sym typeface="站酷小薇LOGO体" panose="02010600010101010101" pitchFamily="2" charset="-122"/>
            </a:endParaRPr>
          </a:p>
        </p:txBody>
      </p:sp>
      <p:pic>
        <p:nvPicPr>
          <p:cNvPr id="34" name="PA-图片 6" descr="山楂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845" y="418465"/>
            <a:ext cx="657225" cy="715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905" y="1406525"/>
            <a:ext cx="4568825" cy="52197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6905" y="2139950"/>
            <a:ext cx="4568825" cy="52197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2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 Production Process</a:t>
            </a:r>
            <a:endParaRPr lang="en-US" altLang="zh-CN" sz="2800">
              <a:solidFill>
                <a:schemeClr val="tx2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6905" y="2873375"/>
            <a:ext cx="4568825" cy="521970"/>
          </a:xfrm>
          <a:prstGeom prst="rect">
            <a:avLst/>
          </a:prstGeom>
          <a:noFill/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 Nutritive Value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6905" y="3606800"/>
            <a:ext cx="5459730" cy="52197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 Commercialization &amp; Innovation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6905" y="4352925"/>
            <a:ext cx="4568825" cy="521970"/>
          </a:xfrm>
          <a:prstGeom prst="rect">
            <a:avLst/>
          </a:prstGeom>
          <a:noFill/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 Cultural Significance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2" name="图片 1" descr="WechatIMG1945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21960" y="746760"/>
            <a:ext cx="6500495" cy="535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2" name="图片 1" descr="屏幕快照 2024-10-22 上午9.58.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169545"/>
            <a:ext cx="6576695" cy="6541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7055" y="2639060"/>
            <a:ext cx="4591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Athelas Bold" panose="02000503000000020003" charset="0"/>
                <a:cs typeface="Athelas Bold" panose="02000503000000020003" charset="0"/>
              </a:rPr>
              <a:t> </a:t>
            </a:r>
            <a:r>
              <a:rPr lang="en-US" altLang="zh-CN" sz="2400" b="1">
                <a:latin typeface="Athelas Bold" panose="02000503000000020003" charset="0"/>
                <a:cs typeface="Athelas Bold" panose="02000503000000020003" charset="0"/>
              </a:rPr>
              <a:t>In </a:t>
            </a:r>
            <a:r>
              <a:rPr lang="en-US" altLang="zh-CN" sz="2400" b="1" i="1">
                <a:solidFill>
                  <a:srgbClr val="C00000"/>
                </a:solidFill>
                <a:latin typeface="Athelas Bold Italic" panose="02000503000000020003" charset="0"/>
                <a:cs typeface="Athelas Bold Italic" panose="02000503000000020003" charset="0"/>
              </a:rPr>
              <a:t>Song Dynasty</a:t>
            </a:r>
            <a:r>
              <a:rPr lang="en-US" altLang="zh-CN" sz="2400" b="1">
                <a:latin typeface="Athelas Bold" panose="02000503000000020003" charset="0"/>
                <a:cs typeface="Athelas Bold" panose="02000503000000020003" charset="0"/>
              </a:rPr>
              <a:t>, </a:t>
            </a:r>
            <a:r>
              <a:rPr lang="zh-CN" altLang="en-US" sz="2400" b="1">
                <a:latin typeface="Athelas Regular" panose="02000503000000020003" charset="0"/>
                <a:cs typeface="Athelas Regular" panose="02000503000000020003" charset="0"/>
              </a:rPr>
              <a:t>Emperor </a:t>
            </a:r>
            <a:r>
              <a:rPr lang="zh-CN" altLang="en-US" sz="2400" b="1">
                <a:latin typeface="Athelas Bold" panose="02000503000000020003" charset="0"/>
                <a:cs typeface="Athelas Bold" panose="02000503000000020003" charset="0"/>
              </a:rPr>
              <a:t>Guangzong's </a:t>
            </a:r>
            <a:r>
              <a:rPr lang="zh-CN" altLang="en-US" sz="2400" b="1">
                <a:latin typeface="Athelas Regular" panose="02000503000000020003" charset="0"/>
                <a:cs typeface="Athelas Regular" panose="02000503000000020003" charset="0"/>
              </a:rPr>
              <a:t>favorite concubine, Huang Guifei, fell ill.</a:t>
            </a:r>
            <a:endParaRPr lang="zh-CN" altLang="en-US" sz="2400" b="1">
              <a:latin typeface="Athelas Regular" panose="02000503000000020003" charset="0"/>
              <a:cs typeface="Athelas Regular" panose="0200050300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6905" y="4046220"/>
            <a:ext cx="4852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thelas Bold" panose="02000503000000020003" charset="0"/>
                <a:cs typeface="Athelas Bold" panose="02000503000000020003" charset="0"/>
              </a:rPr>
              <a:t>Official phisicians failed to remedy the concubine.</a:t>
            </a:r>
            <a:endParaRPr lang="en-US" altLang="zh-CN" sz="2400" b="1">
              <a:latin typeface="Athelas Bold" panose="02000503000000020003" charset="0"/>
              <a:cs typeface="Athelas Bold" panose="020005030000000200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3" name="图片 2" descr="屏幕快照 2024-10-22 上午9.58.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05" y="183515"/>
            <a:ext cx="6494780" cy="65024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36905" y="3014345"/>
            <a:ext cx="4852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thelas Bold" panose="02000503000000020003" charset="0"/>
                <a:cs typeface="Athelas Bold" panose="02000503000000020003" charset="0"/>
              </a:rPr>
              <a:t>A quake (</a:t>
            </a:r>
            <a:r>
              <a:rPr lang="zh-CN" altLang="en-US" sz="2400" b="1">
                <a:latin typeface="Athelas Bold" panose="02000503000000020003" charset="0"/>
                <a:cs typeface="Athelas Bold" panose="02000503000000020003" charset="0"/>
              </a:rPr>
              <a:t>江湖郎中）</a:t>
            </a:r>
            <a:r>
              <a:rPr lang="en-US" altLang="zh-CN" sz="2400" b="1">
                <a:latin typeface="Athelas Bold" panose="02000503000000020003" charset="0"/>
                <a:cs typeface="Athelas Bold" panose="02000503000000020003" charset="0"/>
              </a:rPr>
              <a:t> came to the palace and suggested a remedy.</a:t>
            </a:r>
            <a:endParaRPr lang="en-US" altLang="zh-CN" sz="2400" b="1">
              <a:latin typeface="Athelas Bold" panose="02000503000000020003" charset="0"/>
              <a:cs typeface="Athelas Bold" panose="020005030000000200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8" name="图片 7" descr="屏幕快照 2024-10-22 上午9.58.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315" y="168275"/>
            <a:ext cx="6496685" cy="650748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02285" y="3199130"/>
            <a:ext cx="4703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thelas Bold" panose="02000503000000020003" charset="0"/>
                <a:cs typeface="Athelas Bold" panose="02000503000000020003" charset="0"/>
              </a:rPr>
              <a:t>Hawthorn + syrup = cure!</a:t>
            </a:r>
            <a:endParaRPr lang="en-US" altLang="zh-CN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thelas Bold" panose="02000503000000020003" charset="0"/>
              <a:cs typeface="Athelas Bold" panose="020005030000000200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28295" y="3199130"/>
            <a:ext cx="5381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Athelas Bold" panose="02000503000000020003" charset="0"/>
                <a:cs typeface="Athelas Bold" panose="02000503000000020003" charset="0"/>
              </a:rPr>
              <a:t>Finally, the Tanghulu is revealed.</a:t>
            </a:r>
            <a:endParaRPr lang="en-US" altLang="zh-CN" sz="2800" b="1">
              <a:solidFill>
                <a:schemeClr val="tx1"/>
              </a:solidFill>
              <a:latin typeface="Athelas Bold" panose="02000503000000020003" charset="0"/>
              <a:cs typeface="Athelas Bold" panose="02000503000000020003" charset="0"/>
            </a:endParaRPr>
          </a:p>
        </p:txBody>
      </p:sp>
      <p:pic>
        <p:nvPicPr>
          <p:cNvPr id="2" name="图片 1" descr="屏幕快照 2024-10-22 下午8.47.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173990"/>
            <a:ext cx="6513195" cy="6493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01975" y="3173730"/>
            <a:ext cx="5988050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When did Tanghulu originate?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382460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Production Process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4580" y="1567180"/>
            <a:ext cx="4725035" cy="46037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/>
              <a:t>Skewering the Fruit（串果）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625215" y="2781935"/>
            <a:ext cx="4723765" cy="46037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/>
              <a:t>Cooking the Sugar Syrup（</a:t>
            </a:r>
            <a:r>
              <a:rPr lang="zh-CN" altLang="en-US" sz="2400">
                <a:sym typeface="+mn-ea"/>
              </a:rPr>
              <a:t>煮糖）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623310" y="3996690"/>
            <a:ext cx="4725670" cy="46037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/>
              <a:t>Dipping the Skewered Fruit（</a:t>
            </a:r>
            <a:r>
              <a:rPr lang="zh-CN" altLang="en-US" sz="2400"/>
              <a:t>蘸糖）</a:t>
            </a:r>
            <a:endParaRPr lang="zh-CN" altLang="en-US" sz="2400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625215" y="5211445"/>
            <a:ext cx="4724400" cy="46037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/>
              <a:t>Cooling（冷却）</a:t>
            </a:r>
            <a:endParaRPr lang="zh-CN" altLang="en-US" sz="2400"/>
          </a:p>
        </p:txBody>
      </p:sp>
      <p:sp>
        <p:nvSpPr>
          <p:cNvPr id="11" name="下箭头 10"/>
          <p:cNvSpPr/>
          <p:nvPr/>
        </p:nvSpPr>
        <p:spPr>
          <a:xfrm>
            <a:off x="5935980" y="2155190"/>
            <a:ext cx="291465" cy="553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>
            <p:custDataLst>
              <p:tags r:id="rId5"/>
            </p:custDataLst>
          </p:nvPr>
        </p:nvSpPr>
        <p:spPr>
          <a:xfrm>
            <a:off x="5935980" y="3342640"/>
            <a:ext cx="291465" cy="553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>
            <p:custDataLst>
              <p:tags r:id="rId6"/>
            </p:custDataLst>
          </p:nvPr>
        </p:nvSpPr>
        <p:spPr>
          <a:xfrm>
            <a:off x="5935980" y="4558030"/>
            <a:ext cx="291465" cy="553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屏幕快照 2024-10-23 下午12.05.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05" y="1042670"/>
            <a:ext cx="3406775" cy="2620645"/>
          </a:xfrm>
          <a:prstGeom prst="rect">
            <a:avLst/>
          </a:prstGeom>
        </p:spPr>
      </p:pic>
      <p:pic>
        <p:nvPicPr>
          <p:cNvPr id="2" name="图片 1" descr="屏幕快照 2024-10-23 下午12.05.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575" y="983615"/>
            <a:ext cx="3481705" cy="2679700"/>
          </a:xfrm>
          <a:prstGeom prst="rect">
            <a:avLst/>
          </a:prstGeom>
        </p:spPr>
      </p:pic>
      <p:pic>
        <p:nvPicPr>
          <p:cNvPr id="4" name="图片 3" descr="屏幕快照 2024-10-23 下午12.06.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05" y="4084320"/>
            <a:ext cx="3347720" cy="2397125"/>
          </a:xfrm>
          <a:prstGeom prst="rect">
            <a:avLst/>
          </a:prstGeom>
        </p:spPr>
      </p:pic>
      <p:pic>
        <p:nvPicPr>
          <p:cNvPr id="5" name="图片 4" descr="屏幕快照 2024-10-23 下午12.06.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9435" y="4083685"/>
            <a:ext cx="3358515" cy="2374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站酷小薇LOGO体"/>
        <a:ea typeface="站酷小薇LOGO体"/>
        <a:cs typeface=""/>
      </a:majorFont>
      <a:minorFont>
        <a:latin typeface="站酷小薇LOGO体"/>
        <a:ea typeface="站酷小薇LOGO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站酷小薇LOGO体"/>
        <a:font script="Hebr" typeface="站酷小薇LOGO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站酷小薇LOGO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站酷小薇LOGO体"/>
        <a:font script="Hebr" typeface="站酷小薇LOGO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站酷小薇LOGO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演示</Application>
  <PresentationFormat>宽屏</PresentationFormat>
  <Paragraphs>99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站酷小薇LOGO体</vt:lpstr>
      <vt:lpstr>微软雅黑</vt:lpstr>
      <vt:lpstr>Athelas Regular</vt:lpstr>
      <vt:lpstr>NumberOnly</vt:lpstr>
      <vt:lpstr>Times New Roman Regular</vt:lpstr>
      <vt:lpstr>Times New Roman</vt:lpstr>
      <vt:lpstr>Athelas Bold</vt:lpstr>
      <vt:lpstr>Athelas Bold Italic</vt:lpstr>
      <vt:lpstr>Wingdings</vt:lpstr>
      <vt:lpstr>Papyrus Regular</vt:lpstr>
      <vt:lpstr>Arial Black</vt:lpstr>
      <vt:lpstr>Papyrus</vt:lpstr>
      <vt:lpstr>Office 主题​​</vt:lpstr>
      <vt:lpstr>PowerPoint 演示文稿</vt:lpstr>
      <vt:lpstr>Which is your favorite one?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北之零年</cp:lastModifiedBy>
  <cp:revision>124</cp:revision>
  <dcterms:created xsi:type="dcterms:W3CDTF">2024-10-24T08:35:00Z</dcterms:created>
  <dcterms:modified xsi:type="dcterms:W3CDTF">2024-11-14T12:18:29Z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KSOTemplateUUID">
    <vt:lpwstr>v1.0_mb_xYBaos8boDPXRtGPRhR60A==</vt:lpwstr>
  </property>
  <property fmtid="{D5CDD505-2E9C-101B-9397-08002B2CF9AE}" pid="4" name="ICV">
    <vt:lpwstr>855F727BA00700041DA41967D3C34106_43</vt:lpwstr>
  </property>
</Properties>
</file>