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694766-47BC-3B9F-73D5-F2DCD294C5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z="8800" dirty="0">
                <a:latin typeface="黑体" panose="02010609060101010101" pitchFamily="49" charset="-122"/>
                <a:ea typeface="黑体" panose="02010609060101010101" pitchFamily="49" charset="-122"/>
              </a:rPr>
              <a:t>信息理论</a:t>
            </a:r>
            <a:endParaRPr lang="zh-CN" altLang="en-US" sz="6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4129FAB-F921-5792-9EBA-B7049293B5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1706" y="4042965"/>
            <a:ext cx="9070848" cy="457201"/>
          </a:xfrm>
        </p:spPr>
        <p:txBody>
          <a:bodyPr>
            <a:noAutofit/>
          </a:bodyPr>
          <a:lstStyle/>
          <a:p>
            <a:r>
              <a:rPr lang="en-US" altLang="zh-CN" sz="4800" dirty="0" err="1"/>
              <a:t>Informations-Theorie</a:t>
            </a:r>
            <a:endParaRPr lang="zh-CN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082977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220AE72-0D8D-D4AC-DD41-3C4B63583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0DEAD78-EDCF-1650-B65A-253BDE5BD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sz="3200" dirty="0">
                <a:highlight>
                  <a:srgbClr val="80808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香农（</a:t>
            </a:r>
            <a:r>
              <a:rPr lang="en-US" altLang="zh-CN" sz="3200" dirty="0">
                <a:highlight>
                  <a:srgbClr val="80808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Claude Elwood Shannon </a:t>
            </a:r>
            <a:r>
              <a:rPr lang="zh-CN" altLang="en-US" sz="3200" dirty="0">
                <a:highlight>
                  <a:srgbClr val="80808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）提出的信息理论，把翻译看作信息传递过程，关键在于保证翻译时信息准确、完整。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在翻译实践中，译者就像信息传递者，需确保源语言文本的信息能精准、无遗漏地转换到目标语言文本，比如科技文献翻译，专业术语、数据等信息要准确译出，避免信息丢失或误传。</a:t>
            </a:r>
          </a:p>
        </p:txBody>
      </p:sp>
    </p:spTree>
    <p:extLst>
      <p:ext uri="{BB962C8B-B14F-4D97-AF65-F5344CB8AC3E}">
        <p14:creationId xmlns:p14="http://schemas.microsoft.com/office/powerpoint/2010/main" val="789871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7BBCAD-C3B4-D801-FD61-F422EA52E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highlight>
                  <a:srgbClr val="808080"/>
                </a:highlight>
              </a:rPr>
              <a:t>香农信息理论的核心概念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F4E6517-51BA-DE21-1A72-C6B46FED7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信息熵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(Entropy)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定义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衡量信息的不确定性或随机性，熵值越高，信息的不确定性越大。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翻译中的体现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</a:p>
          <a:p>
            <a:pPr marL="0" indent="0">
              <a:buNone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   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源语言文本的熵值反映其信息复杂度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如多义词、歧义结构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   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译者需通过语境分析降低不确定性，选择目标语言中信息熵最小        的表达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如消除歧义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89884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A9D22B-FD08-DDEA-2077-76992F23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6718201-E8BB-307D-F06F-B419D1120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冗余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(Redundancy)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定义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信息中重复或可预测的部分，用于抵抗传输中的干扰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噪声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翻译中的体现 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</a:p>
          <a:p>
            <a:pPr marL="0" indent="0">
              <a:buNone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    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语言天然具有冗余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如语法标记、重复词汇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，翻译时需平衡保留必要冗余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确保可读性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与避免过度冗余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防止译文冗长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    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例如，中文无显性时态标记，翻译为英语时需添加时态词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增加冗余以明确时间信息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169306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22E8306-4CE0-5665-166C-DEAFD09DB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C3FCDCF-7D06-E8B8-45ED-9A33FC140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信道容量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(Channel Capacity)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定义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信道在单位时间内可传输的最大信息量。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翻译中的体现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</a:p>
          <a:p>
            <a:pPr marL="0" indent="0">
              <a:buNone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    译者作为“信道”，其语言能力、文化背景和专业领域知识决定了“信道容量”。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</a:p>
          <a:p>
            <a:pPr marL="0" indent="0">
              <a:buNone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    复杂文本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如哲学著作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对译者“容量”要求更高，需通过专业知识补偿信息损失。</a:t>
            </a:r>
          </a:p>
        </p:txBody>
      </p:sp>
    </p:spTree>
    <p:extLst>
      <p:ext uri="{BB962C8B-B14F-4D97-AF65-F5344CB8AC3E}">
        <p14:creationId xmlns:p14="http://schemas.microsoft.com/office/powerpoint/2010/main" val="3517864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BA2E5E8-7048-202E-7C47-A0F332828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DB864BD-C7DB-A709-5EDC-2046EA0E3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噪声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(Noise)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定义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传输过程中干扰信息完整性的因素。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翻译中的体现 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</a:p>
          <a:p>
            <a:pPr marL="0" indent="0">
              <a:buNone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语言差异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如文化负载词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、译者误读、读者背景差异均可视为“噪声”。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例如，将中文成语“对牛弹琴”直译为英文可能失去其隐含的“无效沟通”含义，需通过意译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如“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preaching to the deaf”)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消除噪声。</a:t>
            </a:r>
          </a:p>
        </p:txBody>
      </p:sp>
    </p:spTree>
    <p:extLst>
      <p:ext uri="{BB962C8B-B14F-4D97-AF65-F5344CB8AC3E}">
        <p14:creationId xmlns:p14="http://schemas.microsoft.com/office/powerpoint/2010/main" val="1315955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FD748E-5C91-0C63-BB75-5AB658758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04942"/>
            <a:ext cx="10058400" cy="1371600"/>
          </a:xfrm>
        </p:spPr>
        <p:txBody>
          <a:bodyPr>
            <a:normAutofit fontScale="90000"/>
          </a:bodyPr>
          <a:lstStyle/>
          <a:p>
            <a:r>
              <a:rPr lang="zh-CN" altLang="en-US" sz="5300" i="0" dirty="0">
                <a:solidFill>
                  <a:srgbClr val="060607"/>
                </a:solidFill>
                <a:effectLst/>
                <a:highlight>
                  <a:srgbClr val="808080"/>
                </a:highlight>
                <a:latin typeface="-apple-system"/>
              </a:rPr>
              <a:t>翻译过程中的信息论视角分析</a:t>
            </a:r>
            <a:br>
              <a:rPr lang="zh-CN" altLang="en-US" b="1" i="0" dirty="0">
                <a:solidFill>
                  <a:srgbClr val="060607"/>
                </a:solidFill>
                <a:effectLst/>
                <a:latin typeface="-apple-system"/>
              </a:rPr>
            </a:b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63F9579-E063-857B-BDC5-9866CFEA3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582994"/>
            <a:ext cx="10058400" cy="5820696"/>
          </a:xfrm>
        </p:spPr>
        <p:txBody>
          <a:bodyPr/>
          <a:lstStyle/>
          <a:p>
            <a:pPr marL="0" indent="0" algn="l" fontAlgn="base">
              <a:lnSpc>
                <a:spcPts val="1800"/>
              </a:lnSpc>
              <a:buNone/>
            </a:pPr>
            <a:r>
              <a:rPr lang="zh-CN" altLang="en-US" sz="3200" b="1" i="0" dirty="0">
                <a:solidFill>
                  <a:srgbClr val="060607"/>
                </a:solidFill>
                <a:effectLst/>
                <a:latin typeface="-apple-system"/>
              </a:rPr>
              <a:t>第一步：原文信息的提取与分析</a:t>
            </a:r>
            <a:endParaRPr lang="en-US" altLang="zh-CN" sz="3200" b="1" i="0" dirty="0">
              <a:solidFill>
                <a:srgbClr val="060607"/>
              </a:solidFill>
              <a:effectLst/>
              <a:latin typeface="-apple-system"/>
            </a:endParaRPr>
          </a:p>
          <a:p>
            <a:pPr marL="0" indent="0" algn="l" fontAlgn="base">
              <a:lnSpc>
                <a:spcPts val="1800"/>
              </a:lnSpc>
              <a:buNone/>
            </a:pPr>
            <a:endParaRPr lang="zh-CN" altLang="en-US" sz="3200" b="1" i="0" dirty="0">
              <a:solidFill>
                <a:srgbClr val="060607"/>
              </a:solidFill>
              <a:effectLst/>
              <a:latin typeface="-apple-system"/>
            </a:endParaRPr>
          </a:p>
          <a:p>
            <a:pPr marL="0" indent="0" algn="l" fontAlgn="base">
              <a:lnSpc>
                <a:spcPts val="1800"/>
              </a:lnSpc>
              <a:buNone/>
            </a:pPr>
            <a:r>
              <a:rPr lang="en-US" altLang="zh-CN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 1 </a:t>
            </a:r>
            <a:r>
              <a:rPr lang="zh-CN" altLang="en-US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确定原文信息的熵值</a:t>
            </a: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分析原文复杂度，如专业术语多的科技文献熵值高，需精读。</a:t>
            </a: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通过上下文、语义场确定词义，减少信息不确定性，如多义词辨析。</a:t>
            </a:r>
            <a:endParaRPr lang="en-US" altLang="zh-CN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endParaRPr lang="zh-CN" altLang="en-US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l" fontAlgn="base">
              <a:lnSpc>
                <a:spcPts val="1800"/>
              </a:lnSpc>
              <a:buNone/>
            </a:pPr>
            <a:r>
              <a:rPr lang="en-US" altLang="zh-CN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 2 </a:t>
            </a:r>
            <a:r>
              <a:rPr lang="zh-CN" altLang="en-US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识别原文中的冗余信息</a:t>
            </a: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文学作品中修辞手法产生冗余，增强艺术效果，翻译需权衡保留。</a:t>
            </a: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历史文献重复记载，译者需筛选关键信息，避免冗长。</a:t>
            </a:r>
            <a:endParaRPr lang="en-US" altLang="zh-CN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endParaRPr lang="zh-CN" altLang="en-US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l" fontAlgn="base">
              <a:lnSpc>
                <a:spcPts val="1800"/>
              </a:lnSpc>
              <a:buNone/>
            </a:pPr>
            <a:r>
              <a:rPr lang="en-US" altLang="zh-CN" b="1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3 </a:t>
            </a:r>
            <a:r>
              <a:rPr lang="zh-CN" altLang="en-US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消除原文信息的噪声</a:t>
            </a: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古籍因时代久远产生文字讹误，需校对注释消除噪声。</a:t>
            </a: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网络文本存在错别字、不规范表达，译者需规范处理。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79572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97BA56B-AA8A-A0B0-2364-C29FC5191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983226"/>
            <a:ext cx="10058400" cy="5051814"/>
          </a:xfrm>
        </p:spPr>
        <p:txBody>
          <a:bodyPr/>
          <a:lstStyle/>
          <a:p>
            <a:pPr marL="0" indent="0" algn="l" fontAlgn="base">
              <a:lnSpc>
                <a:spcPts val="1800"/>
              </a:lnSpc>
              <a:buNone/>
            </a:pPr>
            <a:r>
              <a:rPr lang="zh-CN" altLang="en-US" b="1" dirty="0">
                <a:solidFill>
                  <a:srgbClr val="060607"/>
                </a:solidFill>
                <a:latin typeface="-apple-system"/>
              </a:rPr>
              <a:t> </a:t>
            </a:r>
            <a:r>
              <a:rPr lang="zh-CN" altLang="en-US" sz="3200" b="1" dirty="0">
                <a:solidFill>
                  <a:srgbClr val="060607"/>
                </a:solidFill>
                <a:latin typeface="+mn-ea"/>
              </a:rPr>
              <a:t>第二步：</a:t>
            </a:r>
            <a:r>
              <a:rPr lang="zh-CN" altLang="en-US" sz="3200" b="1" i="0" dirty="0">
                <a:solidFill>
                  <a:srgbClr val="060607"/>
                </a:solidFill>
                <a:effectLst/>
                <a:latin typeface="+mn-ea"/>
              </a:rPr>
              <a:t>译文信息的构建与传递</a:t>
            </a:r>
            <a:endParaRPr lang="en-US" altLang="zh-CN" sz="3200" b="1" i="0" dirty="0">
              <a:solidFill>
                <a:srgbClr val="060607"/>
              </a:solidFill>
              <a:effectLst/>
              <a:latin typeface="+mn-ea"/>
            </a:endParaRPr>
          </a:p>
          <a:p>
            <a:pPr marL="0" indent="0" algn="l" fontAlgn="base">
              <a:lnSpc>
                <a:spcPts val="1800"/>
              </a:lnSpc>
              <a:buNone/>
            </a:pPr>
            <a:endParaRPr lang="zh-CN" altLang="en-US" sz="3200" b="1" i="0" dirty="0">
              <a:solidFill>
                <a:srgbClr val="060607"/>
              </a:solidFill>
              <a:effectLst/>
              <a:latin typeface="+mn-ea"/>
            </a:endParaRPr>
          </a:p>
          <a:p>
            <a:pPr marL="0" indent="0" algn="l" fontAlgn="base">
              <a:lnSpc>
                <a:spcPts val="1800"/>
              </a:lnSpc>
              <a:buNone/>
            </a:pPr>
            <a:r>
              <a:rPr lang="en-US" altLang="zh-CN" b="1" i="0" dirty="0">
                <a:solidFill>
                  <a:srgbClr val="060607"/>
                </a:solidFill>
                <a:effectLst/>
                <a:latin typeface="-apple-system"/>
              </a:rPr>
              <a:t> 1 </a:t>
            </a:r>
            <a:r>
              <a:rPr lang="zh-CN" altLang="en-US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确保译文信息的准确度</a:t>
            </a: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遵循等效原则，使译文与原文信息等值，如法律文本严谨翻译。</a:t>
            </a: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利用语料库对比，验证译文准确度，如机器翻译后人工校对。</a:t>
            </a:r>
            <a:endParaRPr lang="en-US" altLang="zh-CN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endParaRPr lang="zh-CN" altLang="en-US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l" fontAlgn="base">
              <a:lnSpc>
                <a:spcPts val="1800"/>
              </a:lnSpc>
              <a:buNone/>
            </a:pPr>
            <a:r>
              <a:rPr lang="en-US" altLang="zh-CN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 2 </a:t>
            </a:r>
            <a:r>
              <a:rPr lang="zh-CN" altLang="en-US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添加必要的冗余以增强理解</a:t>
            </a: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译文适当增加解释性语句，帮助读者理解文化背景。</a:t>
            </a: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诗歌翻译中增加注释，解释意象、典故，减少理解障碍。</a:t>
            </a:r>
            <a:endParaRPr lang="en-US" altLang="zh-CN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endParaRPr lang="zh-CN" altLang="en-US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l" fontAlgn="base">
              <a:lnSpc>
                <a:spcPts val="1800"/>
              </a:lnSpc>
              <a:buNone/>
            </a:pPr>
            <a:r>
              <a:rPr lang="en-US" altLang="zh-CN" b="1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3 </a:t>
            </a:r>
            <a:r>
              <a:rPr lang="zh-CN" altLang="en-US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防止译文信息的失真</a:t>
            </a: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避免过度本地化，保留原文风格，如文学翻译中体现原作风格。</a:t>
            </a: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严格遵循翻译规范，避免主观臆断，如学术翻译忠实原文</a:t>
            </a:r>
            <a:r>
              <a:rPr lang="zh-CN" altLang="en-US" b="0" i="0" dirty="0">
                <a:solidFill>
                  <a:srgbClr val="060607"/>
                </a:solidFill>
                <a:effectLst/>
                <a:latin typeface="inherit"/>
              </a:rPr>
              <a:t>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145186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{84B01976-9D66-44BC-88D1-11176EF301B2}tf03457510</Template>
  <TotalTime>37</TotalTime>
  <Words>642</Words>
  <Application>Microsoft Office PowerPoint</Application>
  <PresentationFormat>宽屏</PresentationFormat>
  <Paragraphs>52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-apple-system</vt:lpstr>
      <vt:lpstr>inherit</vt:lpstr>
      <vt:lpstr>黑体</vt:lpstr>
      <vt:lpstr>Arial</vt:lpstr>
      <vt:lpstr>Century Gothic</vt:lpstr>
      <vt:lpstr>Garamond</vt:lpstr>
      <vt:lpstr>Wingdings</vt:lpstr>
      <vt:lpstr>肥皂</vt:lpstr>
      <vt:lpstr>信息理论</vt:lpstr>
      <vt:lpstr>PowerPoint 演示文稿</vt:lpstr>
      <vt:lpstr>香农信息理论的核心概念</vt:lpstr>
      <vt:lpstr>PowerPoint 演示文稿</vt:lpstr>
      <vt:lpstr>PowerPoint 演示文稿</vt:lpstr>
      <vt:lpstr>PowerPoint 演示文稿</vt:lpstr>
      <vt:lpstr>翻译过程中的信息论视角分析 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阳阳 周</dc:creator>
  <cp:lastModifiedBy>阳阳 周</cp:lastModifiedBy>
  <cp:revision>5</cp:revision>
  <dcterms:created xsi:type="dcterms:W3CDTF">2025-04-02T12:52:57Z</dcterms:created>
  <dcterms:modified xsi:type="dcterms:W3CDTF">2025-04-02T13:29:59Z</dcterms:modified>
</cp:coreProperties>
</file>