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9" r:id="rId3"/>
    <p:sldId id="261" r:id="rId4"/>
    <p:sldId id="263" r:id="rId5"/>
    <p:sldId id="265" r:id="rId6"/>
    <p:sldId id="267" r:id="rId7"/>
    <p:sldId id="269" r:id="rId8"/>
    <p:sldId id="270" r:id="rId9"/>
  </p:sldIdLst>
  <p:sldSz cx="12192000" cy="6858000"/>
  <p:notesSz cx="6858000" cy="9144000"/>
  <p:embeddedFontLst>
    <p:embeddedFont>
      <p:font typeface="OPPOSans B" panose="02010600030101010101" charset="-122"/>
      <p:regular r:id="rId11"/>
    </p:embeddedFont>
    <p:embeddedFont>
      <p:font typeface="Source Han Sans" panose="02010600030101010101" charset="-122"/>
      <p:regular r:id="rId12"/>
    </p:embeddedFont>
    <p:embeddedFont>
      <p:font typeface="Source Han Sans CN Bold" panose="02010600030101010101" charset="-122"/>
      <p:regular r:id="rId13"/>
    </p:embeddedFont>
    <p:embeddedFont>
      <p:font typeface=".黑体-日本语" panose="02000500000000000000" pitchFamily="2" charset="-122"/>
      <p:regular r:id="rId14"/>
    </p:embeddedFont>
    <p:embeddedFont>
      <p:font typeface="等线" panose="02010600030101010101" pitchFamily="2" charset="-122"/>
      <p:regular r:id="rId15"/>
      <p:bold r:id="rId1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A962B-944C-479F-B0DC-64778A0E199C}" type="datetimeFigureOut">
              <a:rPr lang="zh-CN" altLang="en-US" smtClean="0"/>
              <a:t>2025/5/7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CAC50-71B9-45A0-A30B-4967E4EA68D4}" type="slidenum">
              <a:rPr lang="zh-CN" altLang="en-US" smtClean="0"/>
              <a:t>‹#›</a:t>
            </a:fld>
            <a:endParaRPr lang="zh-CN" altLang="en-US"/>
          </a:p>
        </p:txBody>
      </p:sp>
    </p:spTree>
    <p:extLst>
      <p:ext uri="{BB962C8B-B14F-4D97-AF65-F5344CB8AC3E}">
        <p14:creationId xmlns:p14="http://schemas.microsoft.com/office/powerpoint/2010/main" val="132565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0A7D1B46-BB26-9836-BFEE-CF8006027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7" name="文本框 36">
            <a:extLst>
              <a:ext uri="{FF2B5EF4-FFF2-40B4-BE49-F238E27FC236}">
                <a16:creationId xmlns:a16="http://schemas.microsoft.com/office/drawing/2014/main" id="{6BD58BB3-1225-F025-65A6-4B09256E2B91}"/>
              </a:ext>
            </a:extLst>
          </p:cNvPr>
          <p:cNvSpPr txBox="1"/>
          <p:nvPr/>
        </p:nvSpPr>
        <p:spPr>
          <a:xfrm>
            <a:off x="3860800" y="2853267"/>
            <a:ext cx="5003800" cy="1569660"/>
          </a:xfrm>
          <a:prstGeom prst="rect">
            <a:avLst/>
          </a:prstGeom>
          <a:noFill/>
        </p:spPr>
        <p:txBody>
          <a:bodyPr wrap="square" rtlCol="0">
            <a:spAutoFit/>
          </a:bodyPr>
          <a:lstStyle/>
          <a:p>
            <a:r>
              <a:rPr lang="en-US" altLang="zh-CN" sz="9600" b="1" dirty="0" err="1">
                <a:solidFill>
                  <a:schemeClr val="bg1"/>
                </a:solidFill>
                <a:latin typeface=".黑体-日本语" panose="02000500000000000000" pitchFamily="2" charset="-122"/>
                <a:ea typeface=".黑体-日本语" panose="02000500000000000000" pitchFamily="2" charset="-122"/>
                <a:cs typeface=".黑体-日本语" panose="02000500000000000000" pitchFamily="2" charset="-122"/>
              </a:rPr>
              <a:t>Danmu</a:t>
            </a:r>
            <a:endParaRPr lang="zh-CN" altLang="en-US" sz="9600" b="1" dirty="0">
              <a:solidFill>
                <a:schemeClr val="bg1"/>
              </a:solidFill>
              <a:latin typeface=".黑体-日本语" panose="02000500000000000000" pitchFamily="2" charset="-122"/>
              <a:ea typeface=".黑体-日本语" panose="02000500000000000000" pitchFamily="2" charset="-122"/>
              <a:cs typeface=".黑体-日本语" panose="02000500000000000000" pitchFamily="2" charset="-122"/>
            </a:endParaRPr>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flipH="1">
            <a:off x="0" y="0"/>
            <a:ext cx="12192000" cy="6858000"/>
          </a:xfrm>
          <a:prstGeom prst="rect">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cxnSp>
        <p:nvCxnSpPr>
          <p:cNvPr id="3" name="标题 1"/>
          <p:cNvCxnSpPr/>
          <p:nvPr/>
        </p:nvCxnSpPr>
        <p:spPr>
          <a:xfrm flipH="1">
            <a:off x="0" y="138154"/>
            <a:ext cx="12192000" cy="0"/>
          </a:xfrm>
          <a:prstGeom prst="line">
            <a:avLst/>
          </a:prstGeom>
          <a:noFill/>
          <a:ln w="6350" cap="sq">
            <a:solidFill>
              <a:schemeClr val="tx1"/>
            </a:solidFill>
            <a:prstDash val="solid"/>
            <a:miter/>
          </a:ln>
        </p:spPr>
      </p:cxnSp>
      <p:cxnSp>
        <p:nvCxnSpPr>
          <p:cNvPr id="4" name="标题 1"/>
          <p:cNvCxnSpPr/>
          <p:nvPr/>
        </p:nvCxnSpPr>
        <p:spPr>
          <a:xfrm flipH="1">
            <a:off x="12028998" y="0"/>
            <a:ext cx="0" cy="6858000"/>
          </a:xfrm>
          <a:prstGeom prst="line">
            <a:avLst/>
          </a:prstGeom>
          <a:noFill/>
          <a:ln w="6350" cap="sq">
            <a:solidFill>
              <a:schemeClr val="tx1"/>
            </a:solidFill>
            <a:prstDash val="solid"/>
            <a:miter/>
          </a:ln>
        </p:spPr>
      </p:cxnSp>
      <p:cxnSp>
        <p:nvCxnSpPr>
          <p:cNvPr id="5" name="标题 1"/>
          <p:cNvCxnSpPr/>
          <p:nvPr/>
        </p:nvCxnSpPr>
        <p:spPr>
          <a:xfrm flipV="1">
            <a:off x="0" y="6719846"/>
            <a:ext cx="12192000" cy="0"/>
          </a:xfrm>
          <a:prstGeom prst="line">
            <a:avLst/>
          </a:prstGeom>
          <a:noFill/>
          <a:ln w="6350" cap="sq">
            <a:solidFill>
              <a:schemeClr val="tx1"/>
            </a:solidFill>
            <a:prstDash val="solid"/>
            <a:miter/>
          </a:ln>
        </p:spPr>
      </p:cxnSp>
      <p:cxnSp>
        <p:nvCxnSpPr>
          <p:cNvPr id="6" name="标题 1"/>
          <p:cNvCxnSpPr/>
          <p:nvPr/>
        </p:nvCxnSpPr>
        <p:spPr>
          <a:xfrm flipV="1">
            <a:off x="163002" y="0"/>
            <a:ext cx="0" cy="6858000"/>
          </a:xfrm>
          <a:prstGeom prst="line">
            <a:avLst/>
          </a:prstGeom>
          <a:noFill/>
          <a:ln w="6350" cap="sq">
            <a:solidFill>
              <a:schemeClr val="tx1"/>
            </a:solidFill>
            <a:prstDash val="solid"/>
            <a:miter/>
          </a:ln>
        </p:spPr>
      </p:cxnSp>
      <p:sp>
        <p:nvSpPr>
          <p:cNvPr id="7" name="标题 1"/>
          <p:cNvSpPr txBox="1"/>
          <p:nvPr/>
        </p:nvSpPr>
        <p:spPr>
          <a:xfrm>
            <a:off x="660401" y="2573397"/>
            <a:ext cx="2117606" cy="2117606"/>
          </a:xfrm>
          <a:prstGeom prst="blockArc">
            <a:avLst>
              <a:gd name="adj1" fmla="val 21559607"/>
              <a:gd name="adj2" fmla="val 16275662"/>
              <a:gd name="adj3" fmla="val 6291"/>
            </a:avLst>
          </a:prstGeom>
          <a:solidFill>
            <a:schemeClr val="accent1"/>
          </a:solidFill>
          <a:ln w="190500" cap="sq">
            <a:noFill/>
            <a:miter/>
          </a:ln>
        </p:spPr>
        <p:txBody>
          <a:bodyPr vert="horz" wrap="square" lIns="91440" tIns="45720" rIns="91440" bIns="45720" rtlCol="0" anchor="ctr"/>
          <a:lstStyle/>
          <a:p>
            <a:pPr algn="ctr">
              <a:lnSpc>
                <a:spcPct val="110000"/>
              </a:lnSpc>
            </a:pPr>
            <a:endParaRPr kumimoji="1" lang="zh-CN" altLang="en-US"/>
          </a:p>
        </p:txBody>
      </p:sp>
      <p:cxnSp>
        <p:nvCxnSpPr>
          <p:cNvPr id="8" name="标题 1"/>
          <p:cNvCxnSpPr/>
          <p:nvPr/>
        </p:nvCxnSpPr>
        <p:spPr>
          <a:xfrm>
            <a:off x="2677438" y="3632200"/>
            <a:ext cx="9720000" cy="0"/>
          </a:xfrm>
          <a:prstGeom prst="line">
            <a:avLst/>
          </a:prstGeom>
          <a:noFill/>
          <a:ln w="25400" cap="sq">
            <a:solidFill>
              <a:schemeClr val="accent1"/>
            </a:solidFill>
            <a:miter/>
          </a:ln>
        </p:spPr>
      </p:cxnSp>
      <p:sp>
        <p:nvSpPr>
          <p:cNvPr id="9" name="标题 1"/>
          <p:cNvSpPr txBox="1"/>
          <p:nvPr/>
        </p:nvSpPr>
        <p:spPr>
          <a:xfrm>
            <a:off x="2894101" y="4033619"/>
            <a:ext cx="2880000" cy="468000"/>
          </a:xfrm>
          <a:prstGeom prst="rect">
            <a:avLst/>
          </a:prstGeom>
          <a:noFill/>
          <a:ln>
            <a:noFill/>
          </a:ln>
        </p:spPr>
        <p:txBody>
          <a:bodyPr vert="horz" wrap="square" lIns="0" tIns="0" rIns="0" bIns="0" rtlCol="0" anchor="ctr"/>
          <a:lstStyle/>
          <a:p>
            <a:pPr algn="l">
              <a:lnSpc>
                <a:spcPct val="120000"/>
              </a:lnSpc>
            </a:pPr>
            <a:r>
              <a:rPr kumimoji="1" lang="en-US" altLang="zh-CN" sz="1600" dirty="0">
                <a:ln w="12700">
                  <a:noFill/>
                </a:ln>
                <a:solidFill>
                  <a:srgbClr val="262626">
                    <a:alpha val="100000"/>
                  </a:srgbClr>
                </a:solidFill>
                <a:latin typeface="Source Han Sans CN Bold"/>
                <a:ea typeface="Source Han Sans CN Bold"/>
                <a:cs typeface="Source Han Sans CN Bold"/>
              </a:rPr>
              <a:t>Origin in Japan’s </a:t>
            </a:r>
            <a:r>
              <a:rPr kumimoji="1" lang="en-US" altLang="zh-CN" sz="1600" dirty="0" err="1">
                <a:ln w="12700">
                  <a:noFill/>
                </a:ln>
                <a:solidFill>
                  <a:srgbClr val="262626">
                    <a:alpha val="100000"/>
                  </a:srgbClr>
                </a:solidFill>
                <a:latin typeface="Source Han Sans CN Bold"/>
                <a:ea typeface="Source Han Sans CN Bold"/>
                <a:cs typeface="Source Han Sans CN Bold"/>
              </a:rPr>
              <a:t>Niconico</a:t>
            </a:r>
            <a:endParaRPr kumimoji="1" lang="zh-CN" altLang="en-US" dirty="0"/>
          </a:p>
        </p:txBody>
      </p:sp>
      <p:sp>
        <p:nvSpPr>
          <p:cNvPr id="10" name="标题 1"/>
          <p:cNvSpPr txBox="1"/>
          <p:nvPr/>
        </p:nvSpPr>
        <p:spPr>
          <a:xfrm>
            <a:off x="787149" y="4800389"/>
            <a:ext cx="6692598" cy="1259897"/>
          </a:xfrm>
          <a:prstGeom prst="rect">
            <a:avLst/>
          </a:prstGeom>
          <a:noFill/>
          <a:ln>
            <a:noFill/>
          </a:ln>
        </p:spPr>
        <p:txBody>
          <a:bodyPr vert="horz" wrap="square" lIns="0" tIns="0" rIns="0" bIns="0" rtlCol="0" anchor="t"/>
          <a:lstStyle/>
          <a:p>
            <a:pPr algn="l">
              <a:lnSpc>
                <a:spcPct val="150000"/>
              </a:lnSpc>
            </a:pPr>
            <a:r>
              <a:rPr kumimoji="1" lang="en-US" altLang="zh-CN" sz="1600" dirty="0">
                <a:ln w="12700">
                  <a:noFill/>
                </a:ln>
                <a:solidFill>
                  <a:srgbClr val="262626">
                    <a:alpha val="100000"/>
                  </a:srgbClr>
                </a:solidFill>
                <a:latin typeface="Source Han Sans"/>
                <a:ea typeface="Source Han Sans"/>
                <a:cs typeface="Source Han Sans"/>
              </a:rPr>
              <a:t>The concept of on- screen commentary, known as “comments,” first appeared on Japan’s </a:t>
            </a:r>
            <a:r>
              <a:rPr kumimoji="1" lang="en-US" altLang="zh-CN" sz="1600" dirty="0" err="1">
                <a:ln w="12700">
                  <a:noFill/>
                </a:ln>
                <a:solidFill>
                  <a:srgbClr val="262626">
                    <a:alpha val="100000"/>
                  </a:srgbClr>
                </a:solidFill>
                <a:latin typeface="Source Han Sans"/>
                <a:ea typeface="Source Han Sans"/>
                <a:cs typeface="Source Han Sans"/>
              </a:rPr>
              <a:t>Niconico</a:t>
            </a:r>
            <a:r>
              <a:rPr kumimoji="1" lang="en-US" altLang="zh-CN" sz="1600" dirty="0">
                <a:ln w="12700">
                  <a:noFill/>
                </a:ln>
                <a:solidFill>
                  <a:srgbClr val="262626">
                    <a:alpha val="100000"/>
                  </a:srgbClr>
                </a:solidFill>
                <a:latin typeface="Source Han Sans"/>
                <a:ea typeface="Source Han Sans"/>
                <a:cs typeface="Source Han Sans"/>
              </a:rPr>
              <a:t> video site.
This format allowed users to leave scrolling text comments that overlaid on videos, creating an interactive viewing experience.</a:t>
            </a:r>
            <a:endParaRPr kumimoji="1" lang="zh-CN" altLang="en-US" sz="1600" dirty="0"/>
          </a:p>
        </p:txBody>
      </p:sp>
      <p:sp>
        <p:nvSpPr>
          <p:cNvPr id="11" name="标题 1"/>
          <p:cNvSpPr txBox="1"/>
          <p:nvPr/>
        </p:nvSpPr>
        <p:spPr>
          <a:xfrm>
            <a:off x="3893935" y="3362200"/>
            <a:ext cx="540000" cy="540000"/>
          </a:xfrm>
          <a:prstGeom prst="ellipse">
            <a:avLst/>
          </a:prstGeom>
          <a:solidFill>
            <a:schemeClr val="accent1"/>
          </a:solidFill>
          <a:ln w="12700" cap="sq">
            <a:noFill/>
            <a:miter/>
          </a:ln>
          <a:effectLst>
            <a:outerShdw blurRad="254000" dist="76200" dir="2700000" algn="tl" rotWithShape="0">
              <a:schemeClr val="accent1">
                <a:lumMod val="75000"/>
                <a:alpha val="20000"/>
              </a:schemeClr>
            </a:outerShdw>
          </a:effectLst>
        </p:spPr>
        <p:txBody>
          <a:bodyPr vert="horz" wrap="square" lIns="91440" tIns="45720" rIns="91440" bIns="45720" rtlCol="0" anchor="ctr"/>
          <a:lstStyle/>
          <a:p>
            <a:pPr algn="ctr">
              <a:lnSpc>
                <a:spcPct val="110000"/>
              </a:lnSpc>
            </a:pPr>
            <a:r>
              <a:rPr kumimoji="1" lang="en-US" altLang="zh-CN" sz="1800">
                <a:ln w="12700">
                  <a:noFill/>
                </a:ln>
                <a:solidFill>
                  <a:srgbClr val="FFFFFF">
                    <a:alpha val="100000"/>
                  </a:srgbClr>
                </a:solidFill>
                <a:latin typeface="Source Han Sans"/>
                <a:ea typeface="Source Han Sans"/>
                <a:cs typeface="Source Han Sans"/>
              </a:rPr>
              <a:t>1</a:t>
            </a:r>
            <a:endParaRPr kumimoji="1" lang="zh-CN" altLang="en-US"/>
          </a:p>
        </p:txBody>
      </p:sp>
      <p:sp>
        <p:nvSpPr>
          <p:cNvPr id="12" name="标题 1"/>
          <p:cNvSpPr txBox="1"/>
          <p:nvPr/>
        </p:nvSpPr>
        <p:spPr>
          <a:xfrm>
            <a:off x="7877292" y="3934619"/>
            <a:ext cx="4500032" cy="468000"/>
          </a:xfrm>
          <a:prstGeom prst="rect">
            <a:avLst/>
          </a:prstGeom>
          <a:noFill/>
          <a:ln>
            <a:noFill/>
          </a:ln>
        </p:spPr>
        <p:txBody>
          <a:bodyPr vert="horz" wrap="square" lIns="0" tIns="0" rIns="0" bIns="0" rtlCol="0" anchor="ctr"/>
          <a:lstStyle/>
          <a:p>
            <a:pPr algn="l">
              <a:lnSpc>
                <a:spcPct val="120000"/>
              </a:lnSpc>
            </a:pPr>
            <a:r>
              <a:rPr kumimoji="1" lang="en-US" altLang="zh-CN" sz="1556" dirty="0">
                <a:ln w="12700">
                  <a:noFill/>
                </a:ln>
                <a:solidFill>
                  <a:srgbClr val="262626">
                    <a:alpha val="100000"/>
                  </a:srgbClr>
                </a:solidFill>
                <a:latin typeface="Source Han Sans CN Bold"/>
                <a:ea typeface="Source Han Sans CN Bold"/>
                <a:cs typeface="Source Han Sans CN Bold"/>
              </a:rPr>
              <a:t>Mainstream Emergence Around 2014</a:t>
            </a:r>
            <a:endParaRPr kumimoji="1" lang="zh-CN" altLang="en-US" dirty="0"/>
          </a:p>
        </p:txBody>
      </p:sp>
      <p:sp>
        <p:nvSpPr>
          <p:cNvPr id="13" name="标题 1"/>
          <p:cNvSpPr txBox="1"/>
          <p:nvPr/>
        </p:nvSpPr>
        <p:spPr>
          <a:xfrm>
            <a:off x="7877292" y="4501619"/>
            <a:ext cx="4028036" cy="1183560"/>
          </a:xfrm>
          <a:prstGeom prst="rect">
            <a:avLst/>
          </a:prstGeom>
          <a:noFill/>
          <a:ln>
            <a:noFill/>
          </a:ln>
        </p:spPr>
        <p:txBody>
          <a:bodyPr vert="horz" wrap="square" lIns="0" tIns="0" rIns="0" bIns="0" rtlCol="0" anchor="t"/>
          <a:lstStyle/>
          <a:p>
            <a:pPr algn="l">
              <a:lnSpc>
                <a:spcPct val="150000"/>
              </a:lnSpc>
            </a:pPr>
            <a:r>
              <a:rPr kumimoji="1" lang="en-US" altLang="zh-CN" sz="1600" dirty="0">
                <a:ln w="12700">
                  <a:noFill/>
                </a:ln>
                <a:solidFill>
                  <a:srgbClr val="262626">
                    <a:alpha val="100000"/>
                  </a:srgbClr>
                </a:solidFill>
                <a:latin typeface="Source Han Sans"/>
                <a:ea typeface="Source Han Sans"/>
                <a:cs typeface="Source Han Sans"/>
              </a:rPr>
              <a:t>Around 2014, </a:t>
            </a:r>
            <a:r>
              <a:rPr kumimoji="1" lang="en-US" altLang="zh-CN" sz="1600" dirty="0" err="1">
                <a:ln w="12700">
                  <a:noFill/>
                </a:ln>
                <a:solidFill>
                  <a:srgbClr val="262626">
                    <a:alpha val="100000"/>
                  </a:srgbClr>
                </a:solidFill>
                <a:latin typeface="Source Han Sans"/>
                <a:ea typeface="Source Han Sans"/>
                <a:cs typeface="Source Han Sans"/>
              </a:rPr>
              <a:t>danmu</a:t>
            </a:r>
            <a:r>
              <a:rPr kumimoji="1" lang="en-US" altLang="zh-CN" sz="1600" dirty="0">
                <a:ln w="12700">
                  <a:noFill/>
                </a:ln>
                <a:solidFill>
                  <a:srgbClr val="262626">
                    <a:alpha val="100000"/>
                  </a:srgbClr>
                </a:solidFill>
                <a:latin typeface="Source Han Sans"/>
                <a:ea typeface="Source Han Sans"/>
                <a:cs typeface="Source Han Sans"/>
              </a:rPr>
              <a:t> began to move from niche sites to mainstream platforms.
This shift marked the beginning of “</a:t>
            </a:r>
            <a:r>
              <a:rPr kumimoji="1" lang="en-US" altLang="zh-CN" sz="1600" dirty="0" err="1">
                <a:ln w="12700">
                  <a:noFill/>
                </a:ln>
                <a:solidFill>
                  <a:srgbClr val="262626">
                    <a:alpha val="100000"/>
                  </a:srgbClr>
                </a:solidFill>
                <a:latin typeface="Source Han Sans"/>
                <a:ea typeface="Source Han Sans"/>
                <a:cs typeface="Source Han Sans"/>
              </a:rPr>
              <a:t>danmu</a:t>
            </a:r>
            <a:r>
              <a:rPr kumimoji="1" lang="en-US" altLang="zh-CN" sz="1600" dirty="0">
                <a:ln w="12700">
                  <a:noFill/>
                </a:ln>
                <a:solidFill>
                  <a:srgbClr val="262626">
                    <a:alpha val="100000"/>
                  </a:srgbClr>
                </a:solidFill>
                <a:latin typeface="Source Han Sans"/>
                <a:ea typeface="Source Han Sans"/>
                <a:cs typeface="Source Han Sans"/>
              </a:rPr>
              <a:t> culture” in China, with a rapid expansion of its use and influence.</a:t>
            </a:r>
            <a:endParaRPr kumimoji="1" lang="zh-CN" altLang="en-US" sz="1600" dirty="0"/>
          </a:p>
        </p:txBody>
      </p:sp>
      <p:sp>
        <p:nvSpPr>
          <p:cNvPr id="14" name="标题 1"/>
          <p:cNvSpPr txBox="1"/>
          <p:nvPr/>
        </p:nvSpPr>
        <p:spPr>
          <a:xfrm>
            <a:off x="8638900" y="3362200"/>
            <a:ext cx="540000" cy="540000"/>
          </a:xfrm>
          <a:prstGeom prst="ellipse">
            <a:avLst/>
          </a:prstGeom>
          <a:solidFill>
            <a:schemeClr val="accent1"/>
          </a:solidFill>
          <a:ln w="12700" cap="sq">
            <a:noFill/>
            <a:miter/>
          </a:ln>
          <a:effectLst>
            <a:outerShdw blurRad="254000" dist="76200" dir="2700000" algn="tl" rotWithShape="0">
              <a:schemeClr val="accent1">
                <a:lumMod val="75000"/>
                <a:alpha val="20000"/>
              </a:schemeClr>
            </a:outerShdw>
          </a:effectLst>
        </p:spPr>
        <p:txBody>
          <a:bodyPr vert="horz" wrap="square" lIns="91440" tIns="45720" rIns="91440" bIns="45720" rtlCol="0" anchor="ctr"/>
          <a:lstStyle/>
          <a:p>
            <a:pPr algn="ctr">
              <a:lnSpc>
                <a:spcPct val="110000"/>
              </a:lnSpc>
            </a:pPr>
            <a:r>
              <a:rPr kumimoji="1" lang="en-US" altLang="zh-CN" sz="1800">
                <a:ln w="12700">
                  <a:noFill/>
                </a:ln>
                <a:solidFill>
                  <a:srgbClr val="FFFFFF">
                    <a:alpha val="100000"/>
                  </a:srgbClr>
                </a:solidFill>
                <a:latin typeface="Source Han Sans"/>
                <a:ea typeface="Source Han Sans"/>
                <a:cs typeface="Source Han Sans"/>
              </a:rPr>
              <a:t>3</a:t>
            </a:r>
            <a:endParaRPr kumimoji="1" lang="zh-CN" altLang="en-US"/>
          </a:p>
        </p:txBody>
      </p:sp>
      <p:sp>
        <p:nvSpPr>
          <p:cNvPr id="15" name="标题 1"/>
          <p:cNvSpPr txBox="1"/>
          <p:nvPr/>
        </p:nvSpPr>
        <p:spPr>
          <a:xfrm>
            <a:off x="5198359" y="2883620"/>
            <a:ext cx="4828227" cy="468000"/>
          </a:xfrm>
          <a:prstGeom prst="rect">
            <a:avLst/>
          </a:prstGeom>
          <a:noFill/>
          <a:ln>
            <a:noFill/>
          </a:ln>
        </p:spPr>
        <p:txBody>
          <a:bodyPr vert="horz" wrap="square" lIns="0" tIns="0" rIns="0" bIns="0" rtlCol="0" anchor="ctr"/>
          <a:lstStyle/>
          <a:p>
            <a:pPr algn="l">
              <a:lnSpc>
                <a:spcPct val="120000"/>
              </a:lnSpc>
            </a:pPr>
            <a:r>
              <a:rPr kumimoji="1" lang="en-US" altLang="zh-CN" sz="1556" dirty="0">
                <a:ln w="12700">
                  <a:noFill/>
                </a:ln>
                <a:solidFill>
                  <a:srgbClr val="262626">
                    <a:alpha val="100000"/>
                  </a:srgbClr>
                </a:solidFill>
                <a:latin typeface="Source Han Sans CN Bold"/>
                <a:ea typeface="Source Han Sans CN Bold"/>
                <a:cs typeface="Source Han Sans CN Bold"/>
              </a:rPr>
              <a:t>Adoption by </a:t>
            </a:r>
            <a:r>
              <a:rPr kumimoji="1" lang="en-US" altLang="zh-CN" sz="1556" dirty="0" err="1">
                <a:ln w="12700">
                  <a:noFill/>
                </a:ln>
                <a:solidFill>
                  <a:srgbClr val="262626">
                    <a:alpha val="100000"/>
                  </a:srgbClr>
                </a:solidFill>
                <a:latin typeface="Source Han Sans CN Bold"/>
                <a:ea typeface="Source Han Sans CN Bold"/>
                <a:cs typeface="Source Han Sans CN Bold"/>
              </a:rPr>
              <a:t>AcFun</a:t>
            </a:r>
            <a:r>
              <a:rPr kumimoji="1" lang="en-US" altLang="zh-CN" sz="1556" dirty="0">
                <a:ln w="12700">
                  <a:noFill/>
                </a:ln>
                <a:solidFill>
                  <a:srgbClr val="262626">
                    <a:alpha val="100000"/>
                  </a:srgbClr>
                </a:solidFill>
                <a:latin typeface="Source Han Sans CN Bold"/>
                <a:ea typeface="Source Han Sans CN Bold"/>
                <a:cs typeface="Source Han Sans CN Bold"/>
              </a:rPr>
              <a:t> and </a:t>
            </a:r>
            <a:r>
              <a:rPr kumimoji="1" lang="en-US" altLang="zh-CN" sz="1556" dirty="0" err="1">
                <a:ln w="12700">
                  <a:noFill/>
                </a:ln>
                <a:solidFill>
                  <a:srgbClr val="262626">
                    <a:alpha val="100000"/>
                  </a:srgbClr>
                </a:solidFill>
                <a:latin typeface="Source Han Sans CN Bold"/>
                <a:ea typeface="Source Han Sans CN Bold"/>
                <a:cs typeface="Source Han Sans CN Bold"/>
              </a:rPr>
              <a:t>Bilibili</a:t>
            </a:r>
            <a:endParaRPr kumimoji="1" lang="zh-CN" altLang="en-US" dirty="0"/>
          </a:p>
        </p:txBody>
      </p:sp>
      <p:sp>
        <p:nvSpPr>
          <p:cNvPr id="16" name="标题 1"/>
          <p:cNvSpPr txBox="1"/>
          <p:nvPr/>
        </p:nvSpPr>
        <p:spPr>
          <a:xfrm>
            <a:off x="2087770" y="1803361"/>
            <a:ext cx="9032434" cy="827999"/>
          </a:xfrm>
          <a:prstGeom prst="rect">
            <a:avLst/>
          </a:prstGeom>
          <a:noFill/>
          <a:ln>
            <a:noFill/>
          </a:ln>
        </p:spPr>
        <p:txBody>
          <a:bodyPr vert="horz" wrap="square" lIns="0" tIns="0" rIns="0" bIns="0" rtlCol="0" anchor="b"/>
          <a:lstStyle/>
          <a:p>
            <a:pPr algn="l">
              <a:lnSpc>
                <a:spcPct val="150000"/>
              </a:lnSpc>
            </a:pPr>
            <a:r>
              <a:rPr kumimoji="1" lang="en-US" altLang="zh-CN" sz="1600" dirty="0">
                <a:ln w="12700">
                  <a:noFill/>
                </a:ln>
                <a:solidFill>
                  <a:srgbClr val="262626">
                    <a:alpha val="100000"/>
                  </a:srgbClr>
                </a:solidFill>
                <a:latin typeface="Source Han Sans"/>
                <a:ea typeface="Source Han Sans"/>
                <a:cs typeface="Source Han Sans"/>
              </a:rPr>
              <a:t>In China, </a:t>
            </a:r>
            <a:r>
              <a:rPr kumimoji="1" lang="en-US" altLang="zh-CN" sz="1600" dirty="0" err="1">
                <a:ln w="12700">
                  <a:noFill/>
                </a:ln>
                <a:solidFill>
                  <a:srgbClr val="262626">
                    <a:alpha val="100000"/>
                  </a:srgbClr>
                </a:solidFill>
                <a:latin typeface="Source Han Sans"/>
                <a:ea typeface="Source Han Sans"/>
                <a:cs typeface="Source Han Sans"/>
              </a:rPr>
              <a:t>AcFun</a:t>
            </a:r>
            <a:r>
              <a:rPr kumimoji="1" lang="en-US" altLang="zh-CN" sz="1600" dirty="0">
                <a:ln w="12700">
                  <a:noFill/>
                </a:ln>
                <a:solidFill>
                  <a:srgbClr val="262626">
                    <a:alpha val="100000"/>
                  </a:srgbClr>
                </a:solidFill>
                <a:latin typeface="Source Han Sans"/>
                <a:ea typeface="Source Han Sans"/>
                <a:cs typeface="Source Han Sans"/>
              </a:rPr>
              <a:t> and </a:t>
            </a:r>
            <a:r>
              <a:rPr kumimoji="1" lang="en-US" altLang="zh-CN" sz="1600" dirty="0" err="1">
                <a:ln w="12700">
                  <a:noFill/>
                </a:ln>
                <a:solidFill>
                  <a:srgbClr val="262626">
                    <a:alpha val="100000"/>
                  </a:srgbClr>
                </a:solidFill>
                <a:latin typeface="Source Han Sans"/>
                <a:ea typeface="Source Han Sans"/>
                <a:cs typeface="Source Han Sans"/>
              </a:rPr>
              <a:t>Bilibili</a:t>
            </a:r>
            <a:r>
              <a:rPr kumimoji="1" lang="en-US" altLang="zh-CN" sz="1600" dirty="0">
                <a:ln w="12700">
                  <a:noFill/>
                </a:ln>
                <a:solidFill>
                  <a:srgbClr val="262626">
                    <a:alpha val="100000"/>
                  </a:srgbClr>
                </a:solidFill>
                <a:latin typeface="Source Han Sans"/>
                <a:ea typeface="Source Han Sans"/>
                <a:cs typeface="Source Han Sans"/>
              </a:rPr>
              <a:t> were the pioneers in adopting this format, calling it “</a:t>
            </a:r>
            <a:r>
              <a:rPr kumimoji="1" lang="en-US" altLang="zh-CN" sz="1600" dirty="0" err="1">
                <a:ln w="12700">
                  <a:noFill/>
                </a:ln>
                <a:solidFill>
                  <a:srgbClr val="262626">
                    <a:alpha val="100000"/>
                  </a:srgbClr>
                </a:solidFill>
                <a:latin typeface="Source Han Sans"/>
                <a:ea typeface="Source Han Sans"/>
                <a:cs typeface="Source Han Sans"/>
              </a:rPr>
              <a:t>danmu</a:t>
            </a:r>
            <a:r>
              <a:rPr kumimoji="1" lang="en-US" altLang="zh-CN" sz="1600" dirty="0">
                <a:ln w="12700">
                  <a:noFill/>
                </a:ln>
                <a:solidFill>
                  <a:srgbClr val="262626">
                    <a:alpha val="100000"/>
                  </a:srgbClr>
                </a:solidFill>
                <a:latin typeface="Source Han Sans"/>
                <a:ea typeface="Source Han Sans"/>
                <a:cs typeface="Source Han Sans"/>
              </a:rPr>
              <a:t>” or “</a:t>
            </a:r>
            <a:r>
              <a:rPr kumimoji="1" lang="en-US" altLang="zh-CN" sz="1600" dirty="0" err="1">
                <a:ln w="12700">
                  <a:noFill/>
                </a:ln>
                <a:solidFill>
                  <a:srgbClr val="262626">
                    <a:alpha val="100000"/>
                  </a:srgbClr>
                </a:solidFill>
                <a:latin typeface="Source Han Sans"/>
                <a:ea typeface="Source Han Sans"/>
                <a:cs typeface="Source Han Sans"/>
              </a:rPr>
              <a:t>弹幕</a:t>
            </a:r>
            <a:r>
              <a:rPr kumimoji="1" lang="en-US" altLang="zh-CN" sz="1600" dirty="0">
                <a:ln w="12700">
                  <a:noFill/>
                </a:ln>
                <a:solidFill>
                  <a:srgbClr val="262626">
                    <a:alpha val="100000"/>
                  </a:srgbClr>
                </a:solidFill>
                <a:latin typeface="Source Han Sans"/>
                <a:ea typeface="Source Han Sans"/>
                <a:cs typeface="Source Han Sans"/>
              </a:rPr>
              <a:t>.”
These platforms became hubs for subcultural communities where </a:t>
            </a:r>
            <a:r>
              <a:rPr kumimoji="1" lang="en-US" altLang="zh-CN" sz="1600" dirty="0" err="1">
                <a:ln w="12700">
                  <a:noFill/>
                </a:ln>
                <a:solidFill>
                  <a:srgbClr val="262626">
                    <a:alpha val="100000"/>
                  </a:srgbClr>
                </a:solidFill>
                <a:latin typeface="Source Han Sans"/>
                <a:ea typeface="Source Han Sans"/>
                <a:cs typeface="Source Han Sans"/>
              </a:rPr>
              <a:t>danmu</a:t>
            </a:r>
            <a:r>
              <a:rPr kumimoji="1" lang="en-US" altLang="zh-CN" sz="1600" dirty="0">
                <a:ln w="12700">
                  <a:noFill/>
                </a:ln>
                <a:solidFill>
                  <a:srgbClr val="262626">
                    <a:alpha val="100000"/>
                  </a:srgbClr>
                </a:solidFill>
                <a:latin typeface="Source Han Sans"/>
                <a:ea typeface="Source Han Sans"/>
                <a:cs typeface="Source Han Sans"/>
              </a:rPr>
              <a:t> flourished, especially in the context of animation and other niche content.</a:t>
            </a:r>
            <a:endParaRPr kumimoji="1" lang="zh-CN" altLang="en-US" sz="1600" dirty="0"/>
          </a:p>
        </p:txBody>
      </p:sp>
      <p:sp>
        <p:nvSpPr>
          <p:cNvPr id="17" name="标题 1"/>
          <p:cNvSpPr txBox="1"/>
          <p:nvPr/>
        </p:nvSpPr>
        <p:spPr>
          <a:xfrm>
            <a:off x="6265978" y="3362200"/>
            <a:ext cx="540000" cy="540000"/>
          </a:xfrm>
          <a:prstGeom prst="ellipse">
            <a:avLst/>
          </a:prstGeom>
          <a:solidFill>
            <a:schemeClr val="accent1"/>
          </a:solidFill>
          <a:ln w="12700" cap="sq">
            <a:noFill/>
            <a:miter/>
          </a:ln>
          <a:effectLst>
            <a:outerShdw blurRad="254000" dist="76200" dir="2700000" algn="tl" rotWithShape="0">
              <a:schemeClr val="accent1">
                <a:lumMod val="75000"/>
                <a:alpha val="20000"/>
              </a:schemeClr>
            </a:outerShdw>
          </a:effectLst>
        </p:spPr>
        <p:txBody>
          <a:bodyPr vert="horz" wrap="square" lIns="91440" tIns="45720" rIns="91440" bIns="45720" rtlCol="0" anchor="ctr"/>
          <a:lstStyle/>
          <a:p>
            <a:pPr algn="ctr">
              <a:lnSpc>
                <a:spcPct val="110000"/>
              </a:lnSpc>
            </a:pPr>
            <a:r>
              <a:rPr kumimoji="1" lang="en-US" altLang="zh-CN" sz="1800">
                <a:ln w="12700">
                  <a:noFill/>
                </a:ln>
                <a:solidFill>
                  <a:srgbClr val="FFFFFF">
                    <a:alpha val="100000"/>
                  </a:srgbClr>
                </a:solidFill>
                <a:latin typeface="Source Han Sans"/>
                <a:ea typeface="Source Han Sans"/>
                <a:cs typeface="Source Han Sans"/>
              </a:rPr>
              <a:t>2</a:t>
            </a:r>
            <a:endParaRPr kumimoji="1" lang="zh-CN" altLang="en-US"/>
          </a:p>
        </p:txBody>
      </p:sp>
      <p:sp>
        <p:nvSpPr>
          <p:cNvPr id="18" name="标题 1"/>
          <p:cNvSpPr txBox="1"/>
          <p:nvPr/>
        </p:nvSpPr>
        <p:spPr>
          <a:xfrm>
            <a:off x="891203" y="2804200"/>
            <a:ext cx="1656002" cy="1656000"/>
          </a:xfrm>
          <a:prstGeom prst="ellipse">
            <a:avLst/>
          </a:prstGeom>
          <a:solidFill>
            <a:schemeClr val="bg1"/>
          </a:solidFill>
          <a:ln w="12700" cap="sq">
            <a:noFill/>
            <a:miter/>
          </a:ln>
          <a:effectLst>
            <a:outerShdw blurRad="254000" dist="76200" dir="2700000" algn="tl" rotWithShape="0">
              <a:schemeClr val="accent1">
                <a:lumMod val="75000"/>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1350640" y="3232957"/>
            <a:ext cx="737129" cy="798486"/>
          </a:xfrm>
          <a:custGeom>
            <a:avLst/>
            <a:gdLst>
              <a:gd name="connsiteX0" fmla="*/ 712625 w 1425436"/>
              <a:gd name="connsiteY0" fmla="*/ 111621 h 1544091"/>
              <a:gd name="connsiteX1" fmla="*/ 902567 w 1425436"/>
              <a:gd name="connsiteY1" fmla="*/ 190314 h 1544091"/>
              <a:gd name="connsiteX2" fmla="*/ 981260 w 1425436"/>
              <a:gd name="connsiteY2" fmla="*/ 380256 h 1544091"/>
              <a:gd name="connsiteX3" fmla="*/ 902567 w 1425436"/>
              <a:gd name="connsiteY3" fmla="*/ 570198 h 1544091"/>
              <a:gd name="connsiteX4" fmla="*/ 712625 w 1425436"/>
              <a:gd name="connsiteY4" fmla="*/ 648891 h 1544091"/>
              <a:gd name="connsiteX5" fmla="*/ 522684 w 1425436"/>
              <a:gd name="connsiteY5" fmla="*/ 570198 h 1544091"/>
              <a:gd name="connsiteX6" fmla="*/ 444177 w 1425436"/>
              <a:gd name="connsiteY6" fmla="*/ 380070 h 1544091"/>
              <a:gd name="connsiteX7" fmla="*/ 522870 w 1425436"/>
              <a:gd name="connsiteY7" fmla="*/ 190128 h 1544091"/>
              <a:gd name="connsiteX8" fmla="*/ 712625 w 1425436"/>
              <a:gd name="connsiteY8" fmla="*/ 111621 h 1544091"/>
              <a:gd name="connsiteX9" fmla="*/ 712625 w 1425436"/>
              <a:gd name="connsiteY9" fmla="*/ 0 h 1544091"/>
              <a:gd name="connsiteX10" fmla="*/ 332556 w 1425436"/>
              <a:gd name="connsiteY10" fmla="*/ 380070 h 1544091"/>
              <a:gd name="connsiteX11" fmla="*/ 712625 w 1425436"/>
              <a:gd name="connsiteY11" fmla="*/ 760140 h 1544091"/>
              <a:gd name="connsiteX12" fmla="*/ 1092695 w 1425436"/>
              <a:gd name="connsiteY12" fmla="*/ 380070 h 1544091"/>
              <a:gd name="connsiteX13" fmla="*/ 712625 w 1425436"/>
              <a:gd name="connsiteY13" fmla="*/ 0 h 1544091"/>
              <a:gd name="connsiteX14" fmla="*/ 712625 w 1425436"/>
              <a:gd name="connsiteY14" fmla="*/ 943012 h 1544091"/>
              <a:gd name="connsiteX15" fmla="*/ 978842 w 1425436"/>
              <a:gd name="connsiteY15" fmla="*/ 976685 h 1544091"/>
              <a:gd name="connsiteX16" fmla="*/ 1146087 w 1425436"/>
              <a:gd name="connsiteY16" fmla="*/ 1059470 h 1544091"/>
              <a:gd name="connsiteX17" fmla="*/ 1248593 w 1425436"/>
              <a:gd name="connsiteY17" fmla="*/ 1174440 h 1544091"/>
              <a:gd name="connsiteX18" fmla="*/ 1310356 w 1425436"/>
              <a:gd name="connsiteY18" fmla="*/ 1316385 h 1544091"/>
              <a:gd name="connsiteX19" fmla="*/ 1296590 w 1425436"/>
              <a:gd name="connsiteY19" fmla="*/ 1390241 h 1544091"/>
              <a:gd name="connsiteX20" fmla="*/ 1208595 w 1425436"/>
              <a:gd name="connsiteY20" fmla="*/ 1432285 h 1544091"/>
              <a:gd name="connsiteX21" fmla="*/ 216842 w 1425436"/>
              <a:gd name="connsiteY21" fmla="*/ 1432285 h 1544091"/>
              <a:gd name="connsiteX22" fmla="*/ 128847 w 1425436"/>
              <a:gd name="connsiteY22" fmla="*/ 1390241 h 1544091"/>
              <a:gd name="connsiteX23" fmla="*/ 115081 w 1425436"/>
              <a:gd name="connsiteY23" fmla="*/ 1316385 h 1544091"/>
              <a:gd name="connsiteX24" fmla="*/ 176844 w 1425436"/>
              <a:gd name="connsiteY24" fmla="*/ 1174440 h 1544091"/>
              <a:gd name="connsiteX25" fmla="*/ 279350 w 1425436"/>
              <a:gd name="connsiteY25" fmla="*/ 1059470 h 1544091"/>
              <a:gd name="connsiteX26" fmla="*/ 446595 w 1425436"/>
              <a:gd name="connsiteY26" fmla="*/ 976685 h 1544091"/>
              <a:gd name="connsiteX27" fmla="*/ 712625 w 1425436"/>
              <a:gd name="connsiteY27" fmla="*/ 943012 h 1544091"/>
              <a:gd name="connsiteX28" fmla="*/ 712625 w 1425436"/>
              <a:gd name="connsiteY28" fmla="*/ 831391 h 1544091"/>
              <a:gd name="connsiteX29" fmla="*/ 8296 w 1425436"/>
              <a:gd name="connsiteY29" fmla="*/ 1284387 h 1544091"/>
              <a:gd name="connsiteX30" fmla="*/ 216842 w 1425436"/>
              <a:gd name="connsiteY30" fmla="*/ 1544092 h 1544091"/>
              <a:gd name="connsiteX31" fmla="*/ 1208595 w 1425436"/>
              <a:gd name="connsiteY31" fmla="*/ 1544092 h 1544091"/>
              <a:gd name="connsiteX32" fmla="*/ 1417141 w 1425436"/>
              <a:gd name="connsiteY32" fmla="*/ 1284387 h 1544091"/>
              <a:gd name="connsiteX33" fmla="*/ 712625 w 1425436"/>
              <a:gd name="connsiteY33" fmla="*/ 831391 h 1544091"/>
            </a:gdLst>
            <a:ahLst/>
            <a:cxnLst/>
            <a:rect l="l" t="t" r="r" b="b"/>
            <a:pathLst>
              <a:path w="1425436" h="1544091">
                <a:moveTo>
                  <a:pt x="712625" y="111621"/>
                </a:moveTo>
                <a:cubicBezTo>
                  <a:pt x="784435" y="111621"/>
                  <a:pt x="851780" y="139526"/>
                  <a:pt x="902567" y="190314"/>
                </a:cubicBezTo>
                <a:cubicBezTo>
                  <a:pt x="953355" y="241102"/>
                  <a:pt x="981260" y="308446"/>
                  <a:pt x="981260" y="380256"/>
                </a:cubicBezTo>
                <a:cubicBezTo>
                  <a:pt x="981260" y="452065"/>
                  <a:pt x="953355" y="519410"/>
                  <a:pt x="902567" y="570198"/>
                </a:cubicBezTo>
                <a:cubicBezTo>
                  <a:pt x="851780" y="620985"/>
                  <a:pt x="784435" y="648891"/>
                  <a:pt x="712625" y="648891"/>
                </a:cubicBezTo>
                <a:cubicBezTo>
                  <a:pt x="640816" y="648891"/>
                  <a:pt x="573471" y="620985"/>
                  <a:pt x="522684" y="570198"/>
                </a:cubicBezTo>
                <a:cubicBezTo>
                  <a:pt x="472082" y="519224"/>
                  <a:pt x="444177" y="451693"/>
                  <a:pt x="444177" y="380070"/>
                </a:cubicBezTo>
                <a:cubicBezTo>
                  <a:pt x="444177" y="308446"/>
                  <a:pt x="472082" y="240916"/>
                  <a:pt x="522870" y="190128"/>
                </a:cubicBezTo>
                <a:cubicBezTo>
                  <a:pt x="573471" y="139526"/>
                  <a:pt x="641002" y="111621"/>
                  <a:pt x="712625" y="111621"/>
                </a:cubicBezTo>
                <a:moveTo>
                  <a:pt x="712625" y="0"/>
                </a:moveTo>
                <a:cubicBezTo>
                  <a:pt x="502778" y="0"/>
                  <a:pt x="332556" y="170036"/>
                  <a:pt x="332556" y="380070"/>
                </a:cubicBezTo>
                <a:cubicBezTo>
                  <a:pt x="332556" y="589917"/>
                  <a:pt x="502778" y="760140"/>
                  <a:pt x="712625" y="760140"/>
                </a:cubicBezTo>
                <a:cubicBezTo>
                  <a:pt x="922473" y="760140"/>
                  <a:pt x="1092695" y="589917"/>
                  <a:pt x="1092695" y="380070"/>
                </a:cubicBezTo>
                <a:cubicBezTo>
                  <a:pt x="1092881" y="170036"/>
                  <a:pt x="922659" y="0"/>
                  <a:pt x="712625" y="0"/>
                </a:cubicBezTo>
                <a:close/>
                <a:moveTo>
                  <a:pt x="712625" y="943012"/>
                </a:moveTo>
                <a:cubicBezTo>
                  <a:pt x="813643" y="943012"/>
                  <a:pt x="903126" y="954360"/>
                  <a:pt x="978842" y="976685"/>
                </a:cubicBezTo>
                <a:cubicBezTo>
                  <a:pt x="1043582" y="995846"/>
                  <a:pt x="1099951" y="1023752"/>
                  <a:pt x="1146087" y="1059470"/>
                </a:cubicBezTo>
                <a:cubicBezTo>
                  <a:pt x="1186829" y="1091096"/>
                  <a:pt x="1220315" y="1128675"/>
                  <a:pt x="1248593" y="1174440"/>
                </a:cubicBezTo>
                <a:cubicBezTo>
                  <a:pt x="1273708" y="1215368"/>
                  <a:pt x="1293985" y="1261877"/>
                  <a:pt x="1310356" y="1316385"/>
                </a:cubicBezTo>
                <a:cubicBezTo>
                  <a:pt x="1320774" y="1350801"/>
                  <a:pt x="1306264" y="1377404"/>
                  <a:pt x="1296590" y="1390241"/>
                </a:cubicBezTo>
                <a:cubicBezTo>
                  <a:pt x="1276684" y="1417030"/>
                  <a:pt x="1244686" y="1432285"/>
                  <a:pt x="1208595" y="1432285"/>
                </a:cubicBezTo>
                <a:lnTo>
                  <a:pt x="216842" y="1432285"/>
                </a:lnTo>
                <a:cubicBezTo>
                  <a:pt x="180937" y="1432285"/>
                  <a:pt x="148753" y="1417030"/>
                  <a:pt x="128847" y="1390241"/>
                </a:cubicBezTo>
                <a:cubicBezTo>
                  <a:pt x="119359" y="1377404"/>
                  <a:pt x="104849" y="1350801"/>
                  <a:pt x="115081" y="1316385"/>
                </a:cubicBezTo>
                <a:cubicBezTo>
                  <a:pt x="131452" y="1261877"/>
                  <a:pt x="151543" y="1215368"/>
                  <a:pt x="176844" y="1174440"/>
                </a:cubicBezTo>
                <a:cubicBezTo>
                  <a:pt x="204936" y="1128675"/>
                  <a:pt x="238422" y="1090910"/>
                  <a:pt x="279350" y="1059470"/>
                </a:cubicBezTo>
                <a:cubicBezTo>
                  <a:pt x="325486" y="1023752"/>
                  <a:pt x="381855" y="995846"/>
                  <a:pt x="446595" y="976685"/>
                </a:cubicBezTo>
                <a:cubicBezTo>
                  <a:pt x="522125" y="954360"/>
                  <a:pt x="611794" y="943012"/>
                  <a:pt x="712625" y="943012"/>
                </a:cubicBezTo>
                <a:moveTo>
                  <a:pt x="712625" y="831391"/>
                </a:moveTo>
                <a:cubicBezTo>
                  <a:pt x="244561" y="831391"/>
                  <a:pt x="77501" y="1053331"/>
                  <a:pt x="8296" y="1284387"/>
                </a:cubicBezTo>
                <a:cubicBezTo>
                  <a:pt x="-30771" y="1414611"/>
                  <a:pt x="73037" y="1544092"/>
                  <a:pt x="216842" y="1544092"/>
                </a:cubicBezTo>
                <a:lnTo>
                  <a:pt x="1208595" y="1544092"/>
                </a:lnTo>
                <a:cubicBezTo>
                  <a:pt x="1352400" y="1544092"/>
                  <a:pt x="1456208" y="1414611"/>
                  <a:pt x="1417141" y="1284387"/>
                </a:cubicBezTo>
                <a:cubicBezTo>
                  <a:pt x="1347750" y="1053331"/>
                  <a:pt x="1180690" y="831391"/>
                  <a:pt x="712625" y="831391"/>
                </a:cubicBezTo>
                <a:close/>
              </a:path>
            </a:pathLst>
          </a:custGeom>
          <a:solidFill>
            <a:schemeClr val="accent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0" name="标题 1"/>
          <p:cNvSpPr txBox="1"/>
          <p:nvPr/>
        </p:nvSpPr>
        <p:spPr>
          <a:xfrm>
            <a:off x="1253712" y="470193"/>
            <a:ext cx="10858500" cy="468000"/>
          </a:xfrm>
          <a:prstGeom prst="rect">
            <a:avLst/>
          </a:prstGeom>
          <a:noFill/>
          <a:ln>
            <a:noFill/>
          </a:ln>
        </p:spPr>
        <p:txBody>
          <a:bodyPr vert="horz" wrap="square" lIns="0" tIns="0" rIns="0" bIns="0" rtlCol="0" anchor="ctr"/>
          <a:lstStyle/>
          <a:p>
            <a:pPr algn="l">
              <a:lnSpc>
                <a:spcPct val="110000"/>
              </a:lnSpc>
            </a:pPr>
            <a:r>
              <a:rPr kumimoji="1" lang="en-US" altLang="zh-CN" sz="2800">
                <a:ln w="12700">
                  <a:noFill/>
                </a:ln>
                <a:solidFill>
                  <a:srgbClr val="262626">
                    <a:alpha val="100000"/>
                  </a:srgbClr>
                </a:solidFill>
                <a:latin typeface="Source Han Sans CN Bold"/>
                <a:ea typeface="Source Han Sans CN Bold"/>
                <a:cs typeface="Source Han Sans CN Bold"/>
              </a:rPr>
              <a:t>From Japanese Bullet Hell to Chinese Video Platforms</a:t>
            </a:r>
            <a:endParaRPr kumimoji="1" lang="zh-CN" altLang="en-US"/>
          </a:p>
        </p:txBody>
      </p:sp>
      <p:sp>
        <p:nvSpPr>
          <p:cNvPr id="21" name="标题 1"/>
          <p:cNvSpPr txBox="1"/>
          <p:nvPr/>
        </p:nvSpPr>
        <p:spPr>
          <a:xfrm>
            <a:off x="562132" y="442211"/>
            <a:ext cx="509665" cy="509665"/>
          </a:xfrm>
          <a:prstGeom prst="ellipse">
            <a:avLst/>
          </a:prstGeom>
          <a:solidFill>
            <a:schemeClr val="accent1"/>
          </a:solid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533651" y="434715"/>
            <a:ext cx="253498" cy="253498"/>
          </a:xfrm>
          <a:prstGeom prst="ellipse">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flipH="1">
            <a:off x="0" y="0"/>
            <a:ext cx="12192000" cy="6858000"/>
          </a:xfrm>
          <a:prstGeom prst="rect">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cxnSp>
        <p:nvCxnSpPr>
          <p:cNvPr id="3" name="标题 1"/>
          <p:cNvCxnSpPr/>
          <p:nvPr/>
        </p:nvCxnSpPr>
        <p:spPr>
          <a:xfrm flipH="1">
            <a:off x="0" y="138154"/>
            <a:ext cx="12192000" cy="0"/>
          </a:xfrm>
          <a:prstGeom prst="line">
            <a:avLst/>
          </a:prstGeom>
          <a:noFill/>
          <a:ln w="6350" cap="sq">
            <a:solidFill>
              <a:schemeClr val="tx1"/>
            </a:solidFill>
            <a:prstDash val="solid"/>
            <a:miter/>
          </a:ln>
        </p:spPr>
      </p:cxnSp>
      <p:cxnSp>
        <p:nvCxnSpPr>
          <p:cNvPr id="4" name="标题 1"/>
          <p:cNvCxnSpPr/>
          <p:nvPr/>
        </p:nvCxnSpPr>
        <p:spPr>
          <a:xfrm flipH="1">
            <a:off x="12028998" y="0"/>
            <a:ext cx="0" cy="6858000"/>
          </a:xfrm>
          <a:prstGeom prst="line">
            <a:avLst/>
          </a:prstGeom>
          <a:noFill/>
          <a:ln w="6350" cap="sq">
            <a:solidFill>
              <a:schemeClr val="tx1"/>
            </a:solidFill>
            <a:prstDash val="solid"/>
            <a:miter/>
          </a:ln>
        </p:spPr>
      </p:cxnSp>
      <p:cxnSp>
        <p:nvCxnSpPr>
          <p:cNvPr id="5" name="标题 1"/>
          <p:cNvCxnSpPr/>
          <p:nvPr/>
        </p:nvCxnSpPr>
        <p:spPr>
          <a:xfrm flipV="1">
            <a:off x="0" y="6719846"/>
            <a:ext cx="12192000" cy="0"/>
          </a:xfrm>
          <a:prstGeom prst="line">
            <a:avLst/>
          </a:prstGeom>
          <a:noFill/>
          <a:ln w="6350" cap="sq">
            <a:solidFill>
              <a:schemeClr val="tx1"/>
            </a:solidFill>
            <a:prstDash val="solid"/>
            <a:miter/>
          </a:ln>
        </p:spPr>
      </p:cxnSp>
      <p:cxnSp>
        <p:nvCxnSpPr>
          <p:cNvPr id="6" name="标题 1"/>
          <p:cNvCxnSpPr/>
          <p:nvPr/>
        </p:nvCxnSpPr>
        <p:spPr>
          <a:xfrm flipV="1">
            <a:off x="163002" y="0"/>
            <a:ext cx="0" cy="6858000"/>
          </a:xfrm>
          <a:prstGeom prst="line">
            <a:avLst/>
          </a:prstGeom>
          <a:noFill/>
          <a:ln w="6350" cap="sq">
            <a:solidFill>
              <a:schemeClr val="tx1"/>
            </a:solidFill>
            <a:prstDash val="solid"/>
            <a:miter/>
          </a:ln>
        </p:spPr>
      </p:cxnSp>
      <p:sp>
        <p:nvSpPr>
          <p:cNvPr id="10" name="标题 1"/>
          <p:cNvSpPr txBox="1"/>
          <p:nvPr/>
        </p:nvSpPr>
        <p:spPr>
          <a:xfrm>
            <a:off x="8260091" y="1300806"/>
            <a:ext cx="3607168" cy="4619000"/>
          </a:xfrm>
          <a:prstGeom prst="roundRect">
            <a:avLst>
              <a:gd name="adj" fmla="val 2814"/>
            </a:avLst>
          </a:prstGeom>
          <a:solidFill>
            <a:schemeClr val="bg1"/>
          </a:solidFill>
          <a:ln w="3175" cap="sq">
            <a:gradFill>
              <a:gsLst>
                <a:gs pos="0">
                  <a:schemeClr val="accent1">
                    <a:alpha val="0"/>
                  </a:schemeClr>
                </a:gs>
                <a:gs pos="100000">
                  <a:schemeClr val="accent1">
                    <a:alpha val="45000"/>
                  </a:schemeClr>
                </a:gs>
              </a:gsLst>
              <a:lin ang="13500000" scaled="0"/>
            </a:gradFill>
            <a:miter/>
          </a:ln>
          <a:effectLst>
            <a:outerShdw blurRad="152400" dist="38100" dir="2700000" algn="tl" rotWithShape="0">
              <a:schemeClr val="accent2">
                <a:lumMod val="50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8438178" y="1869310"/>
            <a:ext cx="3305465" cy="425223"/>
          </a:xfrm>
          <a:prstGeom prst="roundRect">
            <a:avLst>
              <a:gd name="adj" fmla="val 50000"/>
            </a:avLst>
          </a:prstGeom>
          <a:solidFill>
            <a:schemeClr val="accent1"/>
          </a:solidFill>
          <a:ln w="12700" cap="sq">
            <a:noFill/>
            <a:miter/>
          </a:ln>
          <a:effectLst>
            <a:outerShdw blurRad="254000" dist="63500" dir="2700000" algn="tl" rotWithShape="0">
              <a:srgbClr val="000000">
                <a:alpha val="10000"/>
              </a:srgbClr>
            </a:outerShdw>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8438178" y="1865516"/>
            <a:ext cx="3273137" cy="425223"/>
          </a:xfrm>
          <a:prstGeom prst="rect">
            <a:avLst/>
          </a:prstGeom>
          <a:noFill/>
          <a:ln>
            <a:noFill/>
          </a:ln>
        </p:spPr>
        <p:txBody>
          <a:bodyPr vert="horz" wrap="square" lIns="0" tIns="0" rIns="0" bIns="0" rtlCol="0" anchor="ctr"/>
          <a:lstStyle/>
          <a:p>
            <a:pPr algn="ctr">
              <a:lnSpc>
                <a:spcPct val="100000"/>
              </a:lnSpc>
            </a:pPr>
            <a:r>
              <a:rPr kumimoji="1" lang="en-US" altLang="zh-CN" sz="1600" dirty="0">
                <a:ln w="12700">
                  <a:noFill/>
                </a:ln>
                <a:solidFill>
                  <a:srgbClr val="FFFFFF">
                    <a:alpha val="100000"/>
                  </a:srgbClr>
                </a:solidFill>
                <a:latin typeface="Source Han Sans CN Bold"/>
                <a:ea typeface="Source Han Sans CN Bold"/>
                <a:cs typeface="Source Han Sans CN Bold"/>
              </a:rPr>
              <a:t>Modern Limitations in Recreating Density</a:t>
            </a:r>
            <a:endParaRPr kumimoji="1" lang="zh-CN" altLang="en-US" dirty="0"/>
          </a:p>
        </p:txBody>
      </p:sp>
      <p:sp>
        <p:nvSpPr>
          <p:cNvPr id="14" name="标题 1"/>
          <p:cNvSpPr txBox="1"/>
          <p:nvPr/>
        </p:nvSpPr>
        <p:spPr>
          <a:xfrm>
            <a:off x="8330621" y="2712264"/>
            <a:ext cx="3273136" cy="2594944"/>
          </a:xfrm>
          <a:prstGeom prst="rect">
            <a:avLst/>
          </a:prstGeom>
          <a:noFill/>
          <a:ln>
            <a:noFill/>
          </a:ln>
        </p:spPr>
        <p:txBody>
          <a:bodyPr vert="horz" wrap="square" lIns="0" tIns="0" rIns="0" bIns="0" rtlCol="0" anchor="t"/>
          <a:lstStyle/>
          <a:p>
            <a:pPr algn="ctr">
              <a:lnSpc>
                <a:spcPct val="130000"/>
              </a:lnSpc>
            </a:pPr>
            <a:r>
              <a:rPr kumimoji="1" lang="en-US" altLang="zh-CN" sz="1600" dirty="0">
                <a:ln w="12700">
                  <a:noFill/>
                </a:ln>
                <a:solidFill>
                  <a:srgbClr val="3A3A3A">
                    <a:alpha val="100000"/>
                  </a:srgbClr>
                </a:solidFill>
                <a:latin typeface="Source Han Sans"/>
                <a:ea typeface="Source Han Sans"/>
                <a:cs typeface="Source Han Sans"/>
              </a:rPr>
              <a:t>Nowadays, recreating that dense, effects- rich </a:t>
            </a:r>
            <a:r>
              <a:rPr kumimoji="1" lang="en-US" altLang="zh-CN" sz="1600" dirty="0" err="1">
                <a:ln w="12700">
                  <a:noFill/>
                </a:ln>
                <a:solidFill>
                  <a:srgbClr val="3A3A3A">
                    <a:alpha val="100000"/>
                  </a:srgbClr>
                </a:solidFill>
                <a:latin typeface="Source Han Sans"/>
                <a:ea typeface="Source Han Sans"/>
                <a:cs typeface="Source Han Sans"/>
              </a:rPr>
              <a:t>danmu</a:t>
            </a:r>
            <a:r>
              <a:rPr kumimoji="1" lang="en-US" altLang="zh-CN" sz="1600" dirty="0">
                <a:ln w="12700">
                  <a:noFill/>
                </a:ln>
                <a:solidFill>
                  <a:srgbClr val="3A3A3A">
                    <a:alpha val="100000"/>
                  </a:srgbClr>
                </a:solidFill>
                <a:latin typeface="Source Han Sans"/>
                <a:ea typeface="Source Han Sans"/>
                <a:cs typeface="Source Han Sans"/>
              </a:rPr>
              <a:t> experience on online platforms is all but impossible.
The technical and infrastructural limitations have led to a shift in focus from visual density to other aspects of </a:t>
            </a:r>
            <a:r>
              <a:rPr kumimoji="1" lang="en-US" altLang="zh-CN" sz="1600" dirty="0" err="1">
                <a:ln w="12700">
                  <a:noFill/>
                </a:ln>
                <a:solidFill>
                  <a:srgbClr val="3A3A3A">
                    <a:alpha val="100000"/>
                  </a:srgbClr>
                </a:solidFill>
                <a:latin typeface="Source Han Sans"/>
                <a:ea typeface="Source Han Sans"/>
                <a:cs typeface="Source Han Sans"/>
              </a:rPr>
              <a:t>danmu</a:t>
            </a:r>
            <a:r>
              <a:rPr kumimoji="1" lang="en-US" altLang="zh-CN" sz="1600" dirty="0">
                <a:ln w="12700">
                  <a:noFill/>
                </a:ln>
                <a:solidFill>
                  <a:srgbClr val="3A3A3A">
                    <a:alpha val="100000"/>
                  </a:srgbClr>
                </a:solidFill>
                <a:latin typeface="Source Han Sans"/>
                <a:ea typeface="Source Han Sans"/>
                <a:cs typeface="Source Han Sans"/>
              </a:rPr>
              <a:t>.</a:t>
            </a:r>
            <a:endParaRPr kumimoji="1" lang="zh-CN" altLang="en-US" sz="1600" dirty="0"/>
          </a:p>
        </p:txBody>
      </p:sp>
      <p:sp>
        <p:nvSpPr>
          <p:cNvPr id="15" name="标题 1"/>
          <p:cNvSpPr txBox="1"/>
          <p:nvPr/>
        </p:nvSpPr>
        <p:spPr>
          <a:xfrm>
            <a:off x="399000" y="1300806"/>
            <a:ext cx="3704360" cy="4619002"/>
          </a:xfrm>
          <a:prstGeom prst="roundRect">
            <a:avLst>
              <a:gd name="adj" fmla="val 2814"/>
            </a:avLst>
          </a:prstGeom>
          <a:solidFill>
            <a:schemeClr val="bg1"/>
          </a:solidFill>
          <a:ln w="3175" cap="sq">
            <a:gradFill>
              <a:gsLst>
                <a:gs pos="0">
                  <a:schemeClr val="accent1">
                    <a:alpha val="0"/>
                  </a:schemeClr>
                </a:gs>
                <a:gs pos="100000">
                  <a:schemeClr val="accent1">
                    <a:alpha val="45000"/>
                  </a:schemeClr>
                </a:gs>
              </a:gsLst>
              <a:lin ang="13500000" scaled="0"/>
            </a:gradFill>
            <a:miter/>
          </a:ln>
          <a:effectLst>
            <a:outerShdw blurRad="152400" dist="38100" dir="2700000" algn="tl" rotWithShape="0">
              <a:schemeClr val="accent2">
                <a:lumMod val="50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745259" y="1869214"/>
            <a:ext cx="3305465" cy="425223"/>
          </a:xfrm>
          <a:prstGeom prst="roundRect">
            <a:avLst>
              <a:gd name="adj" fmla="val 50000"/>
            </a:avLst>
          </a:prstGeom>
          <a:solidFill>
            <a:schemeClr val="accent1"/>
          </a:solidFill>
          <a:ln w="12700" cap="sq">
            <a:noFill/>
            <a:miter/>
          </a:ln>
          <a:effectLst>
            <a:outerShdw blurRad="254000" dist="63500" dir="2700000" algn="tl" rotWithShape="0">
              <a:srgbClr val="000000">
                <a:alpha val="10000"/>
              </a:srgbClr>
            </a:outerShdw>
          </a:effectLst>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670527" y="2712264"/>
            <a:ext cx="3273136" cy="2594944"/>
          </a:xfrm>
          <a:prstGeom prst="rect">
            <a:avLst/>
          </a:prstGeom>
          <a:noFill/>
          <a:ln>
            <a:noFill/>
          </a:ln>
        </p:spPr>
        <p:txBody>
          <a:bodyPr vert="horz" wrap="square" lIns="0" tIns="0" rIns="0" bIns="0" rtlCol="0" anchor="t"/>
          <a:lstStyle/>
          <a:p>
            <a:pPr algn="ctr">
              <a:lnSpc>
                <a:spcPct val="130000"/>
              </a:lnSpc>
            </a:pPr>
            <a:r>
              <a:rPr kumimoji="1" lang="en-US" altLang="zh-CN" sz="1600" dirty="0">
                <a:ln w="12700">
                  <a:noFill/>
                </a:ln>
                <a:solidFill>
                  <a:srgbClr val="3A3A3A">
                    <a:alpha val="100000"/>
                  </a:srgbClr>
                </a:solidFill>
                <a:latin typeface="Source Han Sans"/>
                <a:ea typeface="Source Han Sans"/>
                <a:cs typeface="Source Han Sans"/>
              </a:rPr>
              <a:t>Prior to 2014, some videos accumulated vast numbers of comments that filled the screen, creating a dense </a:t>
            </a:r>
            <a:r>
              <a:rPr kumimoji="1" lang="en-US" altLang="zh-CN" sz="1600" dirty="0" err="1">
                <a:ln w="12700">
                  <a:noFill/>
                </a:ln>
                <a:solidFill>
                  <a:srgbClr val="3A3A3A">
                    <a:alpha val="100000"/>
                  </a:srgbClr>
                </a:solidFill>
                <a:latin typeface="Source Han Sans"/>
                <a:ea typeface="Source Han Sans"/>
                <a:cs typeface="Source Han Sans"/>
              </a:rPr>
              <a:t>danmu</a:t>
            </a:r>
            <a:r>
              <a:rPr kumimoji="1" lang="en-US" altLang="zh-CN" sz="1600" dirty="0">
                <a:ln w="12700">
                  <a:noFill/>
                </a:ln>
                <a:solidFill>
                  <a:srgbClr val="3A3A3A">
                    <a:alpha val="100000"/>
                  </a:srgbClr>
                </a:solidFill>
                <a:latin typeface="Source Han Sans"/>
                <a:ea typeface="Source Han Sans"/>
                <a:cs typeface="Source Han Sans"/>
              </a:rPr>
              <a:t> experience.
This dense overlay of comments added a unique visual layer to the viewing experience, making it more engaging.</a:t>
            </a:r>
            <a:endParaRPr kumimoji="1" lang="zh-CN" altLang="en-US" sz="1600" dirty="0"/>
          </a:p>
        </p:txBody>
      </p:sp>
      <p:sp>
        <p:nvSpPr>
          <p:cNvPr id="18" name="标题 1"/>
          <p:cNvSpPr txBox="1"/>
          <p:nvPr/>
        </p:nvSpPr>
        <p:spPr>
          <a:xfrm>
            <a:off x="761423" y="1869213"/>
            <a:ext cx="3273137" cy="425223"/>
          </a:xfrm>
          <a:prstGeom prst="rect">
            <a:avLst/>
          </a:prstGeom>
          <a:noFill/>
          <a:ln>
            <a:noFill/>
          </a:ln>
        </p:spPr>
        <p:txBody>
          <a:bodyPr vert="horz" wrap="square" lIns="0" tIns="0" rIns="0" bIns="0" rtlCol="0" anchor="ctr"/>
          <a:lstStyle/>
          <a:p>
            <a:pPr algn="ctr">
              <a:lnSpc>
                <a:spcPct val="100000"/>
              </a:lnSpc>
            </a:pPr>
            <a:r>
              <a:rPr kumimoji="1" lang="en-US" altLang="zh-CN" sz="1600" dirty="0">
                <a:ln w="12700">
                  <a:noFill/>
                </a:ln>
                <a:solidFill>
                  <a:srgbClr val="FFFFFF">
                    <a:alpha val="100000"/>
                  </a:srgbClr>
                </a:solidFill>
                <a:latin typeface="Source Han Sans CN Bold"/>
                <a:ea typeface="Source Han Sans CN Bold"/>
                <a:cs typeface="Source Han Sans CN Bold"/>
              </a:rPr>
              <a:t>Accumulation of Comments Before 2014</a:t>
            </a:r>
            <a:endParaRPr kumimoji="1" lang="zh-CN" altLang="en-US" dirty="0"/>
          </a:p>
        </p:txBody>
      </p:sp>
      <p:sp>
        <p:nvSpPr>
          <p:cNvPr id="20" name="标题 1"/>
          <p:cNvSpPr txBox="1"/>
          <p:nvPr/>
        </p:nvSpPr>
        <p:spPr>
          <a:xfrm>
            <a:off x="4242956" y="1176505"/>
            <a:ext cx="3877539" cy="4837022"/>
          </a:xfrm>
          <a:prstGeom prst="roundRect">
            <a:avLst>
              <a:gd name="adj" fmla="val 2814"/>
            </a:avLst>
          </a:prstGeom>
          <a:solidFill>
            <a:schemeClr val="bg1"/>
          </a:solidFill>
          <a:ln w="3175" cap="sq">
            <a:gradFill>
              <a:gsLst>
                <a:gs pos="0">
                  <a:schemeClr val="accent1">
                    <a:alpha val="0"/>
                  </a:schemeClr>
                </a:gs>
                <a:gs pos="100000">
                  <a:schemeClr val="accent1">
                    <a:alpha val="45000"/>
                  </a:schemeClr>
                </a:gs>
              </a:gsLst>
              <a:lin ang="13500000" scaled="0"/>
            </a:gradFill>
            <a:miter/>
          </a:ln>
          <a:effectLst>
            <a:outerShdw blurRad="152400" dist="38100" dir="2700000" algn="tl" rotWithShape="0">
              <a:schemeClr val="accent2">
                <a:lumMod val="50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4436918" y="1869214"/>
            <a:ext cx="3305465" cy="425223"/>
          </a:xfrm>
          <a:prstGeom prst="roundRect">
            <a:avLst>
              <a:gd name="adj" fmla="val 50000"/>
            </a:avLst>
          </a:prstGeom>
          <a:solidFill>
            <a:schemeClr val="accent1"/>
          </a:solidFill>
          <a:ln w="12700" cap="sq">
            <a:noFill/>
            <a:miter/>
          </a:ln>
          <a:effectLst>
            <a:outerShdw blurRad="254000" dist="63500" dir="2700000" algn="tl" rotWithShape="0">
              <a:srgbClr val="000000">
                <a:alpha val="10000"/>
              </a:srgbClr>
            </a:outerShdw>
          </a:effectLst>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4453082" y="1894615"/>
            <a:ext cx="3273137" cy="357520"/>
          </a:xfrm>
          <a:prstGeom prst="rect">
            <a:avLst/>
          </a:prstGeom>
          <a:noFill/>
          <a:ln>
            <a:noFill/>
          </a:ln>
        </p:spPr>
        <p:txBody>
          <a:bodyPr vert="horz" wrap="square" lIns="0" tIns="0" rIns="0" bIns="0" rtlCol="0" anchor="ctr"/>
          <a:lstStyle/>
          <a:p>
            <a:pPr algn="ctr">
              <a:lnSpc>
                <a:spcPct val="100000"/>
              </a:lnSpc>
            </a:pPr>
            <a:r>
              <a:rPr kumimoji="1" lang="en-US" altLang="zh-CN" sz="1600" dirty="0">
                <a:ln w="12700">
                  <a:noFill/>
                </a:ln>
                <a:solidFill>
                  <a:srgbClr val="FFFFFF">
                    <a:alpha val="100000"/>
                  </a:srgbClr>
                </a:solidFill>
                <a:latin typeface="Source Han Sans CN Bold"/>
                <a:ea typeface="Source Han Sans CN Bold"/>
                <a:cs typeface="Source Han Sans CN Bold"/>
              </a:rPr>
              <a:t>Challenges of Server Load and Purging</a:t>
            </a:r>
            <a:endParaRPr kumimoji="1" lang="zh-CN" altLang="en-US" dirty="0"/>
          </a:p>
        </p:txBody>
      </p:sp>
      <p:sp>
        <p:nvSpPr>
          <p:cNvPr id="24" name="标题 1"/>
          <p:cNvSpPr txBox="1"/>
          <p:nvPr/>
        </p:nvSpPr>
        <p:spPr>
          <a:xfrm>
            <a:off x="4453082" y="2712264"/>
            <a:ext cx="3273136" cy="2594944"/>
          </a:xfrm>
          <a:prstGeom prst="rect">
            <a:avLst/>
          </a:prstGeom>
          <a:noFill/>
          <a:ln>
            <a:noFill/>
          </a:ln>
        </p:spPr>
        <p:txBody>
          <a:bodyPr vert="horz" wrap="square" lIns="0" tIns="0" rIns="0" bIns="0" rtlCol="0" anchor="t"/>
          <a:lstStyle/>
          <a:p>
            <a:pPr algn="ctr">
              <a:lnSpc>
                <a:spcPct val="130000"/>
              </a:lnSpc>
            </a:pPr>
            <a:r>
              <a:rPr kumimoji="1" lang="en-US" altLang="zh-CN" sz="1600" dirty="0">
                <a:ln w="12700">
                  <a:noFill/>
                </a:ln>
                <a:solidFill>
                  <a:srgbClr val="3A3A3A">
                    <a:alpha val="100000"/>
                  </a:srgbClr>
                </a:solidFill>
                <a:latin typeface="Source Han Sans"/>
                <a:ea typeface="Source Han Sans"/>
                <a:cs typeface="Source Han Sans"/>
              </a:rPr>
              <a:t>Due to server load and other technical issues, old </a:t>
            </a:r>
            <a:r>
              <a:rPr kumimoji="1" lang="en-US" altLang="zh-CN" sz="1600" dirty="0" err="1">
                <a:ln w="12700">
                  <a:noFill/>
                </a:ln>
                <a:solidFill>
                  <a:srgbClr val="3A3A3A">
                    <a:alpha val="100000"/>
                  </a:srgbClr>
                </a:solidFill>
                <a:latin typeface="Source Han Sans"/>
                <a:ea typeface="Source Han Sans"/>
                <a:cs typeface="Source Han Sans"/>
              </a:rPr>
              <a:t>danmu</a:t>
            </a:r>
            <a:r>
              <a:rPr kumimoji="1" lang="en-US" altLang="zh-CN" sz="1600" dirty="0">
                <a:ln w="12700">
                  <a:noFill/>
                </a:ln>
                <a:solidFill>
                  <a:srgbClr val="3A3A3A">
                    <a:alpha val="100000"/>
                  </a:srgbClr>
                </a:solidFill>
                <a:latin typeface="Source Han Sans"/>
                <a:ea typeface="Source Han Sans"/>
                <a:cs typeface="Source Han Sans"/>
              </a:rPr>
              <a:t> would be periodically purged.
After 2017, most advanced and special effect </a:t>
            </a:r>
            <a:r>
              <a:rPr kumimoji="1" lang="en-US" altLang="zh-CN" sz="1600" dirty="0" err="1">
                <a:ln w="12700">
                  <a:noFill/>
                </a:ln>
                <a:solidFill>
                  <a:srgbClr val="3A3A3A">
                    <a:alpha val="100000"/>
                  </a:srgbClr>
                </a:solidFill>
                <a:latin typeface="Source Han Sans"/>
                <a:ea typeface="Source Han Sans"/>
                <a:cs typeface="Source Han Sans"/>
              </a:rPr>
              <a:t>danmu</a:t>
            </a:r>
            <a:r>
              <a:rPr kumimoji="1" lang="en-US" altLang="zh-CN" sz="1600" dirty="0">
                <a:ln w="12700">
                  <a:noFill/>
                </a:ln>
                <a:solidFill>
                  <a:srgbClr val="3A3A3A">
                    <a:alpha val="100000"/>
                  </a:srgbClr>
                </a:solidFill>
                <a:latin typeface="Source Han Sans"/>
                <a:ea typeface="Source Han Sans"/>
                <a:cs typeface="Source Han Sans"/>
              </a:rPr>
              <a:t> gradually disappeared, making it difficult to recreate the same experience.</a:t>
            </a:r>
            <a:endParaRPr kumimoji="1" lang="zh-CN" altLang="en-US" sz="1600" dirty="0"/>
          </a:p>
        </p:txBody>
      </p:sp>
      <p:sp>
        <p:nvSpPr>
          <p:cNvPr id="25" name="标题 1"/>
          <p:cNvSpPr txBox="1"/>
          <p:nvPr/>
        </p:nvSpPr>
        <p:spPr>
          <a:xfrm>
            <a:off x="1253712" y="470193"/>
            <a:ext cx="10858500" cy="468000"/>
          </a:xfrm>
          <a:prstGeom prst="rect">
            <a:avLst/>
          </a:prstGeom>
          <a:noFill/>
          <a:ln>
            <a:noFill/>
          </a:ln>
        </p:spPr>
        <p:txBody>
          <a:bodyPr vert="horz" wrap="square" lIns="0" tIns="0" rIns="0" bIns="0" rtlCol="0" anchor="ctr"/>
          <a:lstStyle/>
          <a:p>
            <a:pPr algn="l">
              <a:lnSpc>
                <a:spcPct val="110000"/>
              </a:lnSpc>
            </a:pPr>
            <a:r>
              <a:rPr kumimoji="1" lang="en-US" altLang="zh-CN" sz="2800" dirty="0">
                <a:ln w="12700">
                  <a:noFill/>
                </a:ln>
                <a:solidFill>
                  <a:srgbClr val="262626">
                    <a:alpha val="100000"/>
                  </a:srgbClr>
                </a:solidFill>
                <a:latin typeface="Source Han Sans CN Bold"/>
                <a:ea typeface="Source Han Sans CN Bold"/>
                <a:cs typeface="Source Han Sans CN Bold"/>
              </a:rPr>
              <a:t>the Special Effect </a:t>
            </a:r>
            <a:r>
              <a:rPr kumimoji="1" lang="en-US" altLang="zh-CN" sz="2800" dirty="0" err="1">
                <a:ln w="12700">
                  <a:noFill/>
                </a:ln>
                <a:solidFill>
                  <a:srgbClr val="262626">
                    <a:alpha val="100000"/>
                  </a:srgbClr>
                </a:solidFill>
                <a:latin typeface="Source Han Sans CN Bold"/>
                <a:ea typeface="Source Han Sans CN Bold"/>
                <a:cs typeface="Source Han Sans CN Bold"/>
              </a:rPr>
              <a:t>Danmu</a:t>
            </a:r>
            <a:r>
              <a:rPr kumimoji="1" lang="en-US" altLang="zh-CN" sz="2800" dirty="0">
                <a:ln w="12700">
                  <a:noFill/>
                </a:ln>
                <a:solidFill>
                  <a:srgbClr val="262626">
                    <a:alpha val="100000"/>
                  </a:srgbClr>
                </a:solidFill>
                <a:latin typeface="Source Han Sans CN Bold"/>
                <a:ea typeface="Source Han Sans CN Bold"/>
                <a:cs typeface="Source Han Sans CN Bold"/>
              </a:rPr>
              <a:t> and Advanced </a:t>
            </a:r>
            <a:r>
              <a:rPr kumimoji="1" lang="en-US" altLang="zh-CN" sz="2800" dirty="0" err="1">
                <a:ln w="12700">
                  <a:noFill/>
                </a:ln>
                <a:solidFill>
                  <a:srgbClr val="262626">
                    <a:alpha val="100000"/>
                  </a:srgbClr>
                </a:solidFill>
                <a:latin typeface="Source Han Sans CN Bold"/>
                <a:ea typeface="Source Han Sans CN Bold"/>
                <a:cs typeface="Source Han Sans CN Bold"/>
              </a:rPr>
              <a:t>Danmu</a:t>
            </a:r>
            <a:endParaRPr kumimoji="1" lang="zh-CN" altLang="en-US" dirty="0"/>
          </a:p>
        </p:txBody>
      </p:sp>
      <p:sp>
        <p:nvSpPr>
          <p:cNvPr id="26" name="标题 1"/>
          <p:cNvSpPr txBox="1"/>
          <p:nvPr/>
        </p:nvSpPr>
        <p:spPr>
          <a:xfrm>
            <a:off x="562132" y="442211"/>
            <a:ext cx="509665" cy="509665"/>
          </a:xfrm>
          <a:prstGeom prst="ellipse">
            <a:avLst/>
          </a:prstGeom>
          <a:solidFill>
            <a:schemeClr val="accent1"/>
          </a:solid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a:off x="533651" y="434715"/>
            <a:ext cx="253498" cy="253498"/>
          </a:xfrm>
          <a:prstGeom prst="ellipse">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flipH="1">
            <a:off x="0" y="0"/>
            <a:ext cx="12192000" cy="6858000"/>
          </a:xfrm>
          <a:prstGeom prst="rect">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dirty="0"/>
          </a:p>
        </p:txBody>
      </p:sp>
      <p:cxnSp>
        <p:nvCxnSpPr>
          <p:cNvPr id="3" name="标题 1"/>
          <p:cNvCxnSpPr/>
          <p:nvPr/>
        </p:nvCxnSpPr>
        <p:spPr>
          <a:xfrm flipH="1">
            <a:off x="0" y="138154"/>
            <a:ext cx="12192000" cy="0"/>
          </a:xfrm>
          <a:prstGeom prst="line">
            <a:avLst/>
          </a:prstGeom>
          <a:noFill/>
          <a:ln w="6350" cap="sq">
            <a:solidFill>
              <a:schemeClr val="tx1"/>
            </a:solidFill>
            <a:prstDash val="solid"/>
            <a:miter/>
          </a:ln>
        </p:spPr>
      </p:cxnSp>
      <p:cxnSp>
        <p:nvCxnSpPr>
          <p:cNvPr id="4" name="标题 1"/>
          <p:cNvCxnSpPr/>
          <p:nvPr/>
        </p:nvCxnSpPr>
        <p:spPr>
          <a:xfrm flipH="1">
            <a:off x="12028998" y="0"/>
            <a:ext cx="0" cy="6858000"/>
          </a:xfrm>
          <a:prstGeom prst="line">
            <a:avLst/>
          </a:prstGeom>
          <a:noFill/>
          <a:ln w="6350" cap="sq">
            <a:solidFill>
              <a:schemeClr val="tx1"/>
            </a:solidFill>
            <a:prstDash val="solid"/>
            <a:miter/>
          </a:ln>
        </p:spPr>
      </p:cxnSp>
      <p:cxnSp>
        <p:nvCxnSpPr>
          <p:cNvPr id="5" name="标题 1"/>
          <p:cNvCxnSpPr/>
          <p:nvPr/>
        </p:nvCxnSpPr>
        <p:spPr>
          <a:xfrm flipV="1">
            <a:off x="0" y="6719846"/>
            <a:ext cx="12192000" cy="0"/>
          </a:xfrm>
          <a:prstGeom prst="line">
            <a:avLst/>
          </a:prstGeom>
          <a:noFill/>
          <a:ln w="6350" cap="sq">
            <a:solidFill>
              <a:schemeClr val="tx1"/>
            </a:solidFill>
            <a:prstDash val="solid"/>
            <a:miter/>
          </a:ln>
        </p:spPr>
      </p:cxnSp>
      <p:cxnSp>
        <p:nvCxnSpPr>
          <p:cNvPr id="6" name="标题 1"/>
          <p:cNvCxnSpPr/>
          <p:nvPr/>
        </p:nvCxnSpPr>
        <p:spPr>
          <a:xfrm flipV="1">
            <a:off x="163002" y="0"/>
            <a:ext cx="0" cy="6858000"/>
          </a:xfrm>
          <a:prstGeom prst="line">
            <a:avLst/>
          </a:prstGeom>
          <a:noFill/>
          <a:ln w="6350" cap="sq">
            <a:solidFill>
              <a:schemeClr val="tx1"/>
            </a:solidFill>
            <a:prstDash val="solid"/>
            <a:miter/>
          </a:ln>
        </p:spPr>
      </p:cxnSp>
      <p:sp>
        <p:nvSpPr>
          <p:cNvPr id="7" name="标题 1"/>
          <p:cNvSpPr txBox="1"/>
          <p:nvPr/>
        </p:nvSpPr>
        <p:spPr>
          <a:xfrm rot="10146862">
            <a:off x="4478383" y="2116114"/>
            <a:ext cx="3219168" cy="3219168"/>
          </a:xfrm>
          <a:prstGeom prst="arc">
            <a:avLst>
              <a:gd name="adj1" fmla="val 16200000"/>
              <a:gd name="adj2" fmla="val 860703"/>
            </a:avLst>
          </a:prstGeom>
          <a:noFill/>
          <a:ln w="63500" cap="rnd">
            <a:gradFill>
              <a:gsLst>
                <a:gs pos="0">
                  <a:schemeClr val="accent1"/>
                </a:gs>
                <a:gs pos="100000">
                  <a:schemeClr val="accent1">
                    <a:lumMod val="60000"/>
                    <a:lumOff val="40000"/>
                    <a:alpha val="0"/>
                  </a:schemeClr>
                </a:gs>
              </a:gsLst>
              <a:lin ang="5400000" scaled="0"/>
            </a:gradFill>
            <a:round/>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3520980">
            <a:off x="4478383" y="2116114"/>
            <a:ext cx="3219168" cy="3219168"/>
          </a:xfrm>
          <a:prstGeom prst="arc">
            <a:avLst>
              <a:gd name="adj1" fmla="val 16200000"/>
              <a:gd name="adj2" fmla="val 860703"/>
            </a:avLst>
          </a:prstGeom>
          <a:noFill/>
          <a:ln w="63500" cap="rnd">
            <a:gradFill>
              <a:gsLst>
                <a:gs pos="0">
                  <a:schemeClr val="accent2"/>
                </a:gs>
                <a:gs pos="100000">
                  <a:schemeClr val="accent2">
                    <a:lumMod val="60000"/>
                    <a:lumOff val="40000"/>
                  </a:schemeClr>
                </a:gs>
              </a:gsLst>
              <a:lin ang="5400000" scaled="0"/>
            </a:gradFill>
            <a:round/>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4163474" y="3228175"/>
            <a:ext cx="703977" cy="704137"/>
          </a:xfrm>
          <a:prstGeom prst="ellipse">
            <a:avLst/>
          </a:prstGeom>
          <a:gradFill>
            <a:gsLst>
              <a:gs pos="0">
                <a:schemeClr val="accent1"/>
              </a:gs>
              <a:gs pos="100000">
                <a:schemeClr val="accent1">
                  <a:lumMod val="60000"/>
                  <a:lumOff val="40000"/>
                  <a:alpha val="100000"/>
                </a:schemeClr>
              </a:gs>
            </a:gsLst>
            <a:lin ang="13500000" scaled="0"/>
          </a:gradFill>
          <a:ln cap="sq">
            <a:noFill/>
            <a:prstDash val="solid"/>
            <a:miter/>
          </a:ln>
          <a:effectLst>
            <a:outerShdw blurRad="304800" dist="292100" dir="5400000" sx="88000" sy="88000" algn="t" rotWithShape="0">
              <a:schemeClr val="accent1">
                <a:lumMod val="50000"/>
                <a:alpha val="40000"/>
              </a:schemeClr>
            </a:outerShdw>
          </a:effectLst>
        </p:spPr>
        <p:txBody>
          <a:bodyPr vert="horz" wrap="square" lIns="90000" tIns="46800" rIns="90000" bIns="46800" rtlCol="0" anchor="ctr"/>
          <a:lstStyle/>
          <a:p>
            <a:pPr algn="ctr">
              <a:lnSpc>
                <a:spcPct val="110000"/>
              </a:lnSpc>
            </a:pPr>
            <a:endParaRPr kumimoji="1" lang="zh-CN" altLang="en-US"/>
          </a:p>
        </p:txBody>
      </p:sp>
      <p:sp>
        <p:nvSpPr>
          <p:cNvPr id="12" name="标题 1"/>
          <p:cNvSpPr txBox="1"/>
          <p:nvPr/>
        </p:nvSpPr>
        <p:spPr>
          <a:xfrm>
            <a:off x="6750094" y="2074026"/>
            <a:ext cx="703977" cy="704137"/>
          </a:xfrm>
          <a:prstGeom prst="ellipse">
            <a:avLst/>
          </a:prstGeom>
          <a:gradFill>
            <a:gsLst>
              <a:gs pos="0">
                <a:schemeClr val="accent3"/>
              </a:gs>
              <a:gs pos="100000">
                <a:schemeClr val="accent1">
                  <a:lumMod val="60000"/>
                  <a:lumOff val="40000"/>
                  <a:alpha val="100000"/>
                </a:schemeClr>
              </a:gs>
            </a:gsLst>
            <a:lin ang="13500000" scaled="0"/>
          </a:gradFill>
          <a:ln cap="sq">
            <a:noFill/>
            <a:prstDash val="solid"/>
            <a:miter/>
          </a:ln>
          <a:effectLst>
            <a:outerShdw blurRad="304800" dist="292100" dir="5400000" sx="88000" sy="88000" algn="t" rotWithShape="0">
              <a:schemeClr val="accent3">
                <a:lumMod val="50000"/>
                <a:alpha val="40000"/>
              </a:schemeClr>
            </a:outerShdw>
          </a:effectLst>
        </p:spPr>
        <p:txBody>
          <a:bodyPr vert="horz" wrap="square" lIns="90000" tIns="46800" rIns="90000" bIns="46800" rtlCol="0" anchor="ctr"/>
          <a:lstStyle/>
          <a:p>
            <a:pPr algn="ctr">
              <a:lnSpc>
                <a:spcPct val="110000"/>
              </a:lnSpc>
            </a:pPr>
            <a:endParaRPr kumimoji="1" lang="zh-CN" altLang="en-US"/>
          </a:p>
        </p:txBody>
      </p:sp>
      <p:sp>
        <p:nvSpPr>
          <p:cNvPr id="13" name="标题 1"/>
          <p:cNvSpPr txBox="1"/>
          <p:nvPr/>
        </p:nvSpPr>
        <p:spPr>
          <a:xfrm>
            <a:off x="7240410" y="2065668"/>
            <a:ext cx="197745" cy="197791"/>
          </a:xfrm>
          <a:prstGeom prst="ellipse">
            <a:avLst/>
          </a:prstGeom>
          <a:gradFill>
            <a:gsLst>
              <a:gs pos="0">
                <a:schemeClr val="accent3"/>
              </a:gs>
              <a:gs pos="100000">
                <a:schemeClr val="accent3">
                  <a:lumMod val="70000"/>
                  <a:lumOff val="30000"/>
                </a:schemeClr>
              </a:gs>
            </a:gsLst>
            <a:lin ang="10800000" scaled="0"/>
          </a:gradFill>
          <a:ln w="12700" cap="sq">
            <a:noFill/>
            <a:miter/>
          </a:ln>
          <a:effectLst>
            <a:outerShdw blurRad="304800" dist="292100" dir="5400000" sx="88000" sy="88000" algn="t" rotWithShape="0">
              <a:schemeClr val="accent3">
                <a:lumMod val="50000"/>
                <a:alpha val="40000"/>
              </a:schemeClr>
            </a:outerShdw>
          </a:effectLst>
        </p:spPr>
        <p:txBody>
          <a:bodyPr vert="horz" wrap="square" lIns="90000" tIns="46800" rIns="90000" bIns="46800" rtlCol="0" anchor="ctr"/>
          <a:lstStyle/>
          <a:p>
            <a:pPr algn="ctr">
              <a:lnSpc>
                <a:spcPct val="110000"/>
              </a:lnSpc>
            </a:pPr>
            <a:endParaRPr kumimoji="1" lang="zh-CN" altLang="en-US"/>
          </a:p>
        </p:txBody>
      </p:sp>
      <p:sp>
        <p:nvSpPr>
          <p:cNvPr id="14" name="标题 1"/>
          <p:cNvSpPr txBox="1"/>
          <p:nvPr/>
        </p:nvSpPr>
        <p:spPr>
          <a:xfrm>
            <a:off x="0" y="2089475"/>
            <a:ext cx="4722620" cy="468000"/>
          </a:xfrm>
          <a:prstGeom prst="rect">
            <a:avLst/>
          </a:prstGeom>
          <a:noFill/>
          <a:ln>
            <a:noFill/>
          </a:ln>
        </p:spPr>
        <p:txBody>
          <a:bodyPr vert="horz" wrap="square" lIns="0" tIns="0" rIns="0" bIns="0" rtlCol="0" anchor="b"/>
          <a:lstStyle/>
          <a:p>
            <a:pPr algn="r">
              <a:lnSpc>
                <a:spcPct val="140000"/>
              </a:lnSpc>
            </a:pPr>
            <a:r>
              <a:rPr kumimoji="1" lang="en-US" altLang="zh-CN" sz="2000" dirty="0">
                <a:ln w="12700">
                  <a:noFill/>
                </a:ln>
                <a:solidFill>
                  <a:srgbClr val="404040">
                    <a:alpha val="100000"/>
                  </a:srgbClr>
                </a:solidFill>
                <a:latin typeface="Source Han Sans CN Bold"/>
                <a:ea typeface="Source Han Sans CN Bold"/>
                <a:cs typeface="Source Han Sans CN Bold"/>
              </a:rPr>
              <a:t>Emergence on </a:t>
            </a:r>
            <a:r>
              <a:rPr kumimoji="1" lang="en-US" altLang="zh-CN" sz="2000" dirty="0" err="1">
                <a:ln w="12700">
                  <a:noFill/>
                </a:ln>
                <a:solidFill>
                  <a:srgbClr val="404040">
                    <a:alpha val="100000"/>
                  </a:srgbClr>
                </a:solidFill>
                <a:latin typeface="Source Han Sans CN Bold"/>
                <a:ea typeface="Source Han Sans CN Bold"/>
                <a:cs typeface="Source Han Sans CN Bold"/>
              </a:rPr>
              <a:t>Bilibili</a:t>
            </a:r>
            <a:r>
              <a:rPr kumimoji="1" lang="en-US" altLang="zh-CN" sz="2000" dirty="0">
                <a:ln w="12700">
                  <a:noFill/>
                </a:ln>
                <a:solidFill>
                  <a:srgbClr val="404040">
                    <a:alpha val="100000"/>
                  </a:srgbClr>
                </a:solidFill>
                <a:latin typeface="Source Han Sans CN Bold"/>
                <a:ea typeface="Source Han Sans CN Bold"/>
                <a:cs typeface="Source Han Sans CN Bold"/>
              </a:rPr>
              <a:t> (2015–2016)</a:t>
            </a:r>
            <a:endParaRPr kumimoji="1" lang="zh-CN" altLang="en-US" sz="2000" dirty="0"/>
          </a:p>
        </p:txBody>
      </p:sp>
      <p:sp>
        <p:nvSpPr>
          <p:cNvPr id="15" name="标题 1"/>
          <p:cNvSpPr txBox="1"/>
          <p:nvPr/>
        </p:nvSpPr>
        <p:spPr>
          <a:xfrm>
            <a:off x="883054" y="2790687"/>
            <a:ext cx="3094002" cy="1250410"/>
          </a:xfrm>
          <a:prstGeom prst="rect">
            <a:avLst/>
          </a:prstGeom>
          <a:noFill/>
          <a:ln>
            <a:noFill/>
          </a:ln>
        </p:spPr>
        <p:txBody>
          <a:bodyPr vert="horz" wrap="square" lIns="0" tIns="0" rIns="0" bIns="0" rtlCol="0" anchor="t"/>
          <a:lstStyle/>
          <a:p>
            <a:pPr algn="r">
              <a:lnSpc>
                <a:spcPct val="150000"/>
              </a:lnSpc>
            </a:pPr>
            <a:r>
              <a:rPr kumimoji="1" lang="en-US" altLang="zh-CN" sz="1600" dirty="0">
                <a:ln w="12700">
                  <a:noFill/>
                </a:ln>
                <a:solidFill>
                  <a:srgbClr val="262626">
                    <a:alpha val="100000"/>
                  </a:srgbClr>
                </a:solidFill>
                <a:latin typeface="Source Han Sans"/>
                <a:ea typeface="Source Han Sans"/>
                <a:cs typeface="Source Han Sans"/>
              </a:rPr>
              <a:t>Around 2015–2016, many real- time </a:t>
            </a:r>
            <a:r>
              <a:rPr kumimoji="1" lang="en-US" altLang="zh-CN" sz="1600" dirty="0" err="1">
                <a:ln w="12700">
                  <a:noFill/>
                </a:ln>
                <a:solidFill>
                  <a:srgbClr val="262626">
                    <a:alpha val="100000"/>
                  </a:srgbClr>
                </a:solidFill>
                <a:latin typeface="Source Han Sans"/>
                <a:ea typeface="Source Han Sans"/>
                <a:cs typeface="Source Han Sans"/>
              </a:rPr>
              <a:t>danmaku</a:t>
            </a:r>
            <a:r>
              <a:rPr kumimoji="1" lang="en-US" altLang="zh-CN" sz="1600" dirty="0">
                <a:ln w="12700">
                  <a:noFill/>
                </a:ln>
                <a:solidFill>
                  <a:srgbClr val="262626">
                    <a:alpha val="100000"/>
                  </a:srgbClr>
                </a:solidFill>
                <a:latin typeface="Source Han Sans"/>
                <a:ea typeface="Source Han Sans"/>
                <a:cs typeface="Source Han Sans"/>
              </a:rPr>
              <a:t> dodge games appeared on </a:t>
            </a:r>
            <a:r>
              <a:rPr kumimoji="1" lang="en-US" altLang="zh-CN" sz="1600" dirty="0" err="1">
                <a:ln w="12700">
                  <a:noFill/>
                </a:ln>
                <a:solidFill>
                  <a:srgbClr val="262626">
                    <a:alpha val="100000"/>
                  </a:srgbClr>
                </a:solidFill>
                <a:latin typeface="Source Han Sans"/>
                <a:ea typeface="Source Han Sans"/>
                <a:cs typeface="Source Han Sans"/>
              </a:rPr>
              <a:t>Bilibili</a:t>
            </a:r>
            <a:r>
              <a:rPr kumimoji="1" lang="en-US" altLang="zh-CN" sz="1600" dirty="0">
                <a:ln w="12700">
                  <a:noFill/>
                </a:ln>
                <a:solidFill>
                  <a:srgbClr val="262626">
                    <a:alpha val="100000"/>
                  </a:srgbClr>
                </a:solidFill>
                <a:latin typeface="Source Han Sans"/>
                <a:ea typeface="Source Han Sans"/>
                <a:cs typeface="Source Han Sans"/>
              </a:rPr>
              <a:t>.
Viewers could control a plane (or other avatar) to dodge </a:t>
            </a:r>
            <a:r>
              <a:rPr kumimoji="1" lang="en-US" altLang="zh-CN" sz="1600" dirty="0" err="1">
                <a:ln w="12700">
                  <a:noFill/>
                </a:ln>
                <a:solidFill>
                  <a:srgbClr val="262626">
                    <a:alpha val="100000"/>
                  </a:srgbClr>
                </a:solidFill>
                <a:latin typeface="Source Han Sans"/>
                <a:ea typeface="Source Han Sans"/>
                <a:cs typeface="Source Han Sans"/>
              </a:rPr>
              <a:t>danmaku</a:t>
            </a:r>
            <a:r>
              <a:rPr kumimoji="1" lang="en-US" altLang="zh-CN" sz="1600" dirty="0">
                <a:ln w="12700">
                  <a:noFill/>
                </a:ln>
                <a:solidFill>
                  <a:srgbClr val="262626">
                    <a:alpha val="100000"/>
                  </a:srgbClr>
                </a:solidFill>
                <a:latin typeface="Source Han Sans"/>
                <a:ea typeface="Source Han Sans"/>
                <a:cs typeface="Source Han Sans"/>
              </a:rPr>
              <a:t> sent by other users, adding an interactive gaming element to the platform.</a:t>
            </a:r>
            <a:endParaRPr kumimoji="1" lang="zh-CN" altLang="en-US" sz="1600" dirty="0"/>
          </a:p>
        </p:txBody>
      </p:sp>
      <p:sp>
        <p:nvSpPr>
          <p:cNvPr id="16" name="标题 1"/>
          <p:cNvSpPr txBox="1"/>
          <p:nvPr/>
        </p:nvSpPr>
        <p:spPr>
          <a:xfrm>
            <a:off x="7791109" y="646153"/>
            <a:ext cx="3373755" cy="317750"/>
          </a:xfrm>
          <a:prstGeom prst="rect">
            <a:avLst/>
          </a:prstGeom>
          <a:noFill/>
          <a:ln>
            <a:noFill/>
          </a:ln>
        </p:spPr>
        <p:txBody>
          <a:bodyPr vert="horz" wrap="square" lIns="0" tIns="0" rIns="0" bIns="0" rtlCol="0" anchor="b"/>
          <a:lstStyle/>
          <a:p>
            <a:pPr algn="l">
              <a:lnSpc>
                <a:spcPct val="140000"/>
              </a:lnSpc>
            </a:pPr>
            <a:r>
              <a:rPr kumimoji="1" lang="en-US" altLang="zh-CN" sz="2000" dirty="0">
                <a:ln w="12700">
                  <a:noFill/>
                </a:ln>
                <a:solidFill>
                  <a:srgbClr val="404040">
                    <a:alpha val="100000"/>
                  </a:srgbClr>
                </a:solidFill>
                <a:latin typeface="Source Han Sans CN Bold"/>
                <a:ea typeface="Source Han Sans CN Bold"/>
                <a:cs typeface="Source Han Sans CN Bold"/>
              </a:rPr>
              <a:t>Flash-Based Limitations</a:t>
            </a:r>
            <a:endParaRPr kumimoji="1" lang="zh-CN" altLang="en-US" sz="2000" dirty="0"/>
          </a:p>
        </p:txBody>
      </p:sp>
      <p:sp>
        <p:nvSpPr>
          <p:cNvPr id="17" name="标题 1"/>
          <p:cNvSpPr txBox="1"/>
          <p:nvPr/>
        </p:nvSpPr>
        <p:spPr>
          <a:xfrm>
            <a:off x="7821933" y="1040488"/>
            <a:ext cx="4300855" cy="1360319"/>
          </a:xfrm>
          <a:prstGeom prst="rect">
            <a:avLst/>
          </a:prstGeom>
          <a:noFill/>
          <a:ln>
            <a:noFill/>
          </a:ln>
        </p:spPr>
        <p:txBody>
          <a:bodyPr vert="horz" wrap="square" lIns="0" tIns="0" rIns="0" bIns="0" rtlCol="0" anchor="t"/>
          <a:lstStyle/>
          <a:p>
            <a:pPr algn="l">
              <a:lnSpc>
                <a:spcPct val="150000"/>
              </a:lnSpc>
            </a:pPr>
            <a:r>
              <a:rPr kumimoji="1" lang="en-US" altLang="zh-CN" sz="1600" dirty="0">
                <a:ln w="12700">
                  <a:noFill/>
                </a:ln>
                <a:solidFill>
                  <a:srgbClr val="262626">
                    <a:alpha val="100000"/>
                  </a:srgbClr>
                </a:solidFill>
                <a:latin typeface="Source Han Sans"/>
                <a:ea typeface="Source Han Sans"/>
                <a:cs typeface="Source Han Sans"/>
              </a:rPr>
              <a:t>Since most of these games were built in Flash, they have largely vanished with the deprecation of Flash.
The decline of Flash technology marked the end of this unique form of interactive </a:t>
            </a:r>
            <a:r>
              <a:rPr kumimoji="1" lang="en-US" altLang="zh-CN" sz="1600" dirty="0" err="1">
                <a:ln w="12700">
                  <a:noFill/>
                </a:ln>
                <a:solidFill>
                  <a:srgbClr val="262626">
                    <a:alpha val="100000"/>
                  </a:srgbClr>
                </a:solidFill>
                <a:latin typeface="Source Han Sans"/>
                <a:ea typeface="Source Han Sans"/>
                <a:cs typeface="Source Han Sans"/>
              </a:rPr>
              <a:t>danmu</a:t>
            </a:r>
            <a:r>
              <a:rPr kumimoji="1" lang="en-US" altLang="zh-CN" sz="1600" dirty="0">
                <a:ln w="12700">
                  <a:noFill/>
                </a:ln>
                <a:solidFill>
                  <a:srgbClr val="262626">
                    <a:alpha val="100000"/>
                  </a:srgbClr>
                </a:solidFill>
                <a:latin typeface="Source Han Sans"/>
                <a:ea typeface="Source Han Sans"/>
                <a:cs typeface="Source Han Sans"/>
              </a:rPr>
              <a:t> gaming.</a:t>
            </a:r>
            <a:endParaRPr kumimoji="1" lang="zh-CN" altLang="en-US" sz="1600" dirty="0"/>
          </a:p>
        </p:txBody>
      </p:sp>
      <p:sp>
        <p:nvSpPr>
          <p:cNvPr id="18" name="标题 1"/>
          <p:cNvSpPr txBox="1"/>
          <p:nvPr/>
        </p:nvSpPr>
        <p:spPr>
          <a:xfrm>
            <a:off x="7889884" y="3526746"/>
            <a:ext cx="3430852" cy="483705"/>
          </a:xfrm>
          <a:prstGeom prst="rect">
            <a:avLst/>
          </a:prstGeom>
          <a:noFill/>
          <a:ln>
            <a:noFill/>
          </a:ln>
        </p:spPr>
        <p:txBody>
          <a:bodyPr vert="horz" wrap="square" lIns="0" tIns="0" rIns="0" bIns="0" rtlCol="0" anchor="b"/>
          <a:lstStyle/>
          <a:p>
            <a:pPr algn="l">
              <a:lnSpc>
                <a:spcPct val="140000"/>
              </a:lnSpc>
            </a:pPr>
            <a:r>
              <a:rPr kumimoji="1" lang="en-US" altLang="zh-CN" sz="1600" dirty="0">
                <a:ln w="12700">
                  <a:noFill/>
                </a:ln>
                <a:solidFill>
                  <a:srgbClr val="404040">
                    <a:alpha val="100000"/>
                  </a:srgbClr>
                </a:solidFill>
                <a:latin typeface="Source Han Sans CN Bold"/>
                <a:ea typeface="Source Han Sans CN Bold"/>
                <a:cs typeface="Source Han Sans CN Bold"/>
              </a:rPr>
              <a:t>Legacy and Impact on User Engagement</a:t>
            </a:r>
            <a:endParaRPr kumimoji="1" lang="zh-CN" altLang="en-US" sz="1600" dirty="0"/>
          </a:p>
        </p:txBody>
      </p:sp>
      <p:sp>
        <p:nvSpPr>
          <p:cNvPr id="19" name="标题 1"/>
          <p:cNvSpPr txBox="1"/>
          <p:nvPr/>
        </p:nvSpPr>
        <p:spPr>
          <a:xfrm>
            <a:off x="7881022" y="4032773"/>
            <a:ext cx="4088887" cy="1160711"/>
          </a:xfrm>
          <a:prstGeom prst="rect">
            <a:avLst/>
          </a:prstGeom>
          <a:noFill/>
          <a:ln>
            <a:noFill/>
          </a:ln>
        </p:spPr>
        <p:txBody>
          <a:bodyPr vert="horz" wrap="square" lIns="0" tIns="0" rIns="0" bIns="0" rtlCol="0" anchor="t"/>
          <a:lstStyle/>
          <a:p>
            <a:pPr algn="l">
              <a:lnSpc>
                <a:spcPct val="150000"/>
              </a:lnSpc>
            </a:pPr>
            <a:r>
              <a:rPr kumimoji="1" lang="en-US" altLang="zh-CN" sz="1600" dirty="0">
                <a:ln w="12700">
                  <a:noFill/>
                </a:ln>
                <a:solidFill>
                  <a:srgbClr val="262626">
                    <a:alpha val="100000"/>
                  </a:srgbClr>
                </a:solidFill>
                <a:latin typeface="Source Han Sans"/>
                <a:ea typeface="Source Han Sans"/>
                <a:cs typeface="Source Han Sans"/>
              </a:rPr>
              <a:t>These games were a significant part of early </a:t>
            </a:r>
            <a:r>
              <a:rPr kumimoji="1" lang="en-US" altLang="zh-CN" sz="1600" dirty="0" err="1">
                <a:ln w="12700">
                  <a:noFill/>
                </a:ln>
                <a:solidFill>
                  <a:srgbClr val="262626">
                    <a:alpha val="100000"/>
                  </a:srgbClr>
                </a:solidFill>
                <a:latin typeface="Source Han Sans"/>
                <a:ea typeface="Source Han Sans"/>
                <a:cs typeface="Source Han Sans"/>
              </a:rPr>
              <a:t>danmu</a:t>
            </a:r>
            <a:r>
              <a:rPr kumimoji="1" lang="en-US" altLang="zh-CN" sz="1600" dirty="0">
                <a:ln w="12700">
                  <a:noFill/>
                </a:ln>
                <a:solidFill>
                  <a:srgbClr val="262626">
                    <a:alpha val="100000"/>
                  </a:srgbClr>
                </a:solidFill>
                <a:latin typeface="Source Han Sans"/>
                <a:ea typeface="Source Han Sans"/>
                <a:cs typeface="Source Han Sans"/>
              </a:rPr>
              <a:t> culture, fostering a sense of community and competition among users.
They demonstrated the potential for </a:t>
            </a:r>
            <a:r>
              <a:rPr kumimoji="1" lang="en-US" altLang="zh-CN" sz="1600" dirty="0" err="1">
                <a:ln w="12700">
                  <a:noFill/>
                </a:ln>
                <a:solidFill>
                  <a:srgbClr val="262626">
                    <a:alpha val="100000"/>
                  </a:srgbClr>
                </a:solidFill>
                <a:latin typeface="Source Han Sans"/>
                <a:ea typeface="Source Han Sans"/>
                <a:cs typeface="Source Han Sans"/>
              </a:rPr>
              <a:t>danmu</a:t>
            </a:r>
            <a:r>
              <a:rPr kumimoji="1" lang="en-US" altLang="zh-CN" sz="1600" dirty="0">
                <a:ln w="12700">
                  <a:noFill/>
                </a:ln>
                <a:solidFill>
                  <a:srgbClr val="262626">
                    <a:alpha val="100000"/>
                  </a:srgbClr>
                </a:solidFill>
                <a:latin typeface="Source Han Sans"/>
                <a:ea typeface="Source Han Sans"/>
                <a:cs typeface="Source Han Sans"/>
              </a:rPr>
              <a:t> to be more than just comments, but also a medium for interactive entertainment.</a:t>
            </a:r>
            <a:endParaRPr kumimoji="1" lang="zh-CN" altLang="en-US" sz="1600" dirty="0"/>
          </a:p>
        </p:txBody>
      </p:sp>
      <p:sp>
        <p:nvSpPr>
          <p:cNvPr id="27" name="标题 1"/>
          <p:cNvSpPr txBox="1"/>
          <p:nvPr/>
        </p:nvSpPr>
        <p:spPr>
          <a:xfrm rot="4667652">
            <a:off x="6298363" y="5203639"/>
            <a:ext cx="280894" cy="179632"/>
          </a:xfrm>
          <a:custGeom>
            <a:avLst/>
            <a:gdLst>
              <a:gd name="connsiteX0" fmla="*/ 111828 w 230599"/>
              <a:gd name="connsiteY0" fmla="*/ 91771 h 132974"/>
              <a:gd name="connsiteX1" fmla="*/ 184407 w 230599"/>
              <a:gd name="connsiteY1" fmla="*/ 128823 h 132974"/>
              <a:gd name="connsiteX2" fmla="*/ 227079 w 230599"/>
              <a:gd name="connsiteY2" fmla="*/ 129966 h 132974"/>
              <a:gd name="connsiteX3" fmla="*/ 152309 w 230599"/>
              <a:gd name="connsiteY3" fmla="*/ 77674 h 132974"/>
              <a:gd name="connsiteX4" fmla="*/ 111828 w 230599"/>
              <a:gd name="connsiteY4" fmla="*/ -1193 h 132974"/>
              <a:gd name="connsiteX5" fmla="*/ 71346 w 230599"/>
              <a:gd name="connsiteY5" fmla="*/ 77674 h 132974"/>
              <a:gd name="connsiteX6" fmla="*/ -3521 w 230599"/>
              <a:gd name="connsiteY6" fmla="*/ 129966 h 132974"/>
              <a:gd name="connsiteX7" fmla="*/ 39246 w 230599"/>
              <a:gd name="connsiteY7" fmla="*/ 128823 h 132974"/>
              <a:gd name="connsiteX8" fmla="*/ 111828 w 230599"/>
              <a:gd name="connsiteY8" fmla="*/ 91771 h 132974"/>
            </a:gdLst>
            <a:ahLst/>
            <a:cxnLst/>
            <a:rect l="l" t="t" r="r" b="b"/>
            <a:pathLst>
              <a:path w="230599" h="132974">
                <a:moveTo>
                  <a:pt x="111828" y="91771"/>
                </a:moveTo>
                <a:cubicBezTo>
                  <a:pt x="111828" y="91771"/>
                  <a:pt x="152404" y="122918"/>
                  <a:pt x="184407" y="128823"/>
                </a:cubicBezTo>
                <a:cubicBezTo>
                  <a:pt x="216412" y="134729"/>
                  <a:pt x="227079" y="129966"/>
                  <a:pt x="227079" y="129966"/>
                </a:cubicBezTo>
                <a:cubicBezTo>
                  <a:pt x="198029" y="119394"/>
                  <a:pt x="172215" y="101391"/>
                  <a:pt x="152309" y="77674"/>
                </a:cubicBezTo>
                <a:cubicBezTo>
                  <a:pt x="134305" y="53957"/>
                  <a:pt x="120590" y="27287"/>
                  <a:pt x="111828" y="-1193"/>
                </a:cubicBezTo>
                <a:cubicBezTo>
                  <a:pt x="103063" y="27287"/>
                  <a:pt x="89348" y="53957"/>
                  <a:pt x="71346" y="77674"/>
                </a:cubicBezTo>
                <a:cubicBezTo>
                  <a:pt x="51343" y="101296"/>
                  <a:pt x="25531" y="119394"/>
                  <a:pt x="-3521" y="129966"/>
                </a:cubicBezTo>
                <a:cubicBezTo>
                  <a:pt x="-3521" y="129966"/>
                  <a:pt x="7243" y="134634"/>
                  <a:pt x="39246" y="128823"/>
                </a:cubicBezTo>
                <a:cubicBezTo>
                  <a:pt x="71251" y="123013"/>
                  <a:pt x="111828" y="91771"/>
                  <a:pt x="111828" y="91771"/>
                </a:cubicBezTo>
                <a:close/>
              </a:path>
            </a:pathLst>
          </a:custGeom>
          <a:solidFill>
            <a:schemeClr val="accent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28" name="标题 1"/>
          <p:cNvSpPr txBox="1"/>
          <p:nvPr/>
        </p:nvSpPr>
        <p:spPr>
          <a:xfrm rot="19641770">
            <a:off x="7294177" y="2759829"/>
            <a:ext cx="280894" cy="179632"/>
          </a:xfrm>
          <a:custGeom>
            <a:avLst/>
            <a:gdLst>
              <a:gd name="connsiteX0" fmla="*/ 111828 w 230599"/>
              <a:gd name="connsiteY0" fmla="*/ 91771 h 132974"/>
              <a:gd name="connsiteX1" fmla="*/ 184407 w 230599"/>
              <a:gd name="connsiteY1" fmla="*/ 128823 h 132974"/>
              <a:gd name="connsiteX2" fmla="*/ 227079 w 230599"/>
              <a:gd name="connsiteY2" fmla="*/ 129966 h 132974"/>
              <a:gd name="connsiteX3" fmla="*/ 152309 w 230599"/>
              <a:gd name="connsiteY3" fmla="*/ 77674 h 132974"/>
              <a:gd name="connsiteX4" fmla="*/ 111828 w 230599"/>
              <a:gd name="connsiteY4" fmla="*/ -1193 h 132974"/>
              <a:gd name="connsiteX5" fmla="*/ 71346 w 230599"/>
              <a:gd name="connsiteY5" fmla="*/ 77674 h 132974"/>
              <a:gd name="connsiteX6" fmla="*/ -3521 w 230599"/>
              <a:gd name="connsiteY6" fmla="*/ 129966 h 132974"/>
              <a:gd name="connsiteX7" fmla="*/ 39246 w 230599"/>
              <a:gd name="connsiteY7" fmla="*/ 128823 h 132974"/>
              <a:gd name="connsiteX8" fmla="*/ 111828 w 230599"/>
              <a:gd name="connsiteY8" fmla="*/ 91771 h 132974"/>
            </a:gdLst>
            <a:ahLst/>
            <a:cxnLst/>
            <a:rect l="l" t="t" r="r" b="b"/>
            <a:pathLst>
              <a:path w="230599" h="132974">
                <a:moveTo>
                  <a:pt x="111828" y="91771"/>
                </a:moveTo>
                <a:cubicBezTo>
                  <a:pt x="111828" y="91771"/>
                  <a:pt x="152404" y="122918"/>
                  <a:pt x="184407" y="128823"/>
                </a:cubicBezTo>
                <a:cubicBezTo>
                  <a:pt x="216412" y="134729"/>
                  <a:pt x="227079" y="129966"/>
                  <a:pt x="227079" y="129966"/>
                </a:cubicBezTo>
                <a:cubicBezTo>
                  <a:pt x="198029" y="119394"/>
                  <a:pt x="172215" y="101391"/>
                  <a:pt x="152309" y="77674"/>
                </a:cubicBezTo>
                <a:cubicBezTo>
                  <a:pt x="134305" y="53957"/>
                  <a:pt x="120590" y="27287"/>
                  <a:pt x="111828" y="-1193"/>
                </a:cubicBezTo>
                <a:cubicBezTo>
                  <a:pt x="103063" y="27287"/>
                  <a:pt x="89348" y="53957"/>
                  <a:pt x="71346" y="77674"/>
                </a:cubicBezTo>
                <a:cubicBezTo>
                  <a:pt x="51343" y="101296"/>
                  <a:pt x="25531" y="119394"/>
                  <a:pt x="-3521" y="129966"/>
                </a:cubicBezTo>
                <a:cubicBezTo>
                  <a:pt x="-3521" y="129966"/>
                  <a:pt x="7243" y="134634"/>
                  <a:pt x="39246" y="128823"/>
                </a:cubicBezTo>
                <a:cubicBezTo>
                  <a:pt x="71251" y="123013"/>
                  <a:pt x="111828" y="91771"/>
                  <a:pt x="111828" y="91771"/>
                </a:cubicBezTo>
                <a:close/>
              </a:path>
            </a:pathLst>
          </a:custGeom>
          <a:solidFill>
            <a:schemeClr val="accent2"/>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30" name="标题 1"/>
          <p:cNvSpPr txBox="1"/>
          <p:nvPr/>
        </p:nvSpPr>
        <p:spPr>
          <a:xfrm>
            <a:off x="4198487" y="3430136"/>
            <a:ext cx="648210" cy="318128"/>
          </a:xfrm>
          <a:prstGeom prst="rect">
            <a:avLst/>
          </a:prstGeom>
          <a:noFill/>
          <a:ln>
            <a:noFill/>
          </a:ln>
        </p:spPr>
        <p:txBody>
          <a:bodyPr vert="horz" wrap="square" lIns="90000" tIns="90000" rIns="90000" bIns="46800" rtlCol="0" anchor="t"/>
          <a:lstStyle/>
          <a:p>
            <a:pPr algn="ctr">
              <a:lnSpc>
                <a:spcPct val="58333"/>
              </a:lnSpc>
            </a:pPr>
            <a:r>
              <a:rPr kumimoji="1" lang="en-US" altLang="zh-CN" sz="2400" dirty="0">
                <a:ln w="12700">
                  <a:noFill/>
                </a:ln>
                <a:solidFill>
                  <a:srgbClr val="FFFFFF">
                    <a:alpha val="100000"/>
                  </a:srgbClr>
                </a:solidFill>
                <a:latin typeface="OPPOSans B"/>
                <a:ea typeface="OPPOSans B"/>
                <a:cs typeface="OPPOSans B"/>
              </a:rPr>
              <a:t>01</a:t>
            </a:r>
            <a:endParaRPr kumimoji="1" lang="zh-CN" altLang="en-US" dirty="0"/>
          </a:p>
        </p:txBody>
      </p:sp>
      <p:sp>
        <p:nvSpPr>
          <p:cNvPr id="31" name="标题 1"/>
          <p:cNvSpPr txBox="1"/>
          <p:nvPr/>
        </p:nvSpPr>
        <p:spPr>
          <a:xfrm>
            <a:off x="4125374" y="3647275"/>
            <a:ext cx="197745" cy="197791"/>
          </a:xfrm>
          <a:prstGeom prst="ellipse">
            <a:avLst/>
          </a:prstGeom>
          <a:gradFill>
            <a:gsLst>
              <a:gs pos="0">
                <a:schemeClr val="accent1"/>
              </a:gs>
              <a:gs pos="100000">
                <a:schemeClr val="accent1">
                  <a:lumMod val="60000"/>
                  <a:lumOff val="40000"/>
                  <a:alpha val="100000"/>
                </a:schemeClr>
              </a:gs>
            </a:gsLst>
            <a:lin ang="13500000" scaled="0"/>
          </a:gradFill>
          <a:ln cap="sq">
            <a:noFill/>
            <a:prstDash val="solid"/>
            <a:miter/>
          </a:ln>
          <a:effectLst>
            <a:outerShdw blurRad="304800" dist="292100" dir="5400000" sx="88000" sy="88000" algn="t" rotWithShape="0">
              <a:schemeClr val="accent1">
                <a:lumMod val="50000"/>
                <a:alpha val="40000"/>
              </a:schemeClr>
            </a:outerShdw>
          </a:effectLst>
        </p:spPr>
        <p:txBody>
          <a:bodyPr vert="horz" wrap="square" lIns="90000" tIns="46800" rIns="90000" bIns="46800" rtlCol="0" anchor="ctr"/>
          <a:lstStyle/>
          <a:p>
            <a:pPr algn="ctr">
              <a:lnSpc>
                <a:spcPct val="110000"/>
              </a:lnSpc>
            </a:pPr>
            <a:endParaRPr kumimoji="1" lang="zh-CN" altLang="en-US"/>
          </a:p>
        </p:txBody>
      </p:sp>
      <p:sp>
        <p:nvSpPr>
          <p:cNvPr id="32" name="标题 1"/>
          <p:cNvSpPr txBox="1"/>
          <p:nvPr/>
        </p:nvSpPr>
        <p:spPr>
          <a:xfrm>
            <a:off x="6764685" y="2274432"/>
            <a:ext cx="648210" cy="318128"/>
          </a:xfrm>
          <a:prstGeom prst="rect">
            <a:avLst/>
          </a:prstGeom>
          <a:noFill/>
          <a:ln>
            <a:noFill/>
          </a:ln>
        </p:spPr>
        <p:txBody>
          <a:bodyPr vert="horz" wrap="square" lIns="90000" tIns="90000" rIns="90000" bIns="46800" rtlCol="0" anchor="t"/>
          <a:lstStyle/>
          <a:p>
            <a:pPr algn="ctr">
              <a:lnSpc>
                <a:spcPct val="58333"/>
              </a:lnSpc>
            </a:pPr>
            <a:r>
              <a:rPr kumimoji="1" lang="en-US" altLang="zh-CN" sz="2400" dirty="0">
                <a:ln w="12700">
                  <a:noFill/>
                </a:ln>
                <a:solidFill>
                  <a:srgbClr val="FFFFFF">
                    <a:alpha val="100000"/>
                  </a:srgbClr>
                </a:solidFill>
                <a:latin typeface="OPPOSans B"/>
                <a:ea typeface="OPPOSans B"/>
                <a:cs typeface="OPPOSans B"/>
              </a:rPr>
              <a:t>03</a:t>
            </a:r>
            <a:endParaRPr kumimoji="1" lang="zh-CN" altLang="en-US" dirty="0"/>
          </a:p>
        </p:txBody>
      </p:sp>
      <p:sp>
        <p:nvSpPr>
          <p:cNvPr id="33" name="标题 1"/>
          <p:cNvSpPr txBox="1"/>
          <p:nvPr/>
        </p:nvSpPr>
        <p:spPr>
          <a:xfrm>
            <a:off x="6475062" y="4813798"/>
            <a:ext cx="703977" cy="704137"/>
          </a:xfrm>
          <a:prstGeom prst="ellipse">
            <a:avLst/>
          </a:prstGeom>
          <a:gradFill>
            <a:gsLst>
              <a:gs pos="0">
                <a:schemeClr val="accent2"/>
              </a:gs>
              <a:gs pos="100000">
                <a:schemeClr val="accent2">
                  <a:lumMod val="60000"/>
                  <a:lumOff val="40000"/>
                  <a:alpha val="100000"/>
                </a:schemeClr>
              </a:gs>
            </a:gsLst>
            <a:lin ang="13500000" scaled="0"/>
          </a:gradFill>
          <a:ln cap="sq">
            <a:noFill/>
            <a:prstDash val="solid"/>
            <a:miter/>
          </a:ln>
          <a:effectLst>
            <a:outerShdw blurRad="304800" dist="292100" dir="5400000" sx="88000" sy="88000" algn="t" rotWithShape="0">
              <a:schemeClr val="accent2">
                <a:lumMod val="50000"/>
                <a:alpha val="40000"/>
              </a:schemeClr>
            </a:outerShdw>
          </a:effectLst>
        </p:spPr>
        <p:txBody>
          <a:bodyPr vert="horz" wrap="square" lIns="90000" tIns="46800" rIns="90000" bIns="46800" rtlCol="0" anchor="ctr"/>
          <a:lstStyle/>
          <a:p>
            <a:pPr algn="ctr">
              <a:lnSpc>
                <a:spcPct val="110000"/>
              </a:lnSpc>
            </a:pPr>
            <a:endParaRPr kumimoji="1" lang="zh-CN" altLang="en-US"/>
          </a:p>
        </p:txBody>
      </p:sp>
      <p:sp>
        <p:nvSpPr>
          <p:cNvPr id="34" name="标题 1"/>
          <p:cNvSpPr txBox="1"/>
          <p:nvPr/>
        </p:nvSpPr>
        <p:spPr>
          <a:xfrm>
            <a:off x="6616132" y="5400105"/>
            <a:ext cx="197745" cy="197791"/>
          </a:xfrm>
          <a:prstGeom prst="ellipse">
            <a:avLst/>
          </a:prstGeom>
          <a:gradFill>
            <a:gsLst>
              <a:gs pos="0">
                <a:schemeClr val="accent2"/>
              </a:gs>
              <a:gs pos="100000">
                <a:schemeClr val="accent2">
                  <a:lumMod val="60000"/>
                  <a:lumOff val="40000"/>
                  <a:alpha val="100000"/>
                </a:schemeClr>
              </a:gs>
            </a:gsLst>
            <a:lin ang="13500000" scaled="0"/>
          </a:gradFill>
          <a:ln cap="sq">
            <a:noFill/>
            <a:prstDash val="solid"/>
            <a:miter/>
          </a:ln>
          <a:effectLst>
            <a:outerShdw blurRad="304800" dist="292100" dir="5400000" sx="88000" sy="88000" algn="t" rotWithShape="0">
              <a:schemeClr val="accent2">
                <a:lumMod val="50000"/>
                <a:alpha val="40000"/>
              </a:schemeClr>
            </a:outerShdw>
          </a:effectLst>
        </p:spPr>
        <p:txBody>
          <a:bodyPr vert="horz" wrap="square" lIns="90000" tIns="46800" rIns="90000" bIns="46800" rtlCol="0" anchor="ctr"/>
          <a:lstStyle/>
          <a:p>
            <a:pPr algn="ctr">
              <a:lnSpc>
                <a:spcPct val="110000"/>
              </a:lnSpc>
            </a:pPr>
            <a:endParaRPr kumimoji="1" lang="zh-CN" altLang="en-US"/>
          </a:p>
        </p:txBody>
      </p:sp>
      <p:sp>
        <p:nvSpPr>
          <p:cNvPr id="35" name="标题 1"/>
          <p:cNvSpPr txBox="1"/>
          <p:nvPr/>
        </p:nvSpPr>
        <p:spPr>
          <a:xfrm>
            <a:off x="6502945" y="4976622"/>
            <a:ext cx="648210" cy="318128"/>
          </a:xfrm>
          <a:prstGeom prst="rect">
            <a:avLst/>
          </a:prstGeom>
          <a:noFill/>
          <a:ln>
            <a:noFill/>
          </a:ln>
        </p:spPr>
        <p:txBody>
          <a:bodyPr vert="horz" wrap="square" lIns="90000" tIns="90000" rIns="90000" bIns="46800" rtlCol="0" anchor="t"/>
          <a:lstStyle/>
          <a:p>
            <a:pPr algn="ctr">
              <a:lnSpc>
                <a:spcPct val="58333"/>
              </a:lnSpc>
            </a:pPr>
            <a:r>
              <a:rPr kumimoji="1" lang="en-US" altLang="zh-CN" sz="2400">
                <a:ln w="12700">
                  <a:noFill/>
                </a:ln>
                <a:solidFill>
                  <a:srgbClr val="FFFFFF">
                    <a:alpha val="100000"/>
                  </a:srgbClr>
                </a:solidFill>
                <a:latin typeface="OPPOSans B"/>
                <a:ea typeface="OPPOSans B"/>
                <a:cs typeface="OPPOSans B"/>
              </a:rPr>
              <a:t>02</a:t>
            </a:r>
            <a:endParaRPr kumimoji="1" lang="zh-CN" altLang="en-US"/>
          </a:p>
        </p:txBody>
      </p:sp>
      <p:sp>
        <p:nvSpPr>
          <p:cNvPr id="36" name="标题 1"/>
          <p:cNvSpPr txBox="1"/>
          <p:nvPr/>
        </p:nvSpPr>
        <p:spPr>
          <a:xfrm>
            <a:off x="1253712" y="470193"/>
            <a:ext cx="10858500" cy="468000"/>
          </a:xfrm>
          <a:prstGeom prst="rect">
            <a:avLst/>
          </a:prstGeom>
          <a:noFill/>
          <a:ln>
            <a:noFill/>
          </a:ln>
        </p:spPr>
        <p:txBody>
          <a:bodyPr vert="horz" wrap="square" lIns="0" tIns="0" rIns="0" bIns="0" rtlCol="0" anchor="ctr"/>
          <a:lstStyle/>
          <a:p>
            <a:pPr algn="l">
              <a:lnSpc>
                <a:spcPct val="110000"/>
              </a:lnSpc>
            </a:pPr>
            <a:r>
              <a:rPr kumimoji="1" lang="en-US" altLang="zh-CN" sz="2800" dirty="0" err="1">
                <a:ln w="12700">
                  <a:noFill/>
                </a:ln>
                <a:solidFill>
                  <a:srgbClr val="262626">
                    <a:alpha val="100000"/>
                  </a:srgbClr>
                </a:solidFill>
                <a:latin typeface="Source Han Sans CN Bold"/>
                <a:ea typeface="Source Han Sans CN Bold"/>
                <a:cs typeface="Source Han Sans CN Bold"/>
              </a:rPr>
              <a:t>Danmu</a:t>
            </a:r>
            <a:r>
              <a:rPr kumimoji="1" lang="en-US" altLang="zh-CN" sz="2800" dirty="0">
                <a:ln w="12700">
                  <a:noFill/>
                </a:ln>
                <a:solidFill>
                  <a:srgbClr val="262626">
                    <a:alpha val="100000"/>
                  </a:srgbClr>
                </a:solidFill>
                <a:latin typeface="Source Han Sans CN Bold"/>
                <a:ea typeface="Source Han Sans CN Bold"/>
                <a:cs typeface="Source Han Sans CN Bold"/>
              </a:rPr>
              <a:t> Games</a:t>
            </a:r>
            <a:endParaRPr kumimoji="1" lang="zh-CN" altLang="en-US" dirty="0"/>
          </a:p>
        </p:txBody>
      </p:sp>
      <p:sp>
        <p:nvSpPr>
          <p:cNvPr id="37" name="标题 1"/>
          <p:cNvSpPr txBox="1"/>
          <p:nvPr/>
        </p:nvSpPr>
        <p:spPr>
          <a:xfrm>
            <a:off x="562132" y="442211"/>
            <a:ext cx="509665" cy="509665"/>
          </a:xfrm>
          <a:prstGeom prst="ellipse">
            <a:avLst/>
          </a:prstGeom>
          <a:solidFill>
            <a:schemeClr val="accent1"/>
          </a:solid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8" name="标题 1"/>
          <p:cNvSpPr txBox="1"/>
          <p:nvPr/>
        </p:nvSpPr>
        <p:spPr>
          <a:xfrm>
            <a:off x="533651" y="434715"/>
            <a:ext cx="253498" cy="253498"/>
          </a:xfrm>
          <a:prstGeom prst="ellipse">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flipH="1">
            <a:off x="0" y="0"/>
            <a:ext cx="12192000" cy="6858000"/>
          </a:xfrm>
          <a:prstGeom prst="rect">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cxnSp>
        <p:nvCxnSpPr>
          <p:cNvPr id="3" name="标题 1"/>
          <p:cNvCxnSpPr/>
          <p:nvPr/>
        </p:nvCxnSpPr>
        <p:spPr>
          <a:xfrm flipH="1">
            <a:off x="0" y="138154"/>
            <a:ext cx="12192000" cy="0"/>
          </a:xfrm>
          <a:prstGeom prst="line">
            <a:avLst/>
          </a:prstGeom>
          <a:noFill/>
          <a:ln w="6350" cap="sq">
            <a:solidFill>
              <a:schemeClr val="tx1"/>
            </a:solidFill>
            <a:prstDash val="solid"/>
            <a:miter/>
          </a:ln>
        </p:spPr>
      </p:cxnSp>
      <p:cxnSp>
        <p:nvCxnSpPr>
          <p:cNvPr id="4" name="标题 1"/>
          <p:cNvCxnSpPr/>
          <p:nvPr/>
        </p:nvCxnSpPr>
        <p:spPr>
          <a:xfrm flipH="1">
            <a:off x="12028998" y="0"/>
            <a:ext cx="0" cy="6858000"/>
          </a:xfrm>
          <a:prstGeom prst="line">
            <a:avLst/>
          </a:prstGeom>
          <a:noFill/>
          <a:ln w="6350" cap="sq">
            <a:solidFill>
              <a:schemeClr val="tx1"/>
            </a:solidFill>
            <a:prstDash val="solid"/>
            <a:miter/>
          </a:ln>
        </p:spPr>
      </p:cxnSp>
      <p:cxnSp>
        <p:nvCxnSpPr>
          <p:cNvPr id="5" name="标题 1"/>
          <p:cNvCxnSpPr/>
          <p:nvPr/>
        </p:nvCxnSpPr>
        <p:spPr>
          <a:xfrm flipV="1">
            <a:off x="0" y="6719846"/>
            <a:ext cx="12192000" cy="0"/>
          </a:xfrm>
          <a:prstGeom prst="line">
            <a:avLst/>
          </a:prstGeom>
          <a:noFill/>
          <a:ln w="6350" cap="sq">
            <a:solidFill>
              <a:schemeClr val="tx1"/>
            </a:solidFill>
            <a:prstDash val="solid"/>
            <a:miter/>
          </a:ln>
        </p:spPr>
      </p:cxnSp>
      <p:cxnSp>
        <p:nvCxnSpPr>
          <p:cNvPr id="6" name="标题 1"/>
          <p:cNvCxnSpPr/>
          <p:nvPr/>
        </p:nvCxnSpPr>
        <p:spPr>
          <a:xfrm flipV="1">
            <a:off x="163002" y="0"/>
            <a:ext cx="0" cy="6858000"/>
          </a:xfrm>
          <a:prstGeom prst="line">
            <a:avLst/>
          </a:prstGeom>
          <a:noFill/>
          <a:ln w="6350" cap="sq">
            <a:solidFill>
              <a:schemeClr val="tx1"/>
            </a:solidFill>
            <a:prstDash val="solid"/>
            <a:miter/>
          </a:ln>
        </p:spPr>
      </p:cxnSp>
      <p:sp>
        <p:nvSpPr>
          <p:cNvPr id="7" name="标题 1"/>
          <p:cNvSpPr txBox="1"/>
          <p:nvPr/>
        </p:nvSpPr>
        <p:spPr>
          <a:xfrm>
            <a:off x="4282522" y="1256624"/>
            <a:ext cx="3626957" cy="4886326"/>
          </a:xfrm>
          <a:prstGeom prst="roundRect">
            <a:avLst>
              <a:gd name="adj" fmla="val 5972"/>
            </a:avLst>
          </a:prstGeom>
          <a:solidFill>
            <a:schemeClr val="bg1"/>
          </a:solidFill>
          <a:ln w="12700" cap="sq">
            <a:noFill/>
            <a:miter/>
          </a:ln>
          <a:effectLst>
            <a:outerShdw blurRad="508000" sx="101000" sy="101000" algn="ctr" rotWithShape="0">
              <a:schemeClr val="tx1">
                <a:lumMod val="85000"/>
                <a:lumOff val="15000"/>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1643787" y="1560356"/>
            <a:ext cx="1537155" cy="1537155"/>
          </a:xfrm>
          <a:prstGeom prst="roundRect">
            <a:avLst/>
          </a:prstGeom>
          <a:noFill/>
          <a:ln w="254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1943853" y="2620590"/>
            <a:ext cx="937023" cy="937023"/>
          </a:xfrm>
          <a:prstGeom prst="roundRect">
            <a:avLst>
              <a:gd name="adj" fmla="val 50000"/>
            </a:avLst>
          </a:prstGeom>
          <a:solidFill>
            <a:schemeClr val="accent1"/>
          </a:solidFill>
          <a:ln w="254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1705356" y="1612640"/>
            <a:ext cx="1414018" cy="1076857"/>
          </a:xfrm>
          <a:prstGeom prst="rect">
            <a:avLst/>
          </a:prstGeom>
          <a:noFill/>
          <a:ln>
            <a:noFill/>
          </a:ln>
        </p:spPr>
        <p:txBody>
          <a:bodyPr vert="horz" wrap="square" lIns="0" tIns="0" rIns="0" bIns="0" rtlCol="0" anchor="ctr"/>
          <a:lstStyle/>
          <a:p>
            <a:pPr algn="ctr">
              <a:lnSpc>
                <a:spcPct val="110000"/>
              </a:lnSpc>
            </a:pPr>
            <a:r>
              <a:rPr kumimoji="1" lang="en-US" altLang="zh-CN" sz="5400">
                <a:ln w="12700">
                  <a:noFill/>
                </a:ln>
                <a:solidFill>
                  <a:srgbClr val="0265FC">
                    <a:alpha val="100000"/>
                  </a:srgbClr>
                </a:solidFill>
                <a:latin typeface="Source Han Sans CN Bold"/>
                <a:ea typeface="Source Han Sans CN Bold"/>
                <a:cs typeface="Source Han Sans CN Bold"/>
              </a:rPr>
              <a:t>01</a:t>
            </a:r>
            <a:endParaRPr kumimoji="1" lang="zh-CN" altLang="en-US"/>
          </a:p>
        </p:txBody>
      </p:sp>
      <p:sp>
        <p:nvSpPr>
          <p:cNvPr id="11" name="标题 1"/>
          <p:cNvSpPr txBox="1"/>
          <p:nvPr/>
        </p:nvSpPr>
        <p:spPr>
          <a:xfrm>
            <a:off x="2213708" y="2901863"/>
            <a:ext cx="397313" cy="374476"/>
          </a:xfrm>
          <a:custGeom>
            <a:avLst/>
            <a:gdLst>
              <a:gd name="connsiteX0" fmla="*/ 565749 w 763907"/>
              <a:gd name="connsiteY0" fmla="*/ 529546 h 720000"/>
              <a:gd name="connsiteX1" fmla="*/ 585849 w 763907"/>
              <a:gd name="connsiteY1" fmla="*/ 537865 h 720000"/>
              <a:gd name="connsiteX2" fmla="*/ 698960 w 763907"/>
              <a:gd name="connsiteY2" fmla="*/ 650977 h 720000"/>
              <a:gd name="connsiteX3" fmla="*/ 698960 w 763907"/>
              <a:gd name="connsiteY3" fmla="*/ 691178 h 720000"/>
              <a:gd name="connsiteX4" fmla="*/ 678860 w 763907"/>
              <a:gd name="connsiteY4" fmla="*/ 699521 h 720000"/>
              <a:gd name="connsiteX5" fmla="*/ 658760 w 763907"/>
              <a:gd name="connsiteY5" fmla="*/ 691178 h 720000"/>
              <a:gd name="connsiteX6" fmla="*/ 545648 w 763907"/>
              <a:gd name="connsiteY6" fmla="*/ 578066 h 720000"/>
              <a:gd name="connsiteX7" fmla="*/ 545648 w 763907"/>
              <a:gd name="connsiteY7" fmla="*/ 537865 h 720000"/>
              <a:gd name="connsiteX8" fmla="*/ 565749 w 763907"/>
              <a:gd name="connsiteY8" fmla="*/ 529546 h 720000"/>
              <a:gd name="connsiteX9" fmla="*/ 565749 w 763907"/>
              <a:gd name="connsiteY9" fmla="*/ 359807 h 720000"/>
              <a:gd name="connsiteX10" fmla="*/ 735464 w 763907"/>
              <a:gd name="connsiteY10" fmla="*/ 359807 h 720000"/>
              <a:gd name="connsiteX11" fmla="*/ 763907 w 763907"/>
              <a:gd name="connsiteY11" fmla="*/ 388251 h 720000"/>
              <a:gd name="connsiteX12" fmla="*/ 735464 w 763907"/>
              <a:gd name="connsiteY12" fmla="*/ 416695 h 720000"/>
              <a:gd name="connsiteX13" fmla="*/ 565749 w 763907"/>
              <a:gd name="connsiteY13" fmla="*/ 416695 h 720000"/>
              <a:gd name="connsiteX14" fmla="*/ 537305 w 763907"/>
              <a:gd name="connsiteY14" fmla="*/ 388251 h 720000"/>
              <a:gd name="connsiteX15" fmla="*/ 565749 w 763907"/>
              <a:gd name="connsiteY15" fmla="*/ 359807 h 720000"/>
              <a:gd name="connsiteX16" fmla="*/ 678860 w 763907"/>
              <a:gd name="connsiteY16" fmla="*/ 77005 h 720000"/>
              <a:gd name="connsiteX17" fmla="*/ 698960 w 763907"/>
              <a:gd name="connsiteY17" fmla="*/ 85325 h 720000"/>
              <a:gd name="connsiteX18" fmla="*/ 698960 w 763907"/>
              <a:gd name="connsiteY18" fmla="*/ 125525 h 720000"/>
              <a:gd name="connsiteX19" fmla="*/ 585849 w 763907"/>
              <a:gd name="connsiteY19" fmla="*/ 238636 h 720000"/>
              <a:gd name="connsiteX20" fmla="*/ 565749 w 763907"/>
              <a:gd name="connsiteY20" fmla="*/ 246980 h 720000"/>
              <a:gd name="connsiteX21" fmla="*/ 545648 w 763907"/>
              <a:gd name="connsiteY21" fmla="*/ 238636 h 720000"/>
              <a:gd name="connsiteX22" fmla="*/ 545648 w 763907"/>
              <a:gd name="connsiteY22" fmla="*/ 198436 h 720000"/>
              <a:gd name="connsiteX23" fmla="*/ 658760 w 763907"/>
              <a:gd name="connsiteY23" fmla="*/ 85325 h 720000"/>
              <a:gd name="connsiteX24" fmla="*/ 678860 w 763907"/>
              <a:gd name="connsiteY24" fmla="*/ 77005 h 720000"/>
              <a:gd name="connsiteX25" fmla="*/ 362802 w 763907"/>
              <a:gd name="connsiteY25" fmla="*/ 5 h 720000"/>
              <a:gd name="connsiteX26" fmla="*/ 422012 w 763907"/>
              <a:gd name="connsiteY26" fmla="*/ 16490 h 720000"/>
              <a:gd name="connsiteX27" fmla="*/ 481080 w 763907"/>
              <a:gd name="connsiteY27" fmla="*/ 119457 h 720000"/>
              <a:gd name="connsiteX28" fmla="*/ 481080 w 763907"/>
              <a:gd name="connsiteY28" fmla="*/ 600631 h 720000"/>
              <a:gd name="connsiteX29" fmla="*/ 422012 w 763907"/>
              <a:gd name="connsiteY29" fmla="*/ 703598 h 720000"/>
              <a:gd name="connsiteX30" fmla="*/ 361806 w 763907"/>
              <a:gd name="connsiteY30" fmla="*/ 720000 h 720000"/>
              <a:gd name="connsiteX31" fmla="*/ 303306 w 763907"/>
              <a:gd name="connsiteY31" fmla="*/ 704546 h 720000"/>
              <a:gd name="connsiteX32" fmla="*/ 60870 w 763907"/>
              <a:gd name="connsiteY32" fmla="*/ 568300 h 720000"/>
              <a:gd name="connsiteX33" fmla="*/ 0 w 763907"/>
              <a:gd name="connsiteY33" fmla="*/ 464291 h 720000"/>
              <a:gd name="connsiteX34" fmla="*/ 0 w 763907"/>
              <a:gd name="connsiteY34" fmla="*/ 255702 h 720000"/>
              <a:gd name="connsiteX35" fmla="*/ 60870 w 763907"/>
              <a:gd name="connsiteY35" fmla="*/ 151693 h 720000"/>
              <a:gd name="connsiteX36" fmla="*/ 303306 w 763907"/>
              <a:gd name="connsiteY36" fmla="*/ 15447 h 720000"/>
              <a:gd name="connsiteX37" fmla="*/ 362802 w 763907"/>
              <a:gd name="connsiteY37" fmla="*/ 5 h 720000"/>
            </a:gdLst>
            <a:ahLst/>
            <a:cxnLst/>
            <a:rect l="l" t="t" r="r" b="b"/>
            <a:pathLst>
              <a:path w="763907" h="720000">
                <a:moveTo>
                  <a:pt x="565749" y="529546"/>
                </a:moveTo>
                <a:cubicBezTo>
                  <a:pt x="573025" y="529546"/>
                  <a:pt x="580302" y="532319"/>
                  <a:pt x="585849" y="537865"/>
                </a:cubicBezTo>
                <a:lnTo>
                  <a:pt x="698960" y="650977"/>
                </a:lnTo>
                <a:cubicBezTo>
                  <a:pt x="710054" y="662070"/>
                  <a:pt x="710054" y="680084"/>
                  <a:pt x="698960" y="691178"/>
                </a:cubicBezTo>
                <a:cubicBezTo>
                  <a:pt x="693461" y="696677"/>
                  <a:pt x="686161" y="699521"/>
                  <a:pt x="678860" y="699521"/>
                </a:cubicBezTo>
                <a:cubicBezTo>
                  <a:pt x="671560" y="699521"/>
                  <a:pt x="664259" y="696771"/>
                  <a:pt x="658760" y="691178"/>
                </a:cubicBezTo>
                <a:lnTo>
                  <a:pt x="545648" y="578066"/>
                </a:lnTo>
                <a:cubicBezTo>
                  <a:pt x="534555" y="566973"/>
                  <a:pt x="534555" y="548959"/>
                  <a:pt x="545648" y="537865"/>
                </a:cubicBezTo>
                <a:cubicBezTo>
                  <a:pt x="551195" y="532319"/>
                  <a:pt x="558471" y="529546"/>
                  <a:pt x="565749" y="529546"/>
                </a:cubicBezTo>
                <a:close/>
                <a:moveTo>
                  <a:pt x="565749" y="359807"/>
                </a:moveTo>
                <a:lnTo>
                  <a:pt x="735464" y="359807"/>
                </a:lnTo>
                <a:cubicBezTo>
                  <a:pt x="751202" y="359807"/>
                  <a:pt x="763907" y="372512"/>
                  <a:pt x="763907" y="388251"/>
                </a:cubicBezTo>
                <a:cubicBezTo>
                  <a:pt x="763907" y="403990"/>
                  <a:pt x="751107" y="416695"/>
                  <a:pt x="735464" y="416695"/>
                </a:cubicBezTo>
                <a:lnTo>
                  <a:pt x="565749" y="416695"/>
                </a:lnTo>
                <a:cubicBezTo>
                  <a:pt x="550010" y="416695"/>
                  <a:pt x="537305" y="403990"/>
                  <a:pt x="537305" y="388251"/>
                </a:cubicBezTo>
                <a:cubicBezTo>
                  <a:pt x="537305" y="372512"/>
                  <a:pt x="550010" y="359807"/>
                  <a:pt x="565749" y="359807"/>
                </a:cubicBezTo>
                <a:close/>
                <a:moveTo>
                  <a:pt x="678860" y="77005"/>
                </a:moveTo>
                <a:cubicBezTo>
                  <a:pt x="686137" y="77005"/>
                  <a:pt x="693414" y="79778"/>
                  <a:pt x="698960" y="85325"/>
                </a:cubicBezTo>
                <a:cubicBezTo>
                  <a:pt x="710054" y="96418"/>
                  <a:pt x="710054" y="114432"/>
                  <a:pt x="698960" y="125525"/>
                </a:cubicBezTo>
                <a:lnTo>
                  <a:pt x="585849" y="238636"/>
                </a:lnTo>
                <a:cubicBezTo>
                  <a:pt x="580350" y="244231"/>
                  <a:pt x="573049" y="246980"/>
                  <a:pt x="565749" y="246980"/>
                </a:cubicBezTo>
                <a:cubicBezTo>
                  <a:pt x="558448" y="246980"/>
                  <a:pt x="551147" y="244231"/>
                  <a:pt x="545648" y="238636"/>
                </a:cubicBezTo>
                <a:cubicBezTo>
                  <a:pt x="534555" y="227543"/>
                  <a:pt x="534555" y="209529"/>
                  <a:pt x="545648" y="198436"/>
                </a:cubicBezTo>
                <a:lnTo>
                  <a:pt x="658760" y="85325"/>
                </a:lnTo>
                <a:cubicBezTo>
                  <a:pt x="664306" y="79778"/>
                  <a:pt x="671583" y="77005"/>
                  <a:pt x="678860" y="77005"/>
                </a:cubicBezTo>
                <a:close/>
                <a:moveTo>
                  <a:pt x="362802" y="5"/>
                </a:moveTo>
                <a:cubicBezTo>
                  <a:pt x="383186" y="183"/>
                  <a:pt x="403524" y="5682"/>
                  <a:pt x="422012" y="16490"/>
                </a:cubicBezTo>
                <a:cubicBezTo>
                  <a:pt x="458989" y="38108"/>
                  <a:pt x="481080" y="76601"/>
                  <a:pt x="481080" y="119457"/>
                </a:cubicBezTo>
                <a:lnTo>
                  <a:pt x="481080" y="600631"/>
                </a:lnTo>
                <a:cubicBezTo>
                  <a:pt x="481080" y="643486"/>
                  <a:pt x="458989" y="681980"/>
                  <a:pt x="422012" y="703598"/>
                </a:cubicBezTo>
                <a:cubicBezTo>
                  <a:pt x="403240" y="714501"/>
                  <a:pt x="382475" y="720000"/>
                  <a:pt x="361806" y="720000"/>
                </a:cubicBezTo>
                <a:cubicBezTo>
                  <a:pt x="341706" y="720000"/>
                  <a:pt x="321700" y="714881"/>
                  <a:pt x="303306" y="704546"/>
                </a:cubicBezTo>
                <a:lnTo>
                  <a:pt x="60870" y="568300"/>
                </a:lnTo>
                <a:cubicBezTo>
                  <a:pt x="23324" y="547157"/>
                  <a:pt x="0" y="507336"/>
                  <a:pt x="0" y="464291"/>
                </a:cubicBezTo>
                <a:lnTo>
                  <a:pt x="0" y="255702"/>
                </a:lnTo>
                <a:cubicBezTo>
                  <a:pt x="0" y="212657"/>
                  <a:pt x="23324" y="172742"/>
                  <a:pt x="60870" y="151693"/>
                </a:cubicBezTo>
                <a:lnTo>
                  <a:pt x="303306" y="15447"/>
                </a:lnTo>
                <a:cubicBezTo>
                  <a:pt x="321984" y="4970"/>
                  <a:pt x="342417" y="-173"/>
                  <a:pt x="362802" y="5"/>
                </a:cubicBezTo>
                <a:close/>
              </a:path>
            </a:pathLst>
          </a:custGeom>
          <a:solidFill>
            <a:schemeClr val="bg1">
              <a:alpha val="80000"/>
            </a:schemeClr>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813569" y="4310684"/>
            <a:ext cx="3197592" cy="1574261"/>
          </a:xfrm>
          <a:prstGeom prst="rect">
            <a:avLst/>
          </a:prstGeom>
          <a:noFill/>
          <a:ln>
            <a:noFill/>
          </a:ln>
        </p:spPr>
        <p:txBody>
          <a:bodyPr vert="horz" wrap="square" lIns="0" tIns="0" rIns="0" bIns="0" rtlCol="0" anchor="t"/>
          <a:lstStyle/>
          <a:p>
            <a:pPr algn="ctr">
              <a:lnSpc>
                <a:spcPct val="150000"/>
              </a:lnSpc>
            </a:pPr>
            <a:r>
              <a:rPr kumimoji="1" lang="en-US" altLang="zh-CN" sz="1196">
                <a:ln w="12700">
                  <a:noFill/>
                </a:ln>
                <a:solidFill>
                  <a:srgbClr val="262626">
                    <a:alpha val="100000"/>
                  </a:srgbClr>
                </a:solidFill>
                <a:latin typeface="Source Han Sans"/>
                <a:ea typeface="Source Han Sans"/>
                <a:cs typeface="Source Han Sans"/>
              </a:rPr>
              <a:t>Introduced around 2019, danmu masking allows users to apply a mask so that comments only appear over—or conversely, avoid—specific areas of the screen.
This feature has been used creatively to enhance the viewing experience.</a:t>
            </a:r>
            <a:endParaRPr kumimoji="1" lang="zh-CN" altLang="en-US"/>
          </a:p>
        </p:txBody>
      </p:sp>
      <p:sp>
        <p:nvSpPr>
          <p:cNvPr id="13" name="标题 1"/>
          <p:cNvSpPr txBox="1"/>
          <p:nvPr/>
        </p:nvSpPr>
        <p:spPr>
          <a:xfrm>
            <a:off x="813569" y="3583956"/>
            <a:ext cx="3197592" cy="600842"/>
          </a:xfrm>
          <a:prstGeom prst="rect">
            <a:avLst/>
          </a:prstGeom>
          <a:noFill/>
          <a:ln>
            <a:noFill/>
          </a:ln>
        </p:spPr>
        <p:txBody>
          <a:bodyPr vert="horz" wrap="square" lIns="0" tIns="0" rIns="0" bIns="0" rtlCol="0" anchor="b"/>
          <a:lstStyle/>
          <a:p>
            <a:pPr algn="ctr">
              <a:lnSpc>
                <a:spcPct val="130000"/>
              </a:lnSpc>
            </a:pPr>
            <a:r>
              <a:rPr kumimoji="1" lang="en-US" altLang="zh-CN" sz="1600">
                <a:ln w="12700">
                  <a:noFill/>
                </a:ln>
                <a:solidFill>
                  <a:srgbClr val="0265FC">
                    <a:alpha val="100000"/>
                  </a:srgbClr>
                </a:solidFill>
                <a:latin typeface="Source Han Sans CN Bold"/>
                <a:ea typeface="Source Han Sans CN Bold"/>
                <a:cs typeface="Source Han Sans CN Bold"/>
              </a:rPr>
              <a:t>Launch Around 2019</a:t>
            </a:r>
            <a:endParaRPr kumimoji="1" lang="zh-CN" altLang="en-US"/>
          </a:p>
        </p:txBody>
      </p:sp>
      <p:sp>
        <p:nvSpPr>
          <p:cNvPr id="14" name="标题 1"/>
          <p:cNvSpPr txBox="1"/>
          <p:nvPr/>
        </p:nvSpPr>
        <p:spPr>
          <a:xfrm>
            <a:off x="5327423" y="1560356"/>
            <a:ext cx="1537155" cy="1537155"/>
          </a:xfrm>
          <a:prstGeom prst="roundRect">
            <a:avLst/>
          </a:prstGeom>
          <a:noFill/>
          <a:ln w="25400" cap="sq">
            <a:solidFill>
              <a:schemeClr val="accent2"/>
            </a:solid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5627489" y="2620590"/>
            <a:ext cx="937023" cy="937023"/>
          </a:xfrm>
          <a:prstGeom prst="roundRect">
            <a:avLst>
              <a:gd name="adj" fmla="val 50000"/>
            </a:avLst>
          </a:prstGeom>
          <a:solidFill>
            <a:schemeClr val="accent2"/>
          </a:solidFill>
          <a:ln w="254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5388991" y="1612640"/>
            <a:ext cx="1414018" cy="1076857"/>
          </a:xfrm>
          <a:prstGeom prst="rect">
            <a:avLst/>
          </a:prstGeom>
          <a:noFill/>
          <a:ln>
            <a:noFill/>
          </a:ln>
        </p:spPr>
        <p:txBody>
          <a:bodyPr vert="horz" wrap="square" lIns="0" tIns="0" rIns="0" bIns="0" rtlCol="0" anchor="ctr"/>
          <a:lstStyle/>
          <a:p>
            <a:pPr algn="ctr">
              <a:lnSpc>
                <a:spcPct val="110000"/>
              </a:lnSpc>
            </a:pPr>
            <a:r>
              <a:rPr kumimoji="1" lang="en-US" altLang="zh-CN" sz="5400">
                <a:ln w="12700">
                  <a:noFill/>
                </a:ln>
                <a:solidFill>
                  <a:srgbClr val="0F9ED5">
                    <a:alpha val="100000"/>
                  </a:srgbClr>
                </a:solidFill>
                <a:latin typeface="Source Han Sans CN Bold"/>
                <a:ea typeface="Source Han Sans CN Bold"/>
                <a:cs typeface="Source Han Sans CN Bold"/>
              </a:rPr>
              <a:t>02</a:t>
            </a:r>
            <a:endParaRPr kumimoji="1" lang="zh-CN" altLang="en-US"/>
          </a:p>
        </p:txBody>
      </p:sp>
      <p:sp>
        <p:nvSpPr>
          <p:cNvPr id="17" name="标题 1"/>
          <p:cNvSpPr txBox="1"/>
          <p:nvPr/>
        </p:nvSpPr>
        <p:spPr>
          <a:xfrm>
            <a:off x="5903882" y="2905366"/>
            <a:ext cx="384237" cy="384291"/>
          </a:xfrm>
          <a:custGeom>
            <a:avLst/>
            <a:gdLst>
              <a:gd name="connsiteX0" fmla="*/ 579031 w 719895"/>
              <a:gd name="connsiteY0" fmla="*/ 554022 h 720000"/>
              <a:gd name="connsiteX1" fmla="*/ 596778 w 719895"/>
              <a:gd name="connsiteY1" fmla="*/ 561368 h 720000"/>
              <a:gd name="connsiteX2" fmla="*/ 712550 w 719895"/>
              <a:gd name="connsiteY2" fmla="*/ 677140 h 720000"/>
              <a:gd name="connsiteX3" fmla="*/ 712550 w 719895"/>
              <a:gd name="connsiteY3" fmla="*/ 712634 h 720000"/>
              <a:gd name="connsiteX4" fmla="*/ 694887 w 719895"/>
              <a:gd name="connsiteY4" fmla="*/ 720000 h 720000"/>
              <a:gd name="connsiteX5" fmla="*/ 677140 w 719895"/>
              <a:gd name="connsiteY5" fmla="*/ 712634 h 720000"/>
              <a:gd name="connsiteX6" fmla="*/ 561284 w 719895"/>
              <a:gd name="connsiteY6" fmla="*/ 596861 h 720000"/>
              <a:gd name="connsiteX7" fmla="*/ 561284 w 719895"/>
              <a:gd name="connsiteY7" fmla="*/ 561368 h 720000"/>
              <a:gd name="connsiteX8" fmla="*/ 579031 w 719895"/>
              <a:gd name="connsiteY8" fmla="*/ 554022 h 720000"/>
              <a:gd name="connsiteX9" fmla="*/ 301109 w 719895"/>
              <a:gd name="connsiteY9" fmla="*/ 0 h 720000"/>
              <a:gd name="connsiteX10" fmla="*/ 602219 w 719895"/>
              <a:gd name="connsiteY10" fmla="*/ 301109 h 720000"/>
              <a:gd name="connsiteX11" fmla="*/ 301109 w 719895"/>
              <a:gd name="connsiteY11" fmla="*/ 602219 h 720000"/>
              <a:gd name="connsiteX12" fmla="*/ 0 w 719895"/>
              <a:gd name="connsiteY12" fmla="*/ 301109 h 720000"/>
              <a:gd name="connsiteX13" fmla="*/ 301109 w 719895"/>
              <a:gd name="connsiteY13" fmla="*/ 0 h 720000"/>
            </a:gdLst>
            <a:ahLst/>
            <a:cxnLst/>
            <a:rect l="l" t="t" r="r" b="b"/>
            <a:pathLst>
              <a:path w="719895" h="720000">
                <a:moveTo>
                  <a:pt x="579031" y="554022"/>
                </a:moveTo>
                <a:cubicBezTo>
                  <a:pt x="585456" y="554022"/>
                  <a:pt x="591880" y="556471"/>
                  <a:pt x="596778" y="561368"/>
                </a:cubicBezTo>
                <a:lnTo>
                  <a:pt x="712550" y="677140"/>
                </a:lnTo>
                <a:cubicBezTo>
                  <a:pt x="722344" y="686935"/>
                  <a:pt x="722344" y="702840"/>
                  <a:pt x="712550" y="712634"/>
                </a:cubicBezTo>
                <a:cubicBezTo>
                  <a:pt x="707778" y="717573"/>
                  <a:pt x="701333" y="720000"/>
                  <a:pt x="694887" y="720000"/>
                </a:cubicBezTo>
                <a:cubicBezTo>
                  <a:pt x="688441" y="720000"/>
                  <a:pt x="681995" y="717573"/>
                  <a:pt x="677140" y="712634"/>
                </a:cubicBezTo>
                <a:lnTo>
                  <a:pt x="561284" y="596861"/>
                </a:lnTo>
                <a:cubicBezTo>
                  <a:pt x="551490" y="587067"/>
                  <a:pt x="551490" y="571162"/>
                  <a:pt x="561284" y="561368"/>
                </a:cubicBezTo>
                <a:cubicBezTo>
                  <a:pt x="566181" y="556471"/>
                  <a:pt x="572606" y="554022"/>
                  <a:pt x="579031" y="554022"/>
                </a:cubicBezTo>
                <a:close/>
                <a:moveTo>
                  <a:pt x="301109" y="0"/>
                </a:moveTo>
                <a:cubicBezTo>
                  <a:pt x="467443" y="0"/>
                  <a:pt x="602219" y="134859"/>
                  <a:pt x="602219" y="301109"/>
                </a:cubicBezTo>
                <a:cubicBezTo>
                  <a:pt x="602219" y="467443"/>
                  <a:pt x="467443" y="602219"/>
                  <a:pt x="301109" y="602219"/>
                </a:cubicBezTo>
                <a:cubicBezTo>
                  <a:pt x="134775" y="602219"/>
                  <a:pt x="0" y="467443"/>
                  <a:pt x="0" y="301109"/>
                </a:cubicBezTo>
                <a:cubicBezTo>
                  <a:pt x="0" y="134775"/>
                  <a:pt x="134775" y="0"/>
                  <a:pt x="301109" y="0"/>
                </a:cubicBezTo>
                <a:close/>
              </a:path>
            </a:pathLst>
          </a:custGeom>
          <a:solidFill>
            <a:schemeClr val="bg1">
              <a:alpha val="80000"/>
            </a:schemeClr>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a:off x="4497204" y="4310684"/>
            <a:ext cx="3197592" cy="1574261"/>
          </a:xfrm>
          <a:prstGeom prst="rect">
            <a:avLst/>
          </a:prstGeom>
          <a:noFill/>
          <a:ln>
            <a:noFill/>
          </a:ln>
        </p:spPr>
        <p:txBody>
          <a:bodyPr vert="horz" wrap="square" lIns="0" tIns="0" rIns="0" bIns="0" rtlCol="0" anchor="t"/>
          <a:lstStyle/>
          <a:p>
            <a:pPr algn="ctr">
              <a:lnSpc>
                <a:spcPct val="150000"/>
              </a:lnSpc>
            </a:pPr>
            <a:r>
              <a:rPr kumimoji="1" lang="en-US" altLang="zh-CN" sz="1196">
                <a:ln w="12700">
                  <a:noFill/>
                </a:ln>
                <a:solidFill>
                  <a:srgbClr val="262626">
                    <a:alpha val="100000"/>
                  </a:srgbClr>
                </a:solidFill>
                <a:latin typeface="Source Han Sans"/>
                <a:ea typeface="Source Han Sans"/>
                <a:cs typeface="Source Han Sans"/>
              </a:rPr>
              <a:t>Danmu masking is often used for interactive quizzes and guessing games embedded in videos.
By controlling where comments appear, creators can design more engaging and interactive content for viewers.</a:t>
            </a:r>
            <a:endParaRPr kumimoji="1" lang="zh-CN" altLang="en-US"/>
          </a:p>
        </p:txBody>
      </p:sp>
      <p:sp>
        <p:nvSpPr>
          <p:cNvPr id="19" name="标题 1"/>
          <p:cNvSpPr txBox="1"/>
          <p:nvPr/>
        </p:nvSpPr>
        <p:spPr>
          <a:xfrm>
            <a:off x="4497204" y="3583956"/>
            <a:ext cx="3197592" cy="600842"/>
          </a:xfrm>
          <a:prstGeom prst="rect">
            <a:avLst/>
          </a:prstGeom>
          <a:noFill/>
          <a:ln>
            <a:noFill/>
          </a:ln>
        </p:spPr>
        <p:txBody>
          <a:bodyPr vert="horz" wrap="square" lIns="0" tIns="0" rIns="0" bIns="0" rtlCol="0" anchor="b"/>
          <a:lstStyle/>
          <a:p>
            <a:pPr algn="ctr">
              <a:lnSpc>
                <a:spcPct val="130000"/>
              </a:lnSpc>
            </a:pPr>
            <a:r>
              <a:rPr kumimoji="1" lang="en-US" altLang="zh-CN" sz="1600">
                <a:ln w="12700">
                  <a:noFill/>
                </a:ln>
                <a:solidFill>
                  <a:srgbClr val="0F9ED5">
                    <a:alpha val="100000"/>
                  </a:srgbClr>
                </a:solidFill>
                <a:latin typeface="Source Han Sans CN Bold"/>
                <a:ea typeface="Source Han Sans CN Bold"/>
                <a:cs typeface="Source Han Sans CN Bold"/>
              </a:rPr>
              <a:t>Use in Interactive Quizzes and Games</a:t>
            </a:r>
            <a:endParaRPr kumimoji="1" lang="zh-CN" altLang="en-US"/>
          </a:p>
        </p:txBody>
      </p:sp>
      <p:sp>
        <p:nvSpPr>
          <p:cNvPr id="20" name="标题 1"/>
          <p:cNvSpPr txBox="1"/>
          <p:nvPr/>
        </p:nvSpPr>
        <p:spPr>
          <a:xfrm>
            <a:off x="9011057" y="1560356"/>
            <a:ext cx="1537155" cy="1537155"/>
          </a:xfrm>
          <a:prstGeom prst="roundRect">
            <a:avLst/>
          </a:prstGeom>
          <a:noFill/>
          <a:ln w="254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9311123" y="2620590"/>
            <a:ext cx="937023" cy="937023"/>
          </a:xfrm>
          <a:prstGeom prst="roundRect">
            <a:avLst>
              <a:gd name="adj" fmla="val 50000"/>
            </a:avLst>
          </a:prstGeom>
          <a:solidFill>
            <a:schemeClr val="accent1"/>
          </a:solidFill>
          <a:ln w="254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9072626" y="1612640"/>
            <a:ext cx="1414018" cy="1076857"/>
          </a:xfrm>
          <a:prstGeom prst="rect">
            <a:avLst/>
          </a:prstGeom>
          <a:noFill/>
          <a:ln>
            <a:noFill/>
          </a:ln>
        </p:spPr>
        <p:txBody>
          <a:bodyPr vert="horz" wrap="square" lIns="0" tIns="0" rIns="0" bIns="0" rtlCol="0" anchor="ctr"/>
          <a:lstStyle/>
          <a:p>
            <a:pPr algn="ctr">
              <a:lnSpc>
                <a:spcPct val="110000"/>
              </a:lnSpc>
            </a:pPr>
            <a:r>
              <a:rPr kumimoji="1" lang="en-US" altLang="zh-CN" sz="5400">
                <a:ln w="12700">
                  <a:noFill/>
                </a:ln>
                <a:solidFill>
                  <a:srgbClr val="0265FC">
                    <a:alpha val="100000"/>
                  </a:srgbClr>
                </a:solidFill>
                <a:latin typeface="Source Han Sans CN Bold"/>
                <a:ea typeface="Source Han Sans CN Bold"/>
                <a:cs typeface="Source Han Sans CN Bold"/>
              </a:rPr>
              <a:t>03</a:t>
            </a:r>
            <a:endParaRPr kumimoji="1" lang="zh-CN" altLang="en-US"/>
          </a:p>
        </p:txBody>
      </p:sp>
      <p:sp>
        <p:nvSpPr>
          <p:cNvPr id="23" name="标题 1"/>
          <p:cNvSpPr txBox="1"/>
          <p:nvPr/>
        </p:nvSpPr>
        <p:spPr>
          <a:xfrm>
            <a:off x="9578962" y="2907169"/>
            <a:ext cx="401345" cy="363865"/>
          </a:xfrm>
          <a:custGeom>
            <a:avLst/>
            <a:gdLst>
              <a:gd name="connsiteX0" fmla="*/ 31770 w 794163"/>
              <a:gd name="connsiteY0" fmla="*/ 656460 h 720001"/>
              <a:gd name="connsiteX1" fmla="*/ 762297 w 794163"/>
              <a:gd name="connsiteY1" fmla="*/ 656460 h 720001"/>
              <a:gd name="connsiteX2" fmla="*/ 794163 w 794163"/>
              <a:gd name="connsiteY2" fmla="*/ 688230 h 720001"/>
              <a:gd name="connsiteX3" fmla="*/ 762392 w 794163"/>
              <a:gd name="connsiteY3" fmla="*/ 720001 h 720001"/>
              <a:gd name="connsiteX4" fmla="*/ 31770 w 794163"/>
              <a:gd name="connsiteY4" fmla="*/ 720001 h 720001"/>
              <a:gd name="connsiteX5" fmla="*/ 0 w 794163"/>
              <a:gd name="connsiteY5" fmla="*/ 688230 h 720001"/>
              <a:gd name="connsiteX6" fmla="*/ 31770 w 794163"/>
              <a:gd name="connsiteY6" fmla="*/ 656460 h 720001"/>
              <a:gd name="connsiteX7" fmla="*/ 613493 w 794163"/>
              <a:gd name="connsiteY7" fmla="*/ 317608 h 720001"/>
              <a:gd name="connsiteX8" fmla="*/ 710048 w 794163"/>
              <a:gd name="connsiteY8" fmla="*/ 317608 h 720001"/>
              <a:gd name="connsiteX9" fmla="*/ 767655 w 794163"/>
              <a:gd name="connsiteY9" fmla="*/ 375216 h 720001"/>
              <a:gd name="connsiteX10" fmla="*/ 767655 w 794163"/>
              <a:gd name="connsiteY10" fmla="*/ 524689 h 720001"/>
              <a:gd name="connsiteX11" fmla="*/ 710048 w 794163"/>
              <a:gd name="connsiteY11" fmla="*/ 582297 h 720001"/>
              <a:gd name="connsiteX12" fmla="*/ 613493 w 794163"/>
              <a:gd name="connsiteY12" fmla="*/ 582297 h 720001"/>
              <a:gd name="connsiteX13" fmla="*/ 555885 w 794163"/>
              <a:gd name="connsiteY13" fmla="*/ 524689 h 720001"/>
              <a:gd name="connsiteX14" fmla="*/ 555885 w 794163"/>
              <a:gd name="connsiteY14" fmla="*/ 375216 h 720001"/>
              <a:gd name="connsiteX15" fmla="*/ 613493 w 794163"/>
              <a:gd name="connsiteY15" fmla="*/ 317608 h 720001"/>
              <a:gd name="connsiteX16" fmla="*/ 84019 w 794163"/>
              <a:gd name="connsiteY16" fmla="*/ 211770 h 720001"/>
              <a:gd name="connsiteX17" fmla="*/ 180574 w 794163"/>
              <a:gd name="connsiteY17" fmla="*/ 211770 h 720001"/>
              <a:gd name="connsiteX18" fmla="*/ 238182 w 794163"/>
              <a:gd name="connsiteY18" fmla="*/ 269282 h 720001"/>
              <a:gd name="connsiteX19" fmla="*/ 238182 w 794163"/>
              <a:gd name="connsiteY19" fmla="*/ 524785 h 720001"/>
              <a:gd name="connsiteX20" fmla="*/ 180574 w 794163"/>
              <a:gd name="connsiteY20" fmla="*/ 582393 h 720001"/>
              <a:gd name="connsiteX21" fmla="*/ 84019 w 794163"/>
              <a:gd name="connsiteY21" fmla="*/ 582393 h 720001"/>
              <a:gd name="connsiteX22" fmla="*/ 26411 w 794163"/>
              <a:gd name="connsiteY22" fmla="*/ 524785 h 720001"/>
              <a:gd name="connsiteX23" fmla="*/ 26411 w 794163"/>
              <a:gd name="connsiteY23" fmla="*/ 269378 h 720001"/>
              <a:gd name="connsiteX24" fmla="*/ 84019 w 794163"/>
              <a:gd name="connsiteY24" fmla="*/ 211770 h 720001"/>
              <a:gd name="connsiteX25" fmla="*/ 348708 w 794163"/>
              <a:gd name="connsiteY25" fmla="*/ 0 h 720001"/>
              <a:gd name="connsiteX26" fmla="*/ 445359 w 794163"/>
              <a:gd name="connsiteY26" fmla="*/ 0 h 720001"/>
              <a:gd name="connsiteX27" fmla="*/ 502871 w 794163"/>
              <a:gd name="connsiteY27" fmla="*/ 57607 h 720001"/>
              <a:gd name="connsiteX28" fmla="*/ 502871 w 794163"/>
              <a:gd name="connsiteY28" fmla="*/ 524785 h 720001"/>
              <a:gd name="connsiteX29" fmla="*/ 445263 w 794163"/>
              <a:gd name="connsiteY29" fmla="*/ 582393 h 720001"/>
              <a:gd name="connsiteX30" fmla="*/ 348708 w 794163"/>
              <a:gd name="connsiteY30" fmla="*/ 582393 h 720001"/>
              <a:gd name="connsiteX31" fmla="*/ 291100 w 794163"/>
              <a:gd name="connsiteY31" fmla="*/ 524785 h 720001"/>
              <a:gd name="connsiteX32" fmla="*/ 291100 w 794163"/>
              <a:gd name="connsiteY32" fmla="*/ 57607 h 720001"/>
              <a:gd name="connsiteX33" fmla="*/ 348708 w 794163"/>
              <a:gd name="connsiteY33" fmla="*/ 0 h 720001"/>
            </a:gdLst>
            <a:ahLst/>
            <a:cxnLst/>
            <a:rect l="l" t="t" r="r" b="b"/>
            <a:pathLst>
              <a:path w="794163" h="720001">
                <a:moveTo>
                  <a:pt x="31770" y="656460"/>
                </a:moveTo>
                <a:lnTo>
                  <a:pt x="762297" y="656460"/>
                </a:lnTo>
                <a:cubicBezTo>
                  <a:pt x="779904" y="656460"/>
                  <a:pt x="794067" y="670622"/>
                  <a:pt x="794163" y="688230"/>
                </a:cubicBezTo>
                <a:cubicBezTo>
                  <a:pt x="794163" y="705742"/>
                  <a:pt x="779904" y="720001"/>
                  <a:pt x="762392" y="720001"/>
                </a:cubicBezTo>
                <a:lnTo>
                  <a:pt x="31770" y="720001"/>
                </a:lnTo>
                <a:cubicBezTo>
                  <a:pt x="14258" y="720001"/>
                  <a:pt x="0" y="705742"/>
                  <a:pt x="0" y="688230"/>
                </a:cubicBezTo>
                <a:cubicBezTo>
                  <a:pt x="0" y="670718"/>
                  <a:pt x="14258" y="656460"/>
                  <a:pt x="31770" y="656460"/>
                </a:cubicBezTo>
                <a:close/>
                <a:moveTo>
                  <a:pt x="613493" y="317608"/>
                </a:moveTo>
                <a:lnTo>
                  <a:pt x="710048" y="317608"/>
                </a:lnTo>
                <a:cubicBezTo>
                  <a:pt x="741818" y="317608"/>
                  <a:pt x="767655" y="343445"/>
                  <a:pt x="767655" y="375216"/>
                </a:cubicBezTo>
                <a:lnTo>
                  <a:pt x="767655" y="524689"/>
                </a:lnTo>
                <a:cubicBezTo>
                  <a:pt x="767655" y="556364"/>
                  <a:pt x="741723" y="582297"/>
                  <a:pt x="710048" y="582297"/>
                </a:cubicBezTo>
                <a:lnTo>
                  <a:pt x="613493" y="582297"/>
                </a:lnTo>
                <a:cubicBezTo>
                  <a:pt x="581818" y="582297"/>
                  <a:pt x="555885" y="556364"/>
                  <a:pt x="555885" y="524689"/>
                </a:cubicBezTo>
                <a:lnTo>
                  <a:pt x="555885" y="375216"/>
                </a:lnTo>
                <a:cubicBezTo>
                  <a:pt x="555885" y="343349"/>
                  <a:pt x="581722" y="317608"/>
                  <a:pt x="613493" y="317608"/>
                </a:cubicBezTo>
                <a:close/>
                <a:moveTo>
                  <a:pt x="84019" y="211770"/>
                </a:moveTo>
                <a:lnTo>
                  <a:pt x="180574" y="211770"/>
                </a:lnTo>
                <a:cubicBezTo>
                  <a:pt x="212440" y="211770"/>
                  <a:pt x="238182" y="237512"/>
                  <a:pt x="238182" y="269282"/>
                </a:cubicBezTo>
                <a:lnTo>
                  <a:pt x="238182" y="524785"/>
                </a:lnTo>
                <a:cubicBezTo>
                  <a:pt x="238182" y="556460"/>
                  <a:pt x="212248" y="582393"/>
                  <a:pt x="180574" y="582393"/>
                </a:cubicBezTo>
                <a:lnTo>
                  <a:pt x="84019" y="582393"/>
                </a:lnTo>
                <a:cubicBezTo>
                  <a:pt x="52344" y="582393"/>
                  <a:pt x="26411" y="556460"/>
                  <a:pt x="26411" y="524785"/>
                </a:cubicBezTo>
                <a:lnTo>
                  <a:pt x="26411" y="269378"/>
                </a:lnTo>
                <a:cubicBezTo>
                  <a:pt x="26411" y="237512"/>
                  <a:pt x="52248" y="211770"/>
                  <a:pt x="84019" y="211770"/>
                </a:cubicBezTo>
                <a:close/>
                <a:moveTo>
                  <a:pt x="348708" y="0"/>
                </a:moveTo>
                <a:lnTo>
                  <a:pt x="445359" y="0"/>
                </a:lnTo>
                <a:cubicBezTo>
                  <a:pt x="477129" y="0"/>
                  <a:pt x="502871" y="25741"/>
                  <a:pt x="502871" y="57607"/>
                </a:cubicBezTo>
                <a:lnTo>
                  <a:pt x="502871" y="524785"/>
                </a:lnTo>
                <a:cubicBezTo>
                  <a:pt x="502871" y="556460"/>
                  <a:pt x="476937" y="582393"/>
                  <a:pt x="445263" y="582393"/>
                </a:cubicBezTo>
                <a:lnTo>
                  <a:pt x="348708" y="582393"/>
                </a:lnTo>
                <a:cubicBezTo>
                  <a:pt x="317033" y="582393"/>
                  <a:pt x="291100" y="556460"/>
                  <a:pt x="291100" y="524785"/>
                </a:cubicBezTo>
                <a:lnTo>
                  <a:pt x="291100" y="57607"/>
                </a:lnTo>
                <a:cubicBezTo>
                  <a:pt x="291100" y="25741"/>
                  <a:pt x="316937" y="0"/>
                  <a:pt x="348708" y="0"/>
                </a:cubicBezTo>
                <a:close/>
              </a:path>
            </a:pathLst>
          </a:custGeom>
          <a:solidFill>
            <a:schemeClr val="bg1">
              <a:alpha val="80000"/>
            </a:schemeClr>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4" name="标题 1"/>
          <p:cNvSpPr txBox="1"/>
          <p:nvPr/>
        </p:nvSpPr>
        <p:spPr>
          <a:xfrm>
            <a:off x="8180839" y="4310684"/>
            <a:ext cx="3197592" cy="1574261"/>
          </a:xfrm>
          <a:prstGeom prst="rect">
            <a:avLst/>
          </a:prstGeom>
          <a:noFill/>
          <a:ln>
            <a:noFill/>
          </a:ln>
        </p:spPr>
        <p:txBody>
          <a:bodyPr vert="horz" wrap="square" lIns="0" tIns="0" rIns="0" bIns="0" rtlCol="0" anchor="t"/>
          <a:lstStyle/>
          <a:p>
            <a:pPr algn="ctr">
              <a:lnSpc>
                <a:spcPct val="150000"/>
              </a:lnSpc>
            </a:pPr>
            <a:r>
              <a:rPr kumimoji="1" lang="en-US" altLang="zh-CN" sz="1196">
                <a:ln w="12700">
                  <a:noFill/>
                </a:ln>
                <a:solidFill>
                  <a:srgbClr val="262626">
                    <a:alpha val="100000"/>
                  </a:srgbClr>
                </a:solidFill>
                <a:latin typeface="Source Han Sans"/>
                <a:ea typeface="Source Han Sans"/>
                <a:cs typeface="Source Han Sans"/>
              </a:rPr>
              <a:t>This feature encourages active participation from viewers, making the viewing experience more dynamic and engaging.
It has become a popular tool for content creators to enhance the interactivity of their videos.</a:t>
            </a:r>
            <a:endParaRPr kumimoji="1" lang="zh-CN" altLang="en-US"/>
          </a:p>
        </p:txBody>
      </p:sp>
      <p:sp>
        <p:nvSpPr>
          <p:cNvPr id="25" name="标题 1"/>
          <p:cNvSpPr txBox="1"/>
          <p:nvPr/>
        </p:nvSpPr>
        <p:spPr>
          <a:xfrm>
            <a:off x="8180839" y="3583956"/>
            <a:ext cx="3197592" cy="600842"/>
          </a:xfrm>
          <a:prstGeom prst="rect">
            <a:avLst/>
          </a:prstGeom>
          <a:noFill/>
          <a:ln>
            <a:noFill/>
          </a:ln>
        </p:spPr>
        <p:txBody>
          <a:bodyPr vert="horz" wrap="square" lIns="0" tIns="0" rIns="0" bIns="0" rtlCol="0" anchor="b"/>
          <a:lstStyle/>
          <a:p>
            <a:pPr algn="ctr">
              <a:lnSpc>
                <a:spcPct val="130000"/>
              </a:lnSpc>
            </a:pPr>
            <a:r>
              <a:rPr kumimoji="1" lang="en-US" altLang="zh-CN" sz="1600">
                <a:ln w="12700">
                  <a:noFill/>
                </a:ln>
                <a:solidFill>
                  <a:srgbClr val="0265FC">
                    <a:alpha val="100000"/>
                  </a:srgbClr>
                </a:solidFill>
                <a:latin typeface="Source Han Sans CN Bold"/>
                <a:ea typeface="Source Han Sans CN Bold"/>
                <a:cs typeface="Source Han Sans CN Bold"/>
              </a:rPr>
              <a:t>Enhancing Viewer Participation</a:t>
            </a:r>
            <a:endParaRPr kumimoji="1" lang="zh-CN" altLang="en-US"/>
          </a:p>
        </p:txBody>
      </p:sp>
      <p:sp>
        <p:nvSpPr>
          <p:cNvPr id="26" name="标题 1"/>
          <p:cNvSpPr txBox="1"/>
          <p:nvPr/>
        </p:nvSpPr>
        <p:spPr>
          <a:xfrm>
            <a:off x="1253712" y="470193"/>
            <a:ext cx="4373777" cy="468000"/>
          </a:xfrm>
          <a:prstGeom prst="rect">
            <a:avLst/>
          </a:prstGeom>
          <a:noFill/>
          <a:ln>
            <a:noFill/>
          </a:ln>
        </p:spPr>
        <p:txBody>
          <a:bodyPr vert="horz" wrap="square" lIns="0" tIns="0" rIns="0" bIns="0" rtlCol="0" anchor="ctr"/>
          <a:lstStyle/>
          <a:p>
            <a:pPr algn="l">
              <a:lnSpc>
                <a:spcPct val="110000"/>
              </a:lnSpc>
            </a:pPr>
            <a:r>
              <a:rPr kumimoji="1" lang="en-US" altLang="zh-CN" sz="2800" dirty="0">
                <a:ln w="12700">
                  <a:noFill/>
                </a:ln>
                <a:solidFill>
                  <a:srgbClr val="262626">
                    <a:alpha val="100000"/>
                  </a:srgbClr>
                </a:solidFill>
                <a:latin typeface="Source Han Sans CN Bold"/>
                <a:ea typeface="Source Han Sans CN Bold"/>
                <a:cs typeface="Source Han Sans CN Bold"/>
              </a:rPr>
              <a:t>the </a:t>
            </a:r>
            <a:r>
              <a:rPr kumimoji="1" lang="en-US" altLang="zh-CN" sz="2800" dirty="0" err="1">
                <a:ln w="12700">
                  <a:noFill/>
                </a:ln>
                <a:solidFill>
                  <a:srgbClr val="262626">
                    <a:alpha val="100000"/>
                  </a:srgbClr>
                </a:solidFill>
                <a:latin typeface="Source Han Sans CN Bold"/>
                <a:ea typeface="Source Han Sans CN Bold"/>
                <a:cs typeface="Source Han Sans CN Bold"/>
              </a:rPr>
              <a:t>Danmu</a:t>
            </a:r>
            <a:r>
              <a:rPr kumimoji="1" lang="en-US" altLang="zh-CN" sz="2800" dirty="0">
                <a:ln w="12700">
                  <a:noFill/>
                </a:ln>
                <a:solidFill>
                  <a:srgbClr val="262626">
                    <a:alpha val="100000"/>
                  </a:srgbClr>
                </a:solidFill>
                <a:latin typeface="Source Han Sans CN Bold"/>
                <a:ea typeface="Source Han Sans CN Bold"/>
                <a:cs typeface="Source Han Sans CN Bold"/>
              </a:rPr>
              <a:t> Mask Videos</a:t>
            </a:r>
            <a:endParaRPr kumimoji="1" lang="zh-CN" altLang="en-US" dirty="0"/>
          </a:p>
        </p:txBody>
      </p:sp>
      <p:sp>
        <p:nvSpPr>
          <p:cNvPr id="27" name="标题 1"/>
          <p:cNvSpPr txBox="1"/>
          <p:nvPr/>
        </p:nvSpPr>
        <p:spPr>
          <a:xfrm>
            <a:off x="562132" y="442211"/>
            <a:ext cx="509665" cy="509665"/>
          </a:xfrm>
          <a:prstGeom prst="ellipse">
            <a:avLst/>
          </a:prstGeom>
          <a:solidFill>
            <a:schemeClr val="accent1"/>
          </a:solid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28" name="标题 1"/>
          <p:cNvSpPr txBox="1"/>
          <p:nvPr/>
        </p:nvSpPr>
        <p:spPr>
          <a:xfrm>
            <a:off x="533651" y="434715"/>
            <a:ext cx="253498" cy="253498"/>
          </a:xfrm>
          <a:prstGeom prst="ellipse">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flipH="1">
            <a:off x="0" y="0"/>
            <a:ext cx="12192000" cy="6858000"/>
          </a:xfrm>
          <a:prstGeom prst="rect">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cxnSp>
        <p:nvCxnSpPr>
          <p:cNvPr id="3" name="标题 1"/>
          <p:cNvCxnSpPr/>
          <p:nvPr/>
        </p:nvCxnSpPr>
        <p:spPr>
          <a:xfrm flipH="1">
            <a:off x="0" y="138154"/>
            <a:ext cx="12192000" cy="0"/>
          </a:xfrm>
          <a:prstGeom prst="line">
            <a:avLst/>
          </a:prstGeom>
          <a:noFill/>
          <a:ln w="6350" cap="sq">
            <a:solidFill>
              <a:schemeClr val="tx1"/>
            </a:solidFill>
            <a:prstDash val="solid"/>
            <a:miter/>
          </a:ln>
        </p:spPr>
      </p:cxnSp>
      <p:cxnSp>
        <p:nvCxnSpPr>
          <p:cNvPr id="4" name="标题 1"/>
          <p:cNvCxnSpPr/>
          <p:nvPr/>
        </p:nvCxnSpPr>
        <p:spPr>
          <a:xfrm flipH="1">
            <a:off x="12028998" y="0"/>
            <a:ext cx="0" cy="6858000"/>
          </a:xfrm>
          <a:prstGeom prst="line">
            <a:avLst/>
          </a:prstGeom>
          <a:noFill/>
          <a:ln w="6350" cap="sq">
            <a:solidFill>
              <a:schemeClr val="tx1"/>
            </a:solidFill>
            <a:prstDash val="solid"/>
            <a:miter/>
          </a:ln>
        </p:spPr>
      </p:cxnSp>
      <p:cxnSp>
        <p:nvCxnSpPr>
          <p:cNvPr id="5" name="标题 1"/>
          <p:cNvCxnSpPr/>
          <p:nvPr/>
        </p:nvCxnSpPr>
        <p:spPr>
          <a:xfrm flipV="1">
            <a:off x="0" y="6719846"/>
            <a:ext cx="12192000" cy="0"/>
          </a:xfrm>
          <a:prstGeom prst="line">
            <a:avLst/>
          </a:prstGeom>
          <a:noFill/>
          <a:ln w="6350" cap="sq">
            <a:solidFill>
              <a:schemeClr val="tx1"/>
            </a:solidFill>
            <a:prstDash val="solid"/>
            <a:miter/>
          </a:ln>
        </p:spPr>
      </p:cxnSp>
      <p:cxnSp>
        <p:nvCxnSpPr>
          <p:cNvPr id="6" name="标题 1"/>
          <p:cNvCxnSpPr/>
          <p:nvPr/>
        </p:nvCxnSpPr>
        <p:spPr>
          <a:xfrm flipV="1">
            <a:off x="163002" y="0"/>
            <a:ext cx="0" cy="6858000"/>
          </a:xfrm>
          <a:prstGeom prst="line">
            <a:avLst/>
          </a:prstGeom>
          <a:noFill/>
          <a:ln w="6350" cap="sq">
            <a:solidFill>
              <a:schemeClr val="tx1"/>
            </a:solidFill>
            <a:prstDash val="solid"/>
            <a:miter/>
          </a:ln>
        </p:spPr>
      </p:cxnSp>
      <p:sp>
        <p:nvSpPr>
          <p:cNvPr id="9" name="标题 1"/>
          <p:cNvSpPr txBox="1"/>
          <p:nvPr/>
        </p:nvSpPr>
        <p:spPr>
          <a:xfrm>
            <a:off x="914558" y="1722293"/>
            <a:ext cx="3263583" cy="276999"/>
          </a:xfrm>
          <a:prstGeom prst="rect">
            <a:avLst/>
          </a:prstGeom>
          <a:noFill/>
          <a:ln>
            <a:noFill/>
          </a:ln>
        </p:spPr>
        <p:txBody>
          <a:bodyPr vert="horz" wrap="square" lIns="0" tIns="0" rIns="0" bIns="0" rtlCol="0" anchor="t"/>
          <a:lstStyle/>
          <a:p>
            <a:pPr algn="ctr">
              <a:lnSpc>
                <a:spcPct val="100000"/>
              </a:lnSpc>
            </a:pPr>
            <a:r>
              <a:rPr kumimoji="1" lang="en-US" altLang="zh-CN" sz="2000" dirty="0">
                <a:ln w="12700">
                  <a:noFill/>
                </a:ln>
                <a:solidFill>
                  <a:srgbClr val="0265FC">
                    <a:alpha val="100000"/>
                  </a:srgbClr>
                </a:solidFill>
                <a:latin typeface="Source Han Sans CN Bold"/>
                <a:ea typeface="Source Han Sans CN Bold"/>
                <a:cs typeface="Source Han Sans CN Bold"/>
              </a:rPr>
              <a:t>Influence of Live Streaming Technologies</a:t>
            </a:r>
            <a:endParaRPr kumimoji="1" lang="zh-CN" altLang="en-US" sz="2000" dirty="0"/>
          </a:p>
        </p:txBody>
      </p:sp>
      <p:sp>
        <p:nvSpPr>
          <p:cNvPr id="10" name="标题 1"/>
          <p:cNvSpPr txBox="1"/>
          <p:nvPr/>
        </p:nvSpPr>
        <p:spPr>
          <a:xfrm>
            <a:off x="937719" y="2689960"/>
            <a:ext cx="3263583" cy="3370992"/>
          </a:xfrm>
          <a:prstGeom prst="rect">
            <a:avLst/>
          </a:prstGeom>
          <a:noFill/>
          <a:ln>
            <a:noFill/>
          </a:ln>
        </p:spPr>
        <p:txBody>
          <a:bodyPr vert="horz" wrap="square" lIns="0" tIns="0" rIns="0" bIns="0" rtlCol="0" anchor="t"/>
          <a:lstStyle/>
          <a:p>
            <a:pPr algn="ctr">
              <a:lnSpc>
                <a:spcPct val="150000"/>
              </a:lnSpc>
            </a:pPr>
            <a:r>
              <a:rPr kumimoji="1" lang="en-US" altLang="zh-CN" sz="1600" dirty="0">
                <a:ln w="12700">
                  <a:noFill/>
                </a:ln>
                <a:solidFill>
                  <a:srgbClr val="0D0D0D">
                    <a:alpha val="100000"/>
                  </a:srgbClr>
                </a:solidFill>
                <a:latin typeface="Source Han Sans"/>
                <a:ea typeface="Source Han Sans"/>
                <a:cs typeface="Source Han Sans"/>
              </a:rPr>
              <a:t>With the rise of live streaming and related technologies, new forms of </a:t>
            </a:r>
            <a:r>
              <a:rPr kumimoji="1" lang="en-US" altLang="zh-CN" sz="1600" dirty="0" err="1">
                <a:ln w="12700">
                  <a:noFill/>
                </a:ln>
                <a:solidFill>
                  <a:srgbClr val="0D0D0D">
                    <a:alpha val="100000"/>
                  </a:srgbClr>
                </a:solidFill>
                <a:latin typeface="Source Han Sans"/>
                <a:ea typeface="Source Han Sans"/>
                <a:cs typeface="Source Han Sans"/>
              </a:rPr>
              <a:t>danmu</a:t>
            </a:r>
            <a:r>
              <a:rPr kumimoji="1" lang="en-US" altLang="zh-CN" sz="1600" dirty="0">
                <a:ln w="12700">
                  <a:noFill/>
                </a:ln>
                <a:solidFill>
                  <a:srgbClr val="0D0D0D">
                    <a:alpha val="100000"/>
                  </a:srgbClr>
                </a:solidFill>
                <a:latin typeface="Source Han Sans"/>
                <a:ea typeface="Source Han Sans"/>
                <a:cs typeface="Source Han Sans"/>
              </a:rPr>
              <a:t>- based interactivity have emerged.
Live streaming platforms have enabled real- time interaction between viewers and streamers.</a:t>
            </a:r>
            <a:endParaRPr kumimoji="1" lang="zh-CN" altLang="en-US" sz="1600" dirty="0"/>
          </a:p>
        </p:txBody>
      </p:sp>
      <p:sp>
        <p:nvSpPr>
          <p:cNvPr id="13" name="标题 1"/>
          <p:cNvSpPr txBox="1"/>
          <p:nvPr/>
        </p:nvSpPr>
        <p:spPr>
          <a:xfrm>
            <a:off x="4429283" y="1722292"/>
            <a:ext cx="3263583" cy="276999"/>
          </a:xfrm>
          <a:prstGeom prst="rect">
            <a:avLst/>
          </a:prstGeom>
          <a:noFill/>
          <a:ln>
            <a:noFill/>
          </a:ln>
        </p:spPr>
        <p:txBody>
          <a:bodyPr vert="horz" wrap="square" lIns="0" tIns="0" rIns="0" bIns="0" rtlCol="0" anchor="t"/>
          <a:lstStyle/>
          <a:p>
            <a:pPr algn="ctr">
              <a:lnSpc>
                <a:spcPct val="100000"/>
              </a:lnSpc>
            </a:pPr>
            <a:r>
              <a:rPr kumimoji="1" lang="en-US" altLang="zh-CN" sz="2000" dirty="0">
                <a:ln w="12700">
                  <a:noFill/>
                </a:ln>
                <a:solidFill>
                  <a:srgbClr val="0265FC">
                    <a:alpha val="100000"/>
                  </a:srgbClr>
                </a:solidFill>
                <a:latin typeface="Source Han Sans CN Bold"/>
                <a:ea typeface="Source Han Sans CN Bold"/>
                <a:cs typeface="Source Han Sans CN Bold"/>
              </a:rPr>
              <a:t>Viewer Control Over Game Elements</a:t>
            </a:r>
            <a:endParaRPr kumimoji="1" lang="zh-CN" altLang="en-US" sz="2000" dirty="0"/>
          </a:p>
        </p:txBody>
      </p:sp>
      <p:sp>
        <p:nvSpPr>
          <p:cNvPr id="14" name="标题 1"/>
          <p:cNvSpPr txBox="1"/>
          <p:nvPr/>
        </p:nvSpPr>
        <p:spPr>
          <a:xfrm>
            <a:off x="4464209" y="2674072"/>
            <a:ext cx="3263583" cy="3370992"/>
          </a:xfrm>
          <a:prstGeom prst="rect">
            <a:avLst/>
          </a:prstGeom>
          <a:noFill/>
          <a:ln>
            <a:noFill/>
          </a:ln>
        </p:spPr>
        <p:txBody>
          <a:bodyPr vert="horz" wrap="square" lIns="0" tIns="0" rIns="0" bIns="0" rtlCol="0" anchor="t"/>
          <a:lstStyle/>
          <a:p>
            <a:pPr algn="ctr">
              <a:lnSpc>
                <a:spcPct val="150000"/>
              </a:lnSpc>
            </a:pPr>
            <a:r>
              <a:rPr kumimoji="1" lang="en-US" altLang="zh-CN" sz="1600" dirty="0">
                <a:ln w="12700">
                  <a:noFill/>
                </a:ln>
                <a:solidFill>
                  <a:srgbClr val="0D0D0D">
                    <a:alpha val="100000"/>
                  </a:srgbClr>
                </a:solidFill>
                <a:latin typeface="Source Han Sans"/>
                <a:ea typeface="Source Han Sans"/>
                <a:cs typeface="Source Han Sans"/>
              </a:rPr>
              <a:t>In some live- streamed games, viewers send </a:t>
            </a:r>
            <a:r>
              <a:rPr kumimoji="1" lang="en-US" altLang="zh-CN" sz="1600" dirty="0" err="1">
                <a:ln w="12700">
                  <a:noFill/>
                </a:ln>
                <a:solidFill>
                  <a:srgbClr val="0D0D0D">
                    <a:alpha val="100000"/>
                  </a:srgbClr>
                </a:solidFill>
                <a:latin typeface="Source Han Sans"/>
                <a:ea typeface="Source Han Sans"/>
                <a:cs typeface="Source Han Sans"/>
              </a:rPr>
              <a:t>danmu</a:t>
            </a:r>
            <a:r>
              <a:rPr kumimoji="1" lang="en-US" altLang="zh-CN" sz="1600" dirty="0">
                <a:ln w="12700">
                  <a:noFill/>
                </a:ln>
                <a:solidFill>
                  <a:srgbClr val="0D0D0D">
                    <a:alpha val="100000"/>
                  </a:srgbClr>
                </a:solidFill>
                <a:latin typeface="Source Han Sans"/>
                <a:ea typeface="Source Han Sans"/>
                <a:cs typeface="Source Han Sans"/>
              </a:rPr>
              <a:t> in real time to spawn enemy units or trigger events.
This direct influence on the streamer’s experience has created a new level of engagement and interaction.</a:t>
            </a:r>
            <a:endParaRPr kumimoji="1" lang="zh-CN" altLang="en-US" sz="1600" dirty="0"/>
          </a:p>
        </p:txBody>
      </p:sp>
      <p:sp>
        <p:nvSpPr>
          <p:cNvPr id="16" name="标题 1"/>
          <p:cNvSpPr txBox="1"/>
          <p:nvPr/>
        </p:nvSpPr>
        <p:spPr>
          <a:xfrm>
            <a:off x="8001158" y="1741317"/>
            <a:ext cx="3263583" cy="276999"/>
          </a:xfrm>
          <a:prstGeom prst="rect">
            <a:avLst/>
          </a:prstGeom>
          <a:noFill/>
          <a:ln>
            <a:noFill/>
          </a:ln>
        </p:spPr>
        <p:txBody>
          <a:bodyPr vert="horz" wrap="square" lIns="0" tIns="0" rIns="0" bIns="0" rtlCol="0" anchor="t"/>
          <a:lstStyle/>
          <a:p>
            <a:pPr algn="ctr">
              <a:lnSpc>
                <a:spcPct val="100000"/>
              </a:lnSpc>
            </a:pPr>
            <a:r>
              <a:rPr kumimoji="1" lang="en-US" altLang="zh-CN" sz="2000" dirty="0">
                <a:ln w="12700">
                  <a:noFill/>
                </a:ln>
                <a:solidFill>
                  <a:srgbClr val="0265FC">
                    <a:alpha val="100000"/>
                  </a:srgbClr>
                </a:solidFill>
                <a:latin typeface="Source Han Sans CN Bold"/>
                <a:ea typeface="Source Han Sans CN Bold"/>
                <a:cs typeface="Source Han Sans CN Bold"/>
              </a:rPr>
              <a:t>Future Potential for Interactive Content</a:t>
            </a:r>
            <a:endParaRPr kumimoji="1" lang="zh-CN" altLang="en-US" sz="2000" dirty="0"/>
          </a:p>
        </p:txBody>
      </p:sp>
      <p:sp>
        <p:nvSpPr>
          <p:cNvPr id="17" name="标题 1"/>
          <p:cNvSpPr txBox="1"/>
          <p:nvPr/>
        </p:nvSpPr>
        <p:spPr>
          <a:xfrm>
            <a:off x="8013860" y="2689960"/>
            <a:ext cx="3263583" cy="3370992"/>
          </a:xfrm>
          <a:prstGeom prst="rect">
            <a:avLst/>
          </a:prstGeom>
          <a:noFill/>
          <a:ln>
            <a:noFill/>
          </a:ln>
        </p:spPr>
        <p:txBody>
          <a:bodyPr vert="horz" wrap="square" lIns="0" tIns="0" rIns="0" bIns="0" rtlCol="0" anchor="t"/>
          <a:lstStyle/>
          <a:p>
            <a:pPr algn="ctr">
              <a:lnSpc>
                <a:spcPct val="150000"/>
              </a:lnSpc>
            </a:pPr>
            <a:r>
              <a:rPr kumimoji="1" lang="en-US" altLang="zh-CN" sz="1600" dirty="0">
                <a:ln w="12700">
                  <a:noFill/>
                </a:ln>
                <a:solidFill>
                  <a:srgbClr val="0D0D0D">
                    <a:alpha val="100000"/>
                  </a:srgbClr>
                </a:solidFill>
                <a:latin typeface="Source Han Sans"/>
                <a:ea typeface="Source Han Sans"/>
                <a:cs typeface="Source Han Sans"/>
              </a:rPr>
              <a:t>The potential for further innovation in live stream </a:t>
            </a:r>
            <a:r>
              <a:rPr kumimoji="1" lang="en-US" altLang="zh-CN" sz="1600" dirty="0" err="1">
                <a:ln w="12700">
                  <a:noFill/>
                </a:ln>
                <a:solidFill>
                  <a:srgbClr val="0D0D0D">
                    <a:alpha val="100000"/>
                  </a:srgbClr>
                </a:solidFill>
                <a:latin typeface="Source Han Sans"/>
                <a:ea typeface="Source Han Sans"/>
                <a:cs typeface="Source Han Sans"/>
              </a:rPr>
              <a:t>danmu</a:t>
            </a:r>
            <a:r>
              <a:rPr kumimoji="1" lang="en-US" altLang="zh-CN" sz="1600" dirty="0">
                <a:ln w="12700">
                  <a:noFill/>
                </a:ln>
                <a:solidFill>
                  <a:srgbClr val="0D0D0D">
                    <a:alpha val="100000"/>
                  </a:srgbClr>
                </a:solidFill>
                <a:latin typeface="Source Han Sans"/>
                <a:ea typeface="Source Han Sans"/>
                <a:cs typeface="Source Han Sans"/>
              </a:rPr>
              <a:t> interaction remains high.
As technology advances, we can expect even more creative and immersive ways for viewers to participate in live content.</a:t>
            </a:r>
            <a:endParaRPr kumimoji="1" lang="zh-CN" altLang="en-US" sz="1600" dirty="0"/>
          </a:p>
        </p:txBody>
      </p:sp>
      <p:sp>
        <p:nvSpPr>
          <p:cNvPr id="20" name="标题 1"/>
          <p:cNvSpPr txBox="1"/>
          <p:nvPr/>
        </p:nvSpPr>
        <p:spPr>
          <a:xfrm>
            <a:off x="1253712" y="470193"/>
            <a:ext cx="10858500" cy="468000"/>
          </a:xfrm>
          <a:prstGeom prst="rect">
            <a:avLst/>
          </a:prstGeom>
          <a:noFill/>
          <a:ln>
            <a:noFill/>
          </a:ln>
        </p:spPr>
        <p:txBody>
          <a:bodyPr vert="horz" wrap="square" lIns="0" tIns="0" rIns="0" bIns="0" rtlCol="0" anchor="ctr"/>
          <a:lstStyle/>
          <a:p>
            <a:pPr algn="l">
              <a:lnSpc>
                <a:spcPct val="110000"/>
              </a:lnSpc>
            </a:pPr>
            <a:r>
              <a:rPr kumimoji="1" lang="en-US" altLang="zh-CN" sz="2800" dirty="0">
                <a:ln w="12700">
                  <a:noFill/>
                </a:ln>
                <a:solidFill>
                  <a:srgbClr val="262626">
                    <a:alpha val="100000"/>
                  </a:srgbClr>
                </a:solidFill>
                <a:latin typeface="Source Han Sans CN Bold"/>
                <a:ea typeface="Source Han Sans CN Bold"/>
                <a:cs typeface="Source Han Sans CN Bold"/>
              </a:rPr>
              <a:t>the Live Stream </a:t>
            </a:r>
            <a:r>
              <a:rPr kumimoji="1" lang="en-US" altLang="zh-CN" sz="2800" dirty="0" err="1">
                <a:ln w="12700">
                  <a:noFill/>
                </a:ln>
                <a:solidFill>
                  <a:srgbClr val="262626">
                    <a:alpha val="100000"/>
                  </a:srgbClr>
                </a:solidFill>
                <a:latin typeface="Source Han Sans CN Bold"/>
                <a:ea typeface="Source Han Sans CN Bold"/>
                <a:cs typeface="Source Han Sans CN Bold"/>
              </a:rPr>
              <a:t>Danmu</a:t>
            </a:r>
            <a:r>
              <a:rPr kumimoji="1" lang="en-US" altLang="zh-CN" sz="2800" dirty="0">
                <a:ln w="12700">
                  <a:noFill/>
                </a:ln>
                <a:solidFill>
                  <a:srgbClr val="262626">
                    <a:alpha val="100000"/>
                  </a:srgbClr>
                </a:solidFill>
                <a:latin typeface="Source Han Sans CN Bold"/>
                <a:ea typeface="Source Han Sans CN Bold"/>
                <a:cs typeface="Source Han Sans CN Bold"/>
              </a:rPr>
              <a:t> Interaction</a:t>
            </a:r>
            <a:endParaRPr kumimoji="1" lang="zh-CN" altLang="en-US" dirty="0"/>
          </a:p>
        </p:txBody>
      </p:sp>
      <p:sp>
        <p:nvSpPr>
          <p:cNvPr id="21" name="标题 1"/>
          <p:cNvSpPr txBox="1"/>
          <p:nvPr/>
        </p:nvSpPr>
        <p:spPr>
          <a:xfrm>
            <a:off x="562132" y="442211"/>
            <a:ext cx="509665" cy="509665"/>
          </a:xfrm>
          <a:prstGeom prst="ellipse">
            <a:avLst/>
          </a:prstGeom>
          <a:solidFill>
            <a:schemeClr val="accent1"/>
          </a:solid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533651" y="434715"/>
            <a:ext cx="253498" cy="253498"/>
          </a:xfrm>
          <a:prstGeom prst="ellipse">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flipH="1">
            <a:off x="0" y="0"/>
            <a:ext cx="12192000" cy="6858000"/>
          </a:xfrm>
          <a:prstGeom prst="rect">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cxnSp>
        <p:nvCxnSpPr>
          <p:cNvPr id="3" name="标题 1"/>
          <p:cNvCxnSpPr/>
          <p:nvPr/>
        </p:nvCxnSpPr>
        <p:spPr>
          <a:xfrm flipH="1">
            <a:off x="0" y="138154"/>
            <a:ext cx="12192000" cy="0"/>
          </a:xfrm>
          <a:prstGeom prst="line">
            <a:avLst/>
          </a:prstGeom>
          <a:noFill/>
          <a:ln w="6350" cap="sq">
            <a:solidFill>
              <a:schemeClr val="tx1"/>
            </a:solidFill>
            <a:prstDash val="solid"/>
            <a:miter/>
          </a:ln>
        </p:spPr>
      </p:cxnSp>
      <p:cxnSp>
        <p:nvCxnSpPr>
          <p:cNvPr id="4" name="标题 1"/>
          <p:cNvCxnSpPr/>
          <p:nvPr/>
        </p:nvCxnSpPr>
        <p:spPr>
          <a:xfrm flipH="1">
            <a:off x="12028998" y="0"/>
            <a:ext cx="0" cy="6858000"/>
          </a:xfrm>
          <a:prstGeom prst="line">
            <a:avLst/>
          </a:prstGeom>
          <a:noFill/>
          <a:ln w="6350" cap="sq">
            <a:solidFill>
              <a:schemeClr val="tx1"/>
            </a:solidFill>
            <a:prstDash val="solid"/>
            <a:miter/>
          </a:ln>
        </p:spPr>
      </p:cxnSp>
      <p:cxnSp>
        <p:nvCxnSpPr>
          <p:cNvPr id="5" name="标题 1"/>
          <p:cNvCxnSpPr/>
          <p:nvPr/>
        </p:nvCxnSpPr>
        <p:spPr>
          <a:xfrm flipV="1">
            <a:off x="0" y="6719846"/>
            <a:ext cx="12192000" cy="0"/>
          </a:xfrm>
          <a:prstGeom prst="line">
            <a:avLst/>
          </a:prstGeom>
          <a:noFill/>
          <a:ln w="6350" cap="sq">
            <a:solidFill>
              <a:schemeClr val="tx1"/>
            </a:solidFill>
            <a:prstDash val="solid"/>
            <a:miter/>
          </a:ln>
        </p:spPr>
      </p:cxnSp>
      <p:cxnSp>
        <p:nvCxnSpPr>
          <p:cNvPr id="6" name="标题 1"/>
          <p:cNvCxnSpPr/>
          <p:nvPr/>
        </p:nvCxnSpPr>
        <p:spPr>
          <a:xfrm flipV="1">
            <a:off x="163002" y="0"/>
            <a:ext cx="0" cy="6858000"/>
          </a:xfrm>
          <a:prstGeom prst="line">
            <a:avLst/>
          </a:prstGeom>
          <a:noFill/>
          <a:ln w="6350" cap="sq">
            <a:solidFill>
              <a:schemeClr val="tx1"/>
            </a:solidFill>
            <a:prstDash val="solid"/>
            <a:miter/>
          </a:ln>
        </p:spPr>
      </p:cxnSp>
      <p:sp>
        <p:nvSpPr>
          <p:cNvPr id="7" name="标题 1"/>
          <p:cNvSpPr txBox="1"/>
          <p:nvPr/>
        </p:nvSpPr>
        <p:spPr>
          <a:xfrm>
            <a:off x="1413900" y="1411004"/>
            <a:ext cx="1739418" cy="1720381"/>
          </a:xfrm>
          <a:custGeom>
            <a:avLst/>
            <a:gdLst>
              <a:gd name="connsiteX0" fmla="*/ 1305888 w 1739418"/>
              <a:gd name="connsiteY0" fmla="*/ 0 h 1720381"/>
              <a:gd name="connsiteX1" fmla="*/ 1665933 w 1739418"/>
              <a:gd name="connsiteY1" fmla="*/ 604361 h 1720381"/>
              <a:gd name="connsiteX2" fmla="*/ 1196922 w 1739418"/>
              <a:gd name="connsiteY2" fmla="*/ 1471136 h 1720381"/>
              <a:gd name="connsiteX3" fmla="*/ 542554 w 1739418"/>
              <a:gd name="connsiteY3" fmla="*/ 1471136 h 1720381"/>
              <a:gd name="connsiteX4" fmla="*/ 73543 w 1739418"/>
              <a:gd name="connsiteY4" fmla="*/ 604361 h 1720381"/>
              <a:gd name="connsiteX5" fmla="*/ 433588 w 1739418"/>
              <a:gd name="connsiteY5" fmla="*/ 0 h 1720381"/>
            </a:gdLst>
            <a:ahLst/>
            <a:cxnLst/>
            <a:rect l="l" t="t" r="r" b="b"/>
            <a:pathLst>
              <a:path w="1739418" h="1720381">
                <a:moveTo>
                  <a:pt x="1305888" y="0"/>
                </a:moveTo>
                <a:cubicBezTo>
                  <a:pt x="1683840" y="0"/>
                  <a:pt x="1845860" y="271939"/>
                  <a:pt x="1665933" y="604361"/>
                </a:cubicBezTo>
                <a:lnTo>
                  <a:pt x="1196922" y="1471136"/>
                </a:lnTo>
                <a:cubicBezTo>
                  <a:pt x="1016995" y="1803464"/>
                  <a:pt x="722482" y="1803464"/>
                  <a:pt x="542554" y="1471136"/>
                </a:cubicBezTo>
                <a:lnTo>
                  <a:pt x="73543" y="604361"/>
                </a:lnTo>
                <a:cubicBezTo>
                  <a:pt x="-106479" y="271939"/>
                  <a:pt x="55541" y="0"/>
                  <a:pt x="433588" y="0"/>
                </a:cubicBezTo>
                <a:close/>
              </a:path>
            </a:pathLst>
          </a:custGeom>
          <a:solidFill>
            <a:schemeClr val="accent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8" name="标题 1"/>
          <p:cNvSpPr txBox="1"/>
          <p:nvPr/>
        </p:nvSpPr>
        <p:spPr>
          <a:xfrm>
            <a:off x="1866934" y="1805643"/>
            <a:ext cx="833350" cy="815604"/>
          </a:xfrm>
          <a:custGeom>
            <a:avLst/>
            <a:gdLst>
              <a:gd name="connsiteX0" fmla="*/ 323362 w 833350"/>
              <a:gd name="connsiteY0" fmla="*/ 710829 h 815604"/>
              <a:gd name="connsiteX1" fmla="*/ 328029 w 833350"/>
              <a:gd name="connsiteY1" fmla="*/ 723783 h 815604"/>
              <a:gd name="connsiteX2" fmla="*/ 441428 w 833350"/>
              <a:gd name="connsiteY2" fmla="*/ 782504 h 815604"/>
              <a:gd name="connsiteX3" fmla="*/ 500146 w 833350"/>
              <a:gd name="connsiteY3" fmla="*/ 723783 h 815604"/>
              <a:gd name="connsiteX4" fmla="*/ 504337 w 833350"/>
              <a:gd name="connsiteY4" fmla="*/ 710829 h 815604"/>
              <a:gd name="connsiteX5" fmla="*/ 308979 w 833350"/>
              <a:gd name="connsiteY5" fmla="*/ 605958 h 815604"/>
              <a:gd name="connsiteX6" fmla="*/ 270879 w 833350"/>
              <a:gd name="connsiteY6" fmla="*/ 644058 h 815604"/>
              <a:gd name="connsiteX7" fmla="*/ 308979 w 833350"/>
              <a:gd name="connsiteY7" fmla="*/ 682158 h 815604"/>
              <a:gd name="connsiteX8" fmla="*/ 518529 w 833350"/>
              <a:gd name="connsiteY8" fmla="*/ 682158 h 815604"/>
              <a:gd name="connsiteX9" fmla="*/ 556629 w 833350"/>
              <a:gd name="connsiteY9" fmla="*/ 644058 h 815604"/>
              <a:gd name="connsiteX10" fmla="*/ 518529 w 833350"/>
              <a:gd name="connsiteY10" fmla="*/ 605958 h 815604"/>
              <a:gd name="connsiteX11" fmla="*/ 308979 w 833350"/>
              <a:gd name="connsiteY11" fmla="*/ 501183 h 815604"/>
              <a:gd name="connsiteX12" fmla="*/ 270879 w 833350"/>
              <a:gd name="connsiteY12" fmla="*/ 539283 h 815604"/>
              <a:gd name="connsiteX13" fmla="*/ 308979 w 833350"/>
              <a:gd name="connsiteY13" fmla="*/ 577383 h 815604"/>
              <a:gd name="connsiteX14" fmla="*/ 518529 w 833350"/>
              <a:gd name="connsiteY14" fmla="*/ 577383 h 815604"/>
              <a:gd name="connsiteX15" fmla="*/ 556629 w 833350"/>
              <a:gd name="connsiteY15" fmla="*/ 539283 h 815604"/>
              <a:gd name="connsiteX16" fmla="*/ 518529 w 833350"/>
              <a:gd name="connsiteY16" fmla="*/ 501183 h 815604"/>
              <a:gd name="connsiteX17" fmla="*/ 675471 w 833350"/>
              <a:gd name="connsiteY17" fmla="*/ 380081 h 815604"/>
              <a:gd name="connsiteX18" fmla="*/ 686455 w 833350"/>
              <a:gd name="connsiteY18" fmla="*/ 381645 h 815604"/>
              <a:gd name="connsiteX19" fmla="*/ 771513 w 833350"/>
              <a:gd name="connsiteY19" fmla="*/ 432033 h 815604"/>
              <a:gd name="connsiteX20" fmla="*/ 776609 w 833350"/>
              <a:gd name="connsiteY20" fmla="*/ 451892 h 815604"/>
              <a:gd name="connsiteX21" fmla="*/ 756749 w 833350"/>
              <a:gd name="connsiteY21" fmla="*/ 456988 h 815604"/>
              <a:gd name="connsiteX22" fmla="*/ 671691 w 833350"/>
              <a:gd name="connsiteY22" fmla="*/ 406601 h 815604"/>
              <a:gd name="connsiteX23" fmla="*/ 666595 w 833350"/>
              <a:gd name="connsiteY23" fmla="*/ 386741 h 815604"/>
              <a:gd name="connsiteX24" fmla="*/ 675471 w 833350"/>
              <a:gd name="connsiteY24" fmla="*/ 380081 h 815604"/>
              <a:gd name="connsiteX25" fmla="*/ 152134 w 833350"/>
              <a:gd name="connsiteY25" fmla="*/ 380081 h 815604"/>
              <a:gd name="connsiteX26" fmla="*/ 161008 w 833350"/>
              <a:gd name="connsiteY26" fmla="*/ 386741 h 815604"/>
              <a:gd name="connsiteX27" fmla="*/ 155912 w 833350"/>
              <a:gd name="connsiteY27" fmla="*/ 406601 h 815604"/>
              <a:gd name="connsiteX28" fmla="*/ 70854 w 833350"/>
              <a:gd name="connsiteY28" fmla="*/ 456988 h 815604"/>
              <a:gd name="connsiteX29" fmla="*/ 50994 w 833350"/>
              <a:gd name="connsiteY29" fmla="*/ 451892 h 815604"/>
              <a:gd name="connsiteX30" fmla="*/ 56090 w 833350"/>
              <a:gd name="connsiteY30" fmla="*/ 432033 h 815604"/>
              <a:gd name="connsiteX31" fmla="*/ 141148 w 833350"/>
              <a:gd name="connsiteY31" fmla="*/ 381645 h 815604"/>
              <a:gd name="connsiteX32" fmla="*/ 152134 w 833350"/>
              <a:gd name="connsiteY32" fmla="*/ 380081 h 815604"/>
              <a:gd name="connsiteX33" fmla="*/ 413564 w 833350"/>
              <a:gd name="connsiteY33" fmla="*/ 371167 h 815604"/>
              <a:gd name="connsiteX34" fmla="*/ 413799 w 833350"/>
              <a:gd name="connsiteY34" fmla="*/ 371264 h 815604"/>
              <a:gd name="connsiteX35" fmla="*/ 400610 w 833350"/>
              <a:gd name="connsiteY35" fmla="*/ 376596 h 815604"/>
              <a:gd name="connsiteX36" fmla="*/ 395085 w 833350"/>
              <a:gd name="connsiteY36" fmla="*/ 389836 h 815604"/>
              <a:gd name="connsiteX37" fmla="*/ 400324 w 833350"/>
              <a:gd name="connsiteY37" fmla="*/ 403457 h 815604"/>
              <a:gd name="connsiteX38" fmla="*/ 414516 w 833350"/>
              <a:gd name="connsiteY38" fmla="*/ 408696 h 815604"/>
              <a:gd name="connsiteX39" fmla="*/ 428232 w 833350"/>
              <a:gd name="connsiteY39" fmla="*/ 403457 h 815604"/>
              <a:gd name="connsiteX40" fmla="*/ 433376 w 833350"/>
              <a:gd name="connsiteY40" fmla="*/ 389836 h 815604"/>
              <a:gd name="connsiteX41" fmla="*/ 427375 w 833350"/>
              <a:gd name="connsiteY41" fmla="*/ 376882 h 815604"/>
              <a:gd name="connsiteX42" fmla="*/ 413799 w 833350"/>
              <a:gd name="connsiteY42" fmla="*/ 371264 h 815604"/>
              <a:gd name="connsiteX43" fmla="*/ 414040 w 833350"/>
              <a:gd name="connsiteY43" fmla="*/ 371167 h 815604"/>
              <a:gd name="connsiteX44" fmla="*/ 412799 w 833350"/>
              <a:gd name="connsiteY44" fmla="*/ 342876 h 815604"/>
              <a:gd name="connsiteX45" fmla="*/ 413564 w 833350"/>
              <a:gd name="connsiteY45" fmla="*/ 342878 h 815604"/>
              <a:gd name="connsiteX46" fmla="*/ 446997 w 833350"/>
              <a:gd name="connsiteY46" fmla="*/ 356403 h 815604"/>
              <a:gd name="connsiteX47" fmla="*/ 447190 w 833350"/>
              <a:gd name="connsiteY47" fmla="*/ 423755 h 815604"/>
              <a:gd name="connsiteX48" fmla="*/ 446425 w 833350"/>
              <a:gd name="connsiteY48" fmla="*/ 424507 h 815604"/>
              <a:gd name="connsiteX49" fmla="*/ 414040 w 833350"/>
              <a:gd name="connsiteY49" fmla="*/ 436794 h 815604"/>
              <a:gd name="connsiteX50" fmla="*/ 381465 w 833350"/>
              <a:gd name="connsiteY50" fmla="*/ 424507 h 815604"/>
              <a:gd name="connsiteX51" fmla="*/ 366606 w 833350"/>
              <a:gd name="connsiteY51" fmla="*/ 389646 h 815604"/>
              <a:gd name="connsiteX52" fmla="*/ 412799 w 833350"/>
              <a:gd name="connsiteY52" fmla="*/ 342876 h 815604"/>
              <a:gd name="connsiteX53" fmla="*/ 711287 w 833350"/>
              <a:gd name="connsiteY53" fmla="*/ 236580 h 815604"/>
              <a:gd name="connsiteX54" fmla="*/ 717030 w 833350"/>
              <a:gd name="connsiteY54" fmla="*/ 236580 h 815604"/>
              <a:gd name="connsiteX55" fmla="*/ 815900 w 833350"/>
              <a:gd name="connsiteY55" fmla="*/ 236580 h 815604"/>
              <a:gd name="connsiteX56" fmla="*/ 833064 w 833350"/>
              <a:gd name="connsiteY56" fmla="*/ 247995 h 815604"/>
              <a:gd name="connsiteX57" fmla="*/ 821644 w 833350"/>
              <a:gd name="connsiteY57" fmla="*/ 265155 h 815604"/>
              <a:gd name="connsiteX58" fmla="*/ 815900 w 833350"/>
              <a:gd name="connsiteY58" fmla="*/ 265155 h 815604"/>
              <a:gd name="connsiteX59" fmla="*/ 717030 w 833350"/>
              <a:gd name="connsiteY59" fmla="*/ 265155 h 815604"/>
              <a:gd name="connsiteX60" fmla="*/ 699876 w 833350"/>
              <a:gd name="connsiteY60" fmla="*/ 253739 h 815604"/>
              <a:gd name="connsiteX61" fmla="*/ 711287 w 833350"/>
              <a:gd name="connsiteY61" fmla="*/ 236580 h 815604"/>
              <a:gd name="connsiteX62" fmla="*/ 11703 w 833350"/>
              <a:gd name="connsiteY62" fmla="*/ 236580 h 815604"/>
              <a:gd name="connsiteX63" fmla="*/ 110573 w 833350"/>
              <a:gd name="connsiteY63" fmla="*/ 236580 h 815604"/>
              <a:gd name="connsiteX64" fmla="*/ 127732 w 833350"/>
              <a:gd name="connsiteY64" fmla="*/ 247995 h 815604"/>
              <a:gd name="connsiteX65" fmla="*/ 116316 w 833350"/>
              <a:gd name="connsiteY65" fmla="*/ 265155 h 815604"/>
              <a:gd name="connsiteX66" fmla="*/ 110573 w 833350"/>
              <a:gd name="connsiteY66" fmla="*/ 265155 h 815604"/>
              <a:gd name="connsiteX67" fmla="*/ 11703 w 833350"/>
              <a:gd name="connsiteY67" fmla="*/ 265155 h 815604"/>
              <a:gd name="connsiteX68" fmla="*/ 288 w 833350"/>
              <a:gd name="connsiteY68" fmla="*/ 247995 h 815604"/>
              <a:gd name="connsiteX69" fmla="*/ 11703 w 833350"/>
              <a:gd name="connsiteY69" fmla="*/ 236580 h 815604"/>
              <a:gd name="connsiteX70" fmla="*/ 415469 w 833350"/>
              <a:gd name="connsiteY70" fmla="*/ 104181 h 815604"/>
              <a:gd name="connsiteX71" fmla="*/ 400515 w 833350"/>
              <a:gd name="connsiteY71" fmla="*/ 109896 h 815604"/>
              <a:gd name="connsiteX72" fmla="*/ 394705 w 833350"/>
              <a:gd name="connsiteY72" fmla="*/ 128946 h 815604"/>
              <a:gd name="connsiteX73" fmla="*/ 396705 w 833350"/>
              <a:gd name="connsiteY73" fmla="*/ 172285 h 815604"/>
              <a:gd name="connsiteX74" fmla="*/ 403658 w 833350"/>
              <a:gd name="connsiteY74" fmla="*/ 277441 h 815604"/>
              <a:gd name="connsiteX75" fmla="*/ 408992 w 833350"/>
              <a:gd name="connsiteY75" fmla="*/ 303159 h 815604"/>
              <a:gd name="connsiteX76" fmla="*/ 412707 w 833350"/>
              <a:gd name="connsiteY76" fmla="*/ 304968 h 815604"/>
              <a:gd name="connsiteX77" fmla="*/ 416803 w 833350"/>
              <a:gd name="connsiteY77" fmla="*/ 302492 h 815604"/>
              <a:gd name="connsiteX78" fmla="*/ 422041 w 833350"/>
              <a:gd name="connsiteY78" fmla="*/ 277917 h 815604"/>
              <a:gd name="connsiteX79" fmla="*/ 431566 w 833350"/>
              <a:gd name="connsiteY79" fmla="*/ 169428 h 815604"/>
              <a:gd name="connsiteX80" fmla="*/ 432995 w 833350"/>
              <a:gd name="connsiteY80" fmla="*/ 140853 h 815604"/>
              <a:gd name="connsiteX81" fmla="*/ 428042 w 833350"/>
              <a:gd name="connsiteY81" fmla="*/ 109325 h 815604"/>
              <a:gd name="connsiteX82" fmla="*/ 415469 w 833350"/>
              <a:gd name="connsiteY82" fmla="*/ 104181 h 815604"/>
              <a:gd name="connsiteX83" fmla="*/ 415850 w 833350"/>
              <a:gd name="connsiteY83" fmla="*/ 77226 h 815604"/>
              <a:gd name="connsiteX84" fmla="*/ 453950 w 833350"/>
              <a:gd name="connsiteY84" fmla="*/ 98181 h 815604"/>
              <a:gd name="connsiteX85" fmla="*/ 461760 w 833350"/>
              <a:gd name="connsiteY85" fmla="*/ 141996 h 815604"/>
              <a:gd name="connsiteX86" fmla="*/ 460141 w 833350"/>
              <a:gd name="connsiteY86" fmla="*/ 172857 h 815604"/>
              <a:gd name="connsiteX87" fmla="*/ 450616 w 833350"/>
              <a:gd name="connsiteY87" fmla="*/ 280965 h 815604"/>
              <a:gd name="connsiteX88" fmla="*/ 442710 w 833350"/>
              <a:gd name="connsiteY88" fmla="*/ 315636 h 815604"/>
              <a:gd name="connsiteX89" fmla="*/ 412707 w 833350"/>
              <a:gd name="connsiteY89" fmla="*/ 332686 h 815604"/>
              <a:gd name="connsiteX90" fmla="*/ 413183 w 833350"/>
              <a:gd name="connsiteY90" fmla="*/ 333067 h 815604"/>
              <a:gd name="connsiteX91" fmla="*/ 383941 w 833350"/>
              <a:gd name="connsiteY91" fmla="*/ 314874 h 815604"/>
              <a:gd name="connsiteX92" fmla="*/ 376131 w 833350"/>
              <a:gd name="connsiteY92" fmla="*/ 279918 h 815604"/>
              <a:gd name="connsiteX93" fmla="*/ 369082 w 833350"/>
              <a:gd name="connsiteY93" fmla="*/ 175143 h 815604"/>
              <a:gd name="connsiteX94" fmla="*/ 367082 w 833350"/>
              <a:gd name="connsiteY94" fmla="*/ 129994 h 815604"/>
              <a:gd name="connsiteX95" fmla="*/ 380417 w 833350"/>
              <a:gd name="connsiteY95" fmla="*/ 91894 h 815604"/>
              <a:gd name="connsiteX96" fmla="*/ 415850 w 833350"/>
              <a:gd name="connsiteY96" fmla="*/ 77226 h 815604"/>
              <a:gd name="connsiteX97" fmla="*/ 59869 w 833350"/>
              <a:gd name="connsiteY97" fmla="*/ 55658 h 815604"/>
              <a:gd name="connsiteX98" fmla="*/ 70854 w 833350"/>
              <a:gd name="connsiteY98" fmla="*/ 57223 h 815604"/>
              <a:gd name="connsiteX99" fmla="*/ 155912 w 833350"/>
              <a:gd name="connsiteY99" fmla="*/ 107611 h 815604"/>
              <a:gd name="connsiteX100" fmla="*/ 156017 w 833350"/>
              <a:gd name="connsiteY100" fmla="*/ 107672 h 815604"/>
              <a:gd name="connsiteX101" fmla="*/ 161056 w 833350"/>
              <a:gd name="connsiteY101" fmla="*/ 127518 h 815604"/>
              <a:gd name="connsiteX102" fmla="*/ 141148 w 833350"/>
              <a:gd name="connsiteY102" fmla="*/ 132661 h 815604"/>
              <a:gd name="connsiteX103" fmla="*/ 56090 w 833350"/>
              <a:gd name="connsiteY103" fmla="*/ 82179 h 815604"/>
              <a:gd name="connsiteX104" fmla="*/ 50994 w 833350"/>
              <a:gd name="connsiteY104" fmla="*/ 62319 h 815604"/>
              <a:gd name="connsiteX105" fmla="*/ 59869 w 833350"/>
              <a:gd name="connsiteY105" fmla="*/ 55658 h 815604"/>
              <a:gd name="connsiteX106" fmla="*/ 767733 w 833350"/>
              <a:gd name="connsiteY106" fmla="*/ 55658 h 815604"/>
              <a:gd name="connsiteX107" fmla="*/ 776609 w 833350"/>
              <a:gd name="connsiteY107" fmla="*/ 62319 h 815604"/>
              <a:gd name="connsiteX108" fmla="*/ 771513 w 833350"/>
              <a:gd name="connsiteY108" fmla="*/ 82179 h 815604"/>
              <a:gd name="connsiteX109" fmla="*/ 686454 w 833350"/>
              <a:gd name="connsiteY109" fmla="*/ 132661 h 815604"/>
              <a:gd name="connsiteX110" fmla="*/ 666547 w 833350"/>
              <a:gd name="connsiteY110" fmla="*/ 127518 h 815604"/>
              <a:gd name="connsiteX111" fmla="*/ 671586 w 833350"/>
              <a:gd name="connsiteY111" fmla="*/ 107672 h 815604"/>
              <a:gd name="connsiteX112" fmla="*/ 671691 w 833350"/>
              <a:gd name="connsiteY112" fmla="*/ 107611 h 815604"/>
              <a:gd name="connsiteX113" fmla="*/ 756749 w 833350"/>
              <a:gd name="connsiteY113" fmla="*/ 57223 h 815604"/>
              <a:gd name="connsiteX114" fmla="*/ 767733 w 833350"/>
              <a:gd name="connsiteY114" fmla="*/ 55658 h 815604"/>
              <a:gd name="connsiteX115" fmla="*/ 435820 w 833350"/>
              <a:gd name="connsiteY115" fmla="*/ 30206 h 815604"/>
              <a:gd name="connsiteX116" fmla="*/ 371941 w 833350"/>
              <a:gd name="connsiteY116" fmla="*/ 32993 h 815604"/>
              <a:gd name="connsiteX117" fmla="*/ 290596 w 833350"/>
              <a:gd name="connsiteY117" fmla="*/ 66405 h 815604"/>
              <a:gd name="connsiteX118" fmla="*/ 229465 w 833350"/>
              <a:gd name="connsiteY118" fmla="*/ 373567 h 815604"/>
              <a:gd name="connsiteX119" fmla="*/ 290596 w 833350"/>
              <a:gd name="connsiteY119" fmla="*/ 434699 h 815604"/>
              <a:gd name="connsiteX120" fmla="*/ 297073 w 833350"/>
              <a:gd name="connsiteY120" fmla="*/ 446796 h 815604"/>
              <a:gd name="connsiteX121" fmla="*/ 297073 w 833350"/>
              <a:gd name="connsiteY121" fmla="*/ 472132 h 815604"/>
              <a:gd name="connsiteX122" fmla="*/ 308789 w 833350"/>
              <a:gd name="connsiteY122" fmla="*/ 472132 h 815604"/>
              <a:gd name="connsiteX123" fmla="*/ 518339 w 833350"/>
              <a:gd name="connsiteY123" fmla="*/ 472132 h 815604"/>
              <a:gd name="connsiteX124" fmla="*/ 518529 w 833350"/>
              <a:gd name="connsiteY124" fmla="*/ 472132 h 815604"/>
              <a:gd name="connsiteX125" fmla="*/ 530150 w 833350"/>
              <a:gd name="connsiteY125" fmla="*/ 472132 h 815604"/>
              <a:gd name="connsiteX126" fmla="*/ 530150 w 833350"/>
              <a:gd name="connsiteY126" fmla="*/ 446796 h 815604"/>
              <a:gd name="connsiteX127" fmla="*/ 536627 w 833350"/>
              <a:gd name="connsiteY127" fmla="*/ 434699 h 815604"/>
              <a:gd name="connsiteX128" fmla="*/ 597758 w 833350"/>
              <a:gd name="connsiteY128" fmla="*/ 127537 h 815604"/>
              <a:gd name="connsiteX129" fmla="*/ 435820 w 833350"/>
              <a:gd name="connsiteY129" fmla="*/ 30206 h 815604"/>
              <a:gd name="connsiteX130" fmla="*/ 425497 w 833350"/>
              <a:gd name="connsiteY130" fmla="*/ 263 h 815604"/>
              <a:gd name="connsiteX131" fmla="*/ 563392 w 833350"/>
              <a:gd name="connsiteY131" fmla="*/ 49583 h 815604"/>
              <a:gd name="connsiteX132" fmla="*/ 614741 w 833350"/>
              <a:gd name="connsiteY132" fmla="*/ 400114 h 815604"/>
              <a:gd name="connsiteX133" fmla="*/ 563392 w 833350"/>
              <a:gd name="connsiteY133" fmla="*/ 451463 h 815604"/>
              <a:gd name="connsiteX134" fmla="*/ 559391 w 833350"/>
              <a:gd name="connsiteY134" fmla="*/ 454511 h 815604"/>
              <a:gd name="connsiteX135" fmla="*/ 559391 w 833350"/>
              <a:gd name="connsiteY135" fmla="*/ 485753 h 815604"/>
              <a:gd name="connsiteX136" fmla="*/ 562821 w 833350"/>
              <a:gd name="connsiteY136" fmla="*/ 488706 h 815604"/>
              <a:gd name="connsiteX137" fmla="*/ 569250 w 833350"/>
              <a:gd name="connsiteY137" fmla="*/ 582774 h 815604"/>
              <a:gd name="connsiteX138" fmla="*/ 567583 w 833350"/>
              <a:gd name="connsiteY138" fmla="*/ 584622 h 815604"/>
              <a:gd name="connsiteX139" fmla="*/ 561201 w 833350"/>
              <a:gd name="connsiteY139" fmla="*/ 591385 h 815604"/>
              <a:gd name="connsiteX140" fmla="*/ 567583 w 833350"/>
              <a:gd name="connsiteY140" fmla="*/ 598243 h 815604"/>
              <a:gd name="connsiteX141" fmla="*/ 564802 w 833350"/>
              <a:gd name="connsiteY141" fmla="*/ 692493 h 815604"/>
              <a:gd name="connsiteX142" fmla="*/ 538437 w 833350"/>
              <a:gd name="connsiteY142" fmla="*/ 707781 h 815604"/>
              <a:gd name="connsiteX143" fmla="*/ 532531 w 833350"/>
              <a:gd name="connsiteY143" fmla="*/ 709590 h 815604"/>
              <a:gd name="connsiteX144" fmla="*/ 531579 w 833350"/>
              <a:gd name="connsiteY144" fmla="*/ 715686 h 815604"/>
              <a:gd name="connsiteX145" fmla="*/ 413754 w 833350"/>
              <a:gd name="connsiteY145" fmla="*/ 815604 h 815604"/>
              <a:gd name="connsiteX146" fmla="*/ 296025 w 833350"/>
              <a:gd name="connsiteY146" fmla="*/ 715686 h 815604"/>
              <a:gd name="connsiteX147" fmla="*/ 295073 w 833350"/>
              <a:gd name="connsiteY147" fmla="*/ 709590 h 815604"/>
              <a:gd name="connsiteX148" fmla="*/ 289167 w 833350"/>
              <a:gd name="connsiteY148" fmla="*/ 707781 h 815604"/>
              <a:gd name="connsiteX149" fmla="*/ 244735 w 833350"/>
              <a:gd name="connsiteY149" fmla="*/ 624608 h 815604"/>
              <a:gd name="connsiteX150" fmla="*/ 260021 w 833350"/>
              <a:gd name="connsiteY150" fmla="*/ 598243 h 815604"/>
              <a:gd name="connsiteX151" fmla="*/ 266403 w 833350"/>
              <a:gd name="connsiteY151" fmla="*/ 591385 h 815604"/>
              <a:gd name="connsiteX152" fmla="*/ 260021 w 833350"/>
              <a:gd name="connsiteY152" fmla="*/ 584622 h 815604"/>
              <a:gd name="connsiteX153" fmla="*/ 262939 w 833350"/>
              <a:gd name="connsiteY153" fmla="*/ 490374 h 815604"/>
              <a:gd name="connsiteX154" fmla="*/ 264783 w 833350"/>
              <a:gd name="connsiteY154" fmla="*/ 488706 h 815604"/>
              <a:gd name="connsiteX155" fmla="*/ 268212 w 833350"/>
              <a:gd name="connsiteY155" fmla="*/ 485753 h 815604"/>
              <a:gd name="connsiteX156" fmla="*/ 268212 w 833350"/>
              <a:gd name="connsiteY156" fmla="*/ 454511 h 815604"/>
              <a:gd name="connsiteX157" fmla="*/ 264212 w 833350"/>
              <a:gd name="connsiteY157" fmla="*/ 451463 h 815604"/>
              <a:gd name="connsiteX158" fmla="*/ 212862 w 833350"/>
              <a:gd name="connsiteY158" fmla="*/ 100933 h 815604"/>
              <a:gd name="connsiteX159" fmla="*/ 377492 w 833350"/>
              <a:gd name="connsiteY159" fmla="*/ 2661 h 815604"/>
              <a:gd name="connsiteX160" fmla="*/ 425497 w 833350"/>
              <a:gd name="connsiteY160" fmla="*/ 263 h 815604"/>
            </a:gdLst>
            <a:ahLst/>
            <a:cxnLst/>
            <a:rect l="l" t="t" r="r" b="b"/>
            <a:pathLst>
              <a:path w="833350" h="815604">
                <a:moveTo>
                  <a:pt x="323362" y="710829"/>
                </a:moveTo>
                <a:lnTo>
                  <a:pt x="328029" y="723783"/>
                </a:lnTo>
                <a:cubicBezTo>
                  <a:pt x="343129" y="771312"/>
                  <a:pt x="393899" y="797601"/>
                  <a:pt x="441428" y="782504"/>
                </a:cubicBezTo>
                <a:cubicBezTo>
                  <a:pt x="469374" y="773627"/>
                  <a:pt x="491268" y="751729"/>
                  <a:pt x="500146" y="723783"/>
                </a:cubicBezTo>
                <a:lnTo>
                  <a:pt x="504337" y="710829"/>
                </a:lnTo>
                <a:close/>
                <a:moveTo>
                  <a:pt x="308979" y="605958"/>
                </a:moveTo>
                <a:cubicBezTo>
                  <a:pt x="287938" y="605958"/>
                  <a:pt x="270879" y="623018"/>
                  <a:pt x="270879" y="644058"/>
                </a:cubicBezTo>
                <a:cubicBezTo>
                  <a:pt x="270879" y="665099"/>
                  <a:pt x="287938" y="682158"/>
                  <a:pt x="308979" y="682158"/>
                </a:cubicBezTo>
                <a:lnTo>
                  <a:pt x="518529" y="682158"/>
                </a:lnTo>
                <a:cubicBezTo>
                  <a:pt x="539570" y="682158"/>
                  <a:pt x="556629" y="665099"/>
                  <a:pt x="556629" y="644058"/>
                </a:cubicBezTo>
                <a:cubicBezTo>
                  <a:pt x="556629" y="623018"/>
                  <a:pt x="539570" y="605958"/>
                  <a:pt x="518529" y="605958"/>
                </a:cubicBezTo>
                <a:close/>
                <a:moveTo>
                  <a:pt x="308979" y="501183"/>
                </a:moveTo>
                <a:cubicBezTo>
                  <a:pt x="287938" y="501183"/>
                  <a:pt x="270879" y="518242"/>
                  <a:pt x="270879" y="539283"/>
                </a:cubicBezTo>
                <a:cubicBezTo>
                  <a:pt x="270879" y="560324"/>
                  <a:pt x="287938" y="577383"/>
                  <a:pt x="308979" y="577383"/>
                </a:cubicBezTo>
                <a:lnTo>
                  <a:pt x="518529" y="577383"/>
                </a:lnTo>
                <a:cubicBezTo>
                  <a:pt x="539570" y="577383"/>
                  <a:pt x="556629" y="560324"/>
                  <a:pt x="556629" y="539283"/>
                </a:cubicBezTo>
                <a:cubicBezTo>
                  <a:pt x="556629" y="518242"/>
                  <a:pt x="539570" y="501183"/>
                  <a:pt x="518529" y="501183"/>
                </a:cubicBezTo>
                <a:close/>
                <a:moveTo>
                  <a:pt x="675471" y="380081"/>
                </a:moveTo>
                <a:cubicBezTo>
                  <a:pt x="679066" y="379158"/>
                  <a:pt x="683012" y="379607"/>
                  <a:pt x="686455" y="381645"/>
                </a:cubicBezTo>
                <a:lnTo>
                  <a:pt x="771513" y="432033"/>
                </a:lnTo>
                <a:cubicBezTo>
                  <a:pt x="778400" y="436109"/>
                  <a:pt x="780686" y="445001"/>
                  <a:pt x="776609" y="451892"/>
                </a:cubicBezTo>
                <a:cubicBezTo>
                  <a:pt x="772532" y="458784"/>
                  <a:pt x="763636" y="461065"/>
                  <a:pt x="756749" y="456988"/>
                </a:cubicBezTo>
                <a:lnTo>
                  <a:pt x="671691" y="406601"/>
                </a:lnTo>
                <a:cubicBezTo>
                  <a:pt x="664804" y="402524"/>
                  <a:pt x="662518" y="393632"/>
                  <a:pt x="666595" y="386741"/>
                </a:cubicBezTo>
                <a:cubicBezTo>
                  <a:pt x="668634" y="383296"/>
                  <a:pt x="671877" y="381003"/>
                  <a:pt x="675471" y="380081"/>
                </a:cubicBezTo>
                <a:close/>
                <a:moveTo>
                  <a:pt x="152134" y="380081"/>
                </a:moveTo>
                <a:cubicBezTo>
                  <a:pt x="155727" y="381003"/>
                  <a:pt x="158969" y="383296"/>
                  <a:pt x="161008" y="386741"/>
                </a:cubicBezTo>
                <a:cubicBezTo>
                  <a:pt x="165085" y="393632"/>
                  <a:pt x="162803" y="402524"/>
                  <a:pt x="155912" y="406601"/>
                </a:cubicBezTo>
                <a:lnTo>
                  <a:pt x="70854" y="456988"/>
                </a:lnTo>
                <a:cubicBezTo>
                  <a:pt x="63963" y="461065"/>
                  <a:pt x="55071" y="458784"/>
                  <a:pt x="50994" y="451892"/>
                </a:cubicBezTo>
                <a:cubicBezTo>
                  <a:pt x="46918" y="445001"/>
                  <a:pt x="49199" y="436109"/>
                  <a:pt x="56090" y="432033"/>
                </a:cubicBezTo>
                <a:lnTo>
                  <a:pt x="141148" y="381645"/>
                </a:lnTo>
                <a:cubicBezTo>
                  <a:pt x="144594" y="379607"/>
                  <a:pt x="148540" y="379158"/>
                  <a:pt x="152134" y="380081"/>
                </a:cubicBezTo>
                <a:close/>
                <a:moveTo>
                  <a:pt x="413564" y="371167"/>
                </a:moveTo>
                <a:lnTo>
                  <a:pt x="413799" y="371264"/>
                </a:lnTo>
                <a:lnTo>
                  <a:pt x="400610" y="376596"/>
                </a:lnTo>
                <a:cubicBezTo>
                  <a:pt x="396984" y="380033"/>
                  <a:pt x="394978" y="384841"/>
                  <a:pt x="395085" y="389836"/>
                </a:cubicBezTo>
                <a:cubicBezTo>
                  <a:pt x="394540" y="394955"/>
                  <a:pt x="396488" y="400023"/>
                  <a:pt x="400324" y="403457"/>
                </a:cubicBezTo>
                <a:cubicBezTo>
                  <a:pt x="404197" y="406976"/>
                  <a:pt x="409285" y="408855"/>
                  <a:pt x="414516" y="408696"/>
                </a:cubicBezTo>
                <a:cubicBezTo>
                  <a:pt x="419605" y="408852"/>
                  <a:pt x="424544" y="406966"/>
                  <a:pt x="428232" y="403457"/>
                </a:cubicBezTo>
                <a:cubicBezTo>
                  <a:pt x="431968" y="399961"/>
                  <a:pt x="433869" y="394929"/>
                  <a:pt x="433376" y="389836"/>
                </a:cubicBezTo>
                <a:cubicBezTo>
                  <a:pt x="433354" y="384851"/>
                  <a:pt x="431163" y="380123"/>
                  <a:pt x="427375" y="376882"/>
                </a:cubicBezTo>
                <a:lnTo>
                  <a:pt x="413799" y="371264"/>
                </a:lnTo>
                <a:lnTo>
                  <a:pt x="414040" y="371167"/>
                </a:lnTo>
                <a:close/>
                <a:moveTo>
                  <a:pt x="412799" y="342876"/>
                </a:moveTo>
                <a:cubicBezTo>
                  <a:pt x="413053" y="342875"/>
                  <a:pt x="413309" y="342875"/>
                  <a:pt x="413564" y="342878"/>
                </a:cubicBezTo>
                <a:cubicBezTo>
                  <a:pt x="426077" y="342692"/>
                  <a:pt x="438133" y="347570"/>
                  <a:pt x="446997" y="356403"/>
                </a:cubicBezTo>
                <a:cubicBezTo>
                  <a:pt x="465649" y="374948"/>
                  <a:pt x="465735" y="405103"/>
                  <a:pt x="447190" y="423755"/>
                </a:cubicBezTo>
                <a:cubicBezTo>
                  <a:pt x="446938" y="424008"/>
                  <a:pt x="446683" y="424259"/>
                  <a:pt x="446425" y="424507"/>
                </a:cubicBezTo>
                <a:cubicBezTo>
                  <a:pt x="437556" y="432522"/>
                  <a:pt x="425995" y="436909"/>
                  <a:pt x="414040" y="436794"/>
                </a:cubicBezTo>
                <a:cubicBezTo>
                  <a:pt x="402021" y="436956"/>
                  <a:pt x="390383" y="432567"/>
                  <a:pt x="381465" y="424507"/>
                </a:cubicBezTo>
                <a:cubicBezTo>
                  <a:pt x="371562" y="415683"/>
                  <a:pt x="366113" y="402901"/>
                  <a:pt x="366606" y="389646"/>
                </a:cubicBezTo>
                <a:cubicBezTo>
                  <a:pt x="366447" y="363975"/>
                  <a:pt x="387128" y="343035"/>
                  <a:pt x="412799" y="342876"/>
                </a:cubicBezTo>
                <a:close/>
                <a:moveTo>
                  <a:pt x="711287" y="236580"/>
                </a:moveTo>
                <a:cubicBezTo>
                  <a:pt x="713182" y="236199"/>
                  <a:pt x="715135" y="236199"/>
                  <a:pt x="717030" y="236580"/>
                </a:cubicBezTo>
                <a:lnTo>
                  <a:pt x="815900" y="236580"/>
                </a:lnTo>
                <a:cubicBezTo>
                  <a:pt x="823787" y="234994"/>
                  <a:pt x="831473" y="240105"/>
                  <a:pt x="833064" y="247995"/>
                </a:cubicBezTo>
                <a:cubicBezTo>
                  <a:pt x="834645" y="255886"/>
                  <a:pt x="829530" y="263569"/>
                  <a:pt x="821644" y="265155"/>
                </a:cubicBezTo>
                <a:cubicBezTo>
                  <a:pt x="819748" y="265536"/>
                  <a:pt x="817795" y="265536"/>
                  <a:pt x="815900" y="265155"/>
                </a:cubicBezTo>
                <a:lnTo>
                  <a:pt x="717030" y="265155"/>
                </a:lnTo>
                <a:cubicBezTo>
                  <a:pt x="709144" y="266740"/>
                  <a:pt x="701457" y="261629"/>
                  <a:pt x="699876" y="253739"/>
                </a:cubicBezTo>
                <a:cubicBezTo>
                  <a:pt x="698285" y="245848"/>
                  <a:pt x="703400" y="238165"/>
                  <a:pt x="711287" y="236580"/>
                </a:cubicBezTo>
                <a:close/>
                <a:moveTo>
                  <a:pt x="11703" y="236580"/>
                </a:moveTo>
                <a:lnTo>
                  <a:pt x="110573" y="236580"/>
                </a:lnTo>
                <a:cubicBezTo>
                  <a:pt x="118463" y="234994"/>
                  <a:pt x="126146" y="240105"/>
                  <a:pt x="127732" y="247995"/>
                </a:cubicBezTo>
                <a:cubicBezTo>
                  <a:pt x="129318" y="255886"/>
                  <a:pt x="124207" y="263569"/>
                  <a:pt x="116316" y="265155"/>
                </a:cubicBezTo>
                <a:cubicBezTo>
                  <a:pt x="114421" y="265536"/>
                  <a:pt x="112468" y="265536"/>
                  <a:pt x="110573" y="265155"/>
                </a:cubicBezTo>
                <a:lnTo>
                  <a:pt x="11703" y="265155"/>
                </a:lnTo>
                <a:cubicBezTo>
                  <a:pt x="3813" y="263569"/>
                  <a:pt x="-1298" y="255886"/>
                  <a:pt x="288" y="247995"/>
                </a:cubicBezTo>
                <a:cubicBezTo>
                  <a:pt x="1445" y="242237"/>
                  <a:pt x="5945" y="237737"/>
                  <a:pt x="11703" y="236580"/>
                </a:cubicBezTo>
                <a:close/>
                <a:moveTo>
                  <a:pt x="415469" y="104181"/>
                </a:moveTo>
                <a:cubicBezTo>
                  <a:pt x="409887" y="103797"/>
                  <a:pt x="404418" y="105887"/>
                  <a:pt x="400515" y="109896"/>
                </a:cubicBezTo>
                <a:cubicBezTo>
                  <a:pt x="396226" y="115276"/>
                  <a:pt x="394148" y="122088"/>
                  <a:pt x="394705" y="128946"/>
                </a:cubicBezTo>
                <a:cubicBezTo>
                  <a:pt x="394705" y="137519"/>
                  <a:pt x="395371" y="152092"/>
                  <a:pt x="396705" y="172285"/>
                </a:cubicBezTo>
                <a:lnTo>
                  <a:pt x="403658" y="277441"/>
                </a:lnTo>
                <a:cubicBezTo>
                  <a:pt x="404105" y="286236"/>
                  <a:pt x="405903" y="294911"/>
                  <a:pt x="408992" y="303159"/>
                </a:cubicBezTo>
                <a:cubicBezTo>
                  <a:pt x="409563" y="304397"/>
                  <a:pt x="409849" y="304968"/>
                  <a:pt x="412707" y="304968"/>
                </a:cubicBezTo>
                <a:cubicBezTo>
                  <a:pt x="415564" y="304968"/>
                  <a:pt x="415850" y="304968"/>
                  <a:pt x="416803" y="302492"/>
                </a:cubicBezTo>
                <a:cubicBezTo>
                  <a:pt x="419971" y="294670"/>
                  <a:pt x="421745" y="286352"/>
                  <a:pt x="422041" y="277917"/>
                </a:cubicBezTo>
                <a:lnTo>
                  <a:pt x="431566" y="169428"/>
                </a:lnTo>
                <a:cubicBezTo>
                  <a:pt x="432519" y="159903"/>
                  <a:pt x="432995" y="150378"/>
                  <a:pt x="432995" y="140853"/>
                </a:cubicBezTo>
                <a:cubicBezTo>
                  <a:pt x="433666" y="130107"/>
                  <a:pt x="431975" y="119346"/>
                  <a:pt x="428042" y="109325"/>
                </a:cubicBezTo>
                <a:cubicBezTo>
                  <a:pt x="427280" y="107801"/>
                  <a:pt x="425565" y="104181"/>
                  <a:pt x="415469" y="104181"/>
                </a:cubicBezTo>
                <a:close/>
                <a:moveTo>
                  <a:pt x="415850" y="77226"/>
                </a:moveTo>
                <a:cubicBezTo>
                  <a:pt x="431681" y="75566"/>
                  <a:pt x="446874" y="83923"/>
                  <a:pt x="453950" y="98181"/>
                </a:cubicBezTo>
                <a:cubicBezTo>
                  <a:pt x="459831" y="112008"/>
                  <a:pt x="462501" y="126988"/>
                  <a:pt x="461760" y="141996"/>
                </a:cubicBezTo>
                <a:cubicBezTo>
                  <a:pt x="461783" y="152304"/>
                  <a:pt x="461243" y="162607"/>
                  <a:pt x="460141" y="172857"/>
                </a:cubicBezTo>
                <a:lnTo>
                  <a:pt x="450616" y="280965"/>
                </a:lnTo>
                <a:cubicBezTo>
                  <a:pt x="450150" y="292912"/>
                  <a:pt x="447469" y="304668"/>
                  <a:pt x="442710" y="315636"/>
                </a:cubicBezTo>
                <a:cubicBezTo>
                  <a:pt x="437040" y="326829"/>
                  <a:pt x="425225" y="333543"/>
                  <a:pt x="412707" y="332686"/>
                </a:cubicBezTo>
                <a:lnTo>
                  <a:pt x="413183" y="333067"/>
                </a:lnTo>
                <a:cubicBezTo>
                  <a:pt x="400622" y="333591"/>
                  <a:pt x="389022" y="326374"/>
                  <a:pt x="383941" y="314874"/>
                </a:cubicBezTo>
                <a:cubicBezTo>
                  <a:pt x="379471" y="303719"/>
                  <a:pt x="376834" y="291914"/>
                  <a:pt x="376131" y="279918"/>
                </a:cubicBezTo>
                <a:lnTo>
                  <a:pt x="369082" y="175143"/>
                </a:lnTo>
                <a:cubicBezTo>
                  <a:pt x="367749" y="154092"/>
                  <a:pt x="367082" y="139329"/>
                  <a:pt x="367082" y="129994"/>
                </a:cubicBezTo>
                <a:cubicBezTo>
                  <a:pt x="366395" y="116042"/>
                  <a:pt x="371180" y="102373"/>
                  <a:pt x="380417" y="91894"/>
                </a:cubicBezTo>
                <a:cubicBezTo>
                  <a:pt x="389610" y="82195"/>
                  <a:pt x="402492" y="76862"/>
                  <a:pt x="415850" y="77226"/>
                </a:cubicBezTo>
                <a:close/>
                <a:moveTo>
                  <a:pt x="59869" y="55658"/>
                </a:moveTo>
                <a:cubicBezTo>
                  <a:pt x="63463" y="54736"/>
                  <a:pt x="67408" y="55185"/>
                  <a:pt x="70854" y="57223"/>
                </a:cubicBezTo>
                <a:lnTo>
                  <a:pt x="155912" y="107611"/>
                </a:lnTo>
                <a:cubicBezTo>
                  <a:pt x="155947" y="107631"/>
                  <a:pt x="155983" y="107651"/>
                  <a:pt x="156017" y="107672"/>
                </a:cubicBezTo>
                <a:cubicBezTo>
                  <a:pt x="162888" y="111761"/>
                  <a:pt x="165145" y="120646"/>
                  <a:pt x="161056" y="127518"/>
                </a:cubicBezTo>
                <a:cubicBezTo>
                  <a:pt x="156933" y="134374"/>
                  <a:pt x="148077" y="136663"/>
                  <a:pt x="141148" y="132661"/>
                </a:cubicBezTo>
                <a:lnTo>
                  <a:pt x="56090" y="82179"/>
                </a:lnTo>
                <a:cubicBezTo>
                  <a:pt x="49199" y="78102"/>
                  <a:pt x="46918" y="69210"/>
                  <a:pt x="50994" y="62319"/>
                </a:cubicBezTo>
                <a:cubicBezTo>
                  <a:pt x="53032" y="58873"/>
                  <a:pt x="56275" y="56580"/>
                  <a:pt x="59869" y="55658"/>
                </a:cubicBezTo>
                <a:close/>
                <a:moveTo>
                  <a:pt x="767733" y="55658"/>
                </a:moveTo>
                <a:cubicBezTo>
                  <a:pt x="771327" y="56580"/>
                  <a:pt x="774571" y="58873"/>
                  <a:pt x="776609" y="62319"/>
                </a:cubicBezTo>
                <a:cubicBezTo>
                  <a:pt x="780685" y="69210"/>
                  <a:pt x="778399" y="78102"/>
                  <a:pt x="771513" y="82179"/>
                </a:cubicBezTo>
                <a:lnTo>
                  <a:pt x="686454" y="132661"/>
                </a:lnTo>
                <a:cubicBezTo>
                  <a:pt x="679530" y="136663"/>
                  <a:pt x="670672" y="134374"/>
                  <a:pt x="666547" y="127518"/>
                </a:cubicBezTo>
                <a:cubicBezTo>
                  <a:pt x="662461" y="120646"/>
                  <a:pt x="664718" y="111761"/>
                  <a:pt x="671586" y="107672"/>
                </a:cubicBezTo>
                <a:cubicBezTo>
                  <a:pt x="671624" y="107651"/>
                  <a:pt x="671653" y="107631"/>
                  <a:pt x="671691" y="107611"/>
                </a:cubicBezTo>
                <a:lnTo>
                  <a:pt x="756749" y="57223"/>
                </a:lnTo>
                <a:cubicBezTo>
                  <a:pt x="760193" y="55185"/>
                  <a:pt x="764138" y="54736"/>
                  <a:pt x="767733" y="55658"/>
                </a:cubicBezTo>
                <a:close/>
                <a:moveTo>
                  <a:pt x="435820" y="30206"/>
                </a:moveTo>
                <a:cubicBezTo>
                  <a:pt x="414657" y="28060"/>
                  <a:pt x="393133" y="28943"/>
                  <a:pt x="371941" y="32993"/>
                </a:cubicBezTo>
                <a:cubicBezTo>
                  <a:pt x="343685" y="38392"/>
                  <a:pt x="316021" y="49420"/>
                  <a:pt x="290596" y="66405"/>
                </a:cubicBezTo>
                <a:cubicBezTo>
                  <a:pt x="188895" y="134344"/>
                  <a:pt x="161525" y="271866"/>
                  <a:pt x="229465" y="373567"/>
                </a:cubicBezTo>
                <a:cubicBezTo>
                  <a:pt x="245628" y="397763"/>
                  <a:pt x="266401" y="418536"/>
                  <a:pt x="290596" y="434699"/>
                </a:cubicBezTo>
                <a:cubicBezTo>
                  <a:pt x="294650" y="437387"/>
                  <a:pt x="297084" y="441931"/>
                  <a:pt x="297073" y="446796"/>
                </a:cubicBezTo>
                <a:lnTo>
                  <a:pt x="297073" y="472132"/>
                </a:lnTo>
                <a:lnTo>
                  <a:pt x="308789" y="472132"/>
                </a:lnTo>
                <a:lnTo>
                  <a:pt x="518339" y="472132"/>
                </a:lnTo>
                <a:lnTo>
                  <a:pt x="518529" y="472132"/>
                </a:lnTo>
                <a:lnTo>
                  <a:pt x="530150" y="472132"/>
                </a:lnTo>
                <a:lnTo>
                  <a:pt x="530150" y="446796"/>
                </a:lnTo>
                <a:cubicBezTo>
                  <a:pt x="530140" y="441931"/>
                  <a:pt x="532569" y="437387"/>
                  <a:pt x="536627" y="434699"/>
                </a:cubicBezTo>
                <a:cubicBezTo>
                  <a:pt x="638325" y="366759"/>
                  <a:pt x="665700" y="229238"/>
                  <a:pt x="597758" y="127537"/>
                </a:cubicBezTo>
                <a:cubicBezTo>
                  <a:pt x="559541" y="70330"/>
                  <a:pt x="499309" y="36641"/>
                  <a:pt x="435820" y="30206"/>
                </a:cubicBezTo>
                <a:close/>
                <a:moveTo>
                  <a:pt x="425497" y="263"/>
                </a:moveTo>
                <a:cubicBezTo>
                  <a:pt x="473697" y="2472"/>
                  <a:pt x="521776" y="18602"/>
                  <a:pt x="563392" y="49583"/>
                </a:cubicBezTo>
                <a:cubicBezTo>
                  <a:pt x="674368" y="132200"/>
                  <a:pt x="697361" y="289137"/>
                  <a:pt x="614741" y="400114"/>
                </a:cubicBezTo>
                <a:cubicBezTo>
                  <a:pt x="600206" y="419633"/>
                  <a:pt x="582909" y="436931"/>
                  <a:pt x="563392" y="451463"/>
                </a:cubicBezTo>
                <a:lnTo>
                  <a:pt x="559391" y="454511"/>
                </a:lnTo>
                <a:lnTo>
                  <a:pt x="559391" y="485753"/>
                </a:lnTo>
                <a:lnTo>
                  <a:pt x="562821" y="488706"/>
                </a:lnTo>
                <a:cubicBezTo>
                  <a:pt x="590576" y="512907"/>
                  <a:pt x="593453" y="555025"/>
                  <a:pt x="569250" y="582774"/>
                </a:cubicBezTo>
                <a:cubicBezTo>
                  <a:pt x="568707" y="583403"/>
                  <a:pt x="568155" y="584022"/>
                  <a:pt x="567583" y="584622"/>
                </a:cubicBezTo>
                <a:lnTo>
                  <a:pt x="561201" y="591385"/>
                </a:lnTo>
                <a:lnTo>
                  <a:pt x="567583" y="598243"/>
                </a:lnTo>
                <a:cubicBezTo>
                  <a:pt x="592843" y="625037"/>
                  <a:pt x="591596" y="667233"/>
                  <a:pt x="564802" y="692493"/>
                </a:cubicBezTo>
                <a:cubicBezTo>
                  <a:pt x="557315" y="699560"/>
                  <a:pt x="548285" y="704790"/>
                  <a:pt x="538437" y="707781"/>
                </a:cubicBezTo>
                <a:lnTo>
                  <a:pt x="532531" y="709590"/>
                </a:lnTo>
                <a:lnTo>
                  <a:pt x="531579" y="715686"/>
                </a:lnTo>
                <a:cubicBezTo>
                  <a:pt x="522244" y="773455"/>
                  <a:pt x="472268" y="815832"/>
                  <a:pt x="413754" y="815604"/>
                </a:cubicBezTo>
                <a:cubicBezTo>
                  <a:pt x="355276" y="815794"/>
                  <a:pt x="305349" y="773417"/>
                  <a:pt x="296025" y="715686"/>
                </a:cubicBezTo>
                <a:lnTo>
                  <a:pt x="295073" y="709590"/>
                </a:lnTo>
                <a:lnTo>
                  <a:pt x="289167" y="707781"/>
                </a:lnTo>
                <a:cubicBezTo>
                  <a:pt x="253931" y="697084"/>
                  <a:pt x="234038" y="659851"/>
                  <a:pt x="244735" y="624608"/>
                </a:cubicBezTo>
                <a:cubicBezTo>
                  <a:pt x="247726" y="614759"/>
                  <a:pt x="252958" y="605739"/>
                  <a:pt x="260021" y="598243"/>
                </a:cubicBezTo>
                <a:lnTo>
                  <a:pt x="266403" y="591385"/>
                </a:lnTo>
                <a:lnTo>
                  <a:pt x="260021" y="584622"/>
                </a:lnTo>
                <a:cubicBezTo>
                  <a:pt x="234801" y="557790"/>
                  <a:pt x="236108" y="515595"/>
                  <a:pt x="262939" y="490374"/>
                </a:cubicBezTo>
                <a:cubicBezTo>
                  <a:pt x="263544" y="489807"/>
                  <a:pt x="264158" y="489250"/>
                  <a:pt x="264783" y="488706"/>
                </a:cubicBezTo>
                <a:lnTo>
                  <a:pt x="268212" y="485753"/>
                </a:lnTo>
                <a:lnTo>
                  <a:pt x="268212" y="454511"/>
                </a:lnTo>
                <a:lnTo>
                  <a:pt x="264212" y="451463"/>
                </a:lnTo>
                <a:cubicBezTo>
                  <a:pt x="153236" y="368847"/>
                  <a:pt x="130246" y="211909"/>
                  <a:pt x="212862" y="100933"/>
                </a:cubicBezTo>
                <a:cubicBezTo>
                  <a:pt x="254170" y="45445"/>
                  <a:pt x="314059" y="11953"/>
                  <a:pt x="377492" y="2661"/>
                </a:cubicBezTo>
                <a:cubicBezTo>
                  <a:pt x="393351" y="338"/>
                  <a:pt x="409431" y="-473"/>
                  <a:pt x="425497" y="263"/>
                </a:cubicBezTo>
                <a:close/>
              </a:path>
            </a:pathLst>
          </a:custGeom>
          <a:solidFill>
            <a:schemeClr val="bg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a:off x="596174" y="3130024"/>
            <a:ext cx="3246418" cy="792000"/>
          </a:xfrm>
          <a:prstGeom prst="rect">
            <a:avLst/>
          </a:prstGeom>
          <a:noFill/>
          <a:ln>
            <a:noFill/>
          </a:ln>
        </p:spPr>
        <p:txBody>
          <a:bodyPr vert="horz" wrap="square" lIns="0" tIns="0" rIns="0" bIns="0" rtlCol="0" anchor="ctr"/>
          <a:lstStyle/>
          <a:p>
            <a:pPr algn="ctr">
              <a:lnSpc>
                <a:spcPct val="130000"/>
              </a:lnSpc>
            </a:pPr>
            <a:r>
              <a:rPr kumimoji="1" lang="en-US" altLang="zh-CN" sz="2000" dirty="0">
                <a:ln w="12700">
                  <a:noFill/>
                </a:ln>
                <a:solidFill>
                  <a:srgbClr val="262626">
                    <a:alpha val="100000"/>
                  </a:srgbClr>
                </a:solidFill>
                <a:latin typeface="Source Han Sans CN Bold"/>
                <a:ea typeface="Source Han Sans CN Bold"/>
                <a:cs typeface="Source Han Sans CN Bold"/>
              </a:rPr>
              <a:t>Ubiquity in Chinese Online Culture</a:t>
            </a:r>
            <a:endParaRPr kumimoji="1" lang="zh-CN" altLang="en-US" sz="2000" dirty="0"/>
          </a:p>
        </p:txBody>
      </p:sp>
      <p:sp>
        <p:nvSpPr>
          <p:cNvPr id="10" name="标题 1"/>
          <p:cNvSpPr txBox="1"/>
          <p:nvPr/>
        </p:nvSpPr>
        <p:spPr>
          <a:xfrm>
            <a:off x="463741" y="3914396"/>
            <a:ext cx="3509949" cy="1778446"/>
          </a:xfrm>
          <a:prstGeom prst="rect">
            <a:avLst/>
          </a:prstGeom>
          <a:noFill/>
          <a:ln>
            <a:noFill/>
          </a:ln>
        </p:spPr>
        <p:txBody>
          <a:bodyPr vert="horz" wrap="square" lIns="0" tIns="0" rIns="0" bIns="0" rtlCol="0" anchor="t"/>
          <a:lstStyle/>
          <a:p>
            <a:pPr algn="ctr">
              <a:lnSpc>
                <a:spcPct val="150000"/>
              </a:lnSpc>
            </a:pPr>
            <a:r>
              <a:rPr kumimoji="1" lang="en-US" altLang="zh-CN" sz="1600" dirty="0">
                <a:ln w="12700">
                  <a:noFill/>
                </a:ln>
                <a:solidFill>
                  <a:srgbClr val="404040">
                    <a:alpha val="100000"/>
                  </a:srgbClr>
                </a:solidFill>
                <a:latin typeface="Source Han Sans"/>
                <a:ea typeface="Source Han Sans"/>
                <a:cs typeface="Source Han Sans"/>
              </a:rPr>
              <a:t>Today, </a:t>
            </a:r>
            <a:r>
              <a:rPr kumimoji="1" lang="en-US" altLang="zh-CN" sz="1600" dirty="0" err="1">
                <a:ln w="12700">
                  <a:noFill/>
                </a:ln>
                <a:solidFill>
                  <a:srgbClr val="404040">
                    <a:alpha val="100000"/>
                  </a:srgbClr>
                </a:solidFill>
                <a:latin typeface="Source Han Sans"/>
                <a:ea typeface="Source Han Sans"/>
                <a:cs typeface="Source Han Sans"/>
              </a:rPr>
              <a:t>danmu</a:t>
            </a:r>
            <a:r>
              <a:rPr kumimoji="1" lang="en-US" altLang="zh-CN" sz="1600" dirty="0">
                <a:ln w="12700">
                  <a:noFill/>
                </a:ln>
                <a:solidFill>
                  <a:srgbClr val="404040">
                    <a:alpha val="100000"/>
                  </a:srgbClr>
                </a:solidFill>
                <a:latin typeface="Source Han Sans"/>
                <a:ea typeface="Source Han Sans"/>
                <a:cs typeface="Source Han Sans"/>
              </a:rPr>
              <a:t> is second nature for Chinese netizens and has become a standard feature on video and live streaming platforms.
It has become an integral part of the viewing experience, shaping how users interact with content.</a:t>
            </a:r>
            <a:endParaRPr kumimoji="1" lang="zh-CN" altLang="en-US" sz="1600" dirty="0"/>
          </a:p>
        </p:txBody>
      </p:sp>
      <p:sp>
        <p:nvSpPr>
          <p:cNvPr id="11" name="标题 1"/>
          <p:cNvSpPr txBox="1"/>
          <p:nvPr/>
        </p:nvSpPr>
        <p:spPr>
          <a:xfrm>
            <a:off x="5219839" y="1411004"/>
            <a:ext cx="1739622" cy="1720381"/>
          </a:xfrm>
          <a:custGeom>
            <a:avLst/>
            <a:gdLst>
              <a:gd name="connsiteX0" fmla="*/ 1305961 w 1739622"/>
              <a:gd name="connsiteY0" fmla="*/ 0 h 1720381"/>
              <a:gd name="connsiteX1" fmla="*/ 1666006 w 1739622"/>
              <a:gd name="connsiteY1" fmla="*/ 604361 h 1720381"/>
              <a:gd name="connsiteX2" fmla="*/ 1196995 w 1739622"/>
              <a:gd name="connsiteY2" fmla="*/ 1471136 h 1720381"/>
              <a:gd name="connsiteX3" fmla="*/ 542627 w 1739622"/>
              <a:gd name="connsiteY3" fmla="*/ 1471136 h 1720381"/>
              <a:gd name="connsiteX4" fmla="*/ 73617 w 1739622"/>
              <a:gd name="connsiteY4" fmla="*/ 604361 h 1720381"/>
              <a:gd name="connsiteX5" fmla="*/ 433661 w 1739622"/>
              <a:gd name="connsiteY5" fmla="*/ 0 h 1720381"/>
            </a:gdLst>
            <a:ahLst/>
            <a:cxnLst/>
            <a:rect l="l" t="t" r="r" b="b"/>
            <a:pathLst>
              <a:path w="1739622" h="1720381">
                <a:moveTo>
                  <a:pt x="1305961" y="0"/>
                </a:moveTo>
                <a:cubicBezTo>
                  <a:pt x="1684199" y="0"/>
                  <a:pt x="1846124" y="271939"/>
                  <a:pt x="1666006" y="604361"/>
                </a:cubicBezTo>
                <a:lnTo>
                  <a:pt x="1196995" y="1471136"/>
                </a:lnTo>
                <a:cubicBezTo>
                  <a:pt x="1017068" y="1803464"/>
                  <a:pt x="722555" y="1803464"/>
                  <a:pt x="542627" y="1471136"/>
                </a:cubicBezTo>
                <a:lnTo>
                  <a:pt x="73617" y="604361"/>
                </a:lnTo>
                <a:cubicBezTo>
                  <a:pt x="-106501" y="271939"/>
                  <a:pt x="55424" y="0"/>
                  <a:pt x="433661" y="0"/>
                </a:cubicBezTo>
                <a:close/>
              </a:path>
            </a:pathLst>
          </a:custGeom>
          <a:solidFill>
            <a:schemeClr val="accent2"/>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5662946" y="1729651"/>
            <a:ext cx="853409" cy="749960"/>
          </a:xfrm>
          <a:custGeom>
            <a:avLst/>
            <a:gdLst>
              <a:gd name="connsiteX0" fmla="*/ 189069 w 853409"/>
              <a:gd name="connsiteY0" fmla="*/ 520598 h 749960"/>
              <a:gd name="connsiteX1" fmla="*/ 138586 w 853409"/>
              <a:gd name="connsiteY1" fmla="*/ 570985 h 749960"/>
              <a:gd name="connsiteX2" fmla="*/ 84675 w 853409"/>
              <a:gd name="connsiteY2" fmla="*/ 599465 h 749960"/>
              <a:gd name="connsiteX3" fmla="*/ 84675 w 853409"/>
              <a:gd name="connsiteY3" fmla="*/ 720623 h 749960"/>
              <a:gd name="connsiteX4" fmla="*/ 85246 w 853409"/>
              <a:gd name="connsiteY4" fmla="*/ 720623 h 749960"/>
              <a:gd name="connsiteX5" fmla="*/ 188593 w 853409"/>
              <a:gd name="connsiteY5" fmla="*/ 720623 h 749960"/>
              <a:gd name="connsiteX6" fmla="*/ 189069 w 853409"/>
              <a:gd name="connsiteY6" fmla="*/ 720623 h 749960"/>
              <a:gd name="connsiteX7" fmla="*/ 269460 w 853409"/>
              <a:gd name="connsiteY7" fmla="*/ 518503 h 749960"/>
              <a:gd name="connsiteX8" fmla="*/ 269460 w 853409"/>
              <a:gd name="connsiteY8" fmla="*/ 720623 h 749960"/>
              <a:gd name="connsiteX9" fmla="*/ 269936 w 853409"/>
              <a:gd name="connsiteY9" fmla="*/ 720623 h 749960"/>
              <a:gd name="connsiteX10" fmla="*/ 373282 w 853409"/>
              <a:gd name="connsiteY10" fmla="*/ 720623 h 749960"/>
              <a:gd name="connsiteX11" fmla="*/ 373759 w 853409"/>
              <a:gd name="connsiteY11" fmla="*/ 720623 h 749960"/>
              <a:gd name="connsiteX12" fmla="*/ 373759 w 853409"/>
              <a:gd name="connsiteY12" fmla="*/ 594322 h 749960"/>
              <a:gd name="connsiteX13" fmla="*/ 315846 w 853409"/>
              <a:gd name="connsiteY13" fmla="*/ 564890 h 749960"/>
              <a:gd name="connsiteX14" fmla="*/ 558544 w 853409"/>
              <a:gd name="connsiteY14" fmla="*/ 470878 h 749960"/>
              <a:gd name="connsiteX15" fmla="*/ 464627 w 853409"/>
              <a:gd name="connsiteY15" fmla="*/ 564699 h 749960"/>
              <a:gd name="connsiteX16" fmla="*/ 454150 w 853409"/>
              <a:gd name="connsiteY16" fmla="*/ 573843 h 749960"/>
              <a:gd name="connsiteX17" fmla="*/ 454150 w 853409"/>
              <a:gd name="connsiteY17" fmla="*/ 720623 h 749960"/>
              <a:gd name="connsiteX18" fmla="*/ 454626 w 853409"/>
              <a:gd name="connsiteY18" fmla="*/ 720623 h 749960"/>
              <a:gd name="connsiteX19" fmla="*/ 558068 w 853409"/>
              <a:gd name="connsiteY19" fmla="*/ 720623 h 749960"/>
              <a:gd name="connsiteX20" fmla="*/ 558544 w 853409"/>
              <a:gd name="connsiteY20" fmla="*/ 720623 h 749960"/>
              <a:gd name="connsiteX21" fmla="*/ 217929 w 853409"/>
              <a:gd name="connsiteY21" fmla="*/ 450494 h 749960"/>
              <a:gd name="connsiteX22" fmla="*/ 217929 w 853409"/>
              <a:gd name="connsiteY22" fmla="*/ 720623 h 749960"/>
              <a:gd name="connsiteX23" fmla="*/ 188593 w 853409"/>
              <a:gd name="connsiteY23" fmla="*/ 749960 h 749960"/>
              <a:gd name="connsiteX24" fmla="*/ 85246 w 853409"/>
              <a:gd name="connsiteY24" fmla="*/ 749960 h 749960"/>
              <a:gd name="connsiteX25" fmla="*/ 55814 w 853409"/>
              <a:gd name="connsiteY25" fmla="*/ 720623 h 749960"/>
              <a:gd name="connsiteX26" fmla="*/ 55814 w 853409"/>
              <a:gd name="connsiteY26" fmla="*/ 573462 h 749960"/>
              <a:gd name="connsiteX27" fmla="*/ 69339 w 853409"/>
              <a:gd name="connsiteY27" fmla="*/ 572509 h 749960"/>
              <a:gd name="connsiteX28" fmla="*/ 118203 w 853409"/>
              <a:gd name="connsiteY28" fmla="*/ 550125 h 749960"/>
              <a:gd name="connsiteX29" fmla="*/ 240599 w 853409"/>
              <a:gd name="connsiteY29" fmla="*/ 448875 h 749960"/>
              <a:gd name="connsiteX30" fmla="*/ 335849 w 853409"/>
              <a:gd name="connsiteY30" fmla="*/ 544125 h 749960"/>
              <a:gd name="connsiteX31" fmla="*/ 388522 w 853409"/>
              <a:gd name="connsiteY31" fmla="*/ 567175 h 749960"/>
              <a:gd name="connsiteX32" fmla="*/ 402619 w 853409"/>
              <a:gd name="connsiteY32" fmla="*/ 567175 h 749960"/>
              <a:gd name="connsiteX33" fmla="*/ 402619 w 853409"/>
              <a:gd name="connsiteY33" fmla="*/ 720814 h 749960"/>
              <a:gd name="connsiteX34" fmla="*/ 373282 w 853409"/>
              <a:gd name="connsiteY34" fmla="*/ 749960 h 749960"/>
              <a:gd name="connsiteX35" fmla="*/ 269936 w 853409"/>
              <a:gd name="connsiteY35" fmla="*/ 749960 h 749960"/>
              <a:gd name="connsiteX36" fmla="*/ 240599 w 853409"/>
              <a:gd name="connsiteY36" fmla="*/ 720623 h 749960"/>
              <a:gd name="connsiteX37" fmla="*/ 587119 w 853409"/>
              <a:gd name="connsiteY37" fmla="*/ 402012 h 749960"/>
              <a:gd name="connsiteX38" fmla="*/ 587119 w 853409"/>
              <a:gd name="connsiteY38" fmla="*/ 721385 h 749960"/>
              <a:gd name="connsiteX39" fmla="*/ 558068 w 853409"/>
              <a:gd name="connsiteY39" fmla="*/ 749960 h 749960"/>
              <a:gd name="connsiteX40" fmla="*/ 454626 w 853409"/>
              <a:gd name="connsiteY40" fmla="*/ 749960 h 749960"/>
              <a:gd name="connsiteX41" fmla="*/ 425289 w 853409"/>
              <a:gd name="connsiteY41" fmla="*/ 720623 h 749960"/>
              <a:gd name="connsiteX42" fmla="*/ 425289 w 853409"/>
              <a:gd name="connsiteY42" fmla="*/ 558698 h 749960"/>
              <a:gd name="connsiteX43" fmla="*/ 431957 w 853409"/>
              <a:gd name="connsiteY43" fmla="*/ 554412 h 749960"/>
              <a:gd name="connsiteX44" fmla="*/ 444244 w 853409"/>
              <a:gd name="connsiteY44" fmla="*/ 544887 h 749960"/>
              <a:gd name="connsiteX45" fmla="*/ 742948 w 853409"/>
              <a:gd name="connsiteY45" fmla="*/ 285997 h 749960"/>
              <a:gd name="connsiteX46" fmla="*/ 638554 w 853409"/>
              <a:gd name="connsiteY46" fmla="*/ 390296 h 749960"/>
              <a:gd name="connsiteX47" fmla="*/ 638554 w 853409"/>
              <a:gd name="connsiteY47" fmla="*/ 720623 h 749960"/>
              <a:gd name="connsiteX48" fmla="*/ 639125 w 853409"/>
              <a:gd name="connsiteY48" fmla="*/ 720623 h 749960"/>
              <a:gd name="connsiteX49" fmla="*/ 742471 w 853409"/>
              <a:gd name="connsiteY49" fmla="*/ 720623 h 749960"/>
              <a:gd name="connsiteX50" fmla="*/ 742948 w 853409"/>
              <a:gd name="connsiteY50" fmla="*/ 720623 h 749960"/>
              <a:gd name="connsiteX51" fmla="*/ 750377 w 853409"/>
              <a:gd name="connsiteY51" fmla="*/ 235991 h 749960"/>
              <a:gd name="connsiteX52" fmla="*/ 774856 w 853409"/>
              <a:gd name="connsiteY52" fmla="*/ 256946 h 749960"/>
              <a:gd name="connsiteX53" fmla="*/ 771904 w 853409"/>
              <a:gd name="connsiteY53" fmla="*/ 720623 h 749960"/>
              <a:gd name="connsiteX54" fmla="*/ 742757 w 853409"/>
              <a:gd name="connsiteY54" fmla="*/ 749960 h 749960"/>
              <a:gd name="connsiteX55" fmla="*/ 639411 w 853409"/>
              <a:gd name="connsiteY55" fmla="*/ 749960 h 749960"/>
              <a:gd name="connsiteX56" fmla="*/ 610074 w 853409"/>
              <a:gd name="connsiteY56" fmla="*/ 720623 h 749960"/>
              <a:gd name="connsiteX57" fmla="*/ 610074 w 853409"/>
              <a:gd name="connsiteY57" fmla="*/ 380390 h 749960"/>
              <a:gd name="connsiteX58" fmla="*/ 807813 w 853409"/>
              <a:gd name="connsiteY58" fmla="*/ 29966 h 749960"/>
              <a:gd name="connsiteX59" fmla="*/ 736566 w 853409"/>
              <a:gd name="connsiteY59" fmla="*/ 33299 h 749960"/>
              <a:gd name="connsiteX60" fmla="*/ 663890 w 853409"/>
              <a:gd name="connsiteY60" fmla="*/ 36728 h 749960"/>
              <a:gd name="connsiteX61" fmla="*/ 651413 w 853409"/>
              <a:gd name="connsiteY61" fmla="*/ 40157 h 749960"/>
              <a:gd name="connsiteX62" fmla="*/ 649222 w 853409"/>
              <a:gd name="connsiteY62" fmla="*/ 43491 h 749960"/>
              <a:gd name="connsiteX63" fmla="*/ 653984 w 853409"/>
              <a:gd name="connsiteY63" fmla="*/ 57398 h 749960"/>
              <a:gd name="connsiteX64" fmla="*/ 666081 w 853409"/>
              <a:gd name="connsiteY64" fmla="*/ 69685 h 749960"/>
              <a:gd name="connsiteX65" fmla="*/ 691132 w 853409"/>
              <a:gd name="connsiteY65" fmla="*/ 94736 h 749960"/>
              <a:gd name="connsiteX66" fmla="*/ 701609 w 853409"/>
              <a:gd name="connsiteY66" fmla="*/ 104927 h 749960"/>
              <a:gd name="connsiteX67" fmla="*/ 390237 w 853409"/>
              <a:gd name="connsiteY67" fmla="*/ 416395 h 749960"/>
              <a:gd name="connsiteX68" fmla="*/ 249172 w 853409"/>
              <a:gd name="connsiteY68" fmla="*/ 274758 h 749960"/>
              <a:gd name="connsiteX69" fmla="*/ 229931 w 853409"/>
              <a:gd name="connsiteY69" fmla="*/ 266852 h 749960"/>
              <a:gd name="connsiteX70" fmla="*/ 210881 w 853409"/>
              <a:gd name="connsiteY70" fmla="*/ 274758 h 749960"/>
              <a:gd name="connsiteX71" fmla="*/ 36764 w 853409"/>
              <a:gd name="connsiteY71" fmla="*/ 448685 h 749960"/>
              <a:gd name="connsiteX72" fmla="*/ 36764 w 853409"/>
              <a:gd name="connsiteY72" fmla="*/ 486785 h 749960"/>
              <a:gd name="connsiteX73" fmla="*/ 44575 w 853409"/>
              <a:gd name="connsiteY73" fmla="*/ 494595 h 749960"/>
              <a:gd name="connsiteX74" fmla="*/ 63625 w 853409"/>
              <a:gd name="connsiteY74" fmla="*/ 502596 h 749960"/>
              <a:gd name="connsiteX75" fmla="*/ 82675 w 853409"/>
              <a:gd name="connsiteY75" fmla="*/ 494595 h 749960"/>
              <a:gd name="connsiteX76" fmla="*/ 229931 w 853409"/>
              <a:gd name="connsiteY76" fmla="*/ 348101 h 749960"/>
              <a:gd name="connsiteX77" fmla="*/ 370806 w 853409"/>
              <a:gd name="connsiteY77" fmla="*/ 488975 h 749960"/>
              <a:gd name="connsiteX78" fmla="*/ 389856 w 853409"/>
              <a:gd name="connsiteY78" fmla="*/ 496976 h 749960"/>
              <a:gd name="connsiteX79" fmla="*/ 408906 w 853409"/>
              <a:gd name="connsiteY79" fmla="*/ 488880 h 749960"/>
              <a:gd name="connsiteX80" fmla="*/ 747044 w 853409"/>
              <a:gd name="connsiteY80" fmla="*/ 150647 h 749960"/>
              <a:gd name="connsiteX81" fmla="*/ 794669 w 853409"/>
              <a:gd name="connsiteY81" fmla="*/ 198272 h 749960"/>
              <a:gd name="connsiteX82" fmla="*/ 804194 w 853409"/>
              <a:gd name="connsiteY82" fmla="*/ 204559 h 749960"/>
              <a:gd name="connsiteX83" fmla="*/ 809242 w 853409"/>
              <a:gd name="connsiteY83" fmla="*/ 203130 h 749960"/>
              <a:gd name="connsiteX84" fmla="*/ 817719 w 853409"/>
              <a:gd name="connsiteY84" fmla="*/ 185985 h 749960"/>
              <a:gd name="connsiteX85" fmla="*/ 821815 w 853409"/>
              <a:gd name="connsiteY85" fmla="*/ 100260 h 749960"/>
              <a:gd name="connsiteX86" fmla="*/ 824387 w 853409"/>
              <a:gd name="connsiteY86" fmla="*/ 45396 h 749960"/>
              <a:gd name="connsiteX87" fmla="*/ 821434 w 853409"/>
              <a:gd name="connsiteY87" fmla="*/ 33299 h 749960"/>
              <a:gd name="connsiteX88" fmla="*/ 810194 w 853409"/>
              <a:gd name="connsiteY88" fmla="*/ 29966 h 749960"/>
              <a:gd name="connsiteX89" fmla="*/ 807146 w 853409"/>
              <a:gd name="connsiteY89" fmla="*/ 57 h 749960"/>
              <a:gd name="connsiteX90" fmla="*/ 810004 w 853409"/>
              <a:gd name="connsiteY90" fmla="*/ 57 h 749960"/>
              <a:gd name="connsiteX91" fmla="*/ 842294 w 853409"/>
              <a:gd name="connsiteY91" fmla="*/ 12535 h 749960"/>
              <a:gd name="connsiteX92" fmla="*/ 853152 w 853409"/>
              <a:gd name="connsiteY92" fmla="*/ 46063 h 749960"/>
              <a:gd name="connsiteX93" fmla="*/ 850580 w 853409"/>
              <a:gd name="connsiteY93" fmla="*/ 100927 h 749960"/>
              <a:gd name="connsiteX94" fmla="*/ 846580 w 853409"/>
              <a:gd name="connsiteY94" fmla="*/ 186652 h 749960"/>
              <a:gd name="connsiteX95" fmla="*/ 833340 w 853409"/>
              <a:gd name="connsiteY95" fmla="*/ 220180 h 749960"/>
              <a:gd name="connsiteX96" fmla="*/ 823148 w 853409"/>
              <a:gd name="connsiteY96" fmla="*/ 227800 h 749960"/>
              <a:gd name="connsiteX97" fmla="*/ 804098 w 853409"/>
              <a:gd name="connsiteY97" fmla="*/ 232848 h 749960"/>
              <a:gd name="connsiteX98" fmla="*/ 774095 w 853409"/>
              <a:gd name="connsiteY98" fmla="*/ 218180 h 749960"/>
              <a:gd name="connsiteX99" fmla="*/ 747234 w 853409"/>
              <a:gd name="connsiteY99" fmla="*/ 191319 h 749960"/>
              <a:gd name="connsiteX100" fmla="*/ 429766 w 853409"/>
              <a:gd name="connsiteY100" fmla="*/ 509168 h 749960"/>
              <a:gd name="connsiteX101" fmla="*/ 390046 w 853409"/>
              <a:gd name="connsiteY101" fmla="*/ 525647 h 749960"/>
              <a:gd name="connsiteX102" fmla="*/ 350422 w 853409"/>
              <a:gd name="connsiteY102" fmla="*/ 509168 h 749960"/>
              <a:gd name="connsiteX103" fmla="*/ 229931 w 853409"/>
              <a:gd name="connsiteY103" fmla="*/ 388677 h 749960"/>
              <a:gd name="connsiteX104" fmla="*/ 103344 w 853409"/>
              <a:gd name="connsiteY104" fmla="*/ 515264 h 749960"/>
              <a:gd name="connsiteX105" fmla="*/ 63815 w 853409"/>
              <a:gd name="connsiteY105" fmla="*/ 531743 h 749960"/>
              <a:gd name="connsiteX106" fmla="*/ 24191 w 853409"/>
              <a:gd name="connsiteY106" fmla="*/ 515264 h 749960"/>
              <a:gd name="connsiteX107" fmla="*/ 16381 w 853409"/>
              <a:gd name="connsiteY107" fmla="*/ 507454 h 749960"/>
              <a:gd name="connsiteX108" fmla="*/ 16381 w 853409"/>
              <a:gd name="connsiteY108" fmla="*/ 428301 h 749960"/>
              <a:gd name="connsiteX109" fmla="*/ 190879 w 853409"/>
              <a:gd name="connsiteY109" fmla="*/ 254375 h 749960"/>
              <a:gd name="connsiteX110" fmla="*/ 270127 w 853409"/>
              <a:gd name="connsiteY110" fmla="*/ 254375 h 749960"/>
              <a:gd name="connsiteX111" fmla="*/ 390523 w 853409"/>
              <a:gd name="connsiteY111" fmla="*/ 374866 h 749960"/>
              <a:gd name="connsiteX112" fmla="*/ 660842 w 853409"/>
              <a:gd name="connsiteY112" fmla="*/ 104356 h 749960"/>
              <a:gd name="connsiteX113" fmla="*/ 645793 w 853409"/>
              <a:gd name="connsiteY113" fmla="*/ 89116 h 749960"/>
              <a:gd name="connsiteX114" fmla="*/ 633791 w 853409"/>
              <a:gd name="connsiteY114" fmla="*/ 76924 h 749960"/>
              <a:gd name="connsiteX115" fmla="*/ 623314 w 853409"/>
              <a:gd name="connsiteY115" fmla="*/ 30728 h 749960"/>
              <a:gd name="connsiteX116" fmla="*/ 631505 w 853409"/>
              <a:gd name="connsiteY116" fmla="*/ 18631 h 749960"/>
              <a:gd name="connsiteX117" fmla="*/ 662842 w 853409"/>
              <a:gd name="connsiteY117" fmla="*/ 6820 h 749960"/>
              <a:gd name="connsiteX118" fmla="*/ 735613 w 853409"/>
              <a:gd name="connsiteY118" fmla="*/ 3391 h 749960"/>
            </a:gdLst>
            <a:ahLst/>
            <a:cxnLst/>
            <a:rect l="l" t="t" r="r" b="b"/>
            <a:pathLst>
              <a:path w="853409" h="749960">
                <a:moveTo>
                  <a:pt x="189069" y="520598"/>
                </a:moveTo>
                <a:lnTo>
                  <a:pt x="138586" y="570985"/>
                </a:lnTo>
                <a:cubicBezTo>
                  <a:pt x="123832" y="585613"/>
                  <a:pt x="105068" y="595526"/>
                  <a:pt x="84675" y="599465"/>
                </a:cubicBezTo>
                <a:lnTo>
                  <a:pt x="84675" y="720623"/>
                </a:lnTo>
                <a:cubicBezTo>
                  <a:pt x="84856" y="720728"/>
                  <a:pt x="85065" y="720728"/>
                  <a:pt x="85246" y="720623"/>
                </a:cubicBezTo>
                <a:lnTo>
                  <a:pt x="188593" y="720623"/>
                </a:lnTo>
                <a:cubicBezTo>
                  <a:pt x="188735" y="720709"/>
                  <a:pt x="188926" y="720709"/>
                  <a:pt x="189069" y="720623"/>
                </a:cubicBezTo>
                <a:close/>
                <a:moveTo>
                  <a:pt x="269460" y="518503"/>
                </a:moveTo>
                <a:lnTo>
                  <a:pt x="269460" y="720623"/>
                </a:lnTo>
                <a:cubicBezTo>
                  <a:pt x="269460" y="720623"/>
                  <a:pt x="269460" y="720623"/>
                  <a:pt x="269936" y="720623"/>
                </a:cubicBezTo>
                <a:lnTo>
                  <a:pt x="373282" y="720623"/>
                </a:lnTo>
                <a:cubicBezTo>
                  <a:pt x="373425" y="720709"/>
                  <a:pt x="373616" y="720709"/>
                  <a:pt x="373759" y="720623"/>
                </a:cubicBezTo>
                <a:lnTo>
                  <a:pt x="373759" y="594322"/>
                </a:lnTo>
                <a:cubicBezTo>
                  <a:pt x="351822" y="590895"/>
                  <a:pt x="331544" y="580588"/>
                  <a:pt x="315846" y="564890"/>
                </a:cubicBezTo>
                <a:close/>
                <a:moveTo>
                  <a:pt x="558544" y="470878"/>
                </a:moveTo>
                <a:lnTo>
                  <a:pt x="464627" y="564699"/>
                </a:lnTo>
                <a:cubicBezTo>
                  <a:pt x="461389" y="568022"/>
                  <a:pt x="457884" y="571080"/>
                  <a:pt x="454150" y="573843"/>
                </a:cubicBezTo>
                <a:lnTo>
                  <a:pt x="454150" y="720623"/>
                </a:lnTo>
                <a:cubicBezTo>
                  <a:pt x="454150" y="720623"/>
                  <a:pt x="454150" y="720623"/>
                  <a:pt x="454626" y="720623"/>
                </a:cubicBezTo>
                <a:lnTo>
                  <a:pt x="558068" y="720623"/>
                </a:lnTo>
                <a:cubicBezTo>
                  <a:pt x="558068" y="720623"/>
                  <a:pt x="558544" y="720623"/>
                  <a:pt x="558544" y="720623"/>
                </a:cubicBezTo>
                <a:close/>
                <a:moveTo>
                  <a:pt x="217929" y="450494"/>
                </a:moveTo>
                <a:lnTo>
                  <a:pt x="217929" y="720623"/>
                </a:lnTo>
                <a:cubicBezTo>
                  <a:pt x="217882" y="736806"/>
                  <a:pt x="204776" y="749912"/>
                  <a:pt x="188593" y="749960"/>
                </a:cubicBezTo>
                <a:lnTo>
                  <a:pt x="85246" y="749960"/>
                </a:lnTo>
                <a:cubicBezTo>
                  <a:pt x="69054" y="749912"/>
                  <a:pt x="55919" y="736815"/>
                  <a:pt x="55814" y="720623"/>
                </a:cubicBezTo>
                <a:lnTo>
                  <a:pt x="55814" y="573462"/>
                </a:lnTo>
                <a:lnTo>
                  <a:pt x="69339" y="572509"/>
                </a:lnTo>
                <a:cubicBezTo>
                  <a:pt x="87808" y="571230"/>
                  <a:pt x="105173" y="563274"/>
                  <a:pt x="118203" y="550125"/>
                </a:cubicBezTo>
                <a:close/>
                <a:moveTo>
                  <a:pt x="240599" y="448875"/>
                </a:moveTo>
                <a:lnTo>
                  <a:pt x="335849" y="544125"/>
                </a:lnTo>
                <a:cubicBezTo>
                  <a:pt x="349727" y="558392"/>
                  <a:pt x="368625" y="566665"/>
                  <a:pt x="388522" y="567175"/>
                </a:cubicBezTo>
                <a:lnTo>
                  <a:pt x="402619" y="567175"/>
                </a:lnTo>
                <a:lnTo>
                  <a:pt x="402619" y="720814"/>
                </a:lnTo>
                <a:cubicBezTo>
                  <a:pt x="402467" y="736921"/>
                  <a:pt x="389389" y="749913"/>
                  <a:pt x="373282" y="749960"/>
                </a:cubicBezTo>
                <a:lnTo>
                  <a:pt x="269936" y="749960"/>
                </a:lnTo>
                <a:cubicBezTo>
                  <a:pt x="253753" y="749913"/>
                  <a:pt x="240647" y="736806"/>
                  <a:pt x="240599" y="720623"/>
                </a:cubicBezTo>
                <a:close/>
                <a:moveTo>
                  <a:pt x="587119" y="402012"/>
                </a:moveTo>
                <a:lnTo>
                  <a:pt x="587119" y="721385"/>
                </a:lnTo>
                <a:cubicBezTo>
                  <a:pt x="586662" y="737159"/>
                  <a:pt x="573841" y="749760"/>
                  <a:pt x="558068" y="749960"/>
                </a:cubicBezTo>
                <a:lnTo>
                  <a:pt x="454626" y="749960"/>
                </a:lnTo>
                <a:cubicBezTo>
                  <a:pt x="438443" y="749913"/>
                  <a:pt x="425337" y="736806"/>
                  <a:pt x="425289" y="720623"/>
                </a:cubicBezTo>
                <a:lnTo>
                  <a:pt x="425289" y="558698"/>
                </a:lnTo>
                <a:lnTo>
                  <a:pt x="431957" y="554412"/>
                </a:lnTo>
                <a:cubicBezTo>
                  <a:pt x="436376" y="551679"/>
                  <a:pt x="440491" y="548486"/>
                  <a:pt x="444244" y="544887"/>
                </a:cubicBezTo>
                <a:close/>
                <a:moveTo>
                  <a:pt x="742948" y="285997"/>
                </a:moveTo>
                <a:lnTo>
                  <a:pt x="638554" y="390296"/>
                </a:lnTo>
                <a:lnTo>
                  <a:pt x="638554" y="720623"/>
                </a:lnTo>
                <a:cubicBezTo>
                  <a:pt x="638735" y="720728"/>
                  <a:pt x="638944" y="720728"/>
                  <a:pt x="639125" y="720623"/>
                </a:cubicBezTo>
                <a:lnTo>
                  <a:pt x="742471" y="720623"/>
                </a:lnTo>
                <a:cubicBezTo>
                  <a:pt x="742471" y="720623"/>
                  <a:pt x="742948" y="720623"/>
                  <a:pt x="742948" y="720623"/>
                </a:cubicBezTo>
                <a:close/>
                <a:moveTo>
                  <a:pt x="750377" y="235991"/>
                </a:moveTo>
                <a:lnTo>
                  <a:pt x="774856" y="256946"/>
                </a:lnTo>
                <a:lnTo>
                  <a:pt x="771904" y="720623"/>
                </a:lnTo>
                <a:cubicBezTo>
                  <a:pt x="771856" y="736730"/>
                  <a:pt x="758864" y="749808"/>
                  <a:pt x="742757" y="749960"/>
                </a:cubicBezTo>
                <a:lnTo>
                  <a:pt x="639411" y="749960"/>
                </a:lnTo>
                <a:cubicBezTo>
                  <a:pt x="623228" y="749912"/>
                  <a:pt x="610122" y="736806"/>
                  <a:pt x="610074" y="720623"/>
                </a:cubicBezTo>
                <a:lnTo>
                  <a:pt x="610074" y="380390"/>
                </a:lnTo>
                <a:close/>
                <a:moveTo>
                  <a:pt x="807813" y="29966"/>
                </a:moveTo>
                <a:lnTo>
                  <a:pt x="736566" y="33299"/>
                </a:lnTo>
                <a:lnTo>
                  <a:pt x="663890" y="36728"/>
                </a:lnTo>
                <a:cubicBezTo>
                  <a:pt x="659442" y="36247"/>
                  <a:pt x="654984" y="37473"/>
                  <a:pt x="651413" y="40157"/>
                </a:cubicBezTo>
                <a:cubicBezTo>
                  <a:pt x="650450" y="41101"/>
                  <a:pt x="649707" y="42238"/>
                  <a:pt x="649222" y="43491"/>
                </a:cubicBezTo>
                <a:cubicBezTo>
                  <a:pt x="646936" y="48539"/>
                  <a:pt x="647793" y="51206"/>
                  <a:pt x="653984" y="57398"/>
                </a:cubicBezTo>
                <a:lnTo>
                  <a:pt x="666081" y="69685"/>
                </a:lnTo>
                <a:cubicBezTo>
                  <a:pt x="674463" y="78257"/>
                  <a:pt x="682940" y="86639"/>
                  <a:pt x="691132" y="94736"/>
                </a:cubicBezTo>
                <a:lnTo>
                  <a:pt x="701609" y="104927"/>
                </a:lnTo>
                <a:lnTo>
                  <a:pt x="390237" y="416395"/>
                </a:lnTo>
                <a:lnTo>
                  <a:pt x="249172" y="274758"/>
                </a:lnTo>
                <a:cubicBezTo>
                  <a:pt x="244057" y="269681"/>
                  <a:pt x="237142" y="266839"/>
                  <a:pt x="229931" y="266852"/>
                </a:cubicBezTo>
                <a:cubicBezTo>
                  <a:pt x="222787" y="266858"/>
                  <a:pt x="215929" y="269701"/>
                  <a:pt x="210881" y="274758"/>
                </a:cubicBezTo>
                <a:lnTo>
                  <a:pt x="36764" y="448685"/>
                </a:lnTo>
                <a:cubicBezTo>
                  <a:pt x="26353" y="459252"/>
                  <a:pt x="26353" y="476218"/>
                  <a:pt x="36764" y="486785"/>
                </a:cubicBezTo>
                <a:lnTo>
                  <a:pt x="44575" y="494595"/>
                </a:lnTo>
                <a:cubicBezTo>
                  <a:pt x="49623" y="499669"/>
                  <a:pt x="56471" y="502545"/>
                  <a:pt x="63625" y="502596"/>
                </a:cubicBezTo>
                <a:cubicBezTo>
                  <a:pt x="70797" y="502619"/>
                  <a:pt x="77674" y="499732"/>
                  <a:pt x="82675" y="494595"/>
                </a:cubicBezTo>
                <a:lnTo>
                  <a:pt x="229931" y="348101"/>
                </a:lnTo>
                <a:lnTo>
                  <a:pt x="370806" y="488975"/>
                </a:lnTo>
                <a:cubicBezTo>
                  <a:pt x="375854" y="494049"/>
                  <a:pt x="382703" y="496925"/>
                  <a:pt x="389856" y="496976"/>
                </a:cubicBezTo>
                <a:cubicBezTo>
                  <a:pt x="397019" y="496858"/>
                  <a:pt x="403848" y="493954"/>
                  <a:pt x="408906" y="488880"/>
                </a:cubicBezTo>
                <a:lnTo>
                  <a:pt x="747044" y="150647"/>
                </a:lnTo>
                <a:lnTo>
                  <a:pt x="794669" y="198272"/>
                </a:lnTo>
                <a:cubicBezTo>
                  <a:pt x="798479" y="202082"/>
                  <a:pt x="801146" y="204559"/>
                  <a:pt x="804194" y="204559"/>
                </a:cubicBezTo>
                <a:cubicBezTo>
                  <a:pt x="805965" y="204487"/>
                  <a:pt x="807699" y="203998"/>
                  <a:pt x="809242" y="203130"/>
                </a:cubicBezTo>
                <a:cubicBezTo>
                  <a:pt x="815395" y="199766"/>
                  <a:pt x="818776" y="192914"/>
                  <a:pt x="817719" y="185985"/>
                </a:cubicBezTo>
                <a:cubicBezTo>
                  <a:pt x="819053" y="157410"/>
                  <a:pt x="820386" y="128264"/>
                  <a:pt x="821815" y="100260"/>
                </a:cubicBezTo>
                <a:lnTo>
                  <a:pt x="824387" y="45396"/>
                </a:lnTo>
                <a:cubicBezTo>
                  <a:pt x="824863" y="36728"/>
                  <a:pt x="822291" y="34061"/>
                  <a:pt x="821434" y="33299"/>
                </a:cubicBezTo>
                <a:cubicBezTo>
                  <a:pt x="818243" y="30807"/>
                  <a:pt x="814223" y="29615"/>
                  <a:pt x="810194" y="29966"/>
                </a:cubicBezTo>
                <a:close/>
                <a:moveTo>
                  <a:pt x="807146" y="57"/>
                </a:moveTo>
                <a:lnTo>
                  <a:pt x="810004" y="57"/>
                </a:lnTo>
                <a:cubicBezTo>
                  <a:pt x="822053" y="-569"/>
                  <a:pt x="833797" y="3970"/>
                  <a:pt x="842294" y="12535"/>
                </a:cubicBezTo>
                <a:cubicBezTo>
                  <a:pt x="850542" y="21644"/>
                  <a:pt x="854495" y="33848"/>
                  <a:pt x="853152" y="46063"/>
                </a:cubicBezTo>
                <a:lnTo>
                  <a:pt x="850580" y="100927"/>
                </a:lnTo>
                <a:cubicBezTo>
                  <a:pt x="849247" y="129502"/>
                  <a:pt x="847818" y="158077"/>
                  <a:pt x="846580" y="186652"/>
                </a:cubicBezTo>
                <a:cubicBezTo>
                  <a:pt x="846618" y="199111"/>
                  <a:pt x="841884" y="211110"/>
                  <a:pt x="833340" y="220180"/>
                </a:cubicBezTo>
                <a:cubicBezTo>
                  <a:pt x="830302" y="223164"/>
                  <a:pt x="826872" y="225727"/>
                  <a:pt x="823148" y="227800"/>
                </a:cubicBezTo>
                <a:cubicBezTo>
                  <a:pt x="817338" y="231083"/>
                  <a:pt x="810775" y="232821"/>
                  <a:pt x="804098" y="232848"/>
                </a:cubicBezTo>
                <a:cubicBezTo>
                  <a:pt x="792497" y="232327"/>
                  <a:pt x="781629" y="227015"/>
                  <a:pt x="774095" y="218180"/>
                </a:cubicBezTo>
                <a:lnTo>
                  <a:pt x="747234" y="191319"/>
                </a:lnTo>
                <a:lnTo>
                  <a:pt x="429766" y="509168"/>
                </a:lnTo>
                <a:cubicBezTo>
                  <a:pt x="419221" y="519692"/>
                  <a:pt x="404944" y="525616"/>
                  <a:pt x="390046" y="525647"/>
                </a:cubicBezTo>
                <a:cubicBezTo>
                  <a:pt x="375168" y="525653"/>
                  <a:pt x="360910" y="519722"/>
                  <a:pt x="350422" y="509168"/>
                </a:cubicBezTo>
                <a:lnTo>
                  <a:pt x="229931" y="388677"/>
                </a:lnTo>
                <a:lnTo>
                  <a:pt x="103344" y="515264"/>
                </a:lnTo>
                <a:cubicBezTo>
                  <a:pt x="92904" y="525821"/>
                  <a:pt x="78665" y="531756"/>
                  <a:pt x="63815" y="531743"/>
                </a:cubicBezTo>
                <a:cubicBezTo>
                  <a:pt x="48937" y="531749"/>
                  <a:pt x="34678" y="525818"/>
                  <a:pt x="24191" y="515264"/>
                </a:cubicBezTo>
                <a:lnTo>
                  <a:pt x="16381" y="507454"/>
                </a:lnTo>
                <a:cubicBezTo>
                  <a:pt x="-5460" y="485588"/>
                  <a:pt x="-5460" y="450167"/>
                  <a:pt x="16381" y="428301"/>
                </a:cubicBezTo>
                <a:lnTo>
                  <a:pt x="190879" y="254375"/>
                </a:lnTo>
                <a:cubicBezTo>
                  <a:pt x="212777" y="232527"/>
                  <a:pt x="248229" y="232527"/>
                  <a:pt x="270127" y="254375"/>
                </a:cubicBezTo>
                <a:lnTo>
                  <a:pt x="390523" y="374866"/>
                </a:lnTo>
                <a:lnTo>
                  <a:pt x="660842" y="104356"/>
                </a:lnTo>
                <a:lnTo>
                  <a:pt x="645793" y="89116"/>
                </a:lnTo>
                <a:lnTo>
                  <a:pt x="633791" y="76924"/>
                </a:lnTo>
                <a:cubicBezTo>
                  <a:pt x="619408" y="62541"/>
                  <a:pt x="615789" y="46920"/>
                  <a:pt x="623314" y="30728"/>
                </a:cubicBezTo>
                <a:cubicBezTo>
                  <a:pt x="625276" y="26226"/>
                  <a:pt x="628057" y="22125"/>
                  <a:pt x="631505" y="18631"/>
                </a:cubicBezTo>
                <a:cubicBezTo>
                  <a:pt x="640049" y="10822"/>
                  <a:pt x="651270" y="6594"/>
                  <a:pt x="662842" y="6820"/>
                </a:cubicBezTo>
                <a:lnTo>
                  <a:pt x="735613" y="3391"/>
                </a:lnTo>
                <a:close/>
              </a:path>
            </a:pathLst>
          </a:custGeom>
          <a:solidFill>
            <a:schemeClr val="bg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3" name="标题 1"/>
          <p:cNvSpPr txBox="1"/>
          <p:nvPr/>
        </p:nvSpPr>
        <p:spPr>
          <a:xfrm>
            <a:off x="4453741" y="3175470"/>
            <a:ext cx="3246418" cy="792000"/>
          </a:xfrm>
          <a:prstGeom prst="rect">
            <a:avLst/>
          </a:prstGeom>
          <a:noFill/>
          <a:ln>
            <a:noFill/>
          </a:ln>
        </p:spPr>
        <p:txBody>
          <a:bodyPr vert="horz" wrap="square" lIns="0" tIns="0" rIns="0" bIns="0" rtlCol="0" anchor="ctr"/>
          <a:lstStyle/>
          <a:p>
            <a:pPr algn="ctr">
              <a:lnSpc>
                <a:spcPct val="130000"/>
              </a:lnSpc>
            </a:pPr>
            <a:r>
              <a:rPr kumimoji="1" lang="en-US" altLang="zh-CN" sz="2000" dirty="0">
                <a:ln w="12700">
                  <a:noFill/>
                </a:ln>
                <a:solidFill>
                  <a:srgbClr val="262626">
                    <a:alpha val="100000"/>
                  </a:srgbClr>
                </a:solidFill>
                <a:latin typeface="Source Han Sans CN Bold"/>
                <a:ea typeface="Source Han Sans CN Bold"/>
                <a:cs typeface="Source Han Sans CN Bold"/>
              </a:rPr>
              <a:t>Shift in Focus to Textual Content</a:t>
            </a:r>
            <a:endParaRPr kumimoji="1" lang="zh-CN" altLang="en-US" sz="2000" dirty="0"/>
          </a:p>
        </p:txBody>
      </p:sp>
      <p:sp>
        <p:nvSpPr>
          <p:cNvPr id="14" name="标题 1"/>
          <p:cNvSpPr txBox="1"/>
          <p:nvPr/>
        </p:nvSpPr>
        <p:spPr>
          <a:xfrm>
            <a:off x="4020427" y="3914396"/>
            <a:ext cx="3857567" cy="1778446"/>
          </a:xfrm>
          <a:prstGeom prst="rect">
            <a:avLst/>
          </a:prstGeom>
          <a:noFill/>
          <a:ln>
            <a:noFill/>
          </a:ln>
        </p:spPr>
        <p:txBody>
          <a:bodyPr vert="horz" wrap="square" lIns="0" tIns="0" rIns="0" bIns="0" rtlCol="0" anchor="t"/>
          <a:lstStyle/>
          <a:p>
            <a:pPr algn="ctr">
              <a:lnSpc>
                <a:spcPct val="150000"/>
              </a:lnSpc>
            </a:pPr>
            <a:r>
              <a:rPr kumimoji="1" lang="en-US" altLang="zh-CN" sz="1600" dirty="0">
                <a:ln w="12700">
                  <a:noFill/>
                </a:ln>
                <a:solidFill>
                  <a:srgbClr val="404040">
                    <a:alpha val="100000"/>
                  </a:srgbClr>
                </a:solidFill>
                <a:latin typeface="Source Han Sans"/>
                <a:ea typeface="Source Han Sans"/>
                <a:cs typeface="Source Han Sans"/>
              </a:rPr>
              <a:t>The focus of “</a:t>
            </a:r>
            <a:r>
              <a:rPr kumimoji="1" lang="en-US" altLang="zh-CN" sz="1600" dirty="0" err="1">
                <a:ln w="12700">
                  <a:noFill/>
                </a:ln>
                <a:solidFill>
                  <a:srgbClr val="404040">
                    <a:alpha val="100000"/>
                  </a:srgbClr>
                </a:solidFill>
                <a:latin typeface="Source Han Sans"/>
                <a:ea typeface="Source Han Sans"/>
                <a:cs typeface="Source Han Sans"/>
              </a:rPr>
              <a:t>danmu</a:t>
            </a:r>
            <a:r>
              <a:rPr kumimoji="1" lang="en-US" altLang="zh-CN" sz="1600" dirty="0">
                <a:ln w="12700">
                  <a:noFill/>
                </a:ln>
                <a:solidFill>
                  <a:srgbClr val="404040">
                    <a:alpha val="100000"/>
                  </a:srgbClr>
                </a:solidFill>
                <a:latin typeface="Source Han Sans"/>
                <a:ea typeface="Source Han Sans"/>
                <a:cs typeface="Source Han Sans"/>
              </a:rPr>
              <a:t> culture” has shifted from the visual form of </a:t>
            </a:r>
            <a:r>
              <a:rPr kumimoji="1" lang="en-US" altLang="zh-CN" sz="1600" dirty="0" err="1">
                <a:ln w="12700">
                  <a:noFill/>
                </a:ln>
                <a:solidFill>
                  <a:srgbClr val="404040">
                    <a:alpha val="100000"/>
                  </a:srgbClr>
                </a:solidFill>
                <a:latin typeface="Source Han Sans"/>
                <a:ea typeface="Source Han Sans"/>
                <a:cs typeface="Source Han Sans"/>
              </a:rPr>
              <a:t>danmu</a:t>
            </a:r>
            <a:r>
              <a:rPr kumimoji="1" lang="en-US" altLang="zh-CN" sz="1600" dirty="0">
                <a:ln w="12700">
                  <a:noFill/>
                </a:ln>
                <a:solidFill>
                  <a:srgbClr val="404040">
                    <a:alpha val="100000"/>
                  </a:srgbClr>
                </a:solidFill>
                <a:latin typeface="Source Han Sans"/>
                <a:ea typeface="Source Han Sans"/>
                <a:cs typeface="Source Han Sans"/>
              </a:rPr>
              <a:t> itself to the textual content of comments.
While this has broadened its appeal, it has also led to a loss of some of the distinctive visual flair that </a:t>
            </a:r>
            <a:r>
              <a:rPr kumimoji="1" lang="en-US" altLang="zh-CN" sz="1600" dirty="0" err="1">
                <a:ln w="12700">
                  <a:noFill/>
                </a:ln>
                <a:solidFill>
                  <a:srgbClr val="404040">
                    <a:alpha val="100000"/>
                  </a:srgbClr>
                </a:solidFill>
                <a:latin typeface="Source Han Sans"/>
                <a:ea typeface="Source Han Sans"/>
                <a:cs typeface="Source Han Sans"/>
              </a:rPr>
              <a:t>danmu</a:t>
            </a:r>
            <a:r>
              <a:rPr kumimoji="1" lang="en-US" altLang="zh-CN" sz="1600" dirty="0">
                <a:ln w="12700">
                  <a:noFill/>
                </a:ln>
                <a:solidFill>
                  <a:srgbClr val="404040">
                    <a:alpha val="100000"/>
                  </a:srgbClr>
                </a:solidFill>
                <a:latin typeface="Source Han Sans"/>
                <a:ea typeface="Source Han Sans"/>
                <a:cs typeface="Source Han Sans"/>
              </a:rPr>
              <a:t> once had.</a:t>
            </a:r>
            <a:endParaRPr kumimoji="1" lang="zh-CN" altLang="en-US" sz="1600" dirty="0"/>
          </a:p>
        </p:txBody>
      </p:sp>
      <p:sp>
        <p:nvSpPr>
          <p:cNvPr id="15" name="标题 1"/>
          <p:cNvSpPr txBox="1"/>
          <p:nvPr/>
        </p:nvSpPr>
        <p:spPr>
          <a:xfrm>
            <a:off x="9026011" y="1411004"/>
            <a:ext cx="1739361" cy="1719905"/>
          </a:xfrm>
          <a:custGeom>
            <a:avLst/>
            <a:gdLst>
              <a:gd name="connsiteX0" fmla="*/ 1305830 w 1739361"/>
              <a:gd name="connsiteY0" fmla="*/ 0 h 1719905"/>
              <a:gd name="connsiteX1" fmla="*/ 1665876 w 1739361"/>
              <a:gd name="connsiteY1" fmla="*/ 604361 h 1719905"/>
              <a:gd name="connsiteX2" fmla="*/ 1196484 w 1739361"/>
              <a:gd name="connsiteY2" fmla="*/ 1470660 h 1719905"/>
              <a:gd name="connsiteX3" fmla="*/ 542116 w 1739361"/>
              <a:gd name="connsiteY3" fmla="*/ 1470660 h 1719905"/>
              <a:gd name="connsiteX4" fmla="*/ 73486 w 1739361"/>
              <a:gd name="connsiteY4" fmla="*/ 604361 h 1719905"/>
              <a:gd name="connsiteX5" fmla="*/ 433531 w 1739361"/>
              <a:gd name="connsiteY5" fmla="*/ 0 h 1719905"/>
            </a:gdLst>
            <a:ahLst/>
            <a:cxnLst/>
            <a:rect l="l" t="t" r="r" b="b"/>
            <a:pathLst>
              <a:path w="1739361" h="1719905">
                <a:moveTo>
                  <a:pt x="1305830" y="0"/>
                </a:moveTo>
                <a:cubicBezTo>
                  <a:pt x="1683782" y="0"/>
                  <a:pt x="1845803" y="271939"/>
                  <a:pt x="1665876" y="604361"/>
                </a:cubicBezTo>
                <a:lnTo>
                  <a:pt x="1196484" y="1470660"/>
                </a:lnTo>
                <a:cubicBezTo>
                  <a:pt x="1016556" y="1802987"/>
                  <a:pt x="722043" y="1802987"/>
                  <a:pt x="542116" y="1470660"/>
                </a:cubicBezTo>
                <a:lnTo>
                  <a:pt x="73486" y="604361"/>
                </a:lnTo>
                <a:cubicBezTo>
                  <a:pt x="-106441" y="271939"/>
                  <a:pt x="55579" y="0"/>
                  <a:pt x="433531" y="0"/>
                </a:cubicBezTo>
                <a:close/>
              </a:path>
            </a:pathLst>
          </a:custGeom>
          <a:solidFill>
            <a:schemeClr val="accent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6" name="标题 1"/>
          <p:cNvSpPr txBox="1"/>
          <p:nvPr/>
        </p:nvSpPr>
        <p:spPr>
          <a:xfrm>
            <a:off x="9436307" y="1706563"/>
            <a:ext cx="918769" cy="850011"/>
          </a:xfrm>
          <a:custGeom>
            <a:avLst/>
            <a:gdLst>
              <a:gd name="connsiteX0" fmla="*/ 82724 w 918769"/>
              <a:gd name="connsiteY0" fmla="*/ 743338 h 850011"/>
              <a:gd name="connsiteX1" fmla="*/ 98679 w 918769"/>
              <a:gd name="connsiteY1" fmla="*/ 749903 h 850011"/>
              <a:gd name="connsiteX2" fmla="*/ 98698 w 918769"/>
              <a:gd name="connsiteY2" fmla="*/ 749922 h 850011"/>
              <a:gd name="connsiteX3" fmla="*/ 98679 w 918769"/>
              <a:gd name="connsiteY3" fmla="*/ 781840 h 850011"/>
              <a:gd name="connsiteX4" fmla="*/ 66751 w 918769"/>
              <a:gd name="connsiteY4" fmla="*/ 781831 h 850011"/>
              <a:gd name="connsiteX5" fmla="*/ 66770 w 918769"/>
              <a:gd name="connsiteY5" fmla="*/ 749903 h 850011"/>
              <a:gd name="connsiteX6" fmla="*/ 82724 w 918769"/>
              <a:gd name="connsiteY6" fmla="*/ 743338 h 850011"/>
              <a:gd name="connsiteX7" fmla="*/ 328490 w 918769"/>
              <a:gd name="connsiteY7" fmla="*/ 531030 h 850011"/>
              <a:gd name="connsiteX8" fmla="*/ 165640 w 918769"/>
              <a:gd name="connsiteY8" fmla="*/ 571977 h 850011"/>
              <a:gd name="connsiteX9" fmla="*/ 165640 w 918769"/>
              <a:gd name="connsiteY9" fmla="*/ 744189 h 850011"/>
              <a:gd name="connsiteX10" fmla="*/ 210884 w 918769"/>
              <a:gd name="connsiteY10" fmla="*/ 721329 h 850011"/>
              <a:gd name="connsiteX11" fmla="*/ 279464 w 918769"/>
              <a:gd name="connsiteY11" fmla="*/ 711804 h 850011"/>
              <a:gd name="connsiteX12" fmla="*/ 486442 w 918769"/>
              <a:gd name="connsiteY12" fmla="*/ 762381 h 850011"/>
              <a:gd name="connsiteX13" fmla="*/ 601885 w 918769"/>
              <a:gd name="connsiteY13" fmla="*/ 745617 h 850011"/>
              <a:gd name="connsiteX14" fmla="*/ 877253 w 918769"/>
              <a:gd name="connsiteY14" fmla="*/ 553689 h 850011"/>
              <a:gd name="connsiteX15" fmla="*/ 819245 w 918769"/>
              <a:gd name="connsiteY15" fmla="*/ 547592 h 850011"/>
              <a:gd name="connsiteX16" fmla="*/ 686848 w 918769"/>
              <a:gd name="connsiteY16" fmla="*/ 615601 h 850011"/>
              <a:gd name="connsiteX17" fmla="*/ 689229 w 918769"/>
              <a:gd name="connsiteY17" fmla="*/ 637223 h 850011"/>
              <a:gd name="connsiteX18" fmla="*/ 673037 w 918769"/>
              <a:gd name="connsiteY18" fmla="*/ 654082 h 850011"/>
              <a:gd name="connsiteX19" fmla="*/ 474155 w 918769"/>
              <a:gd name="connsiteY19" fmla="*/ 655320 h 850011"/>
              <a:gd name="connsiteX20" fmla="*/ 457295 w 918769"/>
              <a:gd name="connsiteY20" fmla="*/ 638652 h 850011"/>
              <a:gd name="connsiteX21" fmla="*/ 457286 w 918769"/>
              <a:gd name="connsiteY21" fmla="*/ 638260 h 850011"/>
              <a:gd name="connsiteX22" fmla="*/ 473773 w 918769"/>
              <a:gd name="connsiteY22" fmla="*/ 621411 h 850011"/>
              <a:gd name="connsiteX23" fmla="*/ 653892 w 918769"/>
              <a:gd name="connsiteY23" fmla="*/ 620268 h 850011"/>
              <a:gd name="connsiteX24" fmla="*/ 582263 w 918769"/>
              <a:gd name="connsiteY24" fmla="*/ 564166 h 850011"/>
              <a:gd name="connsiteX25" fmla="*/ 461296 w 918769"/>
              <a:gd name="connsiteY25" fmla="*/ 564928 h 850011"/>
              <a:gd name="connsiteX26" fmla="*/ 391287 w 918769"/>
              <a:gd name="connsiteY26" fmla="*/ 549402 h 850011"/>
              <a:gd name="connsiteX27" fmla="*/ 378809 w 918769"/>
              <a:gd name="connsiteY27" fmla="*/ 543402 h 850011"/>
              <a:gd name="connsiteX28" fmla="*/ 328490 w 918769"/>
              <a:gd name="connsiteY28" fmla="*/ 531030 h 850011"/>
              <a:gd name="connsiteX29" fmla="*/ 54197 w 918769"/>
              <a:gd name="connsiteY29" fmla="*/ 503206 h 850011"/>
              <a:gd name="connsiteX30" fmla="*/ 31623 w 918769"/>
              <a:gd name="connsiteY30" fmla="*/ 525780 h 850011"/>
              <a:gd name="connsiteX31" fmla="*/ 31623 w 918769"/>
              <a:gd name="connsiteY31" fmla="*/ 795814 h 850011"/>
              <a:gd name="connsiteX32" fmla="*/ 54197 w 918769"/>
              <a:gd name="connsiteY32" fmla="*/ 818483 h 850011"/>
              <a:gd name="connsiteX33" fmla="*/ 111347 w 918769"/>
              <a:gd name="connsiteY33" fmla="*/ 818483 h 850011"/>
              <a:gd name="connsiteX34" fmla="*/ 133921 w 918769"/>
              <a:gd name="connsiteY34" fmla="*/ 795814 h 850011"/>
              <a:gd name="connsiteX35" fmla="*/ 133921 w 918769"/>
              <a:gd name="connsiteY35" fmla="*/ 525780 h 850011"/>
              <a:gd name="connsiteX36" fmla="*/ 111347 w 918769"/>
              <a:gd name="connsiteY36" fmla="*/ 503206 h 850011"/>
              <a:gd name="connsiteX37" fmla="*/ 54197 w 918769"/>
              <a:gd name="connsiteY37" fmla="*/ 471583 h 850011"/>
              <a:gd name="connsiteX38" fmla="*/ 111347 w 918769"/>
              <a:gd name="connsiteY38" fmla="*/ 471583 h 850011"/>
              <a:gd name="connsiteX39" fmla="*/ 165640 w 918769"/>
              <a:gd name="connsiteY39" fmla="*/ 525875 h 850011"/>
              <a:gd name="connsiteX40" fmla="*/ 165640 w 918769"/>
              <a:gd name="connsiteY40" fmla="*/ 533114 h 850011"/>
              <a:gd name="connsiteX41" fmla="*/ 393097 w 918769"/>
              <a:gd name="connsiteY41" fmla="*/ 514064 h 850011"/>
              <a:gd name="connsiteX42" fmla="*/ 405670 w 918769"/>
              <a:gd name="connsiteY42" fmla="*/ 520065 h 850011"/>
              <a:gd name="connsiteX43" fmla="*/ 461106 w 918769"/>
              <a:gd name="connsiteY43" fmla="*/ 532352 h 850011"/>
              <a:gd name="connsiteX44" fmla="*/ 582073 w 918769"/>
              <a:gd name="connsiteY44" fmla="*/ 531590 h 850011"/>
              <a:gd name="connsiteX45" fmla="*/ 674847 w 918769"/>
              <a:gd name="connsiteY45" fmla="*/ 584645 h 850011"/>
              <a:gd name="connsiteX46" fmla="*/ 803720 w 918769"/>
              <a:gd name="connsiteY46" fmla="*/ 517970 h 850011"/>
              <a:gd name="connsiteX47" fmla="*/ 916400 w 918769"/>
              <a:gd name="connsiteY47" fmla="*/ 548164 h 850011"/>
              <a:gd name="connsiteX48" fmla="*/ 911638 w 918769"/>
              <a:gd name="connsiteY48" fmla="*/ 570548 h 850011"/>
              <a:gd name="connsiteX49" fmla="*/ 619983 w 918769"/>
              <a:gd name="connsiteY49" fmla="*/ 773430 h 850011"/>
              <a:gd name="connsiteX50" fmla="*/ 617982 w 918769"/>
              <a:gd name="connsiteY50" fmla="*/ 774669 h 850011"/>
              <a:gd name="connsiteX51" fmla="*/ 525494 w 918769"/>
              <a:gd name="connsiteY51" fmla="*/ 798100 h 850011"/>
              <a:gd name="connsiteX52" fmla="*/ 480156 w 918769"/>
              <a:gd name="connsiteY52" fmla="*/ 794957 h 850011"/>
              <a:gd name="connsiteX53" fmla="*/ 479107 w 918769"/>
              <a:gd name="connsiteY53" fmla="*/ 794957 h 850011"/>
              <a:gd name="connsiteX54" fmla="*/ 271558 w 918769"/>
              <a:gd name="connsiteY54" fmla="*/ 744189 h 850011"/>
              <a:gd name="connsiteX55" fmla="*/ 227648 w 918769"/>
              <a:gd name="connsiteY55" fmla="*/ 750475 h 850011"/>
              <a:gd name="connsiteX56" fmla="*/ 165640 w 918769"/>
              <a:gd name="connsiteY56" fmla="*/ 782860 h 850011"/>
              <a:gd name="connsiteX57" fmla="*/ 165640 w 918769"/>
              <a:gd name="connsiteY57" fmla="*/ 795719 h 850011"/>
              <a:gd name="connsiteX58" fmla="*/ 111347 w 918769"/>
              <a:gd name="connsiteY58" fmla="*/ 850011 h 850011"/>
              <a:gd name="connsiteX59" fmla="*/ 54197 w 918769"/>
              <a:gd name="connsiteY59" fmla="*/ 850011 h 850011"/>
              <a:gd name="connsiteX60" fmla="*/ 0 w 918769"/>
              <a:gd name="connsiteY60" fmla="*/ 795719 h 850011"/>
              <a:gd name="connsiteX61" fmla="*/ 0 w 918769"/>
              <a:gd name="connsiteY61" fmla="*/ 525875 h 850011"/>
              <a:gd name="connsiteX62" fmla="*/ 54197 w 918769"/>
              <a:gd name="connsiteY62" fmla="*/ 471583 h 850011"/>
              <a:gd name="connsiteX63" fmla="*/ 334274 w 918769"/>
              <a:gd name="connsiteY63" fmla="*/ 206740 h 850011"/>
              <a:gd name="connsiteX64" fmla="*/ 350234 w 918769"/>
              <a:gd name="connsiteY64" fmla="*/ 213360 h 850011"/>
              <a:gd name="connsiteX65" fmla="*/ 350234 w 918769"/>
              <a:gd name="connsiteY65" fmla="*/ 245269 h 850011"/>
              <a:gd name="connsiteX66" fmla="*/ 350215 w 918769"/>
              <a:gd name="connsiteY66" fmla="*/ 245285 h 850011"/>
              <a:gd name="connsiteX67" fmla="*/ 318297 w 918769"/>
              <a:gd name="connsiteY67" fmla="*/ 245269 h 850011"/>
              <a:gd name="connsiteX68" fmla="*/ 318307 w 918769"/>
              <a:gd name="connsiteY68" fmla="*/ 213344 h 850011"/>
              <a:gd name="connsiteX69" fmla="*/ 334274 w 918769"/>
              <a:gd name="connsiteY69" fmla="*/ 206740 h 850011"/>
              <a:gd name="connsiteX70" fmla="*/ 633760 w 918769"/>
              <a:gd name="connsiteY70" fmla="*/ 206724 h 850011"/>
              <a:gd name="connsiteX71" fmla="*/ 649720 w 918769"/>
              <a:gd name="connsiteY71" fmla="*/ 213344 h 850011"/>
              <a:gd name="connsiteX72" fmla="*/ 649701 w 918769"/>
              <a:gd name="connsiteY72" fmla="*/ 245269 h 850011"/>
              <a:gd name="connsiteX73" fmla="*/ 649586 w 918769"/>
              <a:gd name="connsiteY73" fmla="*/ 245388 h 850011"/>
              <a:gd name="connsiteX74" fmla="*/ 617792 w 918769"/>
              <a:gd name="connsiteY74" fmla="*/ 245269 h 850011"/>
              <a:gd name="connsiteX75" fmla="*/ 617773 w 918769"/>
              <a:gd name="connsiteY75" fmla="*/ 245252 h 850011"/>
              <a:gd name="connsiteX76" fmla="*/ 617792 w 918769"/>
              <a:gd name="connsiteY76" fmla="*/ 213327 h 850011"/>
              <a:gd name="connsiteX77" fmla="*/ 633760 w 918769"/>
              <a:gd name="connsiteY77" fmla="*/ 206724 h 850011"/>
              <a:gd name="connsiteX78" fmla="*/ 483242 w 918769"/>
              <a:gd name="connsiteY78" fmla="*/ 80165 h 850011"/>
              <a:gd name="connsiteX79" fmla="*/ 497777 w 918769"/>
              <a:gd name="connsiteY79" fmla="*/ 97155 h 850011"/>
              <a:gd name="connsiteX80" fmla="*/ 497777 w 918769"/>
              <a:gd name="connsiteY80" fmla="*/ 111538 h 850011"/>
              <a:gd name="connsiteX81" fmla="*/ 551403 w 918769"/>
              <a:gd name="connsiteY81" fmla="*/ 177451 h 850011"/>
              <a:gd name="connsiteX82" fmla="*/ 551403 w 918769"/>
              <a:gd name="connsiteY82" fmla="*/ 179904 h 850011"/>
              <a:gd name="connsiteX83" fmla="*/ 534410 w 918769"/>
              <a:gd name="connsiteY83" fmla="*/ 194441 h 850011"/>
              <a:gd name="connsiteX84" fmla="*/ 519875 w 918769"/>
              <a:gd name="connsiteY84" fmla="*/ 177451 h 850011"/>
              <a:gd name="connsiteX85" fmla="*/ 484156 w 918769"/>
              <a:gd name="connsiteY85" fmla="*/ 141637 h 850011"/>
              <a:gd name="connsiteX86" fmla="*/ 448247 w 918769"/>
              <a:gd name="connsiteY86" fmla="*/ 177356 h 850011"/>
              <a:gd name="connsiteX87" fmla="*/ 483966 w 918769"/>
              <a:gd name="connsiteY87" fmla="*/ 213265 h 850011"/>
              <a:gd name="connsiteX88" fmla="*/ 550460 w 918769"/>
              <a:gd name="connsiteY88" fmla="*/ 267278 h 850011"/>
              <a:gd name="connsiteX89" fmla="*/ 497777 w 918769"/>
              <a:gd name="connsiteY89" fmla="*/ 346615 h 850011"/>
              <a:gd name="connsiteX90" fmla="*/ 497777 w 918769"/>
              <a:gd name="connsiteY90" fmla="*/ 361664 h 850011"/>
              <a:gd name="connsiteX91" fmla="*/ 483242 w 918769"/>
              <a:gd name="connsiteY91" fmla="*/ 376202 h 850011"/>
              <a:gd name="connsiteX92" fmla="*/ 466249 w 918769"/>
              <a:gd name="connsiteY92" fmla="*/ 361664 h 850011"/>
              <a:gd name="connsiteX93" fmla="*/ 466249 w 918769"/>
              <a:gd name="connsiteY93" fmla="*/ 346139 h 850011"/>
              <a:gd name="connsiteX94" fmla="*/ 416624 w 918769"/>
              <a:gd name="connsiteY94" fmla="*/ 281178 h 850011"/>
              <a:gd name="connsiteX95" fmla="*/ 416624 w 918769"/>
              <a:gd name="connsiteY95" fmla="*/ 278725 h 850011"/>
              <a:gd name="connsiteX96" fmla="*/ 433616 w 918769"/>
              <a:gd name="connsiteY96" fmla="*/ 264188 h 850011"/>
              <a:gd name="connsiteX97" fmla="*/ 448151 w 918769"/>
              <a:gd name="connsiteY97" fmla="*/ 281178 h 850011"/>
              <a:gd name="connsiteX98" fmla="*/ 462725 w 918769"/>
              <a:gd name="connsiteY98" fmla="*/ 309753 h 850011"/>
              <a:gd name="connsiteX99" fmla="*/ 485299 w 918769"/>
              <a:gd name="connsiteY99" fmla="*/ 316230 h 850011"/>
              <a:gd name="connsiteX100" fmla="*/ 491491 w 918769"/>
              <a:gd name="connsiteY100" fmla="*/ 315659 h 850011"/>
              <a:gd name="connsiteX101" fmla="*/ 497872 w 918769"/>
              <a:gd name="connsiteY101" fmla="*/ 314039 h 850011"/>
              <a:gd name="connsiteX102" fmla="*/ 513874 w 918769"/>
              <a:gd name="connsiteY102" fmla="*/ 300419 h 850011"/>
              <a:gd name="connsiteX103" fmla="*/ 519780 w 918769"/>
              <a:gd name="connsiteY103" fmla="*/ 280035 h 850011"/>
              <a:gd name="connsiteX104" fmla="*/ 483966 w 918769"/>
              <a:gd name="connsiteY104" fmla="*/ 244793 h 850011"/>
              <a:gd name="connsiteX105" fmla="*/ 419033 w 918769"/>
              <a:gd name="connsiteY105" fmla="*/ 195201 h 850011"/>
              <a:gd name="connsiteX106" fmla="*/ 466249 w 918769"/>
              <a:gd name="connsiteY106" fmla="*/ 112490 h 850011"/>
              <a:gd name="connsiteX107" fmla="*/ 466249 w 918769"/>
              <a:gd name="connsiteY107" fmla="*/ 97155 h 850011"/>
              <a:gd name="connsiteX108" fmla="*/ 466249 w 918769"/>
              <a:gd name="connsiteY108" fmla="*/ 94702 h 850011"/>
              <a:gd name="connsiteX109" fmla="*/ 483242 w 918769"/>
              <a:gd name="connsiteY109" fmla="*/ 80165 h 850011"/>
              <a:gd name="connsiteX110" fmla="*/ 483965 w 918769"/>
              <a:gd name="connsiteY110" fmla="*/ 31814 h 850011"/>
              <a:gd name="connsiteX111" fmla="*/ 286512 w 918769"/>
              <a:gd name="connsiteY111" fmla="*/ 229267 h 850011"/>
              <a:gd name="connsiteX112" fmla="*/ 286512 w 918769"/>
              <a:gd name="connsiteY112" fmla="*/ 229457 h 850011"/>
              <a:gd name="connsiteX113" fmla="*/ 484156 w 918769"/>
              <a:gd name="connsiteY113" fmla="*/ 426911 h 850011"/>
              <a:gd name="connsiteX114" fmla="*/ 681609 w 918769"/>
              <a:gd name="connsiteY114" fmla="*/ 229267 h 850011"/>
              <a:gd name="connsiteX115" fmla="*/ 483965 w 918769"/>
              <a:gd name="connsiteY115" fmla="*/ 31814 h 850011"/>
              <a:gd name="connsiteX116" fmla="*/ 484156 w 918769"/>
              <a:gd name="connsiteY116" fmla="*/ 0 h 850011"/>
              <a:gd name="connsiteX117" fmla="*/ 713328 w 918769"/>
              <a:gd name="connsiteY117" fmla="*/ 229362 h 850011"/>
              <a:gd name="connsiteX118" fmla="*/ 483965 w 918769"/>
              <a:gd name="connsiteY118" fmla="*/ 458534 h 850011"/>
              <a:gd name="connsiteX119" fmla="*/ 254794 w 918769"/>
              <a:gd name="connsiteY119" fmla="*/ 229267 h 850011"/>
              <a:gd name="connsiteX120" fmla="*/ 254794 w 918769"/>
              <a:gd name="connsiteY120" fmla="*/ 229172 h 850011"/>
              <a:gd name="connsiteX121" fmla="*/ 484156 w 918769"/>
              <a:gd name="connsiteY121" fmla="*/ 0 h 850011"/>
            </a:gdLst>
            <a:ahLst/>
            <a:cxnLst/>
            <a:rect l="l" t="t" r="r" b="b"/>
            <a:pathLst>
              <a:path w="918769" h="850011">
                <a:moveTo>
                  <a:pt x="82724" y="743338"/>
                </a:moveTo>
                <a:cubicBezTo>
                  <a:pt x="88492" y="743338"/>
                  <a:pt x="94259" y="745527"/>
                  <a:pt x="98679" y="749903"/>
                </a:cubicBezTo>
                <a:cubicBezTo>
                  <a:pt x="98689" y="749913"/>
                  <a:pt x="98689" y="749913"/>
                  <a:pt x="98698" y="749922"/>
                </a:cubicBezTo>
                <a:cubicBezTo>
                  <a:pt x="107508" y="758742"/>
                  <a:pt x="107499" y="773030"/>
                  <a:pt x="98679" y="781840"/>
                </a:cubicBezTo>
                <a:cubicBezTo>
                  <a:pt x="89859" y="790651"/>
                  <a:pt x="75562" y="790651"/>
                  <a:pt x="66751" y="781831"/>
                </a:cubicBezTo>
                <a:cubicBezTo>
                  <a:pt x="57940" y="773011"/>
                  <a:pt x="57950" y="758714"/>
                  <a:pt x="66770" y="749903"/>
                </a:cubicBezTo>
                <a:cubicBezTo>
                  <a:pt x="71189" y="745527"/>
                  <a:pt x="76957" y="743338"/>
                  <a:pt x="82724" y="743338"/>
                </a:cubicBezTo>
                <a:close/>
                <a:moveTo>
                  <a:pt x="328490" y="531030"/>
                </a:moveTo>
                <a:cubicBezTo>
                  <a:pt x="273242" y="526543"/>
                  <a:pt x="207145" y="544331"/>
                  <a:pt x="165640" y="571977"/>
                </a:cubicBezTo>
                <a:lnTo>
                  <a:pt x="165640" y="744189"/>
                </a:lnTo>
                <a:lnTo>
                  <a:pt x="210884" y="721329"/>
                </a:lnTo>
                <a:cubicBezTo>
                  <a:pt x="231657" y="709413"/>
                  <a:pt x="256232" y="706003"/>
                  <a:pt x="279464" y="711804"/>
                </a:cubicBezTo>
                <a:lnTo>
                  <a:pt x="486442" y="762381"/>
                </a:lnTo>
                <a:cubicBezTo>
                  <a:pt x="525732" y="769077"/>
                  <a:pt x="566128" y="763210"/>
                  <a:pt x="601885" y="745617"/>
                </a:cubicBezTo>
                <a:lnTo>
                  <a:pt x="877253" y="553689"/>
                </a:lnTo>
                <a:cubicBezTo>
                  <a:pt x="861079" y="539751"/>
                  <a:pt x="837962" y="537321"/>
                  <a:pt x="819245" y="547592"/>
                </a:cubicBezTo>
                <a:lnTo>
                  <a:pt x="686848" y="615601"/>
                </a:lnTo>
                <a:cubicBezTo>
                  <a:pt x="688400" y="622705"/>
                  <a:pt x="689191" y="629952"/>
                  <a:pt x="689229" y="637223"/>
                </a:cubicBezTo>
                <a:cubicBezTo>
                  <a:pt x="689286" y="646299"/>
                  <a:pt x="682104" y="653772"/>
                  <a:pt x="673037" y="654082"/>
                </a:cubicBezTo>
                <a:lnTo>
                  <a:pt x="474155" y="655320"/>
                </a:lnTo>
                <a:cubicBezTo>
                  <a:pt x="464915" y="655321"/>
                  <a:pt x="457400" y="647888"/>
                  <a:pt x="457295" y="638652"/>
                </a:cubicBezTo>
                <a:cubicBezTo>
                  <a:pt x="457295" y="638521"/>
                  <a:pt x="457286" y="638390"/>
                  <a:pt x="457286" y="638260"/>
                </a:cubicBezTo>
                <a:cubicBezTo>
                  <a:pt x="457191" y="629054"/>
                  <a:pt x="464572" y="621511"/>
                  <a:pt x="473773" y="621411"/>
                </a:cubicBezTo>
                <a:lnTo>
                  <a:pt x="653892" y="620268"/>
                </a:lnTo>
                <a:cubicBezTo>
                  <a:pt x="645900" y="587228"/>
                  <a:pt x="616258" y="564008"/>
                  <a:pt x="582263" y="564166"/>
                </a:cubicBezTo>
                <a:lnTo>
                  <a:pt x="461296" y="564928"/>
                </a:lnTo>
                <a:cubicBezTo>
                  <a:pt x="437083" y="565099"/>
                  <a:pt x="413157" y="559791"/>
                  <a:pt x="391287" y="549402"/>
                </a:cubicBezTo>
                <a:lnTo>
                  <a:pt x="378809" y="543402"/>
                </a:lnTo>
                <a:cubicBezTo>
                  <a:pt x="364117" y="536496"/>
                  <a:pt x="346906" y="532526"/>
                  <a:pt x="328490" y="531030"/>
                </a:cubicBezTo>
                <a:close/>
                <a:moveTo>
                  <a:pt x="54197" y="503206"/>
                </a:moveTo>
                <a:cubicBezTo>
                  <a:pt x="41748" y="503258"/>
                  <a:pt x="31671" y="513335"/>
                  <a:pt x="31623" y="525780"/>
                </a:cubicBezTo>
                <a:lnTo>
                  <a:pt x="31623" y="795814"/>
                </a:lnTo>
                <a:cubicBezTo>
                  <a:pt x="31671" y="808273"/>
                  <a:pt x="41739" y="818379"/>
                  <a:pt x="54197" y="818483"/>
                </a:cubicBezTo>
                <a:lnTo>
                  <a:pt x="111347" y="818483"/>
                </a:lnTo>
                <a:cubicBezTo>
                  <a:pt x="123835" y="818426"/>
                  <a:pt x="133921" y="808301"/>
                  <a:pt x="133921" y="795814"/>
                </a:cubicBezTo>
                <a:lnTo>
                  <a:pt x="133921" y="525780"/>
                </a:lnTo>
                <a:cubicBezTo>
                  <a:pt x="133865" y="513335"/>
                  <a:pt x="123797" y="503258"/>
                  <a:pt x="111347" y="503206"/>
                </a:cubicBezTo>
                <a:close/>
                <a:moveTo>
                  <a:pt x="54197" y="471583"/>
                </a:moveTo>
                <a:lnTo>
                  <a:pt x="111347" y="471583"/>
                </a:lnTo>
                <a:cubicBezTo>
                  <a:pt x="141313" y="471635"/>
                  <a:pt x="165592" y="495913"/>
                  <a:pt x="165640" y="525875"/>
                </a:cubicBezTo>
                <a:lnTo>
                  <a:pt x="165640" y="533114"/>
                </a:lnTo>
                <a:cubicBezTo>
                  <a:pt x="227838" y="500158"/>
                  <a:pt x="330708" y="484156"/>
                  <a:pt x="393097" y="514064"/>
                </a:cubicBezTo>
                <a:lnTo>
                  <a:pt x="405670" y="520065"/>
                </a:lnTo>
                <a:cubicBezTo>
                  <a:pt x="422996" y="528250"/>
                  <a:pt x="441941" y="532449"/>
                  <a:pt x="461106" y="532352"/>
                </a:cubicBezTo>
                <a:lnTo>
                  <a:pt x="582073" y="531590"/>
                </a:lnTo>
                <a:cubicBezTo>
                  <a:pt x="620268" y="531393"/>
                  <a:pt x="655644" y="551628"/>
                  <a:pt x="674847" y="584645"/>
                </a:cubicBezTo>
                <a:lnTo>
                  <a:pt x="803720" y="517970"/>
                </a:lnTo>
                <a:cubicBezTo>
                  <a:pt x="843325" y="496379"/>
                  <a:pt x="892902" y="509664"/>
                  <a:pt x="916400" y="548164"/>
                </a:cubicBezTo>
                <a:cubicBezTo>
                  <a:pt x="920896" y="555725"/>
                  <a:pt x="918820" y="565472"/>
                  <a:pt x="911638" y="570548"/>
                </a:cubicBezTo>
                <a:lnTo>
                  <a:pt x="619983" y="773430"/>
                </a:lnTo>
                <a:cubicBezTo>
                  <a:pt x="619354" y="773897"/>
                  <a:pt x="618687" y="774316"/>
                  <a:pt x="617982" y="774669"/>
                </a:cubicBezTo>
                <a:cubicBezTo>
                  <a:pt x="589207" y="789061"/>
                  <a:pt x="557651" y="797052"/>
                  <a:pt x="525494" y="798100"/>
                </a:cubicBezTo>
                <a:cubicBezTo>
                  <a:pt x="510311" y="798671"/>
                  <a:pt x="495109" y="797624"/>
                  <a:pt x="480156" y="794957"/>
                </a:cubicBezTo>
                <a:lnTo>
                  <a:pt x="479107" y="794957"/>
                </a:lnTo>
                <a:lnTo>
                  <a:pt x="271558" y="744189"/>
                </a:lnTo>
                <a:cubicBezTo>
                  <a:pt x="256661" y="740493"/>
                  <a:pt x="240906" y="742741"/>
                  <a:pt x="227648" y="750475"/>
                </a:cubicBezTo>
                <a:lnTo>
                  <a:pt x="165640" y="782860"/>
                </a:lnTo>
                <a:lnTo>
                  <a:pt x="165640" y="795719"/>
                </a:lnTo>
                <a:cubicBezTo>
                  <a:pt x="165640" y="825703"/>
                  <a:pt x="141332" y="850011"/>
                  <a:pt x="111347" y="850011"/>
                </a:cubicBezTo>
                <a:lnTo>
                  <a:pt x="54197" y="850011"/>
                </a:lnTo>
                <a:cubicBezTo>
                  <a:pt x="24251" y="849954"/>
                  <a:pt x="0" y="825665"/>
                  <a:pt x="0" y="795719"/>
                </a:cubicBezTo>
                <a:lnTo>
                  <a:pt x="0" y="525875"/>
                </a:lnTo>
                <a:cubicBezTo>
                  <a:pt x="0" y="495928"/>
                  <a:pt x="24251" y="471635"/>
                  <a:pt x="54197" y="471583"/>
                </a:cubicBezTo>
                <a:close/>
                <a:moveTo>
                  <a:pt x="334274" y="206740"/>
                </a:moveTo>
                <a:cubicBezTo>
                  <a:pt x="340052" y="206743"/>
                  <a:pt x="345829" y="208950"/>
                  <a:pt x="350234" y="213360"/>
                </a:cubicBezTo>
                <a:cubicBezTo>
                  <a:pt x="359035" y="222173"/>
                  <a:pt x="359035" y="236454"/>
                  <a:pt x="350234" y="245269"/>
                </a:cubicBezTo>
                <a:cubicBezTo>
                  <a:pt x="350224" y="245274"/>
                  <a:pt x="350224" y="245279"/>
                  <a:pt x="350215" y="245285"/>
                </a:cubicBezTo>
                <a:cubicBezTo>
                  <a:pt x="341395" y="254096"/>
                  <a:pt x="327107" y="254089"/>
                  <a:pt x="318297" y="245269"/>
                </a:cubicBezTo>
                <a:cubicBezTo>
                  <a:pt x="309486" y="236449"/>
                  <a:pt x="309486" y="222155"/>
                  <a:pt x="318307" y="213344"/>
                </a:cubicBezTo>
                <a:cubicBezTo>
                  <a:pt x="322716" y="208938"/>
                  <a:pt x="328496" y="206737"/>
                  <a:pt x="334274" y="206740"/>
                </a:cubicBezTo>
                <a:close/>
                <a:moveTo>
                  <a:pt x="633760" y="206724"/>
                </a:moveTo>
                <a:cubicBezTo>
                  <a:pt x="639538" y="206727"/>
                  <a:pt x="645315" y="208934"/>
                  <a:pt x="649720" y="213344"/>
                </a:cubicBezTo>
                <a:cubicBezTo>
                  <a:pt x="658531" y="222164"/>
                  <a:pt x="658521" y="236457"/>
                  <a:pt x="649701" y="245269"/>
                </a:cubicBezTo>
                <a:cubicBezTo>
                  <a:pt x="649663" y="245309"/>
                  <a:pt x="649625" y="245348"/>
                  <a:pt x="649586" y="245388"/>
                </a:cubicBezTo>
                <a:cubicBezTo>
                  <a:pt x="640767" y="254134"/>
                  <a:pt x="626536" y="254080"/>
                  <a:pt x="617792" y="245269"/>
                </a:cubicBezTo>
                <a:cubicBezTo>
                  <a:pt x="617783" y="245263"/>
                  <a:pt x="617783" y="245258"/>
                  <a:pt x="617773" y="245252"/>
                </a:cubicBezTo>
                <a:cubicBezTo>
                  <a:pt x="608962" y="236432"/>
                  <a:pt x="608972" y="222139"/>
                  <a:pt x="617792" y="213327"/>
                </a:cubicBezTo>
                <a:cubicBezTo>
                  <a:pt x="622202" y="208922"/>
                  <a:pt x="627982" y="206721"/>
                  <a:pt x="633760" y="206724"/>
                </a:cubicBezTo>
                <a:close/>
                <a:moveTo>
                  <a:pt x="483242" y="80165"/>
                </a:moveTo>
                <a:cubicBezTo>
                  <a:pt x="491948" y="80843"/>
                  <a:pt x="498453" y="88449"/>
                  <a:pt x="497777" y="97155"/>
                </a:cubicBezTo>
                <a:lnTo>
                  <a:pt x="497777" y="111538"/>
                </a:lnTo>
                <a:cubicBezTo>
                  <a:pt x="528990" y="118068"/>
                  <a:pt x="551355" y="145565"/>
                  <a:pt x="551403" y="177451"/>
                </a:cubicBezTo>
                <a:cubicBezTo>
                  <a:pt x="551470" y="178267"/>
                  <a:pt x="551470" y="179087"/>
                  <a:pt x="551403" y="179904"/>
                </a:cubicBezTo>
                <a:cubicBezTo>
                  <a:pt x="550727" y="188609"/>
                  <a:pt x="543116" y="195118"/>
                  <a:pt x="534410" y="194441"/>
                </a:cubicBezTo>
                <a:cubicBezTo>
                  <a:pt x="525704" y="193763"/>
                  <a:pt x="519199" y="186157"/>
                  <a:pt x="519875" y="177451"/>
                </a:cubicBezTo>
                <a:cubicBezTo>
                  <a:pt x="519875" y="157708"/>
                  <a:pt x="503902" y="141689"/>
                  <a:pt x="484156" y="141637"/>
                </a:cubicBezTo>
                <a:cubicBezTo>
                  <a:pt x="464373" y="141585"/>
                  <a:pt x="448294" y="157576"/>
                  <a:pt x="448247" y="177356"/>
                </a:cubicBezTo>
                <a:cubicBezTo>
                  <a:pt x="448190" y="197135"/>
                  <a:pt x="464182" y="213213"/>
                  <a:pt x="483966" y="213265"/>
                </a:cubicBezTo>
                <a:cubicBezTo>
                  <a:pt x="516198" y="213032"/>
                  <a:pt x="544078" y="235679"/>
                  <a:pt x="550460" y="267278"/>
                </a:cubicBezTo>
                <a:cubicBezTo>
                  <a:pt x="557823" y="303735"/>
                  <a:pt x="534229" y="339255"/>
                  <a:pt x="497777" y="346615"/>
                </a:cubicBezTo>
                <a:lnTo>
                  <a:pt x="497777" y="361664"/>
                </a:lnTo>
                <a:cubicBezTo>
                  <a:pt x="497177" y="369429"/>
                  <a:pt x="491005" y="375598"/>
                  <a:pt x="483242" y="376202"/>
                </a:cubicBezTo>
                <a:cubicBezTo>
                  <a:pt x="474536" y="376880"/>
                  <a:pt x="466925" y="370370"/>
                  <a:pt x="466249" y="361664"/>
                </a:cubicBezTo>
                <a:lnTo>
                  <a:pt x="466249" y="346139"/>
                </a:lnTo>
                <a:cubicBezTo>
                  <a:pt x="436970" y="338121"/>
                  <a:pt x="416662" y="311532"/>
                  <a:pt x="416624" y="281178"/>
                </a:cubicBezTo>
                <a:cubicBezTo>
                  <a:pt x="416557" y="280362"/>
                  <a:pt x="416557" y="279542"/>
                  <a:pt x="416624" y="278725"/>
                </a:cubicBezTo>
                <a:cubicBezTo>
                  <a:pt x="417300" y="270020"/>
                  <a:pt x="424910" y="263511"/>
                  <a:pt x="433616" y="264188"/>
                </a:cubicBezTo>
                <a:cubicBezTo>
                  <a:pt x="442322" y="264866"/>
                  <a:pt x="448828" y="272472"/>
                  <a:pt x="448151" y="281178"/>
                </a:cubicBezTo>
                <a:cubicBezTo>
                  <a:pt x="448237" y="292468"/>
                  <a:pt x="453638" y="303058"/>
                  <a:pt x="462725" y="309753"/>
                </a:cubicBezTo>
                <a:cubicBezTo>
                  <a:pt x="469287" y="314437"/>
                  <a:pt x="477250" y="316724"/>
                  <a:pt x="485299" y="316230"/>
                </a:cubicBezTo>
                <a:cubicBezTo>
                  <a:pt x="487394" y="315659"/>
                  <a:pt x="489586" y="315659"/>
                  <a:pt x="491491" y="315659"/>
                </a:cubicBezTo>
                <a:cubicBezTo>
                  <a:pt x="493662" y="315322"/>
                  <a:pt x="495806" y="314779"/>
                  <a:pt x="497872" y="314039"/>
                </a:cubicBezTo>
                <a:cubicBezTo>
                  <a:pt x="504406" y="311130"/>
                  <a:pt x="509959" y="306401"/>
                  <a:pt x="513874" y="300419"/>
                </a:cubicBezTo>
                <a:cubicBezTo>
                  <a:pt x="517894" y="294395"/>
                  <a:pt x="519960" y="287276"/>
                  <a:pt x="519780" y="280035"/>
                </a:cubicBezTo>
                <a:cubicBezTo>
                  <a:pt x="519417" y="260501"/>
                  <a:pt x="503502" y="244841"/>
                  <a:pt x="483966" y="244793"/>
                </a:cubicBezTo>
                <a:cubicBezTo>
                  <a:pt x="453619" y="244777"/>
                  <a:pt x="427035" y="224471"/>
                  <a:pt x="419033" y="195201"/>
                </a:cubicBezTo>
                <a:cubicBezTo>
                  <a:pt x="409232" y="159324"/>
                  <a:pt x="430368" y="122294"/>
                  <a:pt x="466249" y="112490"/>
                </a:cubicBezTo>
                <a:lnTo>
                  <a:pt x="466249" y="97155"/>
                </a:lnTo>
                <a:cubicBezTo>
                  <a:pt x="466182" y="96339"/>
                  <a:pt x="466182" y="95519"/>
                  <a:pt x="466249" y="94702"/>
                </a:cubicBezTo>
                <a:cubicBezTo>
                  <a:pt x="466925" y="85997"/>
                  <a:pt x="474536" y="79488"/>
                  <a:pt x="483242" y="80165"/>
                </a:cubicBezTo>
                <a:close/>
                <a:moveTo>
                  <a:pt x="483965" y="31814"/>
                </a:moveTo>
                <a:cubicBezTo>
                  <a:pt x="374980" y="31971"/>
                  <a:pt x="286674" y="120282"/>
                  <a:pt x="286512" y="229267"/>
                </a:cubicBezTo>
                <a:cubicBezTo>
                  <a:pt x="286512" y="229331"/>
                  <a:pt x="286512" y="229393"/>
                  <a:pt x="286512" y="229457"/>
                </a:cubicBezTo>
                <a:cubicBezTo>
                  <a:pt x="286569" y="338560"/>
                  <a:pt x="375057" y="426963"/>
                  <a:pt x="484156" y="426911"/>
                </a:cubicBezTo>
                <a:cubicBezTo>
                  <a:pt x="593255" y="426858"/>
                  <a:pt x="681657" y="338370"/>
                  <a:pt x="681609" y="229267"/>
                </a:cubicBezTo>
                <a:cubicBezTo>
                  <a:pt x="681552" y="120164"/>
                  <a:pt x="593065" y="31761"/>
                  <a:pt x="483965" y="31814"/>
                </a:cubicBezTo>
                <a:close/>
                <a:moveTo>
                  <a:pt x="484156" y="0"/>
                </a:moveTo>
                <a:cubicBezTo>
                  <a:pt x="610782" y="52"/>
                  <a:pt x="713375" y="102741"/>
                  <a:pt x="713328" y="229362"/>
                </a:cubicBezTo>
                <a:cubicBezTo>
                  <a:pt x="713271" y="355983"/>
                  <a:pt x="610591" y="458586"/>
                  <a:pt x="483965" y="458534"/>
                </a:cubicBezTo>
                <a:cubicBezTo>
                  <a:pt x="357445" y="458324"/>
                  <a:pt x="254956" y="355784"/>
                  <a:pt x="254794" y="229267"/>
                </a:cubicBezTo>
                <a:cubicBezTo>
                  <a:pt x="254794" y="229235"/>
                  <a:pt x="254794" y="229203"/>
                  <a:pt x="254794" y="229172"/>
                </a:cubicBezTo>
                <a:cubicBezTo>
                  <a:pt x="254851" y="102551"/>
                  <a:pt x="357531" y="-52"/>
                  <a:pt x="484156" y="0"/>
                </a:cubicBezTo>
                <a:close/>
              </a:path>
            </a:pathLst>
          </a:custGeom>
          <a:solidFill>
            <a:schemeClr val="bg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7" name="标题 1"/>
          <p:cNvSpPr txBox="1"/>
          <p:nvPr/>
        </p:nvSpPr>
        <p:spPr>
          <a:xfrm>
            <a:off x="8272482" y="3175470"/>
            <a:ext cx="3246418" cy="792000"/>
          </a:xfrm>
          <a:prstGeom prst="rect">
            <a:avLst/>
          </a:prstGeom>
          <a:noFill/>
          <a:ln>
            <a:noFill/>
          </a:ln>
        </p:spPr>
        <p:txBody>
          <a:bodyPr vert="horz" wrap="square" lIns="0" tIns="0" rIns="0" bIns="0" rtlCol="0" anchor="ctr"/>
          <a:lstStyle/>
          <a:p>
            <a:pPr algn="ctr">
              <a:lnSpc>
                <a:spcPct val="130000"/>
              </a:lnSpc>
            </a:pPr>
            <a:r>
              <a:rPr kumimoji="1" lang="en-US" altLang="zh-CN" sz="2000" dirty="0">
                <a:ln w="12700">
                  <a:noFill/>
                </a:ln>
                <a:solidFill>
                  <a:srgbClr val="262626">
                    <a:alpha val="100000"/>
                  </a:srgbClr>
                </a:solidFill>
                <a:latin typeface="Source Han Sans CN Bold"/>
                <a:ea typeface="Source Han Sans CN Bold"/>
                <a:cs typeface="Source Han Sans CN Bold"/>
              </a:rPr>
              <a:t>Potential for Reviving Classic </a:t>
            </a:r>
            <a:r>
              <a:rPr kumimoji="1" lang="en-US" altLang="zh-CN" sz="2000" dirty="0" err="1">
                <a:ln w="12700">
                  <a:noFill/>
                </a:ln>
                <a:solidFill>
                  <a:srgbClr val="262626">
                    <a:alpha val="100000"/>
                  </a:srgbClr>
                </a:solidFill>
                <a:latin typeface="Source Han Sans CN Bold"/>
                <a:ea typeface="Source Han Sans CN Bold"/>
                <a:cs typeface="Source Han Sans CN Bold"/>
              </a:rPr>
              <a:t>Danmu</a:t>
            </a:r>
            <a:r>
              <a:rPr kumimoji="1" lang="en-US" altLang="zh-CN" sz="2000" dirty="0">
                <a:ln w="12700">
                  <a:noFill/>
                </a:ln>
                <a:solidFill>
                  <a:srgbClr val="262626">
                    <a:alpha val="100000"/>
                  </a:srgbClr>
                </a:solidFill>
                <a:latin typeface="Source Han Sans CN Bold"/>
                <a:ea typeface="Source Han Sans CN Bold"/>
                <a:cs typeface="Source Han Sans CN Bold"/>
              </a:rPr>
              <a:t> Streams</a:t>
            </a:r>
            <a:endParaRPr kumimoji="1" lang="zh-CN" altLang="en-US" sz="2000" dirty="0"/>
          </a:p>
        </p:txBody>
      </p:sp>
      <p:sp>
        <p:nvSpPr>
          <p:cNvPr id="18" name="标题 1"/>
          <p:cNvSpPr txBox="1"/>
          <p:nvPr/>
        </p:nvSpPr>
        <p:spPr>
          <a:xfrm>
            <a:off x="8004325" y="3967470"/>
            <a:ext cx="3898342" cy="1778446"/>
          </a:xfrm>
          <a:prstGeom prst="rect">
            <a:avLst/>
          </a:prstGeom>
          <a:noFill/>
          <a:ln>
            <a:noFill/>
          </a:ln>
        </p:spPr>
        <p:txBody>
          <a:bodyPr vert="horz" wrap="square" lIns="0" tIns="0" rIns="0" bIns="0" rtlCol="0" anchor="t"/>
          <a:lstStyle/>
          <a:p>
            <a:pPr algn="ctr">
              <a:lnSpc>
                <a:spcPct val="150000"/>
              </a:lnSpc>
            </a:pPr>
            <a:r>
              <a:rPr kumimoji="1" lang="en-US" altLang="zh-CN" sz="1600" dirty="0">
                <a:ln w="12700">
                  <a:noFill/>
                </a:ln>
                <a:solidFill>
                  <a:srgbClr val="404040">
                    <a:alpha val="100000"/>
                  </a:srgbClr>
                </a:solidFill>
                <a:latin typeface="Source Han Sans"/>
                <a:ea typeface="Source Han Sans"/>
                <a:cs typeface="Source Han Sans"/>
              </a:rPr>
              <a:t>Although many classic </a:t>
            </a:r>
            <a:r>
              <a:rPr kumimoji="1" lang="en-US" altLang="zh-CN" sz="1600" dirty="0" err="1">
                <a:ln w="12700">
                  <a:noFill/>
                </a:ln>
                <a:solidFill>
                  <a:srgbClr val="404040">
                    <a:alpha val="100000"/>
                  </a:srgbClr>
                </a:solidFill>
                <a:latin typeface="Source Han Sans"/>
                <a:ea typeface="Source Han Sans"/>
                <a:cs typeface="Source Han Sans"/>
              </a:rPr>
              <a:t>danmu</a:t>
            </a:r>
            <a:r>
              <a:rPr kumimoji="1" lang="en-US" altLang="zh-CN" sz="1600" dirty="0">
                <a:ln w="12700">
                  <a:noFill/>
                </a:ln>
                <a:solidFill>
                  <a:srgbClr val="404040">
                    <a:alpha val="100000"/>
                  </a:srgbClr>
                </a:solidFill>
                <a:latin typeface="Source Han Sans"/>
                <a:ea typeface="Source Han Sans"/>
                <a:cs typeface="Source Han Sans"/>
              </a:rPr>
              <a:t> streams no longer exist online, tools like </a:t>
            </a:r>
            <a:r>
              <a:rPr kumimoji="1" lang="en-US" altLang="zh-CN" sz="1600" dirty="0" err="1">
                <a:ln w="12700">
                  <a:noFill/>
                </a:ln>
                <a:solidFill>
                  <a:srgbClr val="404040">
                    <a:alpha val="100000"/>
                  </a:srgbClr>
                </a:solidFill>
                <a:latin typeface="Source Han Sans"/>
                <a:ea typeface="Source Han Sans"/>
                <a:cs typeface="Source Han Sans"/>
              </a:rPr>
              <a:t>BiliLocal</a:t>
            </a:r>
            <a:r>
              <a:rPr kumimoji="1" lang="en-US" altLang="zh-CN" sz="1600" dirty="0">
                <a:ln w="12700">
                  <a:noFill/>
                </a:ln>
                <a:solidFill>
                  <a:srgbClr val="404040">
                    <a:alpha val="100000"/>
                  </a:srgbClr>
                </a:solidFill>
                <a:latin typeface="Source Han Sans"/>
                <a:ea typeface="Source Han Sans"/>
                <a:cs typeface="Source Han Sans"/>
              </a:rPr>
              <a:t> allow users to revive them offline.
By loading archived </a:t>
            </a:r>
            <a:r>
              <a:rPr kumimoji="1" lang="en-US" altLang="zh-CN" sz="1600" dirty="0" err="1">
                <a:ln w="12700">
                  <a:noFill/>
                </a:ln>
                <a:solidFill>
                  <a:srgbClr val="404040">
                    <a:alpha val="100000"/>
                  </a:srgbClr>
                </a:solidFill>
                <a:latin typeface="Source Han Sans"/>
                <a:ea typeface="Source Han Sans"/>
                <a:cs typeface="Source Han Sans"/>
              </a:rPr>
              <a:t>danmu</a:t>
            </a:r>
            <a:r>
              <a:rPr kumimoji="1" lang="en-US" altLang="zh-CN" sz="1600" dirty="0">
                <a:ln w="12700">
                  <a:noFill/>
                </a:ln>
                <a:solidFill>
                  <a:srgbClr val="404040">
                    <a:alpha val="100000"/>
                  </a:srgbClr>
                </a:solidFill>
                <a:latin typeface="Source Han Sans"/>
                <a:ea typeface="Source Han Sans"/>
                <a:cs typeface="Source Han Sans"/>
              </a:rPr>
              <a:t> packages, users can bring back the old </a:t>
            </a:r>
            <a:r>
              <a:rPr kumimoji="1" lang="en-US" altLang="zh-CN" sz="1600" dirty="0" err="1">
                <a:ln w="12700">
                  <a:noFill/>
                </a:ln>
                <a:solidFill>
                  <a:srgbClr val="404040">
                    <a:alpha val="100000"/>
                  </a:srgbClr>
                </a:solidFill>
                <a:latin typeface="Source Han Sans"/>
                <a:ea typeface="Source Han Sans"/>
                <a:cs typeface="Source Han Sans"/>
              </a:rPr>
              <a:t>danmu</a:t>
            </a:r>
            <a:r>
              <a:rPr kumimoji="1" lang="en-US" altLang="zh-CN" sz="1600" dirty="0">
                <a:ln w="12700">
                  <a:noFill/>
                </a:ln>
                <a:solidFill>
                  <a:srgbClr val="404040">
                    <a:alpha val="100000"/>
                  </a:srgbClr>
                </a:solidFill>
                <a:latin typeface="Source Han Sans"/>
                <a:ea typeface="Source Han Sans"/>
                <a:cs typeface="Source Han Sans"/>
              </a:rPr>
              <a:t> culture experience, preserving its unique heritage.</a:t>
            </a:r>
            <a:endParaRPr kumimoji="1" lang="zh-CN" altLang="en-US" sz="1600" dirty="0"/>
          </a:p>
        </p:txBody>
      </p:sp>
      <p:sp>
        <p:nvSpPr>
          <p:cNvPr id="19" name="标题 1"/>
          <p:cNvSpPr txBox="1"/>
          <p:nvPr/>
        </p:nvSpPr>
        <p:spPr>
          <a:xfrm>
            <a:off x="1253712" y="470193"/>
            <a:ext cx="10858500" cy="468000"/>
          </a:xfrm>
          <a:prstGeom prst="rect">
            <a:avLst/>
          </a:prstGeom>
          <a:noFill/>
          <a:ln>
            <a:noFill/>
          </a:ln>
        </p:spPr>
        <p:txBody>
          <a:bodyPr vert="horz" wrap="square" lIns="0" tIns="0" rIns="0" bIns="0" rtlCol="0" anchor="ctr"/>
          <a:lstStyle/>
          <a:p>
            <a:pPr algn="l">
              <a:lnSpc>
                <a:spcPct val="110000"/>
              </a:lnSpc>
            </a:pPr>
            <a:r>
              <a:rPr kumimoji="1" lang="en-US" altLang="zh-CN" sz="2800">
                <a:ln w="12700">
                  <a:noFill/>
                </a:ln>
                <a:solidFill>
                  <a:srgbClr val="262626">
                    <a:alpha val="100000"/>
                  </a:srgbClr>
                </a:solidFill>
                <a:latin typeface="Source Han Sans CN Bold"/>
                <a:ea typeface="Source Han Sans CN Bold"/>
                <a:cs typeface="Source Han Sans CN Bold"/>
              </a:rPr>
              <a:t>Danmu as a Standard Feature</a:t>
            </a:r>
            <a:endParaRPr kumimoji="1" lang="zh-CN" altLang="en-US"/>
          </a:p>
        </p:txBody>
      </p:sp>
      <p:sp>
        <p:nvSpPr>
          <p:cNvPr id="20" name="标题 1"/>
          <p:cNvSpPr txBox="1"/>
          <p:nvPr/>
        </p:nvSpPr>
        <p:spPr>
          <a:xfrm>
            <a:off x="562132" y="442211"/>
            <a:ext cx="509665" cy="509665"/>
          </a:xfrm>
          <a:prstGeom prst="ellipse">
            <a:avLst/>
          </a:prstGeom>
          <a:solidFill>
            <a:schemeClr val="accent1"/>
          </a:solid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533651" y="434715"/>
            <a:ext cx="253498" cy="253498"/>
          </a:xfrm>
          <a:prstGeom prst="ellipse">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cxnSp>
        <p:nvCxnSpPr>
          <p:cNvPr id="6" name="标题 1"/>
          <p:cNvCxnSpPr/>
          <p:nvPr/>
        </p:nvCxnSpPr>
        <p:spPr>
          <a:xfrm>
            <a:off x="0" y="357809"/>
            <a:ext cx="12192000" cy="0"/>
          </a:xfrm>
          <a:prstGeom prst="line">
            <a:avLst/>
          </a:prstGeom>
          <a:noFill/>
          <a:ln w="6350" cap="sq">
            <a:solidFill>
              <a:schemeClr val="tx1"/>
            </a:solidFill>
            <a:prstDash val="solid"/>
            <a:miter/>
          </a:ln>
        </p:spPr>
      </p:cxnSp>
      <p:cxnSp>
        <p:nvCxnSpPr>
          <p:cNvPr id="7" name="标题 1"/>
          <p:cNvCxnSpPr/>
          <p:nvPr/>
        </p:nvCxnSpPr>
        <p:spPr>
          <a:xfrm>
            <a:off x="437322" y="0"/>
            <a:ext cx="0" cy="6858000"/>
          </a:xfrm>
          <a:prstGeom prst="line">
            <a:avLst/>
          </a:prstGeom>
          <a:noFill/>
          <a:ln w="6350" cap="sq">
            <a:solidFill>
              <a:schemeClr val="tx1"/>
            </a:solidFill>
            <a:prstDash val="solid"/>
            <a:miter/>
          </a:ln>
        </p:spPr>
      </p:cxnSp>
      <p:cxnSp>
        <p:nvCxnSpPr>
          <p:cNvPr id="8" name="标题 1"/>
          <p:cNvCxnSpPr/>
          <p:nvPr/>
        </p:nvCxnSpPr>
        <p:spPr>
          <a:xfrm flipH="1" flipV="1">
            <a:off x="0" y="6390861"/>
            <a:ext cx="12192000" cy="0"/>
          </a:xfrm>
          <a:prstGeom prst="line">
            <a:avLst/>
          </a:prstGeom>
          <a:noFill/>
          <a:ln w="6350" cap="sq">
            <a:solidFill>
              <a:schemeClr val="tx1"/>
            </a:solidFill>
            <a:prstDash val="solid"/>
            <a:miter/>
          </a:ln>
        </p:spPr>
      </p:cxnSp>
      <p:cxnSp>
        <p:nvCxnSpPr>
          <p:cNvPr id="9" name="标题 1"/>
          <p:cNvCxnSpPr/>
          <p:nvPr/>
        </p:nvCxnSpPr>
        <p:spPr>
          <a:xfrm flipH="1" flipV="1">
            <a:off x="11754678" y="0"/>
            <a:ext cx="0" cy="6858000"/>
          </a:xfrm>
          <a:prstGeom prst="line">
            <a:avLst/>
          </a:prstGeom>
          <a:noFill/>
          <a:ln w="6350" cap="sq">
            <a:solidFill>
              <a:schemeClr val="tx1"/>
            </a:solidFill>
            <a:prstDash val="solid"/>
            <a:miter/>
          </a:ln>
        </p:spPr>
      </p:cxnSp>
      <p:cxnSp>
        <p:nvCxnSpPr>
          <p:cNvPr id="10" name="标题 1"/>
          <p:cNvCxnSpPr/>
          <p:nvPr/>
        </p:nvCxnSpPr>
        <p:spPr>
          <a:xfrm>
            <a:off x="437322" y="5128591"/>
            <a:ext cx="11320669" cy="0"/>
          </a:xfrm>
          <a:prstGeom prst="line">
            <a:avLst/>
          </a:prstGeom>
          <a:noFill/>
          <a:ln w="6350" cap="sq">
            <a:solidFill>
              <a:schemeClr val="tx1"/>
            </a:solidFill>
            <a:prstDash val="solid"/>
            <a:miter/>
          </a:ln>
        </p:spPr>
      </p:cxnSp>
      <p:sp>
        <p:nvSpPr>
          <p:cNvPr id="28" name="标题 1"/>
          <p:cNvSpPr txBox="1"/>
          <p:nvPr/>
        </p:nvSpPr>
        <p:spPr>
          <a:xfrm>
            <a:off x="2738284" y="1963639"/>
            <a:ext cx="8579073" cy="2333217"/>
          </a:xfrm>
          <a:prstGeom prst="rect">
            <a:avLst/>
          </a:prstGeom>
          <a:noFill/>
          <a:ln>
            <a:noFill/>
          </a:ln>
        </p:spPr>
        <p:txBody>
          <a:bodyPr vert="horz" wrap="square" lIns="0" tIns="0" rIns="0" bIns="0" rtlCol="0" anchor="ctr"/>
          <a:lstStyle/>
          <a:p>
            <a:pPr algn="l">
              <a:lnSpc>
                <a:spcPct val="130000"/>
              </a:lnSpc>
            </a:pPr>
            <a:r>
              <a:rPr kumimoji="1" lang="en-US" altLang="zh-CN" sz="9600" dirty="0">
                <a:ln w="12700">
                  <a:noFill/>
                </a:ln>
                <a:solidFill>
                  <a:srgbClr val="000000">
                    <a:alpha val="100000"/>
                  </a:srgbClr>
                </a:solidFill>
                <a:latin typeface="Source Han Sans CN Bold"/>
                <a:ea typeface="Source Han Sans CN Bold"/>
                <a:cs typeface="Source Han Sans CN Bold"/>
              </a:rPr>
              <a:t>Thank y</a:t>
            </a:r>
            <a:r>
              <a:rPr kumimoji="1" lang="en-US" altLang="zh-CN" sz="9600" dirty="0">
                <a:ln w="12700">
                  <a:noFill/>
                </a:ln>
                <a:latin typeface="Source Han Sans CN Bold"/>
                <a:ea typeface="Source Han Sans CN Bold"/>
                <a:cs typeface="Source Han Sans CN Bold"/>
              </a:rPr>
              <a:t>ou</a:t>
            </a:r>
            <a:endParaRPr kumimoji="1" lang="zh-CN" altLang="en-US" sz="9600" dirty="0"/>
          </a:p>
        </p:txBody>
      </p:sp>
    </p:spTree>
  </p:cSld>
  <p:clrMapOvr>
    <a:masterClrMapping/>
  </p:clrMapOvr>
  <p:transition spd="med">
    <p:pull/>
  </p:transition>
</p:sld>
</file>

<file path=ppt/theme/theme1.xml><?xml version="1.0" encoding="utf-8"?>
<a:theme xmlns:a="http://schemas.openxmlformats.org/drawingml/2006/main" name="Office 主题​​">
  <a:themeElements>
    <a:clrScheme name="Office">
      <a:dk1>
        <a:srgbClr val="000000"/>
      </a:dk1>
      <a:lt1>
        <a:srgbClr val="FFFFFF"/>
      </a:lt1>
      <a:dk2>
        <a:srgbClr val="0E2841"/>
      </a:dk2>
      <a:lt2>
        <a:srgbClr val="E8E8E8"/>
      </a:lt2>
      <a:accent1>
        <a:srgbClr val="0265FC"/>
      </a:accent1>
      <a:accent2>
        <a:srgbClr val="0F9ED5"/>
      </a:accent2>
      <a:accent3>
        <a:srgbClr val="0265FC"/>
      </a:accent3>
      <a:accent4>
        <a:srgbClr val="0F9ED5"/>
      </a:accent4>
      <a:accent5>
        <a:srgbClr val="0265FC"/>
      </a:accent5>
      <a:accent6>
        <a:srgbClr val="0F9ED5"/>
      </a:accent6>
      <a:hlink>
        <a:srgbClr val="0265FC"/>
      </a:hlink>
      <a:folHlink>
        <a:srgbClr val="0F9ED5"/>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848</Words>
  <Application>Microsoft Office PowerPoint</Application>
  <PresentationFormat>宽屏</PresentationFormat>
  <Paragraphs>53</Paragraphs>
  <Slides>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8</vt:i4>
      </vt:variant>
    </vt:vector>
  </HeadingPairs>
  <TitlesOfParts>
    <vt:vector size="15" baseType="lpstr">
      <vt:lpstr>Source Han Sans CN Bold</vt:lpstr>
      <vt:lpstr>.黑体-日本语</vt:lpstr>
      <vt:lpstr>等线</vt:lpstr>
      <vt:lpstr>Arial</vt:lpstr>
      <vt:lpstr>Source Han Sans</vt:lpstr>
      <vt:lpstr>OPPOSans 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ゆきの 神楽</cp:lastModifiedBy>
  <cp:revision>6</cp:revision>
  <dcterms:modified xsi:type="dcterms:W3CDTF">2025-05-07T12:05:19Z</dcterms:modified>
</cp:coreProperties>
</file>