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A5D4C90-0BC5-4D81-BA4C-2C99AF4900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998A9A4-E871-FA3C-06D7-32986CD6F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74EA56A-C92C-CBCC-569E-125D81F7E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77DBCF0-CE7D-9496-2C05-A4C4F7196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908F61E-5FB0-D518-1183-315923166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1474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4E1AF0-08E0-8F4B-3CA8-1844F18A8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4D0A999-5FD4-3C36-DEBA-884619098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80AF56-89DF-D89F-B5DA-F569A3C8C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AABD9C9-66D8-C106-5762-2140D3D47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B621BD1-23B9-3266-61EE-272DD416F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1228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FA2E085-FFB3-C47F-8D96-431098E243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EDC55C6-054D-CC2F-045D-78884A1C8D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B760789-6BE6-B62C-6A32-4DB901FC3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75C5C81-0940-1E1F-27A6-8DA201161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6D8B250-AFE2-24FD-FFF0-9C557028E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4757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407078-AB78-2026-02E9-8BA8EA765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CCF6FB0-0190-5859-0760-3C5B0D3B8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6BD463B-FF32-1B6E-B3CA-51C11E020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0F2B86D-D236-0EAF-D94B-18C9EAB7A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287F737-5615-AD28-3931-16239E32A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0627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D2A4AE-2A5E-20BE-8E39-BA6D5A43B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AEB2264-DAED-4D5A-E8FA-3B69E6FA0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7075476-63D0-5EEB-728A-D29ED9EF9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EEFAF25-9B0D-9454-1765-0B19126ED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B4796CF-0CF4-4167-7B58-04122A2C4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2208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33F03-9010-92C8-C8E7-A0B568F1F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0AD958-02C9-F970-1F38-A8E361DAB8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13CB0B9-12BB-7A5E-F513-0171FD65F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BE706D8-1030-08A0-31D1-DBEE57D20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BD1CD75-D96A-BBFC-BF0C-5F8455C19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B2B5783-045D-B432-3A5F-DEF4E4503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1432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E26BE2-9189-C56A-CDFF-D2E848818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032EB2E-5D47-2340-A68D-38C5722C95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BBCA7A5-4669-CA5B-F622-6304F4A52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269AEF3-ABBC-0841-88AC-A9DFC2CD70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4DAC9C9-4CED-176B-3A97-34D4BE015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9EC2F9C-75D6-50F8-DBFD-8B91C2E85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12B53FC-F1A8-2990-DA2B-E876A7CF4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67BEB89-2875-95E8-3276-7ADAC92C7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3283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68DD1FA-4005-0399-993A-AFE1B2442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80607A1-7991-C149-CDC8-A4390BE78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91A3EB2-F648-09A4-B6E8-F69326F50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5A153AB-4E66-EC0C-5CFB-99DCA23E8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156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740C1D1-EF80-B03A-FF0A-0274C54B1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3E17E3D5-5D07-23A8-7E9F-662F3B4A5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1BE3493-AE27-5EE6-D305-F2D72E1B8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364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9DAA27-145A-D356-E179-80B4A1B6B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E0092AF-AC10-F9D5-9A52-F98F30FE8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6F5EF37-926F-DA8E-FE8C-F7105EB96F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51930CA-008A-8368-2D93-7D45862AD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3833A93-6071-94F3-A6D8-E38B15A8A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82A0F2E-FB1A-E762-5632-153CD563E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241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2DD1BF-B8A1-D040-450C-A9B6A3B22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D85AF41-4AAE-3AE8-C166-AA0C30B427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3277C4C-094D-9CCA-FF0F-8534A3CC0C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D4B04FC-EDCE-2212-841D-B5C7BB145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60080C4-BC4A-FF69-8B0B-49700F995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48CF187-4799-22A8-2406-44920DE08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238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300163C7-A2FD-D743-113C-24D1B2BB4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376EA39-D04F-F7B0-DC56-CC91F20FA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4E1303A-BADA-28CE-1944-9A6FDDCAF6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08BD3F-A0A0-4B4E-B96B-DBBDEE00E577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48B8BC6-4CCA-A3DE-2036-FA6B9022A8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91901A4-D0F5-19CB-086D-7F3285F5FC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198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19D5300D-4B4E-F862-3EAF-98696BACC404}"/>
              </a:ext>
            </a:extLst>
          </p:cNvPr>
          <p:cNvSpPr txBox="1"/>
          <p:nvPr/>
        </p:nvSpPr>
        <p:spPr>
          <a:xfrm>
            <a:off x="1717313" y="2560622"/>
            <a:ext cx="87573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zh-CN" sz="4400" b="1" i="0" dirty="0" err="1">
                <a:solidFill>
                  <a:srgbClr val="191B1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Verbstellung</a:t>
            </a:r>
            <a:r>
              <a:rPr lang="fr-FR" altLang="zh-CN" sz="4400" b="1" i="0" dirty="0">
                <a:solidFill>
                  <a:srgbClr val="191B1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zh-CN" sz="4400" b="1" i="0" dirty="0" err="1">
                <a:solidFill>
                  <a:srgbClr val="191B1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fr-FR" altLang="zh-CN" sz="4400" b="1" i="0" dirty="0">
                <a:solidFill>
                  <a:srgbClr val="191B1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zh-CN" sz="4400" b="1" dirty="0" err="1">
                <a:solidFill>
                  <a:srgbClr val="191B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fr-FR" altLang="zh-CN" sz="4400" b="1" i="0" dirty="0" err="1">
                <a:solidFill>
                  <a:srgbClr val="191B1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atz</a:t>
            </a:r>
            <a:r>
              <a:rPr lang="fr-FR" altLang="zh-CN" sz="4400" b="1" i="0" dirty="0">
                <a:solidFill>
                  <a:srgbClr val="191B1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zh-CN" sz="4400" b="1" i="0" dirty="0" err="1">
                <a:solidFill>
                  <a:srgbClr val="191B1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stehen</a:t>
            </a:r>
            <a:endParaRPr lang="zh-CN" alt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11C0FADF-E1C5-8EC4-9433-36A3E6718A74}"/>
              </a:ext>
            </a:extLst>
          </p:cNvPr>
          <p:cNvSpPr txBox="1"/>
          <p:nvPr/>
        </p:nvSpPr>
        <p:spPr>
          <a:xfrm>
            <a:off x="8689868" y="3527938"/>
            <a:ext cx="2362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zh-CN" b="0" i="0" dirty="0" err="1">
                <a:solidFill>
                  <a:srgbClr val="191B1F"/>
                </a:solidFill>
                <a:effectLst/>
                <a:latin typeface="-apple-system"/>
              </a:rPr>
              <a:t>Feldermodell-Theorie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47319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68F4E1D2-7793-1CC8-33E8-D179E7DA7BBA}"/>
              </a:ext>
            </a:extLst>
          </p:cNvPr>
          <p:cNvSpPr txBox="1"/>
          <p:nvPr/>
        </p:nvSpPr>
        <p:spPr>
          <a:xfrm>
            <a:off x="791661" y="1092371"/>
            <a:ext cx="757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der </a:t>
            </a:r>
            <a:r>
              <a:rPr lang="de-DE" altLang="zh-C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Feldermodell</a:t>
            </a:r>
            <a:r>
              <a:rPr lang="de-DE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-Theorie sind </a:t>
            </a:r>
            <a:r>
              <a:rPr lang="de-DE" altLang="zh-C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sätze</a:t>
            </a:r>
            <a:r>
              <a:rPr lang="de-DE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aus fünf teilen verteilt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D8CC8A1-ED83-623A-4805-621F2BC792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911990"/>
              </p:ext>
            </p:extLst>
          </p:nvPr>
        </p:nvGraphicFramePr>
        <p:xfrm>
          <a:off x="791661" y="2683672"/>
          <a:ext cx="10997350" cy="14832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9470">
                  <a:extLst>
                    <a:ext uri="{9D8B030D-6E8A-4147-A177-3AD203B41FA5}">
                      <a16:colId xmlns:a16="http://schemas.microsoft.com/office/drawing/2014/main" val="1225230499"/>
                    </a:ext>
                  </a:extLst>
                </a:gridCol>
                <a:gridCol w="2199470">
                  <a:extLst>
                    <a:ext uri="{9D8B030D-6E8A-4147-A177-3AD203B41FA5}">
                      <a16:colId xmlns:a16="http://schemas.microsoft.com/office/drawing/2014/main" val="211129184"/>
                    </a:ext>
                  </a:extLst>
                </a:gridCol>
                <a:gridCol w="2199470">
                  <a:extLst>
                    <a:ext uri="{9D8B030D-6E8A-4147-A177-3AD203B41FA5}">
                      <a16:colId xmlns:a16="http://schemas.microsoft.com/office/drawing/2014/main" val="519217864"/>
                    </a:ext>
                  </a:extLst>
                </a:gridCol>
                <a:gridCol w="2199470">
                  <a:extLst>
                    <a:ext uri="{9D8B030D-6E8A-4147-A177-3AD203B41FA5}">
                      <a16:colId xmlns:a16="http://schemas.microsoft.com/office/drawing/2014/main" val="2155427258"/>
                    </a:ext>
                  </a:extLst>
                </a:gridCol>
                <a:gridCol w="2199470">
                  <a:extLst>
                    <a:ext uri="{9D8B030D-6E8A-4147-A177-3AD203B41FA5}">
                      <a16:colId xmlns:a16="http://schemas.microsoft.com/office/drawing/2014/main" val="3076594372"/>
                    </a:ext>
                  </a:extLst>
                </a:gridCol>
              </a:tblGrid>
              <a:tr h="148329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fr-FR" altLang="zh-CN" sz="3600" b="0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Vorfeld</a:t>
                      </a:r>
                      <a:endParaRPr lang="zh-CN" altLang="en-US" sz="36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altLang="zh-CN" sz="3600" b="0" i="0" kern="1200" dirty="0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linke </a:t>
                      </a:r>
                      <a:r>
                        <a:rPr lang="fr-FR" altLang="zh-CN" sz="3600" b="0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Klammer</a:t>
                      </a:r>
                      <a:endParaRPr lang="zh-CN" altLang="en-US" sz="36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altLang="zh-CN" sz="3600" b="0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Mittelfeld</a:t>
                      </a:r>
                      <a:endParaRPr lang="zh-CN" altLang="en-US" sz="36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altLang="zh-CN" sz="3600" b="0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rechte</a:t>
                      </a:r>
                      <a:r>
                        <a:rPr lang="fr-FR" altLang="zh-CN" sz="3600" b="0" i="0" kern="1200" dirty="0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 </a:t>
                      </a:r>
                      <a:r>
                        <a:rPr lang="fr-FR" altLang="zh-CN" sz="3600" b="0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Klammer</a:t>
                      </a:r>
                      <a:endParaRPr lang="zh-CN" altLang="en-US" sz="36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altLang="zh-CN" sz="3600" b="0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Nachfeld</a:t>
                      </a:r>
                      <a:endParaRPr lang="zh-CN" altLang="en-US" sz="36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8529755"/>
                  </a:ext>
                </a:extLst>
              </a:tr>
            </a:tbl>
          </a:graphicData>
        </a:graphic>
      </p:graphicFrame>
      <p:sp>
        <p:nvSpPr>
          <p:cNvPr id="6" name="箭头: 上 5">
            <a:extLst>
              <a:ext uri="{FF2B5EF4-FFF2-40B4-BE49-F238E27FC236}">
                <a16:creationId xmlns:a16="http://schemas.microsoft.com/office/drawing/2014/main" id="{39D84055-7194-F23C-5284-EB5AF2116111}"/>
              </a:ext>
            </a:extLst>
          </p:cNvPr>
          <p:cNvSpPr/>
          <p:nvPr/>
        </p:nvSpPr>
        <p:spPr>
          <a:xfrm>
            <a:off x="3847844" y="4308113"/>
            <a:ext cx="460269" cy="564595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29650F52-0B37-35C7-22D7-6B0F8CBB4936}"/>
              </a:ext>
            </a:extLst>
          </p:cNvPr>
          <p:cNvSpPr txBox="1"/>
          <p:nvPr/>
        </p:nvSpPr>
        <p:spPr>
          <a:xfrm>
            <a:off x="3433601" y="5119298"/>
            <a:ext cx="1402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zh-CN" sz="1800" b="1" i="0" dirty="0" err="1">
                <a:solidFill>
                  <a:srgbClr val="191B1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Verbstellung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84895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3BD55EDC-CD00-69F2-480B-6320D0F4BBE3}"/>
              </a:ext>
            </a:extLst>
          </p:cNvPr>
          <p:cNvSpPr txBox="1"/>
          <p:nvPr/>
        </p:nvSpPr>
        <p:spPr>
          <a:xfrm>
            <a:off x="1436039" y="1343984"/>
            <a:ext cx="6818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Ich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habe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gestern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ein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Buch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gelesen</a:t>
            </a:r>
            <a:endParaRPr lang="zh-CN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4B6C78B-584B-D130-DC15-153B5BF6CE58}"/>
              </a:ext>
            </a:extLst>
          </p:cNvPr>
          <p:cNvSpPr txBox="1"/>
          <p:nvPr/>
        </p:nvSpPr>
        <p:spPr>
          <a:xfrm>
            <a:off x="730293" y="748703"/>
            <a:ext cx="3148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/>
              <a:t>z.B.</a:t>
            </a:r>
            <a:endParaRPr lang="zh-CN" altLang="en-US" sz="2800" b="1" dirty="0"/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7F40E1F7-9A4A-F7E7-4AD6-B4EE69F167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084955"/>
              </p:ext>
            </p:extLst>
          </p:nvPr>
        </p:nvGraphicFramePr>
        <p:xfrm>
          <a:off x="1543943" y="2316577"/>
          <a:ext cx="8532868" cy="2181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217">
                  <a:extLst>
                    <a:ext uri="{9D8B030D-6E8A-4147-A177-3AD203B41FA5}">
                      <a16:colId xmlns:a16="http://schemas.microsoft.com/office/drawing/2014/main" val="586708548"/>
                    </a:ext>
                  </a:extLst>
                </a:gridCol>
                <a:gridCol w="2133217">
                  <a:extLst>
                    <a:ext uri="{9D8B030D-6E8A-4147-A177-3AD203B41FA5}">
                      <a16:colId xmlns:a16="http://schemas.microsoft.com/office/drawing/2014/main" val="422362709"/>
                    </a:ext>
                  </a:extLst>
                </a:gridCol>
                <a:gridCol w="2133217">
                  <a:extLst>
                    <a:ext uri="{9D8B030D-6E8A-4147-A177-3AD203B41FA5}">
                      <a16:colId xmlns:a16="http://schemas.microsoft.com/office/drawing/2014/main" val="3236165417"/>
                    </a:ext>
                  </a:extLst>
                </a:gridCol>
                <a:gridCol w="2133217">
                  <a:extLst>
                    <a:ext uri="{9D8B030D-6E8A-4147-A177-3AD203B41FA5}">
                      <a16:colId xmlns:a16="http://schemas.microsoft.com/office/drawing/2014/main" val="3104103651"/>
                    </a:ext>
                  </a:extLst>
                </a:gridCol>
              </a:tblGrid>
              <a:tr h="109089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fr-FR" altLang="zh-CN" sz="2000" b="1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Vorfeld</a:t>
                      </a:r>
                      <a:endParaRPr lang="zh-CN" altLang="en-US" sz="2000" b="1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altLang="zh-CN" sz="2000" b="1" i="0" kern="1200" dirty="0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linke </a:t>
                      </a:r>
                      <a:r>
                        <a:rPr lang="fr-FR" altLang="zh-CN" sz="2000" b="1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Klammer</a:t>
                      </a:r>
                      <a:endParaRPr lang="zh-CN" altLang="en-US" sz="2000" b="1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altLang="zh-CN" sz="2000" b="1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Mittelfeld</a:t>
                      </a:r>
                      <a:endParaRPr lang="zh-CN" altLang="en-US" sz="2000" b="1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altLang="zh-CN" sz="2000" b="1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rechte</a:t>
                      </a:r>
                      <a:r>
                        <a:rPr lang="fr-FR" altLang="zh-CN" sz="2000" b="1" i="0" kern="1200" dirty="0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 </a:t>
                      </a:r>
                      <a:r>
                        <a:rPr lang="fr-FR" altLang="zh-CN" sz="2000" b="1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Klammer</a:t>
                      </a:r>
                      <a:endParaRPr lang="zh-CN" altLang="en-US" sz="2000" b="1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888184"/>
                  </a:ext>
                </a:extLst>
              </a:tr>
              <a:tr h="109089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altLang="zh-C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Ich</a:t>
                      </a:r>
                      <a:endParaRPr lang="zh-CN" altLang="en-US" sz="20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habe</a:t>
                      </a:r>
                      <a:endParaRPr lang="zh-CN" altLang="en-US" sz="20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gestern</a:t>
                      </a:r>
                      <a:r>
                        <a:rPr lang="en-US" altLang="zh-C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ein</a:t>
                      </a:r>
                      <a:r>
                        <a:rPr lang="en-US" altLang="zh-C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Buch </a:t>
                      </a:r>
                      <a:endParaRPr lang="zh-CN" altLang="en-US" sz="20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gelesen</a:t>
                      </a:r>
                      <a:endParaRPr lang="zh-CN" altLang="en-US" sz="20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4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5406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内容占位符 5">
            <a:extLst>
              <a:ext uri="{FF2B5EF4-FFF2-40B4-BE49-F238E27FC236}">
                <a16:creationId xmlns:a16="http://schemas.microsoft.com/office/drawing/2014/main" id="{1132C9FE-2FCB-F9E5-DCA1-1889F365C2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8308149"/>
              </p:ext>
            </p:extLst>
          </p:nvPr>
        </p:nvGraphicFramePr>
        <p:xfrm>
          <a:off x="1715779" y="3071418"/>
          <a:ext cx="7452768" cy="15236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3192">
                  <a:extLst>
                    <a:ext uri="{9D8B030D-6E8A-4147-A177-3AD203B41FA5}">
                      <a16:colId xmlns:a16="http://schemas.microsoft.com/office/drawing/2014/main" val="405768348"/>
                    </a:ext>
                  </a:extLst>
                </a:gridCol>
                <a:gridCol w="1863192">
                  <a:extLst>
                    <a:ext uri="{9D8B030D-6E8A-4147-A177-3AD203B41FA5}">
                      <a16:colId xmlns:a16="http://schemas.microsoft.com/office/drawing/2014/main" val="1218459137"/>
                    </a:ext>
                  </a:extLst>
                </a:gridCol>
                <a:gridCol w="1863192">
                  <a:extLst>
                    <a:ext uri="{9D8B030D-6E8A-4147-A177-3AD203B41FA5}">
                      <a16:colId xmlns:a16="http://schemas.microsoft.com/office/drawing/2014/main" val="790243353"/>
                    </a:ext>
                  </a:extLst>
                </a:gridCol>
                <a:gridCol w="1863192">
                  <a:extLst>
                    <a:ext uri="{9D8B030D-6E8A-4147-A177-3AD203B41FA5}">
                      <a16:colId xmlns:a16="http://schemas.microsoft.com/office/drawing/2014/main" val="4023790697"/>
                    </a:ext>
                  </a:extLst>
                </a:gridCol>
              </a:tblGrid>
              <a:tr h="67823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altLang="zh-CN" sz="1200" b="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Gestern</a:t>
                      </a:r>
                      <a:endParaRPr lang="zh-CN" altLang="en-US" sz="12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altLang="zh-CN" sz="1200" b="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habe</a:t>
                      </a:r>
                      <a:endParaRPr lang="zh-CN" altLang="en-US" sz="12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altLang="zh-CN" sz="12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Ich </a:t>
                      </a:r>
                      <a:r>
                        <a:rPr lang="en-US" altLang="zh-CN" sz="1200" b="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ein</a:t>
                      </a:r>
                      <a:r>
                        <a:rPr lang="en-US" altLang="zh-CN" sz="12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Buch </a:t>
                      </a:r>
                      <a:endParaRPr lang="zh-CN" altLang="en-US" sz="12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altLang="zh-CN" sz="1200" b="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gelesen</a:t>
                      </a:r>
                      <a:endParaRPr lang="zh-CN" altLang="en-US" sz="12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480409"/>
                  </a:ext>
                </a:extLst>
              </a:tr>
              <a:tr h="84541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altLang="zh-CN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Ein Buch </a:t>
                      </a:r>
                      <a:endParaRPr lang="zh-CN" altLang="en-US" sz="12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habe</a:t>
                      </a:r>
                      <a:endParaRPr lang="zh-CN" altLang="en-US" sz="12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200" b="0" i="0" kern="1200" dirty="0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Ich </a:t>
                      </a:r>
                      <a:r>
                        <a:rPr lang="en-US" altLang="zh-CN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gestern</a:t>
                      </a:r>
                      <a:endParaRPr lang="zh-CN" altLang="en-US" sz="12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gelesen</a:t>
                      </a:r>
                      <a:endParaRPr lang="zh-CN" altLang="en-US" sz="12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001715"/>
                  </a:ext>
                </a:extLst>
              </a:tr>
            </a:tbl>
          </a:graphicData>
        </a:graphic>
      </p:graphicFrame>
      <p:sp>
        <p:nvSpPr>
          <p:cNvPr id="8" name="文本框 7">
            <a:extLst>
              <a:ext uri="{FF2B5EF4-FFF2-40B4-BE49-F238E27FC236}">
                <a16:creationId xmlns:a16="http://schemas.microsoft.com/office/drawing/2014/main" id="{4A408987-1E66-35B2-1983-1BD23E089B8C}"/>
              </a:ext>
            </a:extLst>
          </p:cNvPr>
          <p:cNvSpPr txBox="1"/>
          <p:nvPr/>
        </p:nvSpPr>
        <p:spPr>
          <a:xfrm>
            <a:off x="773251" y="540048"/>
            <a:ext cx="65358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altLang="zh-CN" sz="2800" b="1" dirty="0"/>
              <a:t>Der </a:t>
            </a:r>
            <a:r>
              <a:rPr lang="de-DE" altLang="zh-CN" sz="2800" b="1" dirty="0" err="1"/>
              <a:t>satz</a:t>
            </a:r>
            <a:r>
              <a:rPr lang="de-DE" altLang="zh-CN" sz="2800" b="1" dirty="0"/>
              <a:t> kann auch in folgender form geschrieben werden</a:t>
            </a:r>
            <a:endParaRPr lang="zh-CN" altLang="en-US" sz="2800" b="1" dirty="0"/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23E298FA-A829-0A17-8B89-8410DABFFC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641949"/>
              </p:ext>
            </p:extLst>
          </p:nvPr>
        </p:nvGraphicFramePr>
        <p:xfrm>
          <a:off x="1715779" y="1980528"/>
          <a:ext cx="7452768" cy="1090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3192">
                  <a:extLst>
                    <a:ext uri="{9D8B030D-6E8A-4147-A177-3AD203B41FA5}">
                      <a16:colId xmlns:a16="http://schemas.microsoft.com/office/drawing/2014/main" val="2336826004"/>
                    </a:ext>
                  </a:extLst>
                </a:gridCol>
                <a:gridCol w="1863192">
                  <a:extLst>
                    <a:ext uri="{9D8B030D-6E8A-4147-A177-3AD203B41FA5}">
                      <a16:colId xmlns:a16="http://schemas.microsoft.com/office/drawing/2014/main" val="3083404227"/>
                    </a:ext>
                  </a:extLst>
                </a:gridCol>
                <a:gridCol w="1863192">
                  <a:extLst>
                    <a:ext uri="{9D8B030D-6E8A-4147-A177-3AD203B41FA5}">
                      <a16:colId xmlns:a16="http://schemas.microsoft.com/office/drawing/2014/main" val="733465414"/>
                    </a:ext>
                  </a:extLst>
                </a:gridCol>
                <a:gridCol w="1863192">
                  <a:extLst>
                    <a:ext uri="{9D8B030D-6E8A-4147-A177-3AD203B41FA5}">
                      <a16:colId xmlns:a16="http://schemas.microsoft.com/office/drawing/2014/main" val="1800938395"/>
                    </a:ext>
                  </a:extLst>
                </a:gridCol>
              </a:tblGrid>
              <a:tr h="109089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fr-FR" altLang="zh-CN" sz="2000" b="1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Vorfeld</a:t>
                      </a:r>
                      <a:endParaRPr lang="zh-CN" altLang="en-US" sz="2000" b="1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altLang="zh-CN" sz="2000" b="1" i="0" kern="1200" dirty="0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linke </a:t>
                      </a:r>
                      <a:r>
                        <a:rPr lang="fr-FR" altLang="zh-CN" sz="2000" b="1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Klammer</a:t>
                      </a:r>
                      <a:endParaRPr lang="zh-CN" altLang="en-US" sz="2000" b="1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altLang="zh-CN" sz="2000" b="1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Mittelfeld</a:t>
                      </a:r>
                      <a:endParaRPr lang="zh-CN" altLang="en-US" sz="2000" b="1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altLang="zh-CN" sz="2000" b="1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rechte</a:t>
                      </a:r>
                      <a:r>
                        <a:rPr lang="fr-FR" altLang="zh-CN" sz="2000" b="1" i="0" kern="1200" dirty="0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 </a:t>
                      </a:r>
                      <a:r>
                        <a:rPr lang="fr-FR" altLang="zh-CN" sz="2000" b="1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Klammer</a:t>
                      </a:r>
                      <a:endParaRPr lang="zh-CN" altLang="en-US" sz="2000" b="1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654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0677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A0132B5A-F387-A382-109A-BEE53EC05849}"/>
              </a:ext>
            </a:extLst>
          </p:cNvPr>
          <p:cNvSpPr txBox="1"/>
          <p:nvPr/>
        </p:nvSpPr>
        <p:spPr>
          <a:xfrm>
            <a:off x="1953583" y="1877896"/>
            <a:ext cx="82848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altLang="zh-C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der </a:t>
            </a:r>
            <a:r>
              <a:rPr lang="de-DE" altLang="zh-C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Feldermodell</a:t>
            </a:r>
            <a:r>
              <a:rPr lang="de-DE" altLang="zh-C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-Theorie das </a:t>
            </a:r>
            <a:r>
              <a:rPr lang="de-DE" altLang="zh-C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verb</a:t>
            </a:r>
            <a:r>
              <a:rPr lang="de-DE" altLang="zh-C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liegt immer in Klammer, das ist der zweite Teil des Satzes</a:t>
            </a:r>
            <a:endParaRPr lang="zh-CN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606608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48DF1E6D-2F7F-9990-9F71-46890820A31D}"/>
              </a:ext>
            </a:extLst>
          </p:cNvPr>
          <p:cNvSpPr txBox="1"/>
          <p:nvPr/>
        </p:nvSpPr>
        <p:spPr>
          <a:xfrm>
            <a:off x="1655944" y="2767280"/>
            <a:ext cx="88801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zh-CN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Danke</a:t>
            </a:r>
            <a:r>
              <a:rPr lang="fr-FR" altLang="zh-CN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zh-CN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fürs</a:t>
            </a:r>
            <a:r>
              <a:rPr lang="fr-FR" altLang="zh-CN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zh-CN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Zuhören</a:t>
            </a:r>
            <a:r>
              <a:rPr lang="fr-FR" altLang="zh-CN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417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93</Words>
  <Application>Microsoft Office PowerPoint</Application>
  <PresentationFormat>宽屏</PresentationFormat>
  <Paragraphs>34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-apple-system</vt:lpstr>
      <vt:lpstr>等线</vt:lpstr>
      <vt:lpstr>等线 Light</vt:lpstr>
      <vt:lpstr>Arial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英豪 黄</dc:creator>
  <cp:lastModifiedBy>英豪 黄</cp:lastModifiedBy>
  <cp:revision>2</cp:revision>
  <dcterms:created xsi:type="dcterms:W3CDTF">2024-03-06T04:43:57Z</dcterms:created>
  <dcterms:modified xsi:type="dcterms:W3CDTF">2024-04-07T08:34:00Z</dcterms:modified>
</cp:coreProperties>
</file>