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4" r:id="rId16"/>
    <p:sldId id="275" r:id="rId17"/>
    <p:sldId id="276" r:id="rId18"/>
    <p:sldId id="277" r:id="rId19"/>
    <p:sldId id="278" r:id="rId20"/>
    <p:sldId id="279" r:id="rId21"/>
    <p:sldId id="282" r:id="rId22"/>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5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94.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2.jpeg"/><Relationship Id="rId15" Type="http://schemas.openxmlformats.org/officeDocument/2006/relationships/slideLayout" Target="../slideLayouts/slideLayout7.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13.jpeg"/><Relationship Id="rId12" Type="http://schemas.openxmlformats.org/officeDocument/2006/relationships/slideLayout" Target="../slideLayouts/slideLayout7.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4" Type="http://schemas.openxmlformats.org/officeDocument/2006/relationships/slideLayout" Target="../slideLayouts/slideLayout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5.jpeg"/><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image" Target="../media/image17.jpeg"/><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16.jpeg"/><Relationship Id="rId2" Type="http://schemas.openxmlformats.org/officeDocument/2006/relationships/tags" Target="../tags/tag82.xml"/><Relationship Id="rId17" Type="http://schemas.openxmlformats.org/officeDocument/2006/relationships/slideLayout" Target="../slideLayouts/slideLayout7.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image" Target="../media/image18.jpeg"/><Relationship Id="rId10" Type="http://schemas.openxmlformats.org/officeDocument/2006/relationships/tags" Target="../tags/tag88.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9.jpeg"/><Relationship Id="rId15" Type="http://schemas.openxmlformats.org/officeDocument/2006/relationships/slideLayout" Target="../slideLayouts/slideLayout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0.jpeg"/><Relationship Id="rId2" Type="http://schemas.openxmlformats.org/officeDocument/2006/relationships/tags" Target="../tags/tag17.xml"/><Relationship Id="rId12" Type="http://schemas.openxmlformats.org/officeDocument/2006/relationships/slideLayout" Target="../slideLayouts/slideLayout7.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image" Target="../media/image11.jpe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1" Type="http://schemas.openxmlformats.org/officeDocument/2006/relationships/slideLayout" Target="../slideLayouts/slideLayout7.xml"/><Relationship Id="rId10" Type="http://schemas.openxmlformats.org/officeDocument/2006/relationships/tags" Target="../tags/tag3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438597" y="1371513"/>
            <a:ext cx="7238537" cy="1941195"/>
          </a:xfrm>
          <a:prstGeom prst="rect">
            <a:avLst/>
          </a:prstGeom>
        </p:spPr>
        <p:txBody>
          <a:bodyPr vert="horz" wrap="square" lIns="114300" tIns="57150" rIns="114300" bIns="57150" rtlCol="0" anchor="b" anchorCtr="0">
            <a:spAutoFit/>
          </a:bodyPr>
          <a:lstStyle/>
          <a:p>
            <a:pPr algn="ctr">
              <a:lnSpc>
                <a:spcPct val="120000"/>
              </a:lnSpc>
            </a:pPr>
            <a:r>
              <a:rPr lang="en-US" sz="4950" b="1">
                <a:solidFill>
                  <a:schemeClr val="dk1">
                    <a:lumMod val="75000"/>
                    <a:lumOff val="25000"/>
                    <a:alpha val="100000"/>
                  </a:schemeClr>
                </a:solidFill>
                <a:latin typeface="STKaiti"/>
                <a:ea typeface="STKaiti"/>
                <a:cs typeface="STKaiti"/>
              </a:rPr>
              <a:t>Miao silver Ornaments culture</a:t>
            </a:r>
            <a:endParaRPr lang="en-US" sz="4950" b="1">
              <a:solidFill>
                <a:schemeClr val="dk1">
                  <a:lumMod val="75000"/>
                  <a:lumOff val="25000"/>
                  <a:alpha val="100000"/>
                </a:schemeClr>
              </a:solidFill>
              <a:latin typeface="STKaiti"/>
              <a:ea typeface="STKaiti"/>
              <a:cs typeface="STKaiti"/>
            </a:endParaRPr>
          </a:p>
        </p:txBody>
      </p:sp>
      <p:sp>
        <p:nvSpPr>
          <p:cNvPr id="3" name="TextBox 3"/>
          <p:cNvSpPr txBox="1"/>
          <p:nvPr/>
        </p:nvSpPr>
        <p:spPr>
          <a:xfrm>
            <a:off x="4648200" y="3657600"/>
            <a:ext cx="4520565" cy="488315"/>
          </a:xfrm>
          <a:prstGeom prst="rect">
            <a:avLst/>
          </a:prstGeom>
        </p:spPr>
        <p:txBody>
          <a:bodyPr vert="horz" wrap="square" lIns="114300" tIns="57150" rIns="114300" bIns="57150" rtlCol="0" anchor="t" anchorCtr="0">
            <a:spAutoFit/>
          </a:bodyPr>
          <a:lstStyle/>
          <a:p>
            <a:pPr>
              <a:lnSpc>
                <a:spcPct val="120000"/>
              </a:lnSpc>
            </a:pPr>
            <a:r>
              <a:rPr lang="en-US" altLang="zh-CN" sz="2025">
                <a:solidFill>
                  <a:schemeClr val="dk1">
                    <a:lumMod val="75000"/>
                    <a:lumOff val="25000"/>
                    <a:alpha val="100000"/>
                  </a:schemeClr>
                </a:solidFill>
                <a:latin typeface="+mj-ea"/>
                <a:ea typeface="+mj-ea"/>
                <a:cs typeface="+mj-ea"/>
              </a:rPr>
              <a:t>杨涵旭 202370081586</a:t>
            </a:r>
            <a:endParaRPr lang="en-US" altLang="zh-CN" sz="2025">
              <a:solidFill>
                <a:schemeClr val="dk1">
                  <a:lumMod val="75000"/>
                  <a:lumOff val="25000"/>
                  <a:alpha val="100000"/>
                </a:schemeClr>
              </a:solidFill>
              <a:latin typeface="+mj-ea"/>
              <a:ea typeface="+mj-ea"/>
              <a:cs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STKaiti"/>
                <a:ea typeface="STKaiti"/>
                <a:cs typeface="STKaiti"/>
              </a:rPr>
              <a:t>The cultural connotation of Miao silver ornaments</a:t>
            </a:r>
            <a:endParaRPr lang="en-US" sz="4500" b="1">
              <a:solidFill>
                <a:schemeClr val="dk1">
                  <a:lumMod val="75000"/>
                  <a:lumOff val="25000"/>
                  <a:alpha val="100000"/>
                </a:schemeClr>
              </a:solidFill>
              <a:latin typeface="STKaiti"/>
              <a:ea typeface="STKaiti"/>
              <a:cs typeface="STKaiti"/>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03</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20384" b="20384"/>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47681" y="182849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In Miao culture, silver ornaments is often regarded as a symbol of holiness and purity, and is closely linked to religious beliefs.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as a sacred symbol</a:t>
            </a:r>
            <a:endPar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78280" y="3810000"/>
            <a:ext cx="453326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When Miao people hold sacrificial ceremonies, silver ornaments is an indispensable prop to pray for God's blessing and protection.</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in sacrificial ceremonies</a:t>
            </a:r>
            <a:endPar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1482606" y="525772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is often engraved with religious patterns, such as gods, charms, etc., meaning the mysterious power and faith piety.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1482725" y="4799965"/>
            <a:ext cx="4509135" cy="749300"/>
          </a:xfrm>
          <a:prstGeom prst="rect">
            <a:avLst/>
          </a:prstGeom>
        </p:spPr>
        <p:txBody>
          <a:bodyPr vert="horz" wrap="square" lIns="123825" tIns="123825" rIns="57150" bIns="123825" rtlCol="0" anchor="ctr" anchorCtr="0">
            <a:noAutofit/>
          </a:bodyPr>
          <a:lstStyle/>
          <a:p>
            <a:pPr>
              <a:lnSpc>
                <a:spcPct val="150000"/>
              </a:lnSpc>
            </a:pPr>
            <a:r>
              <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rPr>
              <a:t>Religious motifs on silver ornaments</a:t>
            </a:r>
            <a:endPar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ornaments and religious beliefs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custDataLst>
              <p:tags r:id="rId3"/>
            </p:custDataLst>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in a wedding ceremony</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In Miao weddings, the wearing and exchange of silver ornaments has specific ceremonial significance, symbolizing the deep affection between the couple and their commitment to living together.</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5"/>
            </p:custDataLst>
          </p:nvPr>
        </p:nvSpPr>
        <p:spPr>
          <a:xfrm>
            <a:off x="5267801" y="1835975"/>
            <a:ext cx="238125" cy="238125"/>
          </a:xfrm>
          <a:prstGeom prst="ellipse">
            <a:avLst/>
          </a:prstGeom>
          <a:solidFill>
            <a:schemeClr val="accent1">
              <a:alpha val="100000"/>
            </a:schemeClr>
          </a:solidFill>
        </p:spPr>
      </p:sp>
      <p:sp>
        <p:nvSpPr>
          <p:cNvPr id="6" name="TextBox 6"/>
          <p:cNvSpPr txBox="1"/>
          <p:nvPr>
            <p:custDataLst>
              <p:tags r:id="rId6"/>
            </p:custDataLst>
          </p:nvPr>
        </p:nvSpPr>
        <p:spPr>
          <a:xfrm>
            <a:off x="5561965" y="1621790"/>
            <a:ext cx="6215380" cy="66611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is necessary for marriage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In traditional Miao marriage customs, silver ornaments is a necessary dowry for brides, representing the wealth and dignity of the family.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inherits family culture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is often passed down from ancestors, and each piece of silver ornaments carries the history and cultural memory of the family.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ornaments and marriage family</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5267801" y="3491989"/>
            <a:ext cx="238125" cy="238125"/>
          </a:xfrm>
          <a:prstGeom prst="ellipse">
            <a:avLst/>
          </a:prstGeom>
          <a:solidFill>
            <a:schemeClr val="accent1">
              <a:alpha val="100000"/>
            </a:schemeClr>
          </a:solidFill>
        </p:spPr>
      </p:sp>
      <p:sp>
        <p:nvSpPr>
          <p:cNvPr id="12" name="AutoShape 12"/>
          <p:cNvSpPr/>
          <p:nvPr>
            <p:custDataLst>
              <p:tags r:id="rId11"/>
            </p:custDataLst>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486186" y="3322687"/>
            <a:ext cx="3429121" cy="179984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In Miao society, the quality, quantity and craftsmanship of silver ornaments often represent an individual's social status and wealth level.</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1647706" y="2111504"/>
            <a:ext cx="2267602" cy="1121328"/>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shows social status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ornaments and social status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4"/>
            </p:custDataLst>
          </p:nvPr>
        </p:nvSpPr>
        <p:spPr>
          <a:xfrm>
            <a:off x="486186" y="2169344"/>
            <a:ext cx="1005648" cy="1005648"/>
          </a:xfrm>
          <a:prstGeom prst="roundRect">
            <a:avLst>
              <a:gd name="adj" fmla="val 15104"/>
            </a:avLst>
          </a:prstGeom>
          <a:solidFill>
            <a:schemeClr val="accent1">
              <a:alpha val="100000"/>
            </a:schemeClr>
          </a:solidFill>
        </p:spPr>
      </p:sp>
      <p:sp>
        <p:nvSpPr>
          <p:cNvPr id="6" name="Freeform 6"/>
          <p:cNvSpPr/>
          <p:nvPr>
            <p:custDataLst>
              <p:tags r:id="rId5"/>
            </p:custDataLst>
          </p:nvPr>
        </p:nvSpPr>
        <p:spPr>
          <a:xfrm>
            <a:off x="732669" y="2415827"/>
            <a:ext cx="512683" cy="512683"/>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rgbClr val="FFFFFF">
              <a:alpha val="100000"/>
            </a:srgbClr>
          </a:solidFill>
        </p:spPr>
      </p:sp>
      <p:sp>
        <p:nvSpPr>
          <p:cNvPr id="7" name="TextBox 7"/>
          <p:cNvSpPr txBox="1"/>
          <p:nvPr>
            <p:custDataLst>
              <p:tags r:id="rId6"/>
            </p:custDataLst>
          </p:nvPr>
        </p:nvSpPr>
        <p:spPr>
          <a:xfrm>
            <a:off x="4406841" y="3322687"/>
            <a:ext cx="3429121" cy="179984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The silver ornaments worn by Miao people of different social classes and roles also have their own characteristics, which has become an important symbol of identity.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5568361" y="2111504"/>
            <a:ext cx="2267602" cy="1121328"/>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Silver ornaments as a status symbol</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8"/>
            </p:custDataLst>
          </p:nvPr>
        </p:nvSpPr>
        <p:spPr>
          <a:xfrm>
            <a:off x="4406841" y="2169344"/>
            <a:ext cx="1005648" cy="1005648"/>
          </a:xfrm>
          <a:prstGeom prst="roundRect">
            <a:avLst>
              <a:gd name="adj" fmla="val 15104"/>
            </a:avLst>
          </a:prstGeom>
          <a:solidFill>
            <a:schemeClr val="accent1">
              <a:alpha val="100000"/>
            </a:schemeClr>
          </a:solidFill>
        </p:spPr>
      </p:sp>
      <p:sp>
        <p:nvSpPr>
          <p:cNvPr id="10" name="TextBox 10"/>
          <p:cNvSpPr txBox="1"/>
          <p:nvPr>
            <p:custDataLst>
              <p:tags r:id="rId9"/>
            </p:custDataLst>
          </p:nvPr>
        </p:nvSpPr>
        <p:spPr>
          <a:xfrm>
            <a:off x="8189466" y="3581132"/>
            <a:ext cx="3429121" cy="179984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plays an important role in social communication and is an important medium to display personal charm and family strength.</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9350986" y="2111504"/>
            <a:ext cx="2267602" cy="1121328"/>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The role of silver ornaments in social interaction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custDataLst>
              <p:tags r:id="rId11"/>
            </p:custDataLst>
          </p:nvPr>
        </p:nvSpPr>
        <p:spPr>
          <a:xfrm>
            <a:off x="8189466" y="2169344"/>
            <a:ext cx="1005648" cy="1005648"/>
          </a:xfrm>
          <a:prstGeom prst="roundRect">
            <a:avLst>
              <a:gd name="adj" fmla="val 15104"/>
            </a:avLst>
          </a:prstGeom>
          <a:solidFill>
            <a:schemeClr val="accent1">
              <a:alpha val="100000"/>
            </a:schemeClr>
          </a:solidFill>
        </p:spPr>
      </p:sp>
      <p:sp>
        <p:nvSpPr>
          <p:cNvPr id="13" name="Freeform 13"/>
          <p:cNvSpPr/>
          <p:nvPr>
            <p:custDataLst>
              <p:tags r:id="rId12"/>
            </p:custDataLst>
          </p:nvPr>
        </p:nvSpPr>
        <p:spPr>
          <a:xfrm>
            <a:off x="4701962" y="2454940"/>
            <a:ext cx="434456" cy="434456"/>
          </a:xfrm>
          <a:custGeom>
            <a:avLst/>
            <a:gdLst/>
            <a:ahLst/>
            <a:cxnLst/>
            <a:rect l="l" t="t" r="r" b="b"/>
            <a:pathLst>
              <a:path w="304800" h="304800">
                <a:moveTo>
                  <a:pt x="304800" y="180975"/>
                </a:moveTo>
                <a:lnTo>
                  <a:pt x="247650" y="123825"/>
                </a:lnTo>
                <a:lnTo>
                  <a:pt x="247650" y="38100"/>
                </a:lnTo>
                <a:lnTo>
                  <a:pt x="209550" y="38100"/>
                </a:lnTo>
                <a:lnTo>
                  <a:pt x="209550" y="85725"/>
                </a:lnTo>
                <a:lnTo>
                  <a:pt x="152400" y="28575"/>
                </a:lnTo>
                <a:lnTo>
                  <a:pt x="0" y="180975"/>
                </a:lnTo>
                <a:lnTo>
                  <a:pt x="0" y="190500"/>
                </a:lnTo>
                <a:lnTo>
                  <a:pt x="38100" y="190500"/>
                </a:lnTo>
                <a:lnTo>
                  <a:pt x="38100" y="285750"/>
                </a:lnTo>
                <a:lnTo>
                  <a:pt x="133350" y="285750"/>
                </a:lnTo>
                <a:lnTo>
                  <a:pt x="133350" y="228600"/>
                </a:lnTo>
                <a:lnTo>
                  <a:pt x="171450" y="228600"/>
                </a:lnTo>
                <a:lnTo>
                  <a:pt x="171450" y="285750"/>
                </a:lnTo>
                <a:lnTo>
                  <a:pt x="266700" y="285750"/>
                </a:lnTo>
                <a:lnTo>
                  <a:pt x="266700" y="190500"/>
                </a:lnTo>
                <a:lnTo>
                  <a:pt x="304800" y="190500"/>
                </a:lnTo>
                <a:close/>
              </a:path>
            </a:pathLst>
          </a:custGeom>
          <a:solidFill>
            <a:srgbClr val="FFFFFF">
              <a:alpha val="100000"/>
            </a:srgbClr>
          </a:solidFill>
        </p:spPr>
      </p:sp>
      <p:sp>
        <p:nvSpPr>
          <p:cNvPr id="14" name="Freeform 14"/>
          <p:cNvSpPr/>
          <p:nvPr>
            <p:custDataLst>
              <p:tags r:id="rId13"/>
            </p:custDataLst>
          </p:nvPr>
        </p:nvSpPr>
        <p:spPr>
          <a:xfrm>
            <a:off x="8483932" y="2463810"/>
            <a:ext cx="416717" cy="41671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STKaiti"/>
                <a:ea typeface="STKaiti"/>
                <a:cs typeface="STKaiti"/>
              </a:rPr>
              <a:t>Miao nationality silver ornaments aesthetics and appreciation</a:t>
            </a:r>
            <a:endParaRPr lang="en-US" sz="4500" b="1">
              <a:solidFill>
                <a:schemeClr val="dk1">
                  <a:lumMod val="75000"/>
                  <a:lumOff val="25000"/>
                  <a:alpha val="100000"/>
                </a:schemeClr>
              </a:solidFill>
              <a:latin typeface="STKaiti"/>
              <a:ea typeface="STKaiti"/>
              <a:cs typeface="STKaiti"/>
            </a:endParaRPr>
          </a:p>
        </p:txBody>
      </p:sp>
      <p:sp>
        <p:nvSpPr>
          <p:cNvPr id="3" name="TextBox 3"/>
          <p:cNvSpPr txBox="1"/>
          <p:nvPr/>
        </p:nvSpPr>
        <p:spPr>
          <a:xfrm>
            <a:off x="4432518" y="2046004"/>
            <a:ext cx="3326964" cy="166497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04</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500" r="12500"/>
          <a:stretch>
            <a:fillRect/>
          </a:stretch>
        </p:blipFill>
        <p:spPr>
          <a:xfrm>
            <a:off x="476023" y="1726817"/>
            <a:ext cx="4434840" cy="4434841"/>
          </a:xfrm>
          <a:prstGeom prst="roundRect">
            <a:avLst/>
          </a:prstGeom>
        </p:spPr>
      </p:pic>
      <p:sp>
        <p:nvSpPr>
          <p:cNvPr id="3" name="TextBox 3"/>
          <p:cNvSpPr txBox="1"/>
          <p:nvPr>
            <p:custDataLst>
              <p:tags r:id="rId3"/>
            </p:custDataLst>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Unique charm of silver material</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is made of high quality silver materials. The silver is warm and glossy. It is comfortable to wear and looks noble and elegant.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5"/>
            </p:custDataLst>
          </p:nvPr>
        </p:nvSpPr>
        <p:spPr>
          <a:xfrm>
            <a:off x="5267801" y="1835975"/>
            <a:ext cx="238125" cy="238125"/>
          </a:xfrm>
          <a:prstGeom prst="ellipse">
            <a:avLst/>
          </a:prstGeom>
          <a:solidFill>
            <a:schemeClr val="accent1">
              <a:alpha val="100000"/>
            </a:schemeClr>
          </a:solidFill>
        </p:spPr>
      </p:sp>
      <p:sp>
        <p:nvSpPr>
          <p:cNvPr id="6" name="TextBox 6"/>
          <p:cNvSpPr txBox="1"/>
          <p:nvPr>
            <p:custDataLst>
              <p:tags r:id="rId6"/>
            </p:custDataLst>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Exquisite and delicate craftsmanship</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is famous for its exquisite craftsmanship and delicate ornamentation, showing a unique national art style.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Colorful pattern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on a wide range of themes, including natural scenery, animals, character stories, meaning auspicious, happiness and longevity.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The aesthetic characteristics of Miao silver ornaments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5267801" y="3491989"/>
            <a:ext cx="238125" cy="238125"/>
          </a:xfrm>
          <a:prstGeom prst="ellipse">
            <a:avLst/>
          </a:prstGeom>
          <a:solidFill>
            <a:schemeClr val="accent1">
              <a:alpha val="100000"/>
            </a:schemeClr>
          </a:solidFill>
        </p:spPr>
      </p:sp>
      <p:sp>
        <p:nvSpPr>
          <p:cNvPr id="12" name="AutoShape 12"/>
          <p:cNvSpPr/>
          <p:nvPr>
            <p:custDataLst>
              <p:tags r:id="rId11"/>
            </p:custDataLst>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476553" y="2057670"/>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When appreciating Miao silver ornaments, we must first observe its production process and fine degree of decoration, so as to judge its artistic value and age.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454660" y="1788160"/>
            <a:ext cx="647446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Observe the craftsmanship and ornamentation</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485443" y="343479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The material and finish of Miao silver ornaments is also an important aspect of appreciation, high-quality silver materials and high finish can increase the value of silver ornaments.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457503" y="3200607"/>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Identify material and finish</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457503" y="5411716"/>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 thorough understanding of the cultural background and pattern implication of Miao silver ornaments is helpful to appreciate and evaluate its artistic value more accurately.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476553" y="50289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Understand the cultural background and meaning</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8"/>
          <a:srcRect t="16667" b="16667"/>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ornaments appreciation methods and skills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t="8634" b="8634"/>
          <a:stretch>
            <a:fillRect/>
          </a:stretch>
        </p:blipFill>
        <p:spPr>
          <a:xfrm>
            <a:off x="623312" y="1743101"/>
            <a:ext cx="3394942" cy="1865457"/>
          </a:xfrm>
          <a:prstGeom prst="rect">
            <a:avLst/>
          </a:prstGeom>
        </p:spPr>
      </p:pic>
      <p:sp>
        <p:nvSpPr>
          <p:cNvPr id="3" name="AutoShape 3"/>
          <p:cNvSpPr/>
          <p:nvPr>
            <p:custDataLst>
              <p:tags r:id="rId4"/>
            </p:custDataLst>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pic>
        <p:nvPicPr>
          <p:cNvPr id="4" name="Picture 4"/>
          <p:cNvPicPr>
            <a:picLocks noChangeAspect="1"/>
          </p:cNvPicPr>
          <p:nvPr>
            <p:custDataLst>
              <p:tags r:id="rId5"/>
            </p:custDataLst>
          </p:nvPr>
        </p:nvPicPr>
        <p:blipFill>
          <a:blip r:embed="rId6"/>
          <a:srcRect t="26372" b="26372"/>
          <a:stretch>
            <a:fillRect/>
          </a:stretch>
        </p:blipFill>
        <p:spPr>
          <a:xfrm>
            <a:off x="8189230" y="1775853"/>
            <a:ext cx="3394942" cy="1865457"/>
          </a:xfrm>
          <a:prstGeom prst="rect">
            <a:avLst/>
          </a:prstGeom>
        </p:spPr>
      </p:pic>
      <p:sp>
        <p:nvSpPr>
          <p:cNvPr id="5" name="AutoShape 5"/>
          <p:cNvSpPr/>
          <p:nvPr>
            <p:custDataLst>
              <p:tags r:id="rId7"/>
            </p:custDataLst>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6" name="TextBox 6"/>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ornaments collection and investment value</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8"/>
            </p:custDataLst>
          </p:nvPr>
        </p:nvSpPr>
        <p:spPr>
          <a:xfrm>
            <a:off x="517525" y="3453765"/>
            <a:ext cx="3651250" cy="559435"/>
          </a:xfrm>
          <a:prstGeom prst="rect">
            <a:avLst/>
          </a:prstGeom>
        </p:spPr>
        <p:txBody>
          <a:bodyPr vert="horz" wrap="square" lIns="66008" tIns="33052" rIns="66008" bIns="33052" rtlCol="0" anchor="ctr" anchorCtr="0">
            <a:noAutofit/>
          </a:bodyPr>
          <a:lstStyle/>
          <a:p>
            <a:pPr algn="ctr">
              <a:lnSpc>
                <a:spcPct val="150000"/>
              </a:lnSpc>
            </a:pPr>
            <a:r>
              <a:rPr lang="en-US" sz="2000" b="1">
                <a:solidFill>
                  <a:srgbClr val="000000">
                    <a:alpha val="100000"/>
                  </a:srgbClr>
                </a:solidFill>
                <a:latin typeface="微软雅黑" panose="020B0503020204020204" charset="-122"/>
                <a:ea typeface="微软雅黑" panose="020B0503020204020204" charset="-122"/>
                <a:cs typeface="微软雅黑" panose="020B0503020204020204" charset="-122"/>
              </a:rPr>
              <a:t>Rarity and uniqueness</a:t>
            </a:r>
            <a:endParaRPr lang="en-US" sz="20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9"/>
            </p:custDataLst>
          </p:nvPr>
        </p:nvSpPr>
        <p:spPr>
          <a:xfrm>
            <a:off x="811743" y="4164695"/>
            <a:ext cx="3018080" cy="1613061"/>
          </a:xfrm>
          <a:prstGeom prst="rect">
            <a:avLst/>
          </a:prstGeom>
        </p:spPr>
        <p:txBody>
          <a:bodyPr vert="horz" wrap="square" lIns="66008" tIns="33052" rIns="66008" bIns="33052" rtlCol="0" anchor="t" anchorCtr="0">
            <a:normAutofit lnSpcReduction="20000"/>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Miao silver ornaments, as a national traditional handicraft, is rare and unique, and is one of the hot collections pursued by collectors.</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pic>
        <p:nvPicPr>
          <p:cNvPr id="9" name="Picture 9"/>
          <p:cNvPicPr>
            <a:picLocks noChangeAspect="1"/>
          </p:cNvPicPr>
          <p:nvPr>
            <p:custDataLst>
              <p:tags r:id="rId10"/>
            </p:custDataLst>
          </p:nvPr>
        </p:nvPicPr>
        <p:blipFill>
          <a:blip r:embed="rId11"/>
          <a:srcRect t="31684" b="31684"/>
          <a:stretch>
            <a:fillRect/>
          </a:stretch>
        </p:blipFill>
        <p:spPr>
          <a:xfrm>
            <a:off x="4405937" y="1779196"/>
            <a:ext cx="3394942" cy="1865457"/>
          </a:xfrm>
          <a:prstGeom prst="rect">
            <a:avLst/>
          </a:prstGeom>
        </p:spPr>
      </p:pic>
      <p:sp>
        <p:nvSpPr>
          <p:cNvPr id="10" name="AutoShape 10"/>
          <p:cNvSpPr/>
          <p:nvPr>
            <p:custDataLst>
              <p:tags r:id="rId12"/>
            </p:custDataLst>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11" name="TextBox 11"/>
          <p:cNvSpPr txBox="1"/>
          <p:nvPr>
            <p:custDataLst>
              <p:tags r:id="rId13"/>
            </p:custDataLst>
          </p:nvPr>
        </p:nvSpPr>
        <p:spPr>
          <a:xfrm>
            <a:off x="4511682" y="3640875"/>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000" b="1">
                <a:solidFill>
                  <a:srgbClr val="000000">
                    <a:alpha val="100000"/>
                  </a:srgbClr>
                </a:solidFill>
                <a:latin typeface="微软雅黑" panose="020B0503020204020204" charset="-122"/>
                <a:ea typeface="微软雅黑" panose="020B0503020204020204" charset="-122"/>
                <a:cs typeface="微软雅黑" panose="020B0503020204020204" charset="-122"/>
              </a:rPr>
              <a:t>Historical and cultural values</a:t>
            </a:r>
            <a:endParaRPr lang="en-US" sz="20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4"/>
            </p:custDataLst>
          </p:nvPr>
        </p:nvSpPr>
        <p:spPr>
          <a:xfrm>
            <a:off x="7924800" y="3581400"/>
            <a:ext cx="3896995" cy="559435"/>
          </a:xfrm>
          <a:prstGeom prst="rect">
            <a:avLst/>
          </a:prstGeom>
        </p:spPr>
        <p:txBody>
          <a:bodyPr vert="horz" wrap="square" lIns="66008" tIns="33052" rIns="66008" bIns="33052" rtlCol="0" anchor="ctr" anchorCtr="0">
            <a:noAutofit/>
          </a:bodyPr>
          <a:lstStyle/>
          <a:p>
            <a:pPr algn="ctr">
              <a:lnSpc>
                <a:spcPct val="150000"/>
              </a:lnSpc>
              <a:buClrTx/>
              <a:buSzTx/>
              <a:buFontTx/>
            </a:pPr>
            <a:r>
              <a:rPr lang="en-US" sz="2000" b="1">
                <a:solidFill>
                  <a:srgbClr val="000000">
                    <a:alpha val="100000"/>
                  </a:srgbClr>
                </a:solidFill>
                <a:latin typeface="微软雅黑" panose="020B0503020204020204" charset="-122"/>
                <a:ea typeface="微软雅黑" panose="020B0503020204020204" charset="-122"/>
                <a:cs typeface="微软雅黑" panose="020B0503020204020204" charset="-122"/>
              </a:rPr>
              <a:t>Investment appreciation potential</a:t>
            </a:r>
            <a:endParaRPr lang="en-US" sz="20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5"/>
            </p:custDataLst>
          </p:nvPr>
        </p:nvSpPr>
        <p:spPr>
          <a:xfrm>
            <a:off x="4648343" y="4343130"/>
            <a:ext cx="3018080" cy="1613061"/>
          </a:xfrm>
          <a:prstGeom prst="rect">
            <a:avLst/>
          </a:prstGeom>
        </p:spPr>
        <p:txBody>
          <a:bodyPr vert="horz" wrap="square" lIns="66008" tIns="33052" rIns="66008" bIns="33052" rtlCol="0" anchor="t" anchorCtr="0"/>
          <a:lstStyle/>
          <a:p>
            <a:pPr algn="l">
              <a:lnSpc>
                <a:spcPct val="150000"/>
              </a:lnSpc>
            </a:pPr>
            <a:r>
              <a:rPr lang="en-US" sz="12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Miao silver ornaments, bearing rich historical and cultural information, is an important material for the study of Miao culture, history and art, and has high historical and cultural value.</a:t>
            </a:r>
            <a:endParaRPr lang="en-US" sz="12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6"/>
            </p:custDataLst>
          </p:nvPr>
        </p:nvSpPr>
        <p:spPr>
          <a:xfrm>
            <a:off x="8377026" y="4266930"/>
            <a:ext cx="3018080" cy="1613061"/>
          </a:xfrm>
          <a:prstGeom prst="rect">
            <a:avLst/>
          </a:prstGeom>
        </p:spPr>
        <p:txBody>
          <a:bodyPr vert="horz" wrap="square" lIns="66008" tIns="33052" rIns="66008" bIns="33052" rtlCol="0" anchor="t" anchorCtr="0">
            <a:normAutofit fontScale="70000"/>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With the increasing attention of the market to the ethnic traditional handicrafts, the investment appreciation potential of Miao silver ornaments has become increasingly apparent, and has become one of the hot spots of investors.</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sz="4500" b="1">
                <a:solidFill>
                  <a:schemeClr val="dk1">
                    <a:lumMod val="75000"/>
                    <a:lumOff val="25000"/>
                    <a:alpha val="100000"/>
                  </a:schemeClr>
                </a:solidFill>
                <a:latin typeface="STKaiti"/>
                <a:ea typeface="STKaiti"/>
                <a:cs typeface="STKaiti"/>
              </a:rPr>
              <a:t>Miao silver ornaments development and cultural integration</a:t>
            </a:r>
            <a:endParaRPr sz="4500" b="1">
              <a:solidFill>
                <a:schemeClr val="dk1">
                  <a:lumMod val="75000"/>
                  <a:lumOff val="25000"/>
                  <a:alpha val="100000"/>
                </a:schemeClr>
              </a:solidFill>
              <a:latin typeface="STKaiti"/>
              <a:ea typeface="STKaiti"/>
              <a:cs typeface="STKaiti"/>
            </a:endParaRPr>
          </a:p>
        </p:txBody>
      </p:sp>
      <p:sp>
        <p:nvSpPr>
          <p:cNvPr id="3" name="TextBox 3"/>
          <p:cNvSpPr txBox="1"/>
          <p:nvPr/>
        </p:nvSpPr>
        <p:spPr>
          <a:xfrm>
            <a:off x="4432518" y="2046004"/>
            <a:ext cx="3326964" cy="166497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05</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微信图片_20241120143549.jpg微信图片_20241120143549"/>
          <p:cNvPicPr>
            <a:picLocks noChangeAspect="1"/>
          </p:cNvPicPr>
          <p:nvPr/>
        </p:nvPicPr>
        <p:blipFill>
          <a:blip r:embed="rId2"/>
          <a:srcRect l="12517" r="12517"/>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152395" y="297330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Cultural symbol</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915275" y="1715770"/>
            <a:ext cx="4091940" cy="157988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with its exquisite craft, unique shape and rich cultural connotation, attracts a large number of tourists to watch and buy, and becomes a hot commodity in the tourism market.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Tourist attraction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Media of cultural exchange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543800" y="4565015"/>
            <a:ext cx="4414520" cy="157988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as a representative of Miao culture, promotes the exchange and integration of Miao culture and other ethnic cultures through tourism activities, and enhances the understanding and friendship between different ethnic groups.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as an important part of Miao culture, is the crystallization of the wisdom and creativity of the Miao people, representing the unique culture and historical inheritance of the Miao people.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ornaments in modern development value</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5220184" y="819255"/>
            <a:ext cx="5507355" cy="5123180"/>
          </a:xfrm>
          <a:prstGeom prst="rect">
            <a:avLst/>
          </a:prstGeom>
        </p:spPr>
        <p:txBody>
          <a:bodyPr vert="horz" wrap="square" lIns="91440" tIns="45720" rIns="91440" bIns="45720" rtlCol="0" anchor="ctr" anchorCtr="0">
            <a:spAutoFit/>
          </a:bodyPr>
          <a:lstStyle/>
          <a:p>
            <a:pPr marL="228600" lvl="1" indent="-228600">
              <a:lnSpc>
                <a:spcPct val="140000"/>
              </a:lnSpc>
              <a:spcBef>
                <a:spcPts val="375"/>
              </a:spcBef>
              <a:buFont typeface="Arial" panose="020B0604020202020204"/>
              <a:buChar char="•"/>
            </a:pPr>
            <a:r>
              <a:rPr lang="en-US">
                <a:solidFill>
                  <a:schemeClr val="accent3">
                    <a:lumMod val="50000"/>
                    <a:alpha val="100000"/>
                  </a:schemeClr>
                </a:solidFill>
                <a:latin typeface="STKaiti"/>
                <a:ea typeface="STKaiti"/>
                <a:cs typeface="STKaiti"/>
              </a:rPr>
              <a:t>Miao silver ornaments overview</a:t>
            </a: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r>
              <a:rPr lang="en-US">
                <a:solidFill>
                  <a:schemeClr val="accent3">
                    <a:lumMod val="50000"/>
                    <a:alpha val="100000"/>
                  </a:schemeClr>
                </a:solidFill>
                <a:latin typeface="STKaiti"/>
                <a:ea typeface="STKaiti"/>
                <a:cs typeface="STKaiti"/>
              </a:rPr>
              <a:t>Miao silver </a:t>
            </a:r>
            <a:r>
              <a:rPr lang="en-US">
                <a:solidFill>
                  <a:schemeClr val="accent3">
                    <a:lumMod val="50000"/>
                    <a:alpha val="100000"/>
                  </a:schemeClr>
                </a:solidFill>
                <a:latin typeface="STKaiti"/>
                <a:ea typeface="STKaiti"/>
                <a:cs typeface="STKaiti"/>
                <a:sym typeface="+mn-ea"/>
              </a:rPr>
              <a:t>ornaments</a:t>
            </a:r>
            <a:r>
              <a:rPr lang="en-US">
                <a:solidFill>
                  <a:schemeClr val="accent3">
                    <a:lumMod val="50000"/>
                    <a:alpha val="100000"/>
                  </a:schemeClr>
                </a:solidFill>
                <a:latin typeface="STKaiti"/>
                <a:ea typeface="STKaiti"/>
                <a:cs typeface="STKaiti"/>
              </a:rPr>
              <a:t> production technology</a:t>
            </a: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r>
              <a:rPr lang="en-US">
                <a:solidFill>
                  <a:schemeClr val="accent3">
                    <a:lumMod val="50000"/>
                    <a:alpha val="100000"/>
                  </a:schemeClr>
                </a:solidFill>
                <a:latin typeface="STKaiti"/>
                <a:ea typeface="STKaiti"/>
                <a:cs typeface="STKaiti"/>
              </a:rPr>
              <a:t>The cultural connotation of Miao silver </a:t>
            </a:r>
            <a:r>
              <a:rPr lang="en-US">
                <a:solidFill>
                  <a:schemeClr val="accent3">
                    <a:lumMod val="50000"/>
                    <a:alpha val="100000"/>
                  </a:schemeClr>
                </a:solidFill>
                <a:latin typeface="STKaiti"/>
                <a:ea typeface="STKaiti"/>
                <a:cs typeface="STKaiti"/>
                <a:sym typeface="+mn-ea"/>
              </a:rPr>
              <a:t>ornaments</a:t>
            </a:r>
            <a:endParaRPr lang="en-US">
              <a:solidFill>
                <a:schemeClr val="accent3">
                  <a:lumMod val="50000"/>
                  <a:alpha val="100000"/>
                </a:schemeClr>
              </a:solidFill>
              <a:latin typeface="STKaiti"/>
              <a:ea typeface="STKaiti"/>
              <a:cs typeface="STKaiti"/>
              <a:sym typeface="+mn-ea"/>
            </a:endParaRPr>
          </a:p>
          <a:p>
            <a:pPr marL="228600" lvl="1" indent="-228600">
              <a:lnSpc>
                <a:spcPct val="140000"/>
              </a:lnSpc>
              <a:spcBef>
                <a:spcPts val="375"/>
              </a:spcBef>
              <a:buFont typeface="Arial" panose="020B0604020202020204"/>
              <a:buChar char="•"/>
            </a:pP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r>
              <a:rPr lang="en-US">
                <a:solidFill>
                  <a:schemeClr val="accent3">
                    <a:lumMod val="50000"/>
                    <a:alpha val="100000"/>
                  </a:schemeClr>
                </a:solidFill>
                <a:latin typeface="STKaiti"/>
                <a:ea typeface="STKaiti"/>
                <a:cs typeface="STKaiti"/>
              </a:rPr>
              <a:t>Miao nationality silver </a:t>
            </a:r>
            <a:r>
              <a:rPr lang="en-US">
                <a:solidFill>
                  <a:schemeClr val="accent3">
                    <a:lumMod val="50000"/>
                    <a:alpha val="100000"/>
                  </a:schemeClr>
                </a:solidFill>
                <a:latin typeface="STKaiti"/>
                <a:ea typeface="STKaiti"/>
                <a:cs typeface="STKaiti"/>
                <a:sym typeface="+mn-ea"/>
              </a:rPr>
              <a:t>ornaments</a:t>
            </a:r>
            <a:r>
              <a:rPr lang="en-US">
                <a:solidFill>
                  <a:schemeClr val="accent3">
                    <a:lumMod val="50000"/>
                    <a:alpha val="100000"/>
                  </a:schemeClr>
                </a:solidFill>
                <a:latin typeface="STKaiti"/>
                <a:ea typeface="STKaiti"/>
                <a:cs typeface="STKaiti"/>
              </a:rPr>
              <a:t> aesthetics and appreciation</a:t>
            </a: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endParaRPr lang="en-US">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r>
              <a:rPr lang="en-US">
                <a:solidFill>
                  <a:schemeClr val="accent3">
                    <a:lumMod val="50000"/>
                    <a:alpha val="100000"/>
                  </a:schemeClr>
                </a:solidFill>
                <a:latin typeface="STKaiti"/>
                <a:ea typeface="STKaiti"/>
                <a:cs typeface="STKaiti"/>
              </a:rPr>
              <a:t>Miao silver </a:t>
            </a:r>
            <a:r>
              <a:rPr lang="en-US">
                <a:solidFill>
                  <a:schemeClr val="accent3">
                    <a:lumMod val="50000"/>
                    <a:alpha val="100000"/>
                  </a:schemeClr>
                </a:solidFill>
                <a:latin typeface="STKaiti"/>
                <a:ea typeface="STKaiti"/>
                <a:cs typeface="STKaiti"/>
                <a:sym typeface="+mn-ea"/>
              </a:rPr>
              <a:t>ornaments</a:t>
            </a:r>
            <a:r>
              <a:rPr lang="en-US">
                <a:solidFill>
                  <a:schemeClr val="accent3">
                    <a:lumMod val="50000"/>
                    <a:alpha val="100000"/>
                  </a:schemeClr>
                </a:solidFill>
                <a:latin typeface="STKaiti"/>
                <a:ea typeface="STKaiti"/>
                <a:cs typeface="STKaiti"/>
              </a:rPr>
              <a:t> and tourism culture</a:t>
            </a:r>
            <a:endParaRPr lang="en-US">
              <a:solidFill>
                <a:schemeClr val="accent3">
                  <a:lumMod val="50000"/>
                  <a:alpha val="100000"/>
                </a:schemeClr>
              </a:solidFill>
              <a:latin typeface="STKaiti"/>
              <a:ea typeface="STKaiti"/>
              <a:cs typeface="STKaiti"/>
            </a:endParaRPr>
          </a:p>
        </p:txBody>
      </p:sp>
      <p:sp>
        <p:nvSpPr>
          <p:cNvPr id="4" name="TextBox 4"/>
          <p:cNvSpPr txBox="1"/>
          <p:nvPr/>
        </p:nvSpPr>
        <p:spPr>
          <a:xfrm>
            <a:off x="800359" y="1391165"/>
            <a:ext cx="3354206" cy="1548765"/>
          </a:xfrm>
          <a:prstGeom prst="rect">
            <a:avLst/>
          </a:prstGeom>
        </p:spPr>
        <p:txBody>
          <a:bodyPr vert="horz" wrap="square" lIns="91440" tIns="45720" rIns="91440" bIns="45720" rtlCol="0" anchor="t" anchorCtr="0">
            <a:normAutofit/>
          </a:bodyPr>
          <a:lstStyle/>
          <a:p>
            <a:pPr>
              <a:lnSpc>
                <a:spcPct val="100000"/>
              </a:lnSpc>
              <a:spcBef>
                <a:spcPts val="375"/>
              </a:spcBef>
            </a:pPr>
            <a:r>
              <a:rPr lang="en-US" sz="8400">
                <a:solidFill>
                  <a:schemeClr val="dk1">
                    <a:lumMod val="75000"/>
                    <a:lumOff val="25000"/>
                    <a:alpha val="100000"/>
                  </a:schemeClr>
                </a:solidFill>
                <a:latin typeface="Songti SC"/>
                <a:ea typeface="Songti SC"/>
                <a:cs typeface="Songti SC"/>
              </a:rPr>
              <a:t>目录</a:t>
            </a:r>
            <a:endParaRPr lang="en-US" sz="8400">
              <a:solidFill>
                <a:schemeClr val="dk1">
                  <a:lumMod val="75000"/>
                  <a:lumOff val="25000"/>
                  <a:alpha val="100000"/>
                </a:schemeClr>
              </a:solidFill>
              <a:latin typeface="Songti SC"/>
              <a:ea typeface="Songti SC"/>
              <a:cs typeface="Songti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825995" y="3741761"/>
            <a:ext cx="4543425" cy="504825"/>
          </a:xfrm>
          <a:prstGeom prst="rect">
            <a:avLst/>
          </a:prstGeom>
        </p:spPr>
        <p:txBody>
          <a:bodyPr vert="horz" wrap="square" lIns="114300" tIns="57150" rIns="114300" bIns="57150" rtlCol="0" anchor="t" anchorCtr="0">
            <a:spAutoFit/>
          </a:bodyPr>
          <a:lstStyle/>
          <a:p>
            <a:pPr algn="ctr">
              <a:lnSpc>
                <a:spcPct val="120000"/>
              </a:lnSpc>
            </a:pPr>
            <a:r>
              <a:rPr lang="en-US" sz="2025">
                <a:solidFill>
                  <a:schemeClr val="dk1">
                    <a:lumMod val="75000"/>
                    <a:lumOff val="25000"/>
                    <a:alpha val="100000"/>
                  </a:schemeClr>
                </a:solidFill>
                <a:latin typeface="STKaiti"/>
                <a:ea typeface="STKaiti"/>
                <a:cs typeface="STKaiti"/>
              </a:rPr>
              <a:t>感谢观看</a:t>
            </a:r>
            <a:endParaRPr lang="en-US" sz="2025">
              <a:solidFill>
                <a:schemeClr val="dk1">
                  <a:lumMod val="75000"/>
                  <a:lumOff val="25000"/>
                  <a:alpha val="100000"/>
                </a:schemeClr>
              </a:solidFill>
              <a:latin typeface="STKaiti"/>
              <a:ea typeface="STKaiti"/>
              <a:cs typeface="STKaiti"/>
            </a:endParaRPr>
          </a:p>
        </p:txBody>
      </p:sp>
      <p:sp>
        <p:nvSpPr>
          <p:cNvPr id="3" name="TextBox 3"/>
          <p:cNvSpPr txBox="1"/>
          <p:nvPr/>
        </p:nvSpPr>
        <p:spPr>
          <a:xfrm>
            <a:off x="2967038" y="2134008"/>
            <a:ext cx="6257925" cy="1943100"/>
          </a:xfrm>
          <a:prstGeom prst="rect">
            <a:avLst/>
          </a:prstGeom>
        </p:spPr>
        <p:txBody>
          <a:bodyPr vert="horz" wrap="square" lIns="114300" tIns="57150" rIns="114300" bIns="57150" rtlCol="0" anchor="t" anchorCtr="0">
            <a:spAutoFit/>
          </a:bodyPr>
          <a:lstStyle/>
          <a:p>
            <a:pPr algn="ctr">
              <a:lnSpc>
                <a:spcPct val="120000"/>
              </a:lnSpc>
            </a:pPr>
            <a:r>
              <a:rPr lang="en-US" sz="9600" b="1">
                <a:solidFill>
                  <a:schemeClr val="dk1">
                    <a:lumMod val="75000"/>
                    <a:lumOff val="25000"/>
                    <a:alpha val="100000"/>
                  </a:schemeClr>
                </a:solidFill>
                <a:latin typeface="STKaiti"/>
                <a:ea typeface="STKaiti"/>
                <a:cs typeface="STKaiti"/>
              </a:rPr>
              <a:t>THANKS</a:t>
            </a:r>
            <a:endParaRPr lang="en-US" sz="9600" b="1">
              <a:solidFill>
                <a:schemeClr val="dk1">
                  <a:lumMod val="75000"/>
                  <a:lumOff val="25000"/>
                  <a:alpha val="100000"/>
                </a:schemeClr>
              </a:solidFill>
              <a:latin typeface="STKaiti"/>
              <a:ea typeface="STKaiti"/>
              <a:cs typeface="STKait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5083" y="3581336"/>
            <a:ext cx="9439275" cy="1610307"/>
          </a:xfrm>
          <a:prstGeom prst="rect">
            <a:avLst/>
          </a:prstGeom>
        </p:spPr>
        <p:txBody>
          <a:bodyPr vert="horz" wrap="square" lIns="114300" tIns="57150" rIns="114300" bIns="57150" rtlCol="0" anchor="t" anchorCtr="0">
            <a:noAutofit/>
          </a:bodyPr>
          <a:lstStyle/>
          <a:p>
            <a:pPr marL="0" lvl="1" indent="0">
              <a:lnSpc>
                <a:spcPct val="140000"/>
              </a:lnSpc>
              <a:spcBef>
                <a:spcPts val="375"/>
              </a:spcBef>
              <a:buFont typeface="Arial" panose="020B0604020202020204"/>
              <a:buNone/>
            </a:pPr>
            <a:r>
              <a:rPr lang="en-US" sz="4500">
                <a:solidFill>
                  <a:schemeClr val="accent3">
                    <a:lumMod val="50000"/>
                    <a:alpha val="100000"/>
                  </a:schemeClr>
                </a:solidFill>
                <a:latin typeface="STKaiti"/>
                <a:ea typeface="STKaiti"/>
                <a:cs typeface="STKaiti"/>
                <a:sym typeface="+mn-ea"/>
              </a:rPr>
              <a:t>Miao silver </a:t>
            </a:r>
            <a:r>
              <a:rPr lang="en-US" sz="4500">
                <a:solidFill>
                  <a:schemeClr val="accent3">
                    <a:lumMod val="50000"/>
                    <a:alpha val="100000"/>
                  </a:schemeClr>
                </a:solidFill>
                <a:latin typeface="STKaiti"/>
                <a:ea typeface="STKaiti"/>
                <a:cs typeface="STKaiti"/>
                <a:sym typeface="+mn-ea"/>
              </a:rPr>
              <a:t>ornaments</a:t>
            </a:r>
            <a:r>
              <a:rPr lang="en-US" sz="4500">
                <a:solidFill>
                  <a:schemeClr val="accent3">
                    <a:lumMod val="50000"/>
                    <a:alpha val="100000"/>
                  </a:schemeClr>
                </a:solidFill>
                <a:latin typeface="STKaiti"/>
                <a:ea typeface="STKaiti"/>
                <a:cs typeface="STKaiti"/>
                <a:sym typeface="+mn-ea"/>
              </a:rPr>
              <a:t> overview</a:t>
            </a:r>
            <a:endParaRPr lang="en-US" sz="4500">
              <a:solidFill>
                <a:schemeClr val="accent3">
                  <a:lumMod val="50000"/>
                  <a:alpha val="100000"/>
                </a:schemeClr>
              </a:solidFill>
              <a:latin typeface="STKaiti"/>
              <a:ea typeface="STKaiti"/>
              <a:cs typeface="STKaiti"/>
            </a:endParaRPr>
          </a:p>
          <a:p>
            <a:pPr marL="228600" lvl="1" indent="-228600">
              <a:lnSpc>
                <a:spcPct val="140000"/>
              </a:lnSpc>
              <a:spcBef>
                <a:spcPts val="375"/>
              </a:spcBef>
              <a:buFont typeface="Arial" panose="020B0604020202020204"/>
              <a:buChar char="•"/>
            </a:pPr>
            <a:endParaRPr lang="en-US" sz="4500" b="1">
              <a:solidFill>
                <a:schemeClr val="dk1">
                  <a:lumMod val="75000"/>
                  <a:lumOff val="25000"/>
                  <a:alpha val="100000"/>
                </a:schemeClr>
              </a:solidFill>
              <a:latin typeface="STKaiti"/>
              <a:ea typeface="STKaiti"/>
              <a:cs typeface="STKaiti"/>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01</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369" r="30369"/>
          <a:stretch>
            <a:fillRect/>
          </a:stretch>
        </p:blipFill>
        <p:spPr>
          <a:xfrm>
            <a:off x="875314" y="2169726"/>
            <a:ext cx="2050689" cy="3916435"/>
          </a:xfrm>
          <a:prstGeom prst="rect">
            <a:avLst/>
          </a:prstGeom>
        </p:spPr>
      </p:pic>
      <p:pic>
        <p:nvPicPr>
          <p:cNvPr id="3" name="Picture 3"/>
          <p:cNvPicPr>
            <a:picLocks noChangeAspect="1"/>
          </p:cNvPicPr>
          <p:nvPr/>
        </p:nvPicPr>
        <p:blipFill>
          <a:blip r:embed="rId3"/>
          <a:srcRect l="32550" r="32550"/>
          <a:stretch>
            <a:fillRect/>
          </a:stretch>
        </p:blipFill>
        <p:spPr>
          <a:xfrm>
            <a:off x="5430979" y="2169726"/>
            <a:ext cx="2050689" cy="3916435"/>
          </a:xfrm>
          <a:prstGeom prst="rect">
            <a:avLst/>
          </a:prstGeom>
        </p:spPr>
      </p:pic>
      <p:pic>
        <p:nvPicPr>
          <p:cNvPr id="4" name="Picture 4"/>
          <p:cNvPicPr>
            <a:picLocks noChangeAspect="1"/>
          </p:cNvPicPr>
          <p:nvPr/>
        </p:nvPicPr>
        <p:blipFill>
          <a:blip r:embed="rId4"/>
          <a:srcRect l="10777" r="10777"/>
          <a:stretch>
            <a:fillRect/>
          </a:stretch>
        </p:blipFill>
        <p:spPr>
          <a:xfrm>
            <a:off x="3153146" y="1697364"/>
            <a:ext cx="2050689" cy="3916435"/>
          </a:xfrm>
          <a:prstGeom prst="rect">
            <a:avLst/>
          </a:prstGeom>
        </p:spPr>
      </p:pic>
      <p:sp>
        <p:nvSpPr>
          <p:cNvPr id="5" name="AutoShape 5"/>
          <p:cNvSpPr/>
          <p:nvPr/>
        </p:nvSpPr>
        <p:spPr>
          <a:xfrm>
            <a:off x="7851998" y="2723144"/>
            <a:ext cx="3834950" cy="1465716"/>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ornaments</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is an important part of Miao culture, and it is a unique art form. All kinds of exquisite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ornaments</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are made from silver materials.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7851998" y="2087040"/>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definition</a:t>
            </a:r>
            <a:endParaRPr lang="en-US" sz="1100"/>
          </a:p>
        </p:txBody>
      </p:sp>
      <p:sp>
        <p:nvSpPr>
          <p:cNvPr id="7" name="AutoShape 7"/>
          <p:cNvSpPr/>
          <p:nvPr/>
        </p:nvSpPr>
        <p:spPr>
          <a:xfrm>
            <a:off x="7851998" y="4826443"/>
            <a:ext cx="3834950" cy="1451935"/>
          </a:xfrm>
          <a:prstGeom prst="rect">
            <a:avLst/>
          </a:prstGeom>
          <a:noFill/>
        </p:spPr>
        <p:txBody>
          <a:bodyPr vert="horz" wrap="square" lIns="91440" tIns="45720" rIns="91440" bIns="45720" rtlCol="0" anchor="t" anchorCtr="0">
            <a:noAutofit/>
          </a:bodyPr>
          <a:lstStyle/>
          <a:p>
            <a:pPr algn="l">
              <a:lnSpc>
                <a:spcPct val="140000"/>
              </a:lnSpc>
              <a:defRPr/>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Miao silver ornaments is famous for its exquisite craft, rich patterns and profound cultural connotation. Its diverse shapes, exquisite patterns, profound meaning, fully demonstrate the Miao's aesthetic pursuit and creativity.</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7848823" y="4343225"/>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characteristics</a:t>
            </a:r>
            <a:endParaRPr lang="en-US" sz="11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20000"/>
              </a:lnSpc>
              <a:defRPr/>
            </a:pPr>
            <a:endParaRPr lang="en-US" sz="1100"/>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Miao silver </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ornaments</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 definition and characteristics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6248400" y="1765935"/>
            <a:ext cx="4033520" cy="1216660"/>
          </a:xfrm>
          <a:prstGeom prst="roundRect">
            <a:avLst>
              <a:gd name="adj" fmla="val 7071"/>
            </a:avLst>
          </a:prstGeom>
          <a:solidFill>
            <a:schemeClr val="lt2">
              <a:alpha val="80000"/>
            </a:schemeClr>
          </a:solidFill>
        </p:spPr>
      </p:sp>
      <p:sp>
        <p:nvSpPr>
          <p:cNvPr id="3" name="AutoShape 3"/>
          <p:cNvSpPr/>
          <p:nvPr>
            <p:custDataLst>
              <p:tags r:id="rId3"/>
            </p:custDataLst>
          </p:nvPr>
        </p:nvSpPr>
        <p:spPr>
          <a:xfrm>
            <a:off x="971550" y="1765935"/>
            <a:ext cx="3677285" cy="1216660"/>
          </a:xfrm>
          <a:prstGeom prst="roundRect">
            <a:avLst>
              <a:gd name="adj" fmla="val 7071"/>
            </a:avLst>
          </a:prstGeom>
          <a:solidFill>
            <a:schemeClr val="lt2">
              <a:alpha val="80000"/>
            </a:schemeClr>
          </a:solidFill>
        </p:spPr>
      </p:sp>
      <p:sp>
        <p:nvSpPr>
          <p:cNvPr id="4" name="TextBox 4"/>
          <p:cNvSpPr txBox="1"/>
          <p:nvPr>
            <p:custDataLst>
              <p:tags r:id="rId4"/>
            </p:custDataLst>
          </p:nvPr>
        </p:nvSpPr>
        <p:spPr>
          <a:xfrm>
            <a:off x="1283086" y="2009045"/>
            <a:ext cx="4219575" cy="685800"/>
          </a:xfrm>
          <a:prstGeom prst="rect">
            <a:avLst/>
          </a:prstGeom>
        </p:spPr>
        <p:txBody>
          <a:bodyPr vert="horz" wrap="square" lIns="123825" tIns="123825" rIns="57150" bIns="123825" rtlCol="0" anchor="b" anchorCtr="0">
            <a:no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Rich in variety</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6612844" y="2209705"/>
            <a:ext cx="4219575" cy="685800"/>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Widely distributed and concentrated</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The species and distribution of Miao silver ornaments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9" name="图片 8" descr="微信图片_20241120151541"/>
          <p:cNvPicPr>
            <a:picLocks noChangeAspect="1"/>
          </p:cNvPicPr>
          <p:nvPr/>
        </p:nvPicPr>
        <p:blipFill>
          <a:blip r:embed="rId6"/>
          <a:stretch>
            <a:fillRect/>
          </a:stretch>
        </p:blipFill>
        <p:spPr>
          <a:xfrm>
            <a:off x="3352800" y="3200400"/>
            <a:ext cx="4246245" cy="31838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STKaiti"/>
                <a:ea typeface="STKaiti"/>
                <a:cs typeface="STKaiti"/>
              </a:rPr>
              <a:t>Miao silver ornaments production technology</a:t>
            </a:r>
            <a:endParaRPr lang="en-US" sz="4500" b="1">
              <a:solidFill>
                <a:schemeClr val="dk1">
                  <a:lumMod val="75000"/>
                  <a:lumOff val="25000"/>
                  <a:alpha val="100000"/>
                </a:schemeClr>
              </a:solidFill>
              <a:latin typeface="STKaiti"/>
              <a:ea typeface="STKaiti"/>
              <a:cs typeface="STKaiti"/>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02</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ellipse">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Traditional production process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custDataLst>
              <p:tags r:id="rId4"/>
            </p:custDataLst>
          </p:nvPr>
        </p:nvSpPr>
        <p:spPr>
          <a:xfrm>
            <a:off x="4191296" y="245629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Molten silver and casting mould</a:t>
            </a:r>
            <a:endPar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4191296" y="2971837"/>
            <a:ext cx="3251104" cy="1055857"/>
          </a:xfrm>
          <a:prstGeom prst="rect">
            <a:avLst/>
          </a:prstGeom>
        </p:spPr>
        <p:txBody>
          <a:bodyPr vert="horz" wrap="square" lIns="66008" tIns="33052" rIns="66008" bIns="33052" rtlCol="0" anchor="t" anchorCtr="0">
            <a:noAutofit/>
          </a:bodyPr>
          <a:lstStyle/>
          <a:p>
            <a:pPr algn="ct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custDataLst>
              <p:tags r:id="rId7"/>
            </p:custDataLst>
          </p:nvPr>
        </p:nvSpPr>
        <p:spPr>
          <a:xfrm>
            <a:off x="8276933" y="251456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Forge and stretch</a:t>
            </a:r>
            <a:endPar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9"/>
            </p:custDataLst>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custDataLst>
              <p:tags r:id="rId10"/>
            </p:custDataLst>
          </p:nvPr>
        </p:nvSpPr>
        <p:spPr>
          <a:xfrm>
            <a:off x="4334661" y="504315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Carving and hollowing</a:t>
            </a:r>
            <a:endPar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custDataLst>
              <p:tags r:id="rId13"/>
            </p:custDataLst>
          </p:nvPr>
        </p:nvSpPr>
        <p:spPr>
          <a:xfrm>
            <a:off x="8277423" y="504300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Welding and assembly</a:t>
            </a:r>
            <a:endParaRPr 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t="9841" b="9841"/>
          <a:stretch>
            <a:fillRect/>
          </a:stretch>
        </p:blipFill>
        <p:spPr>
          <a:xfrm>
            <a:off x="4451873" y="1812219"/>
            <a:ext cx="3287800" cy="3946291"/>
          </a:xfrm>
          <a:prstGeom prst="rect">
            <a:avLst/>
          </a:prstGeom>
          <a:noFill/>
        </p:spPr>
      </p:pic>
      <p:sp>
        <p:nvSpPr>
          <p:cNvPr id="3" name="TextBox 3"/>
          <p:cNvSpPr txBox="1"/>
          <p:nvPr>
            <p:custDataLst>
              <p:tags r:id="rId4"/>
            </p:custDataLst>
          </p:nvPr>
        </p:nvSpPr>
        <p:spPr>
          <a:xfrm>
            <a:off x="236220" y="1726565"/>
            <a:ext cx="3723640" cy="490220"/>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Mechanized production technology</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5"/>
            </p:custDataLst>
          </p:nvPr>
        </p:nvSpPr>
        <p:spPr>
          <a:xfrm>
            <a:off x="381000" y="2467610"/>
            <a:ext cx="3560445" cy="1198245"/>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The introduction of modern machinery and equipment, improve production efficiency and accuracy, reduce labor costs。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6"/>
            </p:custDataLst>
          </p:nvPr>
        </p:nvSpPr>
        <p:spPr>
          <a:xfrm>
            <a:off x="7924800" y="1752600"/>
            <a:ext cx="3511550" cy="490220"/>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New material application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7"/>
            </p:custDataLst>
          </p:nvPr>
        </p:nvSpPr>
        <p:spPr>
          <a:xfrm>
            <a:off x="8077200" y="2514600"/>
            <a:ext cx="3805555" cy="1198245"/>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Try to combine other metal materials with silver to create more novel and unique silver ornaments works.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8"/>
            </p:custDataLst>
          </p:nvPr>
        </p:nvSpPr>
        <p:spPr>
          <a:xfrm>
            <a:off x="312420" y="4317365"/>
            <a:ext cx="3457575" cy="490220"/>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Design concept innovation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9"/>
            </p:custDataLst>
          </p:nvPr>
        </p:nvSpPr>
        <p:spPr>
          <a:xfrm>
            <a:off x="76200" y="4953000"/>
            <a:ext cx="4137660" cy="1198245"/>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Drawing on modern design concepts and combining traditional Miao cultural elements, the silver ornaments products with more fashion sense and cultural connotation are created.</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10"/>
            </p:custDataLst>
          </p:nvPr>
        </p:nvSpPr>
        <p:spPr>
          <a:xfrm>
            <a:off x="8458200" y="4267200"/>
            <a:ext cx="3143250" cy="490220"/>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Customized service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1"/>
            </p:custDataLst>
          </p:nvPr>
        </p:nvSpPr>
        <p:spPr>
          <a:xfrm>
            <a:off x="8229600" y="4823460"/>
            <a:ext cx="3642995" cy="1198245"/>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Customized according to customer needs to meet the aesthetic needs of different consumers.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Modern production technology and innovation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custDataLst>
              <p:tags r:id="rId3"/>
            </p:custDataLst>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custDataLst>
              <p:tags r:id="rId4"/>
            </p:custDataLst>
          </p:nvPr>
        </p:nvSpPr>
        <p:spPr>
          <a:xfrm>
            <a:off x="4413534" y="2371832"/>
            <a:ext cx="3273285" cy="690150"/>
          </a:xfrm>
          <a:prstGeom prst="roundRect">
            <a:avLst>
              <a:gd name="adj" fmla="val 28095"/>
            </a:avLst>
          </a:prstGeom>
          <a:solidFill>
            <a:schemeClr val="accent1">
              <a:alpha val="100000"/>
            </a:schemeClr>
          </a:solidFill>
        </p:spPr>
      </p:sp>
      <p:sp>
        <p:nvSpPr>
          <p:cNvPr id="5" name="AutoShape 5"/>
          <p:cNvSpPr/>
          <p:nvPr>
            <p:custDataLst>
              <p:tags r:id="rId5"/>
            </p:custDataLst>
          </p:nvPr>
        </p:nvSpPr>
        <p:spPr>
          <a:xfrm>
            <a:off x="533593" y="236230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6">
            <a:alphaModFix amt="100000"/>
          </a:blip>
          <a:srcRect t="5556" b="5556"/>
          <a:stretch>
            <a:fillRect/>
          </a:stretch>
        </p:blipFill>
        <p:spPr>
          <a:xfrm>
            <a:off x="8293144" y="1482730"/>
            <a:ext cx="3422379" cy="4563171"/>
          </a:xfrm>
          <a:prstGeom prst="roundRect">
            <a:avLst/>
          </a:prstGeom>
        </p:spPr>
      </p:pic>
      <p:sp>
        <p:nvSpPr>
          <p:cNvPr id="11" name="TextBox 11"/>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Material and selection of Miao silver ornaments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7"/>
            </p:custDataLst>
          </p:nvPr>
        </p:nvSpPr>
        <p:spPr>
          <a:xfrm>
            <a:off x="685667" y="241775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b="1">
                <a:solidFill>
                  <a:srgbClr val="FFFFFF">
                    <a:alpha val="100000"/>
                  </a:srgbClr>
                </a:solidFill>
                <a:latin typeface="微软雅黑" panose="020B0503020204020204" charset="-122"/>
                <a:ea typeface="微软雅黑" panose="020B0503020204020204" charset="-122"/>
                <a:cs typeface="微软雅黑" panose="020B0503020204020204" charset="-122"/>
              </a:rPr>
              <a:t>High quality silver material</a:t>
            </a:r>
            <a:endParaRPr lang="en-US"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8"/>
            </p:custDataLst>
          </p:nvPr>
        </p:nvSpPr>
        <p:spPr>
          <a:xfrm>
            <a:off x="4648157" y="2417755"/>
            <a:ext cx="2898018" cy="635136"/>
          </a:xfrm>
          <a:prstGeom prst="rect">
            <a:avLst/>
          </a:prstGeom>
        </p:spPr>
        <p:txBody>
          <a:bodyPr vert="horz" wrap="square" lIns="123825" tIns="123825" rIns="57150" bIns="123825" rtlCol="0" anchor="ctr" anchorCtr="0">
            <a:noAutofit/>
          </a:bodyPr>
          <a:lstStyle/>
          <a:p>
            <a:pPr algn="ctr">
              <a:lnSpc>
                <a:spcPct val="120000"/>
              </a:lnSpc>
              <a:buClrTx/>
              <a:buSzTx/>
              <a:buFontTx/>
            </a:pPr>
            <a:r>
              <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rPr>
              <a:t>Natural gemstone setting</a:t>
            </a:r>
            <a:endPar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9"/>
            </p:custDataLst>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selective</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0"/>
            </p:custDataLst>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buClrTx/>
              <a:buSzTx/>
              <a:buFontTx/>
            </a:pPr>
            <a:r>
              <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Environmental protection concept</a:t>
            </a:r>
            <a:endPar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389.6,&quot;left&quot;:76.49929133858268,&quot;top&quot;:139.05,&quot;width&quot;:800.9782677165354}"/>
</p:tagLst>
</file>

<file path=ppt/tags/tag10.xml><?xml version="1.0" encoding="utf-8"?>
<p:tagLst xmlns:p="http://schemas.openxmlformats.org/presentationml/2006/main">
  <p:tag name="KSO_WM_DIAGRAM_VIRTUALLY_FRAME" val="{&quot;height&quot;:384.17,&quot;left&quot;:323.89566929133855,&quot;top&quot;:129.37653543307084,&quot;width&quot;:600.1922047244095}"/>
</p:tagLst>
</file>

<file path=ppt/tags/tag11.xml><?xml version="1.0" encoding="utf-8"?>
<p:tagLst xmlns:p="http://schemas.openxmlformats.org/presentationml/2006/main">
  <p:tag name="KSO_WM_DIAGRAM_VIRTUALLY_FRAME" val="{&quot;height&quot;:384.17,&quot;left&quot;:323.89566929133855,&quot;top&quot;:129.37653543307084,&quot;width&quot;:600.1922047244095}"/>
</p:tagLst>
</file>

<file path=ppt/tags/tag12.xml><?xml version="1.0" encoding="utf-8"?>
<p:tagLst xmlns:p="http://schemas.openxmlformats.org/presentationml/2006/main">
  <p:tag name="KSO_WM_DIAGRAM_VIRTUALLY_FRAME" val="{&quot;height&quot;:384.17,&quot;left&quot;:323.89566929133855,&quot;top&quot;:129.37653543307084,&quot;width&quot;:600.1922047244095}"/>
</p:tagLst>
</file>

<file path=ppt/tags/tag13.xml><?xml version="1.0" encoding="utf-8"?>
<p:tagLst xmlns:p="http://schemas.openxmlformats.org/presentationml/2006/main">
  <p:tag name="KSO_WM_DIAGRAM_VIRTUALLY_FRAME" val="{&quot;height&quot;:384.17,&quot;left&quot;:323.89566929133855,&quot;top&quot;:129.37653543307084,&quot;width&quot;:600.1922047244095}"/>
</p:tagLst>
</file>

<file path=ppt/tags/tag14.xml><?xml version="1.0" encoding="utf-8"?>
<p:tagLst xmlns:p="http://schemas.openxmlformats.org/presentationml/2006/main">
  <p:tag name="KSO_WM_DIAGRAM_VIRTUALLY_FRAME" val="{&quot;height&quot;:384.17,&quot;left&quot;:323.89566929133855,&quot;top&quot;:129.37653543307084,&quot;width&quot;:600.1922047244095}"/>
</p:tagLst>
</file>

<file path=ppt/tags/tag15.xml><?xml version="1.0" encoding="utf-8"?>
<p:tagLst xmlns:p="http://schemas.openxmlformats.org/presentationml/2006/main">
  <p:tag name="KSO_WM_DIAGRAM_VIRTUALLY_FRAME" val="{&quot;height&quot;:384.17,&quot;left&quot;:323.89566929133855,&quot;top&quot;:129.37653543307084,&quot;width&quot;:600.1922047244095}"/>
</p:tagLst>
</file>

<file path=ppt/tags/tag16.xml><?xml version="1.0" encoding="utf-8"?>
<p:tagLst xmlns:p="http://schemas.openxmlformats.org/presentationml/2006/main">
  <p:tag name="KSO_WM_DIAGRAM_VIRTUALLY_FRAME" val="{&quot;height&quot;:384.17,&quot;left&quot;:323.89566929133855,&quot;top&quot;:129.37653543307084,&quot;width&quot;:600.1922047244095}"/>
</p:tagLst>
</file>

<file path=ppt/tags/tag17.xml><?xml version="1.0" encoding="utf-8"?>
<p:tagLst xmlns:p="http://schemas.openxmlformats.org/presentationml/2006/main">
  <p:tag name="KSO_WM_DIAGRAM_VIRTUALLY_FRAME" val="{&quot;height&quot;:373.4,&quot;left&quot;:0,&quot;top&quot;:134.95,&quot;width&quot;:954.65}"/>
</p:tagLst>
</file>

<file path=ppt/tags/tag18.xml><?xml version="1.0" encoding="utf-8"?>
<p:tagLst xmlns:p="http://schemas.openxmlformats.org/presentationml/2006/main">
  <p:tag name="KSO_WM_DIAGRAM_VIRTUALLY_FRAME" val="{&quot;height&quot;:373.4,&quot;left&quot;:0,&quot;top&quot;:134.95,&quot;width&quot;:954.65}"/>
</p:tagLst>
</file>

<file path=ppt/tags/tag19.xml><?xml version="1.0" encoding="utf-8"?>
<p:tagLst xmlns:p="http://schemas.openxmlformats.org/presentationml/2006/main">
  <p:tag name="KSO_WM_DIAGRAM_VIRTUALLY_FRAME" val="{&quot;height&quot;:373.4,&quot;left&quot;:0,&quot;top&quot;:134.95,&quot;width&quot;:954.65}"/>
</p:tagLst>
</file>

<file path=ppt/tags/tag2.xml><?xml version="1.0" encoding="utf-8"?>
<p:tagLst xmlns:p="http://schemas.openxmlformats.org/presentationml/2006/main">
  <p:tag name="KSO_WM_DIAGRAM_VIRTUALLY_FRAME" val="{&quot;height&quot;:389.6,&quot;left&quot;:76.49929133858268,&quot;top&quot;:139.05,&quot;width&quot;:800.9782677165354}"/>
</p:tagLst>
</file>

<file path=ppt/tags/tag20.xml><?xml version="1.0" encoding="utf-8"?>
<p:tagLst xmlns:p="http://schemas.openxmlformats.org/presentationml/2006/main">
  <p:tag name="KSO_WM_DIAGRAM_VIRTUALLY_FRAME" val="{&quot;height&quot;:373.4,&quot;left&quot;:0,&quot;top&quot;:134.95,&quot;width&quot;:954.65}"/>
</p:tagLst>
</file>

<file path=ppt/tags/tag21.xml><?xml version="1.0" encoding="utf-8"?>
<p:tagLst xmlns:p="http://schemas.openxmlformats.org/presentationml/2006/main">
  <p:tag name="KSO_WM_DIAGRAM_VIRTUALLY_FRAME" val="{&quot;height&quot;:373.4,&quot;left&quot;:0,&quot;top&quot;:134.95,&quot;width&quot;:954.65}"/>
</p:tagLst>
</file>

<file path=ppt/tags/tag22.xml><?xml version="1.0" encoding="utf-8"?>
<p:tagLst xmlns:p="http://schemas.openxmlformats.org/presentationml/2006/main">
  <p:tag name="KSO_WM_DIAGRAM_VIRTUALLY_FRAME" val="{&quot;height&quot;:373.4,&quot;left&quot;:0,&quot;top&quot;:134.95,&quot;width&quot;:954.65}"/>
</p:tagLst>
</file>

<file path=ppt/tags/tag23.xml><?xml version="1.0" encoding="utf-8"?>
<p:tagLst xmlns:p="http://schemas.openxmlformats.org/presentationml/2006/main">
  <p:tag name="KSO_WM_DIAGRAM_VIRTUALLY_FRAME" val="{&quot;height&quot;:373.4,&quot;left&quot;:0,&quot;top&quot;:134.95,&quot;width&quot;:954.65}"/>
</p:tagLst>
</file>

<file path=ppt/tags/tag24.xml><?xml version="1.0" encoding="utf-8"?>
<p:tagLst xmlns:p="http://schemas.openxmlformats.org/presentationml/2006/main">
  <p:tag name="KSO_WM_DIAGRAM_VIRTUALLY_FRAME" val="{&quot;height&quot;:373.4,&quot;left&quot;:0,&quot;top&quot;:134.95,&quot;width&quot;:954.65}"/>
</p:tagLst>
</file>

<file path=ppt/tags/tag25.xml><?xml version="1.0" encoding="utf-8"?>
<p:tagLst xmlns:p="http://schemas.openxmlformats.org/presentationml/2006/main">
  <p:tag name="KSO_WM_DIAGRAM_VIRTUALLY_FRAME" val="{&quot;height&quot;:373.4,&quot;left&quot;:0,&quot;top&quot;:134.95,&quot;width&quot;:954.65}"/>
</p:tagLst>
</file>

<file path=ppt/tags/tag26.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27.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28.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29.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3.xml><?xml version="1.0" encoding="utf-8"?>
<p:tagLst xmlns:p="http://schemas.openxmlformats.org/presentationml/2006/main">
  <p:tag name="KSO_WM_DIAGRAM_VIRTUALLY_FRAME" val="{&quot;height&quot;:389.6,&quot;left&quot;:76.49929133858268,&quot;top&quot;:139.05,&quot;width&quot;:800.9782677165354}"/>
</p:tagLst>
</file>

<file path=ppt/tags/tag30.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31.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32.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33.xml><?xml version="1.0" encoding="utf-8"?>
<p:tagLst xmlns:p="http://schemas.openxmlformats.org/presentationml/2006/main">
  <p:tag name="KSO_WM_DIAGRAM_VIRTUALLY_FRAME" val="{&quot;height&quot;:370.403937007874,&quot;left&quot;:44.09574803149606,&quot;top&quot;:116.10842519685039,&quot;width&quot;:573.6711023622047}"/>
</p:tagLst>
</file>

<file path=ppt/tags/tag3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xml><?xml version="1.0" encoding="utf-8"?>
<p:tagLst xmlns:p="http://schemas.openxmlformats.org/presentationml/2006/main">
  <p:tag name="KSO_WM_DIAGRAM_VIRTUALLY_FRAME" val="{&quot;height&quot;:389.6,&quot;left&quot;:76.49929133858268,&quot;top&quot;:139.05,&quot;width&quot;:800.9782677165354}"/>
</p:tagLst>
</file>

<file path=ppt/tags/tag4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6.xml><?xml version="1.0" encoding="utf-8"?>
<p:tagLst xmlns:p="http://schemas.openxmlformats.org/presentationml/2006/main">
  <p:tag name="KSO_WM_DIAGRAM_VIRTUALLY_FRAME" val="{&quot;height&quot;:379.24118110236225,&quot;left&quot;:414.7874803149606,&quot;top&quot;:127.7,&quot;width&quot;:512.5625196850394}"/>
</p:tagLst>
</file>

<file path=ppt/tags/tag47.xml><?xml version="1.0" encoding="utf-8"?>
<p:tagLst xmlns:p="http://schemas.openxmlformats.org/presentationml/2006/main">
  <p:tag name="KSO_WM_DIAGRAM_VIRTUALLY_FRAME" val="{&quot;height&quot;:379.24118110236225,&quot;left&quot;:414.7874803149606,&quot;top&quot;:127.7,&quot;width&quot;:512.5625196850394}"/>
</p:tagLst>
</file>

<file path=ppt/tags/tag48.xml><?xml version="1.0" encoding="utf-8"?>
<p:tagLst xmlns:p="http://schemas.openxmlformats.org/presentationml/2006/main">
  <p:tag name="KSO_WM_DIAGRAM_VIRTUALLY_FRAME" val="{&quot;height&quot;:379.24118110236225,&quot;left&quot;:414.7874803149606,&quot;top&quot;:127.7,&quot;width&quot;:512.5625196850394}"/>
</p:tagLst>
</file>

<file path=ppt/tags/tag49.xml><?xml version="1.0" encoding="utf-8"?>
<p:tagLst xmlns:p="http://schemas.openxmlformats.org/presentationml/2006/main">
  <p:tag name="KSO_WM_DIAGRAM_VIRTUALLY_FRAME" val="{&quot;height&quot;:379.24118110236225,&quot;left&quot;:414.7874803149606,&quot;top&quot;:127.7,&quot;width&quot;:512.5625196850394}"/>
</p:tagLst>
</file>

<file path=ppt/tags/tag5.xml><?xml version="1.0" encoding="utf-8"?>
<p:tagLst xmlns:p="http://schemas.openxmlformats.org/presentationml/2006/main">
  <p:tag name="KSO_WM_DIAGRAM_VIRTUALLY_FRAME" val="{&quot;height&quot;:384.17,&quot;left&quot;:323.89566929133855,&quot;top&quot;:129.37653543307084,&quot;width&quot;:600.1922047244095}"/>
</p:tagLst>
</file>

<file path=ppt/tags/tag50.xml><?xml version="1.0" encoding="utf-8"?>
<p:tagLst xmlns:p="http://schemas.openxmlformats.org/presentationml/2006/main">
  <p:tag name="KSO_WM_DIAGRAM_VIRTUALLY_FRAME" val="{&quot;height&quot;:379.24118110236225,&quot;left&quot;:414.7874803149606,&quot;top&quot;:127.7,&quot;width&quot;:512.5625196850394}"/>
</p:tagLst>
</file>

<file path=ppt/tags/tag51.xml><?xml version="1.0" encoding="utf-8"?>
<p:tagLst xmlns:p="http://schemas.openxmlformats.org/presentationml/2006/main">
  <p:tag name="KSO_WM_DIAGRAM_VIRTUALLY_FRAME" val="{&quot;height&quot;:379.24118110236225,&quot;left&quot;:414.7874803149606,&quot;top&quot;:127.7,&quot;width&quot;:512.5625196850394}"/>
</p:tagLst>
</file>

<file path=ppt/tags/tag52.xml><?xml version="1.0" encoding="utf-8"?>
<p:tagLst xmlns:p="http://schemas.openxmlformats.org/presentationml/2006/main">
  <p:tag name="KSO_WM_DIAGRAM_VIRTUALLY_FRAME" val="{&quot;height&quot;:379.24118110236225,&quot;left&quot;:414.7874803149606,&quot;top&quot;:127.7,&quot;width&quot;:512.5625196850394}"/>
</p:tagLst>
</file>

<file path=ppt/tags/tag53.xml><?xml version="1.0" encoding="utf-8"?>
<p:tagLst xmlns:p="http://schemas.openxmlformats.org/presentationml/2006/main">
  <p:tag name="KSO_WM_DIAGRAM_VIRTUALLY_FRAME" val="{&quot;height&quot;:379.24118110236225,&quot;left&quot;:414.7874803149606,&quot;top&quot;:127.7,&quot;width&quot;:512.5625196850394}"/>
</p:tagLst>
</file>

<file path=ppt/tags/tag54.xml><?xml version="1.0" encoding="utf-8"?>
<p:tagLst xmlns:p="http://schemas.openxmlformats.org/presentationml/2006/main">
  <p:tag name="KSO_WM_DIAGRAM_VIRTUALLY_FRAME" val="{&quot;height&quot;:379.24118110236225,&quot;left&quot;:414.7874803149606,&quot;top&quot;:127.7,&quot;width&quot;:512.5625196850394}"/>
</p:tagLst>
</file>

<file path=ppt/tags/tag55.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56.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57.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58.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59.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xml><?xml version="1.0" encoding="utf-8"?>
<p:tagLst xmlns:p="http://schemas.openxmlformats.org/presentationml/2006/main">
  <p:tag name="KSO_WM_DIAGRAM_VIRTUALLY_FRAME" val="{&quot;height&quot;:384.17,&quot;left&quot;:323.89566929133855,&quot;top&quot;:129.37653543307084,&quot;width&quot;:600.1922047244095}"/>
</p:tagLst>
</file>

<file path=ppt/tags/tag60.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1.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2.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3.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4.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5.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6.xml><?xml version="1.0" encoding="utf-8"?>
<p:tagLst xmlns:p="http://schemas.openxmlformats.org/presentationml/2006/main">
  <p:tag name="KSO_WM_DIAGRAM_VIRTUALLY_FRAME" val="{&quot;height&quot;:257.4391338582677,&quot;left&quot;:38.28236220472441,&quot;top&quot;:166.26015748031494,&quot;width&quot;:876.567086614173}"/>
</p:tagLst>
</file>

<file path=ppt/tags/tag67.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68.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69.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xml><?xml version="1.0" encoding="utf-8"?>
<p:tagLst xmlns:p="http://schemas.openxmlformats.org/presentationml/2006/main">
  <p:tag name="KSO_WM_DIAGRAM_VIRTUALLY_FRAME" val="{&quot;height&quot;:384.17,&quot;left&quot;:323.89566929133855,&quot;top&quot;:129.37653543307084,&quot;width&quot;:600.1922047244095}"/>
</p:tagLst>
</file>

<file path=ppt/tags/tag70.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1.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2.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3.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4.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5.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6.xml><?xml version="1.0" encoding="utf-8"?>
<p:tagLst xmlns:p="http://schemas.openxmlformats.org/presentationml/2006/main">
  <p:tag name="KSO_WM_DIAGRAM_VIRTUALLY_FRAME" val="{&quot;height&quot;:350.83811023622053,&quot;left&quot;:35.8,&quot;top&quot;:140.7812598425197,&quot;width&quot;:509.8}"/>
</p:tagLst>
</file>

<file path=ppt/tags/tag77.xml><?xml version="1.0" encoding="utf-8"?>
<p:tagLst xmlns:p="http://schemas.openxmlformats.org/presentationml/2006/main">
  <p:tag name="KSO_WM_DIAGRAM_VIRTUALLY_FRAME" val="{&quot;height&quot;:350.83811023622053,&quot;left&quot;:35.8,&quot;top&quot;:140.7812598425197,&quot;width&quot;:509.8}"/>
</p:tagLst>
</file>

<file path=ppt/tags/tag78.xml><?xml version="1.0" encoding="utf-8"?>
<p:tagLst xmlns:p="http://schemas.openxmlformats.org/presentationml/2006/main">
  <p:tag name="KSO_WM_DIAGRAM_VIRTUALLY_FRAME" val="{&quot;height&quot;:350.83811023622053,&quot;left&quot;:35.8,&quot;top&quot;:140.7812598425197,&quot;width&quot;:509.8}"/>
</p:tagLst>
</file>

<file path=ppt/tags/tag79.xml><?xml version="1.0" encoding="utf-8"?>
<p:tagLst xmlns:p="http://schemas.openxmlformats.org/presentationml/2006/main">
  <p:tag name="KSO_WM_DIAGRAM_VIRTUALLY_FRAME" val="{&quot;height&quot;:350.83811023622053,&quot;left&quot;:35.8,&quot;top&quot;:140.7812598425197,&quot;width&quot;:509.8}"/>
</p:tagLst>
</file>

<file path=ppt/tags/tag8.xml><?xml version="1.0" encoding="utf-8"?>
<p:tagLst xmlns:p="http://schemas.openxmlformats.org/presentationml/2006/main">
  <p:tag name="KSO_WM_DIAGRAM_VIRTUALLY_FRAME" val="{&quot;height&quot;:384.17,&quot;left&quot;:323.89566929133855,&quot;top&quot;:129.37653543307084,&quot;width&quot;:600.1922047244095}"/>
</p:tagLst>
</file>

<file path=ppt/tags/tag80.xml><?xml version="1.0" encoding="utf-8"?>
<p:tagLst xmlns:p="http://schemas.openxmlformats.org/presentationml/2006/main">
  <p:tag name="KSO_WM_DIAGRAM_VIRTUALLY_FRAME" val="{&quot;height&quot;:350.83811023622053,&quot;left&quot;:35.8,&quot;top&quot;:140.7812598425197,&quot;width&quot;:509.8}"/>
</p:tagLst>
</file>

<file path=ppt/tags/tag81.xml><?xml version="1.0" encoding="utf-8"?>
<p:tagLst xmlns:p="http://schemas.openxmlformats.org/presentationml/2006/main">
  <p:tag name="KSO_WM_DIAGRAM_VIRTUALLY_FRAME" val="{&quot;height&quot;:350.83811023622053,&quot;left&quot;:35.8,&quot;top&quot;:140.7812598425197,&quot;width&quot;:509.8}"/>
</p:tagLst>
</file>

<file path=ppt/tags/tag82.xml><?xml version="1.0" encoding="utf-8"?>
<p:tagLst xmlns:p="http://schemas.openxmlformats.org/presentationml/2006/main">
  <p:tag name="KSO_WM_DIAGRAM_VIRTUALLY_FRAME" val="{&quot;height&quot;:340.44188976377956,&quot;left&quot;:40.75,&quot;top&quot;:137.25204724409448,&quot;width&quot;:895.5}"/>
</p:tagLst>
</file>

<file path=ppt/tags/tag83.xml><?xml version="1.0" encoding="utf-8"?>
<p:tagLst xmlns:p="http://schemas.openxmlformats.org/presentationml/2006/main">
  <p:tag name="KSO_WM_DIAGRAM_VIRTUALLY_FRAME" val="{&quot;height&quot;:340.44188976377956,&quot;left&quot;:40.75,&quot;top&quot;:137.25204724409448,&quot;width&quot;:895.5}"/>
</p:tagLst>
</file>

<file path=ppt/tags/tag84.xml><?xml version="1.0" encoding="utf-8"?>
<p:tagLst xmlns:p="http://schemas.openxmlformats.org/presentationml/2006/main">
  <p:tag name="KSO_WM_DIAGRAM_VIRTUALLY_FRAME" val="{&quot;height&quot;:340.44188976377956,&quot;left&quot;:40.75,&quot;top&quot;:137.25204724409448,&quot;width&quot;:895.5}"/>
</p:tagLst>
</file>

<file path=ppt/tags/tag85.xml><?xml version="1.0" encoding="utf-8"?>
<p:tagLst xmlns:p="http://schemas.openxmlformats.org/presentationml/2006/main">
  <p:tag name="KSO_WM_DIAGRAM_VIRTUALLY_FRAME" val="{&quot;height&quot;:340.44188976377956,&quot;left&quot;:40.75,&quot;top&quot;:137.25204724409448,&quot;width&quot;:895.5}"/>
</p:tagLst>
</file>

<file path=ppt/tags/tag86.xml><?xml version="1.0" encoding="utf-8"?>
<p:tagLst xmlns:p="http://schemas.openxmlformats.org/presentationml/2006/main">
  <p:tag name="KSO_WM_DIAGRAM_VIRTUALLY_FRAME" val="{&quot;height&quot;:340.44188976377956,&quot;left&quot;:40.75,&quot;top&quot;:137.25204724409448,&quot;width&quot;:895.5}"/>
</p:tagLst>
</file>

<file path=ppt/tags/tag87.xml><?xml version="1.0" encoding="utf-8"?>
<p:tagLst xmlns:p="http://schemas.openxmlformats.org/presentationml/2006/main">
  <p:tag name="KSO_WM_DIAGRAM_VIRTUALLY_FRAME" val="{&quot;height&quot;:340.44188976377956,&quot;left&quot;:40.75,&quot;top&quot;:137.25204724409448,&quot;width&quot;:895.5}"/>
</p:tagLst>
</file>

<file path=ppt/tags/tag88.xml><?xml version="1.0" encoding="utf-8"?>
<p:tagLst xmlns:p="http://schemas.openxmlformats.org/presentationml/2006/main">
  <p:tag name="KSO_WM_DIAGRAM_VIRTUALLY_FRAME" val="{&quot;height&quot;:340.44188976377956,&quot;left&quot;:40.75,&quot;top&quot;:137.25204724409448,&quot;width&quot;:895.5}"/>
</p:tagLst>
</file>

<file path=ppt/tags/tag89.xml><?xml version="1.0" encoding="utf-8"?>
<p:tagLst xmlns:p="http://schemas.openxmlformats.org/presentationml/2006/main">
  <p:tag name="KSO_WM_DIAGRAM_VIRTUALLY_FRAME" val="{&quot;height&quot;:340.44188976377956,&quot;left&quot;:40.75,&quot;top&quot;:137.25204724409448,&quot;width&quot;:895.5}"/>
</p:tagLst>
</file>

<file path=ppt/tags/tag9.xml><?xml version="1.0" encoding="utf-8"?>
<p:tagLst xmlns:p="http://schemas.openxmlformats.org/presentationml/2006/main">
  <p:tag name="KSO_WM_DIAGRAM_VIRTUALLY_FRAME" val="{&quot;height&quot;:384.17,&quot;left&quot;:323.89566929133855,&quot;top&quot;:129.37653543307084,&quot;width&quot;:600.1922047244095}"/>
</p:tagLst>
</file>

<file path=ppt/tags/tag90.xml><?xml version="1.0" encoding="utf-8"?>
<p:tagLst xmlns:p="http://schemas.openxmlformats.org/presentationml/2006/main">
  <p:tag name="KSO_WM_DIAGRAM_VIRTUALLY_FRAME" val="{&quot;height&quot;:340.44188976377956,&quot;left&quot;:40.75,&quot;top&quot;:137.25204724409448,&quot;width&quot;:895.5}"/>
</p:tagLst>
</file>

<file path=ppt/tags/tag91.xml><?xml version="1.0" encoding="utf-8"?>
<p:tagLst xmlns:p="http://schemas.openxmlformats.org/presentationml/2006/main">
  <p:tag name="KSO_WM_DIAGRAM_VIRTUALLY_FRAME" val="{&quot;height&quot;:340.44188976377956,&quot;left&quot;:40.75,&quot;top&quot;:137.25204724409448,&quot;width&quot;:895.5}"/>
</p:tagLst>
</file>

<file path=ppt/tags/tag92.xml><?xml version="1.0" encoding="utf-8"?>
<p:tagLst xmlns:p="http://schemas.openxmlformats.org/presentationml/2006/main">
  <p:tag name="KSO_WM_DIAGRAM_VIRTUALLY_FRAME" val="{&quot;height&quot;:340.44188976377956,&quot;left&quot;:40.75,&quot;top&quot;:137.25204724409448,&quot;width&quot;:895.5}"/>
</p:tagLst>
</file>

<file path=ppt/tags/tag93.xml><?xml version="1.0" encoding="utf-8"?>
<p:tagLst xmlns:p="http://schemas.openxmlformats.org/presentationml/2006/main">
  <p:tag name="KSO_WM_DIAGRAM_VIRTUALLY_FRAME" val="{&quot;height&quot;:340.44188976377956,&quot;left&quot;:40.75,&quot;top&quot;:137.25204724409448,&quot;width&quot;:895.5}"/>
</p:tagLst>
</file>

<file path=ppt/tags/tag94.xml><?xml version="1.0" encoding="utf-8"?>
<p:tagLst xmlns:p="http://schemas.openxmlformats.org/presentationml/2006/main">
  <p:tag name="commondata" val="eyJoZGlkIjoiMDQwMDQxY2JkZjk4NjgwOTAyYzVlZDMzYjQyNmJkOWQifQ=="/>
</p:tagLst>
</file>

<file path=ppt/theme/theme1.xml><?xml version="1.0" encoding="utf-8"?>
<a:theme xmlns:a="http://schemas.openxmlformats.org/drawingml/2006/main" name="Office Theme">
  <a:themeElements>
    <a:clrScheme name="Office">
      <a:dk1>
        <a:srgbClr val="282828"/>
      </a:dk1>
      <a:lt1>
        <a:srgbClr val="F4F1D8"/>
      </a:lt1>
      <a:dk2>
        <a:srgbClr val="406A39"/>
      </a:dk2>
      <a:lt2>
        <a:srgbClr val="D9DAC3"/>
      </a:lt2>
      <a:accent1>
        <a:srgbClr val="6F9987"/>
      </a:accent1>
      <a:accent2>
        <a:srgbClr val="6F9987"/>
      </a:accent2>
      <a:accent3>
        <a:srgbClr val="5B8674"/>
      </a:accent3>
      <a:accent4>
        <a:srgbClr val="46705E"/>
      </a:accent4>
      <a:accent5>
        <a:srgbClr val="38594B"/>
      </a:accent5>
      <a:accent6>
        <a:srgbClr val="324C41"/>
      </a:accent6>
      <a:hlink>
        <a:srgbClr val="7DBF73"/>
      </a:hlink>
      <a:folHlink>
        <a:srgbClr val="7DBF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6484</Words>
  <Application>WPS 演示</Application>
  <PresentationFormat>On-screen Show (4:3)</PresentationFormat>
  <Paragraphs>201</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STKaiti</vt:lpstr>
      <vt:lpstr>Segoe Print</vt:lpstr>
      <vt:lpstr>Arial</vt:lpstr>
      <vt:lpstr>Songti SC</vt:lpstr>
      <vt:lpstr>PingFang SC</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长安</cp:lastModifiedBy>
  <cp:revision>5</cp:revision>
  <dcterms:created xsi:type="dcterms:W3CDTF">2006-08-16T00:00:00Z</dcterms:created>
  <dcterms:modified xsi:type="dcterms:W3CDTF">2024-11-21T05:50:13Z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34076E1046D64B93BF5AF13C93D62C01_13</vt:lpwstr>
  </property>
  <property fmtid="{D5CDD505-2E9C-101B-9397-08002B2CF9AE}" pid="3" name="KSOProductBuildVer">
    <vt:lpwstr>2052-12.1.0.18608</vt:lpwstr>
  </property>
</Properties>
</file>