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263" r:id="rId3"/>
    <p:sldId id="272" r:id="rId4"/>
    <p:sldId id="271" r:id="rId5"/>
    <p:sldId id="264" r:id="rId6"/>
    <p:sldId id="262" r:id="rId7"/>
    <p:sldId id="265" r:id="rId8"/>
    <p:sldId id="257" r:id="rId9"/>
    <p:sldId id="286" r:id="rId10"/>
    <p:sldId id="287" r:id="rId11"/>
    <p:sldId id="261" r:id="rId12"/>
    <p:sldId id="266" r:id="rId13"/>
    <p:sldId id="267" r:id="rId14"/>
    <p:sldId id="268" r:id="rId15"/>
    <p:sldId id="258" r:id="rId16"/>
    <p:sldId id="269" r:id="rId17"/>
    <p:sldId id="270" r:id="rId18"/>
    <p:sldId id="288"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44" autoAdjust="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0B9CB-51E0-4D81-AD16-F83B1AAA0425}" type="datetimeFigureOut">
              <a:rPr lang="zh-CN" altLang="en-US" smtClean="0"/>
              <a:t>2020/10/4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1BCF4-A96E-4204-A106-3906C444A8BA}" type="slidenum">
              <a:rPr lang="zh-CN" altLang="en-US" smtClean="0"/>
              <a:t>‹#›</a:t>
            </a:fld>
            <a:endParaRPr lang="zh-CN" altLang="en-US"/>
          </a:p>
        </p:txBody>
      </p:sp>
    </p:spTree>
    <p:extLst>
      <p:ext uri="{BB962C8B-B14F-4D97-AF65-F5344CB8AC3E}">
        <p14:creationId xmlns:p14="http://schemas.microsoft.com/office/powerpoint/2010/main" val="105483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DB1BCF4-A96E-4204-A106-3906C444A8BA}" type="slidenum">
              <a:rPr lang="zh-CN" altLang="en-US" smtClean="0"/>
              <a:t>3</a:t>
            </a:fld>
            <a:endParaRPr lang="zh-CN" altLang="en-US"/>
          </a:p>
        </p:txBody>
      </p:sp>
    </p:spTree>
    <p:extLst>
      <p:ext uri="{BB962C8B-B14F-4D97-AF65-F5344CB8AC3E}">
        <p14:creationId xmlns:p14="http://schemas.microsoft.com/office/powerpoint/2010/main" val="31983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DB1BCF4-A96E-4204-A106-3906C444A8BA}" type="slidenum">
              <a:rPr lang="zh-CN" altLang="en-US" smtClean="0"/>
              <a:t>4</a:t>
            </a:fld>
            <a:endParaRPr lang="zh-CN" altLang="en-US"/>
          </a:p>
        </p:txBody>
      </p:sp>
    </p:spTree>
    <p:extLst>
      <p:ext uri="{BB962C8B-B14F-4D97-AF65-F5344CB8AC3E}">
        <p14:creationId xmlns:p14="http://schemas.microsoft.com/office/powerpoint/2010/main" val="414100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DB1BCF4-A96E-4204-A106-3906C444A8BA}" type="slidenum">
              <a:rPr lang="zh-CN" altLang="en-US" smtClean="0"/>
              <a:t>7</a:t>
            </a:fld>
            <a:endParaRPr lang="zh-CN" altLang="en-US"/>
          </a:p>
        </p:txBody>
      </p:sp>
    </p:spTree>
    <p:extLst>
      <p:ext uri="{BB962C8B-B14F-4D97-AF65-F5344CB8AC3E}">
        <p14:creationId xmlns:p14="http://schemas.microsoft.com/office/powerpoint/2010/main" val="3011663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26880247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334846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184856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132426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33732851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8" name="Date Placeholder 7"/>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9" name="Footer Placeholder 8"/>
          <p:cNvSpPr>
            <a:spLocks noGrp="1"/>
          </p:cNvSpPr>
          <p:nvPr>
            <p:ph type="ftr" sz="quarter" idx="11"/>
          </p:nvPr>
        </p:nvSpPr>
        <p:spPr/>
        <p:txBody>
          <a:bodyPr/>
          <a:lstStyle/>
          <a:p>
            <a:endParaRPr lang="zh-CN" altLang="en-US"/>
          </a:p>
        </p:txBody>
      </p:sp>
      <p:sp>
        <p:nvSpPr>
          <p:cNvPr id="10" name="Slide Number Placeholder 9"/>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152821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583436" y="3143250"/>
            <a:ext cx="4270248" cy="25967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17BF052-B1DF-4A20-9D19-43BD82411960}"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01888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47991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253379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9" name="Date Placeholder 8"/>
          <p:cNvSpPr>
            <a:spLocks noGrp="1"/>
          </p:cNvSpPr>
          <p:nvPr>
            <p:ph type="dt" sz="half" idx="10"/>
          </p:nvPr>
        </p:nvSpPr>
        <p:spPr/>
        <p:txBody>
          <a:bodyPr/>
          <a:lstStyle/>
          <a:p>
            <a:fld id="{0B73DDA9-D60D-4AC4-8A13-5E1F3AA95147}" type="datetimeFigureOut">
              <a:rPr lang="zh-CN" altLang="en-US" smtClean="0"/>
              <a:t>2020/10/4</a:t>
            </a:fld>
            <a:endParaRPr lang="zh-CN"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zh-CN" altLang="en-US"/>
          </a:p>
        </p:txBody>
      </p:sp>
      <p:sp>
        <p:nvSpPr>
          <p:cNvPr id="11" name="Slide Number Placeholder 10"/>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212989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B73DDA9-D60D-4AC4-8A13-5E1F3AA95147}" type="datetimeFigureOut">
              <a:rPr lang="zh-CN" altLang="en-US" smtClean="0"/>
              <a:t>2020/10/4</a:t>
            </a:fld>
            <a:endParaRPr lang="zh-CN"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zh-CN" altLang="en-US"/>
          </a:p>
        </p:txBody>
      </p:sp>
      <p:sp>
        <p:nvSpPr>
          <p:cNvPr id="10" name="Slide Number Placeholder 9"/>
          <p:cNvSpPr>
            <a:spLocks noGrp="1"/>
          </p:cNvSpPr>
          <p:nvPr>
            <p:ph type="sldNum" sz="quarter" idx="12"/>
          </p:nvPr>
        </p:nvSpPr>
        <p:spPr/>
        <p:txBody>
          <a:body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88404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B73DDA9-D60D-4AC4-8A13-5E1F3AA95147}" type="datetimeFigureOut">
              <a:rPr lang="zh-CN" altLang="en-US" smtClean="0"/>
              <a:t>2020/10/4</a:t>
            </a:fld>
            <a:endParaRPr lang="zh-CN"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zh-CN"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17BF052-B1DF-4A20-9D19-43BD82411960}" type="slidenum">
              <a:rPr lang="zh-CN" altLang="en-US" smtClean="0"/>
              <a:t>‹#›</a:t>
            </a:fld>
            <a:endParaRPr lang="zh-CN" altLang="en-US"/>
          </a:p>
        </p:txBody>
      </p:sp>
    </p:spTree>
    <p:extLst>
      <p:ext uri="{BB962C8B-B14F-4D97-AF65-F5344CB8AC3E}">
        <p14:creationId xmlns:p14="http://schemas.microsoft.com/office/powerpoint/2010/main" val="27536720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35768;&#28170;&#20914;.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F4D94C-AED8-454A-A1EE-A33246186864}"/>
              </a:ext>
            </a:extLst>
          </p:cNvPr>
          <p:cNvSpPr>
            <a:spLocks noGrp="1"/>
          </p:cNvSpPr>
          <p:nvPr>
            <p:ph type="ctrTitle"/>
          </p:nvPr>
        </p:nvSpPr>
        <p:spPr/>
        <p:txBody>
          <a:bodyPr/>
          <a:lstStyle/>
          <a:p>
            <a:r>
              <a:rPr lang="en-US" altLang="zh-CN" dirty="0"/>
              <a:t>Representatives in china </a:t>
            </a:r>
            <a:endParaRPr lang="zh-CN" altLang="en-US" dirty="0"/>
          </a:p>
        </p:txBody>
      </p:sp>
      <p:sp>
        <p:nvSpPr>
          <p:cNvPr id="3" name="副标题 2">
            <a:extLst>
              <a:ext uri="{FF2B5EF4-FFF2-40B4-BE49-F238E27FC236}">
                <a16:creationId xmlns:a16="http://schemas.microsoft.com/office/drawing/2014/main" id="{F8760F89-B151-449C-B9EC-C7E2B3740ADE}"/>
              </a:ext>
            </a:extLst>
          </p:cNvPr>
          <p:cNvSpPr>
            <a:spLocks noGrp="1"/>
          </p:cNvSpPr>
          <p:nvPr>
            <p:ph type="subTitle" idx="1"/>
          </p:nvPr>
        </p:nvSpPr>
        <p:spPr>
          <a:xfrm>
            <a:off x="2695194" y="4267702"/>
            <a:ext cx="6801612" cy="515313"/>
          </a:xfrm>
        </p:spPr>
        <p:txBody>
          <a:bodyPr>
            <a:normAutofit/>
          </a:bodyPr>
          <a:lstStyle/>
          <a:p>
            <a:r>
              <a:rPr lang="en-US" altLang="zh-CN" sz="2400" dirty="0"/>
              <a:t>The famous translators in Chinese History</a:t>
            </a:r>
          </a:p>
          <a:p>
            <a:endParaRPr lang="zh-CN" altLang="en-US" sz="2400" dirty="0"/>
          </a:p>
        </p:txBody>
      </p:sp>
      <p:sp>
        <p:nvSpPr>
          <p:cNvPr id="4" name="副标题 2">
            <a:extLst>
              <a:ext uri="{FF2B5EF4-FFF2-40B4-BE49-F238E27FC236}">
                <a16:creationId xmlns:a16="http://schemas.microsoft.com/office/drawing/2014/main" id="{330D9924-747D-4ED8-87E3-A6A6456F66A4}"/>
              </a:ext>
            </a:extLst>
          </p:cNvPr>
          <p:cNvSpPr txBox="1">
            <a:spLocks/>
          </p:cNvSpPr>
          <p:nvPr/>
        </p:nvSpPr>
        <p:spPr>
          <a:xfrm>
            <a:off x="2695194" y="5018053"/>
            <a:ext cx="6801612" cy="515313"/>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altLang="zh-CN" dirty="0"/>
              <a:t>Liu </a:t>
            </a:r>
            <a:r>
              <a:rPr lang="en-US" altLang="zh-CN" dirty="0" err="1"/>
              <a:t>Zhiwei</a:t>
            </a:r>
            <a:r>
              <a:rPr lang="en-US" altLang="zh-CN" dirty="0"/>
              <a:t>, 2020 Literature</a:t>
            </a:r>
          </a:p>
          <a:p>
            <a:endParaRPr lang="zh-CN" altLang="en-US" dirty="0"/>
          </a:p>
        </p:txBody>
      </p:sp>
    </p:spTree>
    <p:extLst>
      <p:ext uri="{BB962C8B-B14F-4D97-AF65-F5344CB8AC3E}">
        <p14:creationId xmlns:p14="http://schemas.microsoft.com/office/powerpoint/2010/main" val="1360569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8DAE166-FED4-4751-A736-95229E78D6C0}"/>
              </a:ext>
            </a:extLst>
          </p:cNvPr>
          <p:cNvPicPr>
            <a:picLocks noChangeAspect="1"/>
          </p:cNvPicPr>
          <p:nvPr/>
        </p:nvPicPr>
        <p:blipFill>
          <a:blip r:embed="rId2"/>
          <a:stretch>
            <a:fillRect/>
          </a:stretch>
        </p:blipFill>
        <p:spPr>
          <a:xfrm>
            <a:off x="8684451" y="2242299"/>
            <a:ext cx="3292125" cy="4401693"/>
          </a:xfrm>
          <a:prstGeom prst="ellipse">
            <a:avLst/>
          </a:prstGeom>
          <a:ln>
            <a:noFill/>
          </a:ln>
          <a:effectLst>
            <a:softEdge rad="112500"/>
          </a:effectLst>
        </p:spPr>
      </p:pic>
      <p:sp>
        <p:nvSpPr>
          <p:cNvPr id="3" name="内容占位符 2"/>
          <p:cNvSpPr>
            <a:spLocks noGrp="1"/>
          </p:cNvSpPr>
          <p:nvPr>
            <p:ph idx="1"/>
          </p:nvPr>
        </p:nvSpPr>
        <p:spPr>
          <a:xfrm>
            <a:off x="1375102" y="2589406"/>
            <a:ext cx="7729728" cy="3101983"/>
          </a:xfrm>
        </p:spPr>
        <p:txBody>
          <a:bodyPr/>
          <a:lstStyle/>
          <a:p>
            <a:r>
              <a:rPr lang="en-US" altLang="zh-CN" sz="3200" dirty="0"/>
              <a:t>1.Translation of </a:t>
            </a:r>
            <a:r>
              <a:rPr lang="en-US" altLang="zh-CN" sz="3200" b="1" dirty="0"/>
              <a:t>foreign names</a:t>
            </a:r>
          </a:p>
          <a:p>
            <a:r>
              <a:rPr lang="en-US" altLang="zh-CN" sz="3200" dirty="0"/>
              <a:t>2.Translation of </a:t>
            </a:r>
            <a:r>
              <a:rPr lang="en-US" altLang="zh-CN" sz="3200" b="1" dirty="0"/>
              <a:t>Chinese traditional culture words</a:t>
            </a:r>
          </a:p>
          <a:p>
            <a:r>
              <a:rPr lang="en-US" altLang="zh-CN" sz="3200" dirty="0"/>
              <a:t>3.</a:t>
            </a:r>
            <a:r>
              <a:rPr lang="en-US" altLang="zh-CN" sz="3200" b="1" dirty="0"/>
              <a:t>Term </a:t>
            </a:r>
            <a:r>
              <a:rPr lang="en-US" altLang="zh-CN" sz="3200" dirty="0"/>
              <a:t>translation</a:t>
            </a:r>
            <a:endParaRPr lang="zh-CN" altLang="en-US" sz="3200" dirty="0"/>
          </a:p>
          <a:p>
            <a:r>
              <a:rPr lang="en-US" altLang="zh-CN" sz="3200" dirty="0"/>
              <a:t>4.Translation of </a:t>
            </a:r>
            <a:r>
              <a:rPr lang="en-US" altLang="zh-CN" sz="3200" b="1" dirty="0"/>
              <a:t>technical literature</a:t>
            </a:r>
            <a:endParaRPr lang="zh-CN" altLang="en-US" sz="3200" b="1" dirty="0"/>
          </a:p>
        </p:txBody>
      </p:sp>
      <p:sp>
        <p:nvSpPr>
          <p:cNvPr id="7" name="矩形 6">
            <a:extLst>
              <a:ext uri="{FF2B5EF4-FFF2-40B4-BE49-F238E27FC236}">
                <a16:creationId xmlns:a16="http://schemas.microsoft.com/office/drawing/2014/main" id="{942CFB7C-57DB-4157-A359-10F0C25B217C}"/>
              </a:ext>
            </a:extLst>
          </p:cNvPr>
          <p:cNvSpPr/>
          <p:nvPr/>
        </p:nvSpPr>
        <p:spPr>
          <a:xfrm>
            <a:off x="1480224" y="713143"/>
            <a:ext cx="9036997" cy="104312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400" dirty="0"/>
              <a:t>The Influence of His Translation Ideas</a:t>
            </a:r>
            <a:endParaRPr lang="en-US" altLang="zh-CN"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95AA938-6E8C-42B3-B897-279F40B72173}"/>
              </a:ext>
            </a:extLst>
          </p:cNvPr>
          <p:cNvSpPr>
            <a:spLocks noGrp="1"/>
          </p:cNvSpPr>
          <p:nvPr>
            <p:ph idx="1"/>
          </p:nvPr>
        </p:nvSpPr>
        <p:spPr>
          <a:xfrm>
            <a:off x="405354" y="2217751"/>
            <a:ext cx="11406432" cy="3871964"/>
          </a:xfrm>
        </p:spPr>
        <p:txBody>
          <a:bodyPr>
            <a:normAutofit/>
          </a:bodyPr>
          <a:lstStyle/>
          <a:p>
            <a:pPr marL="0" indent="0" algn="just">
              <a:buNone/>
            </a:pPr>
            <a:r>
              <a:rPr lang="en-US" altLang="zh-CN" sz="2800" dirty="0"/>
              <a:t>At that time, due to the needs of </a:t>
            </a:r>
            <a:r>
              <a:rPr lang="en-US" altLang="zh-CN" sz="2800" b="1" dirty="0"/>
              <a:t>foreign transportation</a:t>
            </a:r>
            <a:r>
              <a:rPr lang="en-US" altLang="zh-CN" sz="2800" dirty="0"/>
              <a:t>, Siyi museum(</a:t>
            </a:r>
            <a:r>
              <a:rPr lang="zh-CN" altLang="en-US" sz="2800" dirty="0"/>
              <a:t>四夷馆</a:t>
            </a:r>
            <a:r>
              <a:rPr lang="en-US" altLang="zh-CN" sz="2800" dirty="0"/>
              <a:t>) was established to train translators. In the late Ming Dynasty, Western learning spread eastward, and translation became more active. But at this time, the direction of translation has completely changed. It was no longer the Buddhist scriptures of India, but the </a:t>
            </a:r>
            <a:r>
              <a:rPr lang="en-US" altLang="zh-CN" sz="2800" b="1" dirty="0"/>
              <a:t>European classics </a:t>
            </a:r>
            <a:r>
              <a:rPr lang="en-US" altLang="zh-CN" sz="2800" dirty="0"/>
              <a:t>of astronomy, geometry, medicine and so on. The history of Chinese translation has reached a new stage.</a:t>
            </a:r>
            <a:endParaRPr lang="zh-CN" altLang="en-US" sz="2800" dirty="0"/>
          </a:p>
        </p:txBody>
      </p:sp>
      <p:sp>
        <p:nvSpPr>
          <p:cNvPr id="9" name="矩形 8">
            <a:extLst>
              <a:ext uri="{FF2B5EF4-FFF2-40B4-BE49-F238E27FC236}">
                <a16:creationId xmlns:a16="http://schemas.microsoft.com/office/drawing/2014/main" id="{600C737F-A895-42CB-8487-9C0D3131C5A6}"/>
              </a:ext>
            </a:extLst>
          </p:cNvPr>
          <p:cNvSpPr/>
          <p:nvPr/>
        </p:nvSpPr>
        <p:spPr>
          <a:xfrm>
            <a:off x="1423446" y="697584"/>
            <a:ext cx="9605915" cy="1043122"/>
          </a:xfrm>
          <a:prstGeom prst="rect">
            <a:avLst/>
          </a:prstGeom>
          <a:solidFill>
            <a:schemeClr val="accent2">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From late Ming Dynasty to early Qing </a:t>
            </a:r>
          </a:p>
        </p:txBody>
      </p:sp>
      <p:sp>
        <p:nvSpPr>
          <p:cNvPr id="11" name="星形: 五角 10">
            <a:extLst>
              <a:ext uri="{FF2B5EF4-FFF2-40B4-BE49-F238E27FC236}">
                <a16:creationId xmlns:a16="http://schemas.microsoft.com/office/drawing/2014/main" id="{028AA2E2-BF47-47FE-90FB-B2B7AA135692}"/>
              </a:ext>
            </a:extLst>
          </p:cNvPr>
          <p:cNvSpPr/>
          <p:nvPr/>
        </p:nvSpPr>
        <p:spPr>
          <a:xfrm>
            <a:off x="0" y="582835"/>
            <a:ext cx="1310326" cy="1272619"/>
          </a:xfrm>
          <a:prstGeom prst="star5">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mn-ea"/>
              </a:rPr>
              <a:t>2</a:t>
            </a:r>
            <a:endParaRPr lang="zh-CN" altLang="en-US" sz="2800" b="1" dirty="0">
              <a:latin typeface="+mn-ea"/>
            </a:endParaRPr>
          </a:p>
        </p:txBody>
      </p:sp>
    </p:spTree>
    <p:extLst>
      <p:ext uri="{BB962C8B-B14F-4D97-AF65-F5344CB8AC3E}">
        <p14:creationId xmlns:p14="http://schemas.microsoft.com/office/powerpoint/2010/main" val="4227820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F5BC4E1-64D8-42F8-86EF-2C96A55BC455}"/>
              </a:ext>
            </a:extLst>
          </p:cNvPr>
          <p:cNvPicPr>
            <a:picLocks noChangeAspect="1"/>
          </p:cNvPicPr>
          <p:nvPr/>
        </p:nvPicPr>
        <p:blipFill>
          <a:blip r:embed="rId2"/>
          <a:stretch>
            <a:fillRect/>
          </a:stretch>
        </p:blipFill>
        <p:spPr>
          <a:xfrm>
            <a:off x="2637021" y="1826005"/>
            <a:ext cx="6917957" cy="3891351"/>
          </a:xfrm>
          <a:prstGeom prst="rect">
            <a:avLst/>
          </a:prstGeom>
        </p:spPr>
      </p:pic>
      <p:sp>
        <p:nvSpPr>
          <p:cNvPr id="9" name="矩形 8">
            <a:extLst>
              <a:ext uri="{FF2B5EF4-FFF2-40B4-BE49-F238E27FC236}">
                <a16:creationId xmlns:a16="http://schemas.microsoft.com/office/drawing/2014/main" id="{600C737F-A895-42CB-8487-9C0D3131C5A6}"/>
              </a:ext>
            </a:extLst>
          </p:cNvPr>
          <p:cNvSpPr/>
          <p:nvPr/>
        </p:nvSpPr>
        <p:spPr>
          <a:xfrm>
            <a:off x="1423446" y="697584"/>
            <a:ext cx="9605915" cy="104312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From late Ming Dynasty to early Qing </a:t>
            </a:r>
          </a:p>
        </p:txBody>
      </p:sp>
      <p:pic>
        <p:nvPicPr>
          <p:cNvPr id="8" name="图片 7">
            <a:extLst>
              <a:ext uri="{FF2B5EF4-FFF2-40B4-BE49-F238E27FC236}">
                <a16:creationId xmlns:a16="http://schemas.microsoft.com/office/drawing/2014/main" id="{16D56A55-F5FE-4467-A74A-C9C261B3B706}"/>
              </a:ext>
            </a:extLst>
          </p:cNvPr>
          <p:cNvPicPr>
            <a:picLocks noChangeAspect="1"/>
          </p:cNvPicPr>
          <p:nvPr/>
        </p:nvPicPr>
        <p:blipFill>
          <a:blip r:embed="rId3"/>
          <a:stretch>
            <a:fillRect/>
          </a:stretch>
        </p:blipFill>
        <p:spPr>
          <a:xfrm>
            <a:off x="1613985" y="2306566"/>
            <a:ext cx="5049059" cy="2810729"/>
          </a:xfrm>
          <a:prstGeom prst="rect">
            <a:avLst/>
          </a:prstGeom>
        </p:spPr>
      </p:pic>
      <p:sp>
        <p:nvSpPr>
          <p:cNvPr id="10" name="矩形 9">
            <a:extLst>
              <a:ext uri="{FF2B5EF4-FFF2-40B4-BE49-F238E27FC236}">
                <a16:creationId xmlns:a16="http://schemas.microsoft.com/office/drawing/2014/main" id="{1208BF17-18BF-4F47-B10A-773C26CDAA4D}"/>
              </a:ext>
            </a:extLst>
          </p:cNvPr>
          <p:cNvSpPr/>
          <p:nvPr/>
        </p:nvSpPr>
        <p:spPr>
          <a:xfrm>
            <a:off x="6512451" y="4093887"/>
            <a:ext cx="5034263" cy="2646878"/>
          </a:xfrm>
          <a:prstGeom prst="rect">
            <a:avLst/>
          </a:prstGeom>
          <a:noFill/>
        </p:spPr>
        <p:txBody>
          <a:bodyPr wrap="none" lIns="91440" tIns="45720" rIns="91440" bIns="45720">
            <a:spAutoFit/>
          </a:bodyPr>
          <a:lstStyle/>
          <a:p>
            <a:pPr algn="ctr"/>
            <a:r>
              <a:rPr lang="en-US" altLang="zh-CN" sz="16600" dirty="0">
                <a:ln w="0"/>
                <a:effectLst>
                  <a:outerShdw blurRad="38100" dist="19050" dir="2700000" algn="tl" rotWithShape="0">
                    <a:schemeClr val="dk1">
                      <a:alpha val="40000"/>
                    </a:schemeClr>
                  </a:outerShdw>
                </a:effectLst>
              </a:rPr>
              <a:t>Why?</a:t>
            </a:r>
            <a:endParaRPr lang="zh-CN" altLang="en-US" sz="16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640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00C737F-A895-42CB-8487-9C0D3131C5A6}"/>
              </a:ext>
            </a:extLst>
          </p:cNvPr>
          <p:cNvSpPr/>
          <p:nvPr/>
        </p:nvSpPr>
        <p:spPr>
          <a:xfrm>
            <a:off x="-1129600" y="362298"/>
            <a:ext cx="13321600" cy="1043122"/>
          </a:xfrm>
          <a:prstGeom prst="rect">
            <a:avLst/>
          </a:prstGeom>
          <a:solidFill>
            <a:schemeClr val="accent2">
              <a:lumMod val="60000"/>
              <a:lumOff val="40000"/>
            </a:schemeClr>
          </a:solidFill>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Xu </a:t>
            </a:r>
            <a:r>
              <a:rPr lang="en-US" altLang="zh-CN" sz="4000" dirty="0" err="1"/>
              <a:t>Guangqi</a:t>
            </a:r>
            <a:endParaRPr lang="en-US" altLang="zh-CN" sz="4000" dirty="0"/>
          </a:p>
        </p:txBody>
      </p:sp>
      <p:pic>
        <p:nvPicPr>
          <p:cNvPr id="3" name="图片 2">
            <a:extLst>
              <a:ext uri="{FF2B5EF4-FFF2-40B4-BE49-F238E27FC236}">
                <a16:creationId xmlns:a16="http://schemas.microsoft.com/office/drawing/2014/main" id="{7CA7EE90-0A3C-49AB-A369-35EF77295AFA}"/>
              </a:ext>
            </a:extLst>
          </p:cNvPr>
          <p:cNvPicPr>
            <a:picLocks noChangeAspect="1"/>
          </p:cNvPicPr>
          <p:nvPr/>
        </p:nvPicPr>
        <p:blipFill>
          <a:blip r:embed="rId2"/>
          <a:stretch>
            <a:fillRect/>
          </a:stretch>
        </p:blipFill>
        <p:spPr>
          <a:xfrm>
            <a:off x="239407" y="1584272"/>
            <a:ext cx="3377477" cy="4493141"/>
          </a:xfrm>
          <a:prstGeom prst="rect">
            <a:avLst/>
          </a:prstGeom>
        </p:spPr>
      </p:pic>
      <p:sp>
        <p:nvSpPr>
          <p:cNvPr id="6" name="矩形 5">
            <a:extLst>
              <a:ext uri="{FF2B5EF4-FFF2-40B4-BE49-F238E27FC236}">
                <a16:creationId xmlns:a16="http://schemas.microsoft.com/office/drawing/2014/main" id="{33143D67-193F-49C5-BDD8-93CD39136EDE}"/>
              </a:ext>
            </a:extLst>
          </p:cNvPr>
          <p:cNvSpPr/>
          <p:nvPr/>
        </p:nvSpPr>
        <p:spPr>
          <a:xfrm>
            <a:off x="-1129600" y="5814878"/>
            <a:ext cx="6115490" cy="1043122"/>
          </a:xfrm>
          <a:prstGeom prst="rect">
            <a:avLst/>
          </a:prstGeom>
          <a:noFill/>
          <a:ln w="285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4000" dirty="0"/>
          </a:p>
        </p:txBody>
      </p:sp>
      <p:sp>
        <p:nvSpPr>
          <p:cNvPr id="8" name="文本框 7">
            <a:extLst>
              <a:ext uri="{FF2B5EF4-FFF2-40B4-BE49-F238E27FC236}">
                <a16:creationId xmlns:a16="http://schemas.microsoft.com/office/drawing/2014/main" id="{8CEEF976-293B-41CE-83BE-8481E518D163}"/>
              </a:ext>
            </a:extLst>
          </p:cNvPr>
          <p:cNvSpPr txBox="1"/>
          <p:nvPr/>
        </p:nvSpPr>
        <p:spPr>
          <a:xfrm>
            <a:off x="3742450" y="3230677"/>
            <a:ext cx="8210143" cy="2062103"/>
          </a:xfrm>
          <a:prstGeom prst="rect">
            <a:avLst/>
          </a:prstGeom>
          <a:noFill/>
        </p:spPr>
        <p:txBody>
          <a:bodyPr wrap="square">
            <a:spAutoFit/>
          </a:bodyPr>
          <a:lstStyle/>
          <a:p>
            <a:r>
              <a:rPr lang="en-US" altLang="zh-CN" sz="3200" dirty="0"/>
              <a:t>He was the </a:t>
            </a:r>
            <a:r>
              <a:rPr lang="en-US" altLang="zh-CN" sz="3200" b="1" dirty="0"/>
              <a:t>first one </a:t>
            </a:r>
            <a:r>
              <a:rPr lang="en-US" altLang="zh-CN" sz="3200" dirty="0"/>
              <a:t>who introduced European natural science to China and translated </a:t>
            </a:r>
            <a:r>
              <a:rPr lang="en-US" altLang="zh-CN" sz="3200" i="1" dirty="0"/>
              <a:t>Geometry</a:t>
            </a:r>
            <a:r>
              <a:rPr lang="en-US" altLang="zh-CN" sz="3200" dirty="0"/>
              <a:t> into Chinese (six volumes of </a:t>
            </a:r>
            <a:r>
              <a:rPr lang="en-US" altLang="zh-CN" sz="3200" i="1" dirty="0"/>
              <a:t>Geometry Original</a:t>
            </a:r>
            <a:r>
              <a:rPr lang="en-US" altLang="zh-CN" sz="3200" dirty="0"/>
              <a:t>).</a:t>
            </a:r>
            <a:endParaRPr lang="zh-CN" altLang="en-US" sz="3200" dirty="0"/>
          </a:p>
        </p:txBody>
      </p:sp>
    </p:spTree>
    <p:extLst>
      <p:ext uri="{BB962C8B-B14F-4D97-AF65-F5344CB8AC3E}">
        <p14:creationId xmlns:p14="http://schemas.microsoft.com/office/powerpoint/2010/main" val="225453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FF240BDF-E74B-4E52-84BB-3D2856121BBE}"/>
              </a:ext>
            </a:extLst>
          </p:cNvPr>
          <p:cNvSpPr/>
          <p:nvPr/>
        </p:nvSpPr>
        <p:spPr>
          <a:xfrm>
            <a:off x="-87549" y="-68094"/>
            <a:ext cx="1050587" cy="70233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终止 8">
            <a:extLst>
              <a:ext uri="{FF2B5EF4-FFF2-40B4-BE49-F238E27FC236}">
                <a16:creationId xmlns:a16="http://schemas.microsoft.com/office/drawing/2014/main" id="{600C737F-A895-42CB-8487-9C0D3131C5A6}"/>
              </a:ext>
            </a:extLst>
          </p:cNvPr>
          <p:cNvSpPr/>
          <p:nvPr/>
        </p:nvSpPr>
        <p:spPr>
          <a:xfrm>
            <a:off x="1423446" y="362298"/>
            <a:ext cx="9605915" cy="1043122"/>
          </a:xfrm>
          <a:prstGeom prst="flowChartTerminator">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Xu </a:t>
            </a:r>
            <a:r>
              <a:rPr lang="en-US" altLang="zh-CN" sz="4000" dirty="0" err="1"/>
              <a:t>Guangqi’s</a:t>
            </a:r>
            <a:r>
              <a:rPr lang="en-US" altLang="zh-CN" sz="4000" dirty="0"/>
              <a:t> Translation Theory</a:t>
            </a:r>
          </a:p>
        </p:txBody>
      </p:sp>
      <p:pic>
        <p:nvPicPr>
          <p:cNvPr id="3" name="图片 2">
            <a:extLst>
              <a:ext uri="{FF2B5EF4-FFF2-40B4-BE49-F238E27FC236}">
                <a16:creationId xmlns:a16="http://schemas.microsoft.com/office/drawing/2014/main" id="{7CA7EE90-0A3C-49AB-A369-35EF77295AFA}"/>
              </a:ext>
            </a:extLst>
          </p:cNvPr>
          <p:cNvPicPr>
            <a:picLocks noChangeAspect="1"/>
          </p:cNvPicPr>
          <p:nvPr/>
        </p:nvPicPr>
        <p:blipFill>
          <a:blip r:embed="rId2"/>
          <a:stretch>
            <a:fillRect/>
          </a:stretch>
        </p:blipFill>
        <p:spPr>
          <a:xfrm>
            <a:off x="1064264" y="2165223"/>
            <a:ext cx="2576951" cy="3428181"/>
          </a:xfrm>
          <a:prstGeom prst="rect">
            <a:avLst/>
          </a:prstGeom>
        </p:spPr>
      </p:pic>
      <p:sp>
        <p:nvSpPr>
          <p:cNvPr id="7" name="文本框 6">
            <a:extLst>
              <a:ext uri="{FF2B5EF4-FFF2-40B4-BE49-F238E27FC236}">
                <a16:creationId xmlns:a16="http://schemas.microsoft.com/office/drawing/2014/main" id="{F856B840-886D-4CB3-A611-900C65BEEC99}"/>
              </a:ext>
            </a:extLst>
          </p:cNvPr>
          <p:cNvSpPr txBox="1"/>
          <p:nvPr/>
        </p:nvSpPr>
        <p:spPr>
          <a:xfrm>
            <a:off x="3861454" y="2076515"/>
            <a:ext cx="8210151" cy="923330"/>
          </a:xfrm>
          <a:prstGeom prst="rect">
            <a:avLst/>
          </a:prstGeom>
          <a:noFill/>
        </p:spPr>
        <p:txBody>
          <a:bodyPr wrap="square">
            <a:spAutoFit/>
          </a:bodyPr>
          <a:lstStyle/>
          <a:p>
            <a:r>
              <a:rPr lang="zh-CN" altLang="en-US" dirty="0"/>
              <a:t>他主张</a:t>
            </a:r>
            <a:r>
              <a:rPr lang="en-US" altLang="zh-CN" dirty="0"/>
              <a:t>"</a:t>
            </a:r>
            <a:r>
              <a:rPr lang="zh-CN" altLang="en-US" dirty="0">
                <a:solidFill>
                  <a:schemeClr val="bg2">
                    <a:lumMod val="50000"/>
                  </a:schemeClr>
                </a:solidFill>
              </a:rPr>
              <a:t>翻译</a:t>
            </a:r>
            <a:r>
              <a:rPr lang="en-US" altLang="zh-CN" dirty="0">
                <a:solidFill>
                  <a:schemeClr val="bg2">
                    <a:lumMod val="50000"/>
                  </a:schemeClr>
                </a:solidFill>
              </a:rPr>
              <a:t>-</a:t>
            </a:r>
            <a:r>
              <a:rPr lang="zh-CN" altLang="en-US" dirty="0">
                <a:solidFill>
                  <a:schemeClr val="bg2">
                    <a:lumMod val="50000"/>
                  </a:schemeClr>
                </a:solidFill>
              </a:rPr>
              <a:t>会通</a:t>
            </a:r>
            <a:r>
              <a:rPr lang="en-US" altLang="zh-CN" dirty="0">
                <a:solidFill>
                  <a:schemeClr val="bg2">
                    <a:lumMod val="50000"/>
                  </a:schemeClr>
                </a:solidFill>
              </a:rPr>
              <a:t>-</a:t>
            </a:r>
            <a:r>
              <a:rPr lang="zh-CN" altLang="en-US" dirty="0">
                <a:solidFill>
                  <a:schemeClr val="bg2">
                    <a:lumMod val="50000"/>
                  </a:schemeClr>
                </a:solidFill>
              </a:rPr>
              <a:t>超胜</a:t>
            </a:r>
            <a:r>
              <a:rPr lang="en-US" altLang="zh-CN" dirty="0"/>
              <a:t>"</a:t>
            </a:r>
            <a:r>
              <a:rPr lang="zh-CN" altLang="en-US" dirty="0"/>
              <a:t>的思想。他在</a:t>
            </a:r>
            <a:r>
              <a:rPr lang="en-US" altLang="zh-CN" dirty="0"/>
              <a:t>《</a:t>
            </a:r>
            <a:r>
              <a:rPr lang="zh-CN" altLang="en-US" dirty="0"/>
              <a:t>历书总目表</a:t>
            </a:r>
            <a:r>
              <a:rPr lang="en-US" altLang="zh-CN" dirty="0"/>
              <a:t>》</a:t>
            </a:r>
            <a:r>
              <a:rPr lang="zh-CN" altLang="en-US" dirty="0"/>
              <a:t>中说到</a:t>
            </a:r>
            <a:r>
              <a:rPr lang="en-US" altLang="zh-CN" dirty="0"/>
              <a:t>,</a:t>
            </a:r>
            <a:r>
              <a:rPr lang="zh-CN" altLang="en-US" dirty="0"/>
              <a:t>臣等愚心以为</a:t>
            </a:r>
            <a:r>
              <a:rPr lang="en-US" altLang="zh-CN" dirty="0"/>
              <a:t>: “</a:t>
            </a:r>
            <a:r>
              <a:rPr lang="zh-CN" altLang="en-US" dirty="0"/>
              <a:t>欲求超胜</a:t>
            </a:r>
            <a:r>
              <a:rPr lang="en-US" altLang="zh-CN" dirty="0"/>
              <a:t>,</a:t>
            </a:r>
            <a:r>
              <a:rPr lang="zh-CN" altLang="en-US" dirty="0"/>
              <a:t>必须会通</a:t>
            </a:r>
            <a:r>
              <a:rPr lang="en-US" altLang="zh-CN" dirty="0"/>
              <a:t>;</a:t>
            </a:r>
            <a:r>
              <a:rPr lang="zh-CN" altLang="en-US" dirty="0"/>
              <a:t>会通之前</a:t>
            </a:r>
            <a:r>
              <a:rPr lang="en-US" altLang="zh-CN" dirty="0"/>
              <a:t>,</a:t>
            </a:r>
            <a:r>
              <a:rPr lang="zh-CN" altLang="en-US" dirty="0"/>
              <a:t>先须翻译。”意思是</a:t>
            </a:r>
            <a:r>
              <a:rPr lang="en-US" altLang="zh-CN" dirty="0"/>
              <a:t>,</a:t>
            </a:r>
            <a:r>
              <a:rPr lang="zh-CN" altLang="en-US" dirty="0"/>
              <a:t>只有通过翻译才能“会通”</a:t>
            </a:r>
            <a:r>
              <a:rPr lang="en-US" altLang="zh-CN" dirty="0"/>
              <a:t>(</a:t>
            </a:r>
            <a:r>
              <a:rPr lang="zh-CN" altLang="en-US" dirty="0"/>
              <a:t>学习与掌握</a:t>
            </a:r>
            <a:r>
              <a:rPr lang="en-US" altLang="zh-CN" dirty="0"/>
              <a:t>)</a:t>
            </a:r>
            <a:r>
              <a:rPr lang="zh-CN" altLang="en-US" dirty="0"/>
              <a:t>只有“会通”才能“超胜”</a:t>
            </a:r>
            <a:r>
              <a:rPr lang="en-US" altLang="zh-CN" dirty="0"/>
              <a:t>(</a:t>
            </a:r>
            <a:r>
              <a:rPr lang="zh-CN" altLang="en-US" dirty="0"/>
              <a:t>超越与争胜</a:t>
            </a:r>
            <a:r>
              <a:rPr lang="en-US" altLang="zh-CN" dirty="0"/>
              <a:t>) </a:t>
            </a:r>
            <a:r>
              <a:rPr lang="zh-CN" altLang="en-US" dirty="0"/>
              <a:t>。</a:t>
            </a:r>
          </a:p>
        </p:txBody>
      </p:sp>
      <p:sp>
        <p:nvSpPr>
          <p:cNvPr id="10" name="文本框 9">
            <a:extLst>
              <a:ext uri="{FF2B5EF4-FFF2-40B4-BE49-F238E27FC236}">
                <a16:creationId xmlns:a16="http://schemas.microsoft.com/office/drawing/2014/main" id="{7A1789AF-A5D2-4B32-AA0A-6307EA646442}"/>
              </a:ext>
            </a:extLst>
          </p:cNvPr>
          <p:cNvSpPr txBox="1"/>
          <p:nvPr/>
        </p:nvSpPr>
        <p:spPr>
          <a:xfrm>
            <a:off x="3980468" y="3581156"/>
            <a:ext cx="7972124" cy="830997"/>
          </a:xfrm>
          <a:prstGeom prst="rect">
            <a:avLst/>
          </a:prstGeom>
          <a:noFill/>
        </p:spPr>
        <p:txBody>
          <a:bodyPr wrap="square">
            <a:spAutoFit/>
          </a:bodyPr>
          <a:lstStyle/>
          <a:p>
            <a:r>
              <a:rPr lang="en-US" altLang="zh-CN" sz="2400" dirty="0"/>
              <a:t>Only through translation can we learn and master, and only through knowing others well can we surpass and win.</a:t>
            </a:r>
            <a:endParaRPr lang="zh-CN" altLang="en-US" sz="2400" dirty="0"/>
          </a:p>
        </p:txBody>
      </p:sp>
      <p:sp>
        <p:nvSpPr>
          <p:cNvPr id="5" name="文本框 4">
            <a:extLst>
              <a:ext uri="{FF2B5EF4-FFF2-40B4-BE49-F238E27FC236}">
                <a16:creationId xmlns:a16="http://schemas.microsoft.com/office/drawing/2014/main" id="{891DC8E8-B120-4CF3-AD1A-5C564FAF55DB}"/>
              </a:ext>
            </a:extLst>
          </p:cNvPr>
          <p:cNvSpPr txBox="1"/>
          <p:nvPr/>
        </p:nvSpPr>
        <p:spPr>
          <a:xfrm>
            <a:off x="3980468" y="4971868"/>
            <a:ext cx="7808930" cy="830997"/>
          </a:xfrm>
          <a:prstGeom prst="rect">
            <a:avLst/>
          </a:prstGeom>
          <a:noFill/>
        </p:spPr>
        <p:txBody>
          <a:bodyPr wrap="square" rtlCol="0">
            <a:spAutoFit/>
          </a:bodyPr>
          <a:lstStyle/>
          <a:p>
            <a:r>
              <a:rPr lang="en-US" altLang="zh-CN" sz="2400" dirty="0">
                <a:solidFill>
                  <a:schemeClr val="bg2">
                    <a:lumMod val="50000"/>
                  </a:schemeClr>
                </a:solidFill>
                <a:latin typeface="Times New Roman" panose="02020603050405020304" pitchFamily="18" charset="0"/>
                <a:cs typeface="Times New Roman" panose="02020603050405020304" pitchFamily="18" charset="0"/>
              </a:rPr>
              <a:t> He is the first one who has highlighted the social function of translation.</a:t>
            </a:r>
            <a:endParaRPr lang="zh-CN" altLang="en-US" sz="24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0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F27F2A0-704B-4D53-A284-23C455F1B2AC}"/>
              </a:ext>
            </a:extLst>
          </p:cNvPr>
          <p:cNvSpPr>
            <a:spLocks noGrp="1"/>
          </p:cNvSpPr>
          <p:nvPr>
            <p:ph idx="1"/>
          </p:nvPr>
        </p:nvSpPr>
        <p:spPr>
          <a:xfrm>
            <a:off x="452487" y="2791325"/>
            <a:ext cx="11566689" cy="3101983"/>
          </a:xfrm>
        </p:spPr>
        <p:txBody>
          <a:bodyPr>
            <a:normAutofit/>
          </a:bodyPr>
          <a:lstStyle/>
          <a:p>
            <a:pPr marL="0" indent="0">
              <a:buNone/>
            </a:pPr>
            <a:r>
              <a:rPr lang="en-US" altLang="zh-CN" sz="2800" dirty="0"/>
              <a:t>After the Opium War, some scholars in China felt the need to learn from the west, and thus translation activities gradually rose, forming another new stage in the history of Chinese translation.  After the May 4th movement, Chinese history has turned into the modern era, the rise of </a:t>
            </a:r>
            <a:r>
              <a:rPr lang="en-US" altLang="zh-CN" sz="2800" b="1" dirty="0"/>
              <a:t>Chinese new literature </a:t>
            </a:r>
            <a:r>
              <a:rPr lang="en-US" altLang="zh-CN" sz="2800" dirty="0"/>
              <a:t>relied on translation in some ways.</a:t>
            </a:r>
            <a:endParaRPr lang="zh-CN" altLang="en-US" sz="2800" dirty="0"/>
          </a:p>
        </p:txBody>
      </p:sp>
      <p:sp>
        <p:nvSpPr>
          <p:cNvPr id="10" name="矩形 9">
            <a:extLst>
              <a:ext uri="{FF2B5EF4-FFF2-40B4-BE49-F238E27FC236}">
                <a16:creationId xmlns:a16="http://schemas.microsoft.com/office/drawing/2014/main" id="{4D823AA9-8BC6-43EB-BE4E-AA39696A1F86}"/>
              </a:ext>
            </a:extLst>
          </p:cNvPr>
          <p:cNvSpPr/>
          <p:nvPr/>
        </p:nvSpPr>
        <p:spPr>
          <a:xfrm>
            <a:off x="-136187" y="362298"/>
            <a:ext cx="12568136" cy="1043122"/>
          </a:xfrm>
          <a:prstGeom prst="rect">
            <a:avLst/>
          </a:prstGeom>
          <a:solidFill>
            <a:schemeClr val="accent2">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From Sino-British Opium War to May Fourth Movement</a:t>
            </a:r>
          </a:p>
        </p:txBody>
      </p:sp>
      <p:sp>
        <p:nvSpPr>
          <p:cNvPr id="14" name="星形: 五角 13">
            <a:extLst>
              <a:ext uri="{FF2B5EF4-FFF2-40B4-BE49-F238E27FC236}">
                <a16:creationId xmlns:a16="http://schemas.microsoft.com/office/drawing/2014/main" id="{A3B06FA2-0A89-45F8-AA37-B473CFDC5B6D}"/>
              </a:ext>
            </a:extLst>
          </p:cNvPr>
          <p:cNvSpPr/>
          <p:nvPr/>
        </p:nvSpPr>
        <p:spPr>
          <a:xfrm>
            <a:off x="0" y="1405420"/>
            <a:ext cx="1310326" cy="1272619"/>
          </a:xfrm>
          <a:prstGeom prst="star5">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mn-ea"/>
              </a:rPr>
              <a:t>3</a:t>
            </a:r>
            <a:endParaRPr lang="zh-CN" altLang="en-US" sz="2800" b="1" dirty="0">
              <a:latin typeface="+mn-ea"/>
            </a:endParaRPr>
          </a:p>
        </p:txBody>
      </p:sp>
    </p:spTree>
    <p:extLst>
      <p:ext uri="{BB962C8B-B14F-4D97-AF65-F5344CB8AC3E}">
        <p14:creationId xmlns:p14="http://schemas.microsoft.com/office/powerpoint/2010/main" val="1927001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CB6A729-D52B-4F74-815A-FEBED852D18D}"/>
              </a:ext>
            </a:extLst>
          </p:cNvPr>
          <p:cNvPicPr>
            <a:picLocks noChangeAspect="1"/>
          </p:cNvPicPr>
          <p:nvPr/>
        </p:nvPicPr>
        <p:blipFill>
          <a:blip r:embed="rId2"/>
          <a:stretch>
            <a:fillRect/>
          </a:stretch>
        </p:blipFill>
        <p:spPr>
          <a:xfrm>
            <a:off x="167244" y="1912623"/>
            <a:ext cx="4757726" cy="4599793"/>
          </a:xfrm>
          <a:prstGeom prst="rect">
            <a:avLst/>
          </a:prstGeom>
        </p:spPr>
      </p:pic>
      <p:sp>
        <p:nvSpPr>
          <p:cNvPr id="10" name="文本框 9">
            <a:extLst>
              <a:ext uri="{FF2B5EF4-FFF2-40B4-BE49-F238E27FC236}">
                <a16:creationId xmlns:a16="http://schemas.microsoft.com/office/drawing/2014/main" id="{37462F62-FCA7-453E-B275-60CB25A68970}"/>
              </a:ext>
            </a:extLst>
          </p:cNvPr>
          <p:cNvSpPr txBox="1"/>
          <p:nvPr/>
        </p:nvSpPr>
        <p:spPr>
          <a:xfrm>
            <a:off x="5473322" y="1490008"/>
            <a:ext cx="6455004" cy="1938992"/>
          </a:xfrm>
          <a:prstGeom prst="rect">
            <a:avLst/>
          </a:prstGeom>
          <a:noFill/>
        </p:spPr>
        <p:txBody>
          <a:bodyPr wrap="square">
            <a:spAutoFit/>
          </a:bodyPr>
          <a:lstStyle/>
          <a:p>
            <a:r>
              <a:rPr lang="en-US" altLang="zh-CN" sz="2400" dirty="0"/>
              <a:t>He translated large numbers of Western academic masterpieces such as introducing the modern Western society, politics, culture and ideology, especially Darwinism, establishing his status of </a:t>
            </a:r>
            <a:r>
              <a:rPr lang="en-US" altLang="zh-CN" sz="2400" b="1" dirty="0"/>
              <a:t>"top translator of modern China".</a:t>
            </a:r>
            <a:endParaRPr lang="zh-CN" altLang="en-US" sz="2400" b="1" dirty="0"/>
          </a:p>
        </p:txBody>
      </p:sp>
      <p:sp>
        <p:nvSpPr>
          <p:cNvPr id="12" name="文本框 11">
            <a:extLst>
              <a:ext uri="{FF2B5EF4-FFF2-40B4-BE49-F238E27FC236}">
                <a16:creationId xmlns:a16="http://schemas.microsoft.com/office/drawing/2014/main" id="{F2BEA97F-BEAF-4D9C-8EC3-8239912C8D6B}"/>
              </a:ext>
            </a:extLst>
          </p:cNvPr>
          <p:cNvSpPr txBox="1"/>
          <p:nvPr/>
        </p:nvSpPr>
        <p:spPr>
          <a:xfrm>
            <a:off x="5473322" y="4212520"/>
            <a:ext cx="6198355" cy="2308324"/>
          </a:xfrm>
          <a:prstGeom prst="rect">
            <a:avLst/>
          </a:prstGeom>
          <a:noFill/>
        </p:spPr>
        <p:txBody>
          <a:bodyPr wrap="square">
            <a:spAutoFit/>
          </a:bodyPr>
          <a:lstStyle/>
          <a:p>
            <a:r>
              <a:rPr lang="en-US" altLang="zh-CN" sz="2400" dirty="0"/>
              <a:t>He translated the British political economist Adam Smith's </a:t>
            </a:r>
            <a:r>
              <a:rPr lang="en-US" altLang="zh-CN" sz="2400" b="1" i="1" dirty="0"/>
              <a:t>An Inquiry into the Nature and Causes of the Wealth of Nations</a:t>
            </a:r>
            <a:r>
              <a:rPr lang="en-US" altLang="zh-CN" sz="2400" dirty="0"/>
              <a:t>(</a:t>
            </a:r>
            <a:r>
              <a:rPr lang="zh-CN" altLang="en-US" sz="2400" dirty="0"/>
              <a:t>今译</a:t>
            </a:r>
            <a:r>
              <a:rPr lang="en-US" altLang="zh-CN" sz="2400" dirty="0"/>
              <a:t>《</a:t>
            </a:r>
            <a:r>
              <a:rPr lang="zh-CN" altLang="en-US" sz="2400" dirty="0"/>
              <a:t>国民财富的性质及原因研究</a:t>
            </a:r>
            <a:r>
              <a:rPr lang="en-US" altLang="zh-CN" sz="2400" dirty="0"/>
              <a:t>》), which was the most important of his translations and largest in scale.</a:t>
            </a:r>
            <a:endParaRPr lang="zh-CN" altLang="en-US" sz="2400" dirty="0"/>
          </a:p>
        </p:txBody>
      </p:sp>
      <p:sp>
        <p:nvSpPr>
          <p:cNvPr id="14" name="矩形 13">
            <a:extLst>
              <a:ext uri="{FF2B5EF4-FFF2-40B4-BE49-F238E27FC236}">
                <a16:creationId xmlns:a16="http://schemas.microsoft.com/office/drawing/2014/main" id="{0B396113-0130-4CB7-B241-68021D2DF7F0}"/>
              </a:ext>
            </a:extLst>
          </p:cNvPr>
          <p:cNvSpPr/>
          <p:nvPr/>
        </p:nvSpPr>
        <p:spPr>
          <a:xfrm>
            <a:off x="0" y="185331"/>
            <a:ext cx="12192000" cy="1043122"/>
          </a:xfrm>
          <a:prstGeom prst="rect">
            <a:avLst/>
          </a:prstGeom>
          <a:solidFill>
            <a:schemeClr val="accent2">
              <a:lumMod val="60000"/>
              <a:lumOff val="40000"/>
            </a:schemeClr>
          </a:solidFill>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Yan Fu</a:t>
            </a:r>
          </a:p>
        </p:txBody>
      </p:sp>
    </p:spTree>
    <p:extLst>
      <p:ext uri="{BB962C8B-B14F-4D97-AF65-F5344CB8AC3E}">
        <p14:creationId xmlns:p14="http://schemas.microsoft.com/office/powerpoint/2010/main" val="15308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CB6A729-D52B-4F74-815A-FEBED852D18D}"/>
              </a:ext>
            </a:extLst>
          </p:cNvPr>
          <p:cNvPicPr>
            <a:picLocks noChangeAspect="1"/>
          </p:cNvPicPr>
          <p:nvPr/>
        </p:nvPicPr>
        <p:blipFill rotWithShape="1">
          <a:blip r:embed="rId2"/>
          <a:srcRect l="-111" t="-3826" r="31860" b="-6340"/>
          <a:stretch/>
        </p:blipFill>
        <p:spPr>
          <a:xfrm>
            <a:off x="1100163" y="1084419"/>
            <a:ext cx="3247164" cy="5067416"/>
          </a:xfrm>
          <a:prstGeom prst="rect">
            <a:avLst/>
          </a:prstGeom>
        </p:spPr>
      </p:pic>
      <p:sp>
        <p:nvSpPr>
          <p:cNvPr id="6" name="文本框 5">
            <a:extLst>
              <a:ext uri="{FF2B5EF4-FFF2-40B4-BE49-F238E27FC236}">
                <a16:creationId xmlns:a16="http://schemas.microsoft.com/office/drawing/2014/main" id="{941134F4-E787-4CAA-8724-4118B9BD07D6}"/>
              </a:ext>
            </a:extLst>
          </p:cNvPr>
          <p:cNvSpPr txBox="1"/>
          <p:nvPr/>
        </p:nvSpPr>
        <p:spPr>
          <a:xfrm>
            <a:off x="4484452" y="2320206"/>
            <a:ext cx="7597301" cy="2246769"/>
          </a:xfrm>
          <a:prstGeom prst="rect">
            <a:avLst/>
          </a:prstGeom>
          <a:noFill/>
        </p:spPr>
        <p:txBody>
          <a:bodyPr wrap="square">
            <a:spAutoFit/>
          </a:bodyPr>
          <a:lstStyle/>
          <a:p>
            <a:pPr marL="457200" indent="-457200">
              <a:buFont typeface="Arial" panose="020B0604020202020204" pitchFamily="34" charset="0"/>
              <a:buChar char="•"/>
            </a:pPr>
            <a:r>
              <a:rPr lang="en-US" altLang="zh-CN" sz="2800" b="1" dirty="0"/>
              <a:t>Faithfulness</a:t>
            </a:r>
            <a:r>
              <a:rPr lang="en-US" altLang="zh-CN" sz="2800" dirty="0"/>
              <a:t> :To be loyal to the original text</a:t>
            </a:r>
          </a:p>
          <a:p>
            <a:pPr marL="457200" indent="-457200">
              <a:buFont typeface="Arial" panose="020B0604020202020204" pitchFamily="34" charset="0"/>
              <a:buChar char="•"/>
            </a:pPr>
            <a:r>
              <a:rPr lang="en-US" altLang="zh-CN" sz="2800" b="1" dirty="0"/>
              <a:t>Expressiveness:</a:t>
            </a:r>
            <a:r>
              <a:rPr lang="en-US" altLang="zh-CN" sz="2800" dirty="0"/>
              <a:t> The target text should be read smoothly.</a:t>
            </a:r>
          </a:p>
          <a:p>
            <a:pPr marL="457200" indent="-457200">
              <a:buFont typeface="Arial" panose="020B0604020202020204" pitchFamily="34" charset="0"/>
              <a:buChar char="•"/>
            </a:pPr>
            <a:r>
              <a:rPr lang="en-US" altLang="zh-CN" sz="2800" b="1" dirty="0"/>
              <a:t>Elegance</a:t>
            </a:r>
            <a:r>
              <a:rPr lang="en-US" altLang="zh-CN" sz="2800" dirty="0"/>
              <a:t>: The target text should be similar to the source text in style</a:t>
            </a:r>
            <a:endParaRPr lang="zh-CN" altLang="en-US" sz="2800" dirty="0"/>
          </a:p>
        </p:txBody>
      </p:sp>
      <p:sp>
        <p:nvSpPr>
          <p:cNvPr id="3" name="矩形: 圆角 2">
            <a:extLst>
              <a:ext uri="{FF2B5EF4-FFF2-40B4-BE49-F238E27FC236}">
                <a16:creationId xmlns:a16="http://schemas.microsoft.com/office/drawing/2014/main" id="{8FB98B1A-B6D5-4F5D-83CE-17D3E53D80DC}"/>
              </a:ext>
            </a:extLst>
          </p:cNvPr>
          <p:cNvSpPr/>
          <p:nvPr/>
        </p:nvSpPr>
        <p:spPr>
          <a:xfrm>
            <a:off x="4795736" y="179747"/>
            <a:ext cx="7003915" cy="90467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tx1"/>
                </a:solidFill>
              </a:rPr>
              <a:t>Yan Fu’s Translation Theory</a:t>
            </a:r>
            <a:endParaRPr lang="zh-CN" altLang="en-US" sz="4400" dirty="0">
              <a:solidFill>
                <a:schemeClr val="tx1"/>
              </a:solidFill>
            </a:endParaRPr>
          </a:p>
        </p:txBody>
      </p:sp>
      <p:sp>
        <p:nvSpPr>
          <p:cNvPr id="5" name="矩形 4">
            <a:extLst>
              <a:ext uri="{FF2B5EF4-FFF2-40B4-BE49-F238E27FC236}">
                <a16:creationId xmlns:a16="http://schemas.microsoft.com/office/drawing/2014/main" id="{4D0B4CBE-B27E-42B8-AE43-6A8F95171751}"/>
              </a:ext>
            </a:extLst>
          </p:cNvPr>
          <p:cNvSpPr/>
          <p:nvPr/>
        </p:nvSpPr>
        <p:spPr>
          <a:xfrm>
            <a:off x="-87549" y="-68094"/>
            <a:ext cx="1050587" cy="70233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D05B0914-BD41-4E48-9B4E-AFF252956FBE}"/>
              </a:ext>
            </a:extLst>
          </p:cNvPr>
          <p:cNvSpPr/>
          <p:nvPr/>
        </p:nvSpPr>
        <p:spPr>
          <a:xfrm>
            <a:off x="5067558" y="4879432"/>
            <a:ext cx="2262158" cy="923330"/>
          </a:xfrm>
          <a:prstGeom prst="rect">
            <a:avLst/>
          </a:prstGeom>
          <a:noFill/>
        </p:spPr>
        <p:txBody>
          <a:bodyPr wrap="none" lIns="91440" tIns="45720" rIns="91440" bIns="45720">
            <a:spAutoFit/>
          </a:bodyPr>
          <a:lstStyle/>
          <a:p>
            <a:pPr algn="ctr"/>
            <a:r>
              <a:rPr lang="zh-CN" alt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信达雅</a:t>
            </a:r>
            <a:endParaRPr lang="zh-CN"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2324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941F2600-398D-416B-A887-0C8D6B7F47EF}"/>
              </a:ext>
            </a:extLst>
          </p:cNvPr>
          <p:cNvSpPr/>
          <p:nvPr/>
        </p:nvSpPr>
        <p:spPr>
          <a:xfrm>
            <a:off x="213648" y="887365"/>
            <a:ext cx="11113476" cy="10254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1"/>
                </a:solidFill>
                <a:latin typeface="MV Boli" panose="02000500030200090000" pitchFamily="2" charset="0"/>
                <a:cs typeface="MV Boli" panose="02000500030200090000" pitchFamily="2" charset="0"/>
              </a:rPr>
              <a:t>There are even more that we can learn from them.</a:t>
            </a:r>
            <a:endParaRPr lang="zh-CN" altLang="en-US" sz="4000" dirty="0">
              <a:solidFill>
                <a:schemeClr val="tx1"/>
              </a:solidFill>
              <a:latin typeface="MV Boli" panose="02000500030200090000" pitchFamily="2" charset="0"/>
              <a:cs typeface="MV Boli" panose="02000500030200090000" pitchFamily="2" charset="0"/>
            </a:endParaRPr>
          </a:p>
        </p:txBody>
      </p:sp>
      <p:sp>
        <p:nvSpPr>
          <p:cNvPr id="6" name="文本框 5">
            <a:extLst>
              <a:ext uri="{FF2B5EF4-FFF2-40B4-BE49-F238E27FC236}">
                <a16:creationId xmlns:a16="http://schemas.microsoft.com/office/drawing/2014/main" id="{16991494-C2DB-4BC0-8874-FEF1CED72BB0}"/>
              </a:ext>
            </a:extLst>
          </p:cNvPr>
          <p:cNvSpPr txBox="1"/>
          <p:nvPr/>
        </p:nvSpPr>
        <p:spPr>
          <a:xfrm>
            <a:off x="522514" y="3105835"/>
            <a:ext cx="11669485" cy="954107"/>
          </a:xfrm>
          <a:prstGeom prst="rect">
            <a:avLst/>
          </a:prstGeom>
          <a:noFill/>
        </p:spPr>
        <p:txBody>
          <a:bodyPr wrap="square">
            <a:spAutoFit/>
          </a:bodyPr>
          <a:lstStyle/>
          <a:p>
            <a:r>
              <a:rPr lang="en-US" altLang="zh-CN" sz="2800" b="0" i="0" dirty="0">
                <a:solidFill>
                  <a:srgbClr val="333333"/>
                </a:solidFill>
                <a:effectLst/>
                <a:latin typeface="Times New Roman" panose="02020603050405020304" pitchFamily="18" charset="0"/>
                <a:cs typeface="Times New Roman" panose="02020603050405020304" pitchFamily="18" charset="0"/>
              </a:rPr>
              <a:t>I wish the world could be so small that I can meet you when I turn back.</a:t>
            </a:r>
          </a:p>
          <a:p>
            <a:r>
              <a:rPr lang="en-US" altLang="zh-CN" sz="2800" dirty="0">
                <a:solidFill>
                  <a:srgbClr val="333333"/>
                </a:solidFill>
                <a:latin typeface="Times New Roman" panose="02020603050405020304" pitchFamily="18" charset="0"/>
                <a:cs typeface="Times New Roman" panose="02020603050405020304" pitchFamily="18" charset="0"/>
              </a:rPr>
              <a:t>                                                                                  ---Xu </a:t>
            </a:r>
            <a:r>
              <a:rPr lang="en-US" altLang="zh-CN" sz="2800" dirty="0" err="1">
                <a:solidFill>
                  <a:srgbClr val="333333"/>
                </a:solidFill>
                <a:latin typeface="Times New Roman" panose="02020603050405020304" pitchFamily="18" charset="0"/>
                <a:cs typeface="Times New Roman" panose="02020603050405020304" pitchFamily="18" charset="0"/>
              </a:rPr>
              <a:t>Yuanchong</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253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941F2600-398D-416B-A887-0C8D6B7F47EF}"/>
              </a:ext>
            </a:extLst>
          </p:cNvPr>
          <p:cNvSpPr/>
          <p:nvPr/>
        </p:nvSpPr>
        <p:spPr>
          <a:xfrm>
            <a:off x="269632" y="2473569"/>
            <a:ext cx="11113476" cy="2590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600" dirty="0">
                <a:solidFill>
                  <a:schemeClr val="tx1"/>
                </a:solidFill>
                <a:latin typeface="MV Boli" panose="02000500030200090000" pitchFamily="2" charset="0"/>
                <a:cs typeface="MV Boli" panose="02000500030200090000" pitchFamily="2" charset="0"/>
              </a:rPr>
              <a:t>Thank You!</a:t>
            </a:r>
            <a:endParaRPr lang="zh-CN" altLang="en-US" sz="16600"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8507259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hlinkClick r:id="rId2" action="ppaction://hlinkfile"/>
            <a:extLst>
              <a:ext uri="{FF2B5EF4-FFF2-40B4-BE49-F238E27FC236}">
                <a16:creationId xmlns:a16="http://schemas.microsoft.com/office/drawing/2014/main" id="{A1E572C7-1CC9-4D7A-9D5B-2AE2D2B063DA}"/>
              </a:ext>
            </a:extLst>
          </p:cNvPr>
          <p:cNvPicPr>
            <a:picLocks noChangeAspect="1"/>
          </p:cNvPicPr>
          <p:nvPr/>
        </p:nvPicPr>
        <p:blipFill>
          <a:blip r:embed="rId3"/>
          <a:stretch>
            <a:fillRect/>
          </a:stretch>
        </p:blipFill>
        <p:spPr>
          <a:xfrm>
            <a:off x="2652877" y="2012010"/>
            <a:ext cx="7020110" cy="4157221"/>
          </a:xfrm>
          <a:prstGeom prst="rect">
            <a:avLst/>
          </a:prstGeom>
        </p:spPr>
      </p:pic>
      <p:sp>
        <p:nvSpPr>
          <p:cNvPr id="8" name="矩形 7">
            <a:extLst>
              <a:ext uri="{FF2B5EF4-FFF2-40B4-BE49-F238E27FC236}">
                <a16:creationId xmlns:a16="http://schemas.microsoft.com/office/drawing/2014/main" id="{9BBA3026-12E7-4722-B7AC-097D64FB88FE}"/>
              </a:ext>
            </a:extLst>
          </p:cNvPr>
          <p:cNvSpPr/>
          <p:nvPr/>
        </p:nvSpPr>
        <p:spPr>
          <a:xfrm>
            <a:off x="-539262" y="230844"/>
            <a:ext cx="13036062" cy="1126503"/>
          </a:xfrm>
          <a:prstGeom prst="rect">
            <a:avLst/>
          </a:prstGeom>
          <a:solidFill>
            <a:schemeClr val="accent2">
              <a:lumMod val="60000"/>
              <a:lumOff val="40000"/>
            </a:schemeClr>
          </a:solidFill>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Xu </a:t>
            </a:r>
            <a:r>
              <a:rPr lang="en-US" altLang="zh-CN" sz="4000" dirty="0" err="1"/>
              <a:t>Yuanchong</a:t>
            </a:r>
            <a:endParaRPr lang="zh-CN" altLang="en-US" sz="4000" dirty="0"/>
          </a:p>
        </p:txBody>
      </p:sp>
      <p:sp>
        <p:nvSpPr>
          <p:cNvPr id="9" name="云形 8">
            <a:extLst>
              <a:ext uri="{FF2B5EF4-FFF2-40B4-BE49-F238E27FC236}">
                <a16:creationId xmlns:a16="http://schemas.microsoft.com/office/drawing/2014/main" id="{36602C38-B755-450A-BADD-FD8D591C2F76}"/>
              </a:ext>
            </a:extLst>
          </p:cNvPr>
          <p:cNvSpPr/>
          <p:nvPr/>
        </p:nvSpPr>
        <p:spPr>
          <a:xfrm>
            <a:off x="7648280" y="1110618"/>
            <a:ext cx="4440025" cy="2384982"/>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CN" dirty="0"/>
          </a:p>
          <a:p>
            <a:pPr algn="ctr"/>
            <a:r>
              <a:rPr lang="en-US" altLang="zh-CN" dirty="0"/>
              <a:t>“</a:t>
            </a:r>
            <a:r>
              <a:rPr lang="zh-CN" altLang="en-US" dirty="0"/>
              <a:t>贝多芬说得好，为了更美，没有什么清规戒律是不能打破的。”</a:t>
            </a:r>
          </a:p>
        </p:txBody>
      </p:sp>
    </p:spTree>
    <p:extLst>
      <p:ext uri="{BB962C8B-B14F-4D97-AF65-F5344CB8AC3E}">
        <p14:creationId xmlns:p14="http://schemas.microsoft.com/office/powerpoint/2010/main" val="3298814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7DBF807-1DF9-411B-A157-39D8FDC6D70A}"/>
              </a:ext>
            </a:extLst>
          </p:cNvPr>
          <p:cNvSpPr>
            <a:spLocks noGrp="1"/>
          </p:cNvSpPr>
          <p:nvPr>
            <p:ph idx="1"/>
          </p:nvPr>
        </p:nvSpPr>
        <p:spPr>
          <a:xfrm>
            <a:off x="1216056" y="2465109"/>
            <a:ext cx="4914507" cy="4260916"/>
          </a:xfrm>
        </p:spPr>
        <p:txBody>
          <a:bodyPr>
            <a:normAutofit/>
          </a:bodyPr>
          <a:lstStyle/>
          <a:p>
            <a:pPr algn="just"/>
            <a:r>
              <a:rPr lang="zh-CN" altLang="en-US" sz="3100" b="1" dirty="0"/>
              <a:t>三似论</a:t>
            </a:r>
            <a:endParaRPr lang="en-US" altLang="zh-CN" sz="3100" b="1" dirty="0"/>
          </a:p>
          <a:p>
            <a:pPr algn="just"/>
            <a:r>
              <a:rPr lang="en-US" altLang="zh-CN" sz="3100" dirty="0"/>
              <a:t>Similar in form </a:t>
            </a:r>
            <a:r>
              <a:rPr lang="zh-CN" altLang="en-US" sz="3100" dirty="0"/>
              <a:t>形似</a:t>
            </a:r>
            <a:endParaRPr lang="en-US" altLang="zh-CN" sz="3100" dirty="0"/>
          </a:p>
          <a:p>
            <a:pPr algn="just"/>
            <a:r>
              <a:rPr lang="en-US" altLang="zh-CN" sz="3100" dirty="0"/>
              <a:t>Similar in meaning  </a:t>
            </a:r>
            <a:r>
              <a:rPr lang="zh-CN" altLang="en-US" sz="3100" dirty="0"/>
              <a:t>意似</a:t>
            </a:r>
            <a:endParaRPr lang="en-US" altLang="zh-CN" sz="3100" dirty="0"/>
          </a:p>
          <a:p>
            <a:pPr algn="just"/>
            <a:r>
              <a:rPr lang="en-US" altLang="zh-CN" sz="3100" dirty="0"/>
              <a:t>Similar in spirit </a:t>
            </a:r>
            <a:r>
              <a:rPr lang="zh-CN" altLang="en-US" sz="3100" dirty="0"/>
              <a:t>神似</a:t>
            </a:r>
            <a:endParaRPr lang="zh-CN" altLang="en-US" sz="2400" dirty="0">
              <a:solidFill>
                <a:schemeClr val="accent2">
                  <a:lumMod val="75000"/>
                </a:schemeClr>
              </a:solidFill>
            </a:endParaRPr>
          </a:p>
        </p:txBody>
      </p:sp>
      <p:sp>
        <p:nvSpPr>
          <p:cNvPr id="5" name="流程图: 可选过程 4">
            <a:extLst>
              <a:ext uri="{FF2B5EF4-FFF2-40B4-BE49-F238E27FC236}">
                <a16:creationId xmlns:a16="http://schemas.microsoft.com/office/drawing/2014/main" id="{99BD067D-E0BF-48EF-8642-687BD282A245}"/>
              </a:ext>
            </a:extLst>
          </p:cNvPr>
          <p:cNvSpPr/>
          <p:nvPr/>
        </p:nvSpPr>
        <p:spPr>
          <a:xfrm>
            <a:off x="1959201" y="476053"/>
            <a:ext cx="8342723" cy="1126503"/>
          </a:xfrm>
          <a:prstGeom prst="flowChartAlternateProcess">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Xu </a:t>
            </a:r>
            <a:r>
              <a:rPr lang="en-US" altLang="zh-CN" sz="4000" dirty="0" err="1"/>
              <a:t>Yuanchong’s</a:t>
            </a:r>
            <a:r>
              <a:rPr lang="en-US" altLang="zh-CN" sz="4000" dirty="0"/>
              <a:t> Translation Theories</a:t>
            </a:r>
            <a:endParaRPr lang="zh-CN" altLang="en-US" sz="4000" dirty="0"/>
          </a:p>
        </p:txBody>
      </p:sp>
      <p:sp>
        <p:nvSpPr>
          <p:cNvPr id="4" name="内容占位符 2">
            <a:extLst>
              <a:ext uri="{FF2B5EF4-FFF2-40B4-BE49-F238E27FC236}">
                <a16:creationId xmlns:a16="http://schemas.microsoft.com/office/drawing/2014/main" id="{C369F64F-8502-4EE6-B6A9-9F9AD69C1524}"/>
              </a:ext>
            </a:extLst>
          </p:cNvPr>
          <p:cNvSpPr txBox="1">
            <a:spLocks/>
          </p:cNvSpPr>
          <p:nvPr/>
        </p:nvSpPr>
        <p:spPr>
          <a:xfrm>
            <a:off x="6520206" y="2465109"/>
            <a:ext cx="4914507" cy="42609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just"/>
            <a:r>
              <a:rPr lang="zh-CN" altLang="en-US" sz="3100" b="1" dirty="0"/>
              <a:t>三化论</a:t>
            </a:r>
            <a:endParaRPr lang="en-US" altLang="zh-CN" sz="3100" b="1" dirty="0"/>
          </a:p>
          <a:p>
            <a:pPr algn="just"/>
            <a:r>
              <a:rPr lang="en-US" altLang="zh-CN" sz="3100" dirty="0"/>
              <a:t>Simplifying </a:t>
            </a:r>
            <a:r>
              <a:rPr lang="zh-CN" altLang="en-US" sz="3100" dirty="0"/>
              <a:t>浅化</a:t>
            </a:r>
            <a:endParaRPr lang="en-US" altLang="zh-CN" sz="3100" dirty="0"/>
          </a:p>
          <a:p>
            <a:pPr algn="just"/>
            <a:r>
              <a:rPr lang="en-US" altLang="zh-CN" sz="3100" dirty="0"/>
              <a:t>Being equivalent </a:t>
            </a:r>
            <a:r>
              <a:rPr lang="zh-CN" altLang="en-US" sz="3100" dirty="0"/>
              <a:t>等化</a:t>
            </a:r>
            <a:endParaRPr lang="en-US" altLang="zh-CN" sz="3100" dirty="0"/>
          </a:p>
          <a:p>
            <a:pPr algn="just"/>
            <a:r>
              <a:rPr lang="en-US" altLang="zh-CN" sz="3100" dirty="0"/>
              <a:t>Deepening </a:t>
            </a:r>
            <a:r>
              <a:rPr lang="zh-CN" altLang="en-US" sz="3100" dirty="0"/>
              <a:t>深化</a:t>
            </a:r>
            <a:endParaRPr lang="zh-CN" altLang="en-US" sz="2400" dirty="0">
              <a:solidFill>
                <a:schemeClr val="accent2">
                  <a:lumMod val="75000"/>
                </a:schemeClr>
              </a:solidFill>
            </a:endParaRPr>
          </a:p>
        </p:txBody>
      </p:sp>
    </p:spTree>
    <p:extLst>
      <p:ext uri="{BB962C8B-B14F-4D97-AF65-F5344CB8AC3E}">
        <p14:creationId xmlns:p14="http://schemas.microsoft.com/office/powerpoint/2010/main" val="384533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7DBF807-1DF9-411B-A157-39D8FDC6D70A}"/>
              </a:ext>
            </a:extLst>
          </p:cNvPr>
          <p:cNvSpPr>
            <a:spLocks noGrp="1"/>
          </p:cNvSpPr>
          <p:nvPr>
            <p:ph idx="1"/>
          </p:nvPr>
        </p:nvSpPr>
        <p:spPr>
          <a:xfrm>
            <a:off x="751002" y="1998482"/>
            <a:ext cx="10689996" cy="4260916"/>
          </a:xfrm>
        </p:spPr>
        <p:txBody>
          <a:bodyPr>
            <a:normAutofit fontScale="92500" lnSpcReduction="20000"/>
          </a:bodyPr>
          <a:lstStyle/>
          <a:p>
            <a:pPr marL="0" indent="0" algn="just">
              <a:buNone/>
            </a:pPr>
            <a:r>
              <a:rPr lang="en-US" altLang="zh-CN" sz="3100" b="1" dirty="0"/>
              <a:t>Best words in Best Order </a:t>
            </a:r>
            <a:r>
              <a:rPr lang="zh-CN" altLang="en-US" sz="3100" b="1" dirty="0"/>
              <a:t>三美合一</a:t>
            </a:r>
            <a:endParaRPr lang="en-US" altLang="zh-CN" sz="3100" b="1" dirty="0"/>
          </a:p>
          <a:p>
            <a:pPr algn="just"/>
            <a:r>
              <a:rPr lang="en-US" altLang="zh-CN" sz="3100" dirty="0"/>
              <a:t>Beauty in sense </a:t>
            </a:r>
            <a:r>
              <a:rPr lang="zh-CN" altLang="en-US" sz="3100" dirty="0"/>
              <a:t>意美</a:t>
            </a:r>
            <a:endParaRPr lang="en-US" altLang="zh-CN" sz="3100" dirty="0"/>
          </a:p>
          <a:p>
            <a:pPr algn="just"/>
            <a:r>
              <a:rPr lang="en-US" altLang="zh-CN" sz="3100" dirty="0"/>
              <a:t>Beauty in sound</a:t>
            </a:r>
            <a:r>
              <a:rPr lang="zh-CN" altLang="en-US" sz="3100" dirty="0"/>
              <a:t>音美</a:t>
            </a:r>
            <a:endParaRPr lang="en-US" altLang="zh-CN" sz="3100" dirty="0"/>
          </a:p>
          <a:p>
            <a:pPr algn="just"/>
            <a:r>
              <a:rPr lang="en-US" altLang="zh-CN" sz="3100" dirty="0"/>
              <a:t>Beauty in form</a:t>
            </a:r>
            <a:r>
              <a:rPr lang="zh-CN" altLang="en-US" sz="3100" dirty="0"/>
              <a:t>形美</a:t>
            </a:r>
            <a:endParaRPr lang="en-US" altLang="zh-CN" sz="3100" dirty="0"/>
          </a:p>
          <a:p>
            <a:pPr marL="0" indent="0" algn="just">
              <a:buNone/>
            </a:pPr>
            <a:endParaRPr lang="en-US" altLang="zh-CN" sz="2400" dirty="0"/>
          </a:p>
          <a:p>
            <a:pPr marL="0" indent="0" algn="just">
              <a:buNone/>
            </a:pPr>
            <a:r>
              <a:rPr lang="en-US" altLang="zh-CN" sz="2800" b="1" dirty="0">
                <a:solidFill>
                  <a:schemeClr val="accent2">
                    <a:lumMod val="75000"/>
                  </a:schemeClr>
                </a:solidFill>
              </a:rPr>
              <a:t>Appreciation:</a:t>
            </a:r>
          </a:p>
          <a:p>
            <a:pPr marL="0" indent="0" algn="just">
              <a:buNone/>
            </a:pPr>
            <a:r>
              <a:rPr lang="en-US" altLang="zh-CN" sz="2400" dirty="0">
                <a:solidFill>
                  <a:schemeClr val="accent2">
                    <a:lumMod val="75000"/>
                  </a:schemeClr>
                </a:solidFill>
              </a:rPr>
              <a:t>In the steep sky cold waves are swiftly sweeping by</a:t>
            </a:r>
            <a:r>
              <a:rPr lang="zh-CN" altLang="en-US" sz="2400" dirty="0">
                <a:solidFill>
                  <a:schemeClr val="accent2">
                    <a:lumMod val="75000"/>
                  </a:schemeClr>
                </a:solidFill>
              </a:rPr>
              <a:t>，</a:t>
            </a:r>
            <a:endParaRPr lang="en-US" altLang="zh-CN" sz="2400" dirty="0">
              <a:solidFill>
                <a:schemeClr val="accent2">
                  <a:lumMod val="75000"/>
                </a:schemeClr>
              </a:solidFill>
            </a:endParaRPr>
          </a:p>
          <a:p>
            <a:pPr marL="0" indent="0" algn="just">
              <a:buNone/>
            </a:pPr>
            <a:r>
              <a:rPr lang="en-US" altLang="zh-CN" sz="2400" dirty="0">
                <a:solidFill>
                  <a:schemeClr val="accent2">
                    <a:lumMod val="75000"/>
                  </a:schemeClr>
                </a:solidFill>
              </a:rPr>
              <a:t>On the vast earth warm winds gradually grow high.</a:t>
            </a:r>
          </a:p>
          <a:p>
            <a:pPr marL="0" indent="0" algn="just">
              <a:buNone/>
            </a:pPr>
            <a:r>
              <a:rPr lang="zh-CN" altLang="en-US" sz="2400" dirty="0">
                <a:solidFill>
                  <a:schemeClr val="accent2">
                    <a:lumMod val="75000"/>
                  </a:schemeClr>
                </a:solidFill>
              </a:rPr>
              <a:t>高天滚滚寒流急，大地微微暖气吹</a:t>
            </a:r>
          </a:p>
        </p:txBody>
      </p:sp>
      <p:sp>
        <p:nvSpPr>
          <p:cNvPr id="4" name="流程图: 可选过程 3">
            <a:extLst>
              <a:ext uri="{FF2B5EF4-FFF2-40B4-BE49-F238E27FC236}">
                <a16:creationId xmlns:a16="http://schemas.microsoft.com/office/drawing/2014/main" id="{E8CAB04E-444F-4F4A-80D0-DD4845E1868E}"/>
              </a:ext>
            </a:extLst>
          </p:cNvPr>
          <p:cNvSpPr/>
          <p:nvPr/>
        </p:nvSpPr>
        <p:spPr>
          <a:xfrm>
            <a:off x="1959201" y="476053"/>
            <a:ext cx="8342723" cy="1126503"/>
          </a:xfrm>
          <a:prstGeom prst="flowChartAlternateProcess">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Xu </a:t>
            </a:r>
            <a:r>
              <a:rPr lang="en-US" altLang="zh-CN" sz="4000" dirty="0" err="1"/>
              <a:t>Yuanchong’s</a:t>
            </a:r>
            <a:r>
              <a:rPr lang="en-US" altLang="zh-CN" sz="4000" dirty="0"/>
              <a:t> Translation Theories</a:t>
            </a:r>
            <a:endParaRPr lang="zh-CN" altLang="en-US" sz="4000" dirty="0"/>
          </a:p>
        </p:txBody>
      </p:sp>
    </p:spTree>
    <p:extLst>
      <p:ext uri="{BB962C8B-B14F-4D97-AF65-F5344CB8AC3E}">
        <p14:creationId xmlns:p14="http://schemas.microsoft.com/office/powerpoint/2010/main" val="90037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6177B04-6885-4081-94A5-BFD86F23BDA2}"/>
              </a:ext>
            </a:extLst>
          </p:cNvPr>
          <p:cNvSpPr/>
          <p:nvPr/>
        </p:nvSpPr>
        <p:spPr>
          <a:xfrm>
            <a:off x="876692" y="2307211"/>
            <a:ext cx="10633435" cy="135745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b="1" dirty="0"/>
              <a:t>Back to Chinese History in Translation</a:t>
            </a:r>
            <a:endParaRPr lang="zh-CN" altLang="en-US" sz="4000" b="1" dirty="0"/>
          </a:p>
        </p:txBody>
      </p:sp>
    </p:spTree>
    <p:extLst>
      <p:ext uri="{BB962C8B-B14F-4D97-AF65-F5344CB8AC3E}">
        <p14:creationId xmlns:p14="http://schemas.microsoft.com/office/powerpoint/2010/main" val="3554998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7DBF807-1DF9-411B-A157-39D8FDC6D70A}"/>
              </a:ext>
            </a:extLst>
          </p:cNvPr>
          <p:cNvSpPr>
            <a:spLocks noGrp="1"/>
          </p:cNvSpPr>
          <p:nvPr>
            <p:ph idx="1"/>
          </p:nvPr>
        </p:nvSpPr>
        <p:spPr>
          <a:xfrm>
            <a:off x="754144" y="2196444"/>
            <a:ext cx="11189617" cy="4213783"/>
          </a:xfrm>
        </p:spPr>
        <p:txBody>
          <a:bodyPr>
            <a:normAutofit/>
          </a:bodyPr>
          <a:lstStyle/>
          <a:p>
            <a:pPr marL="0" indent="0" algn="just">
              <a:lnSpc>
                <a:spcPct val="170000"/>
              </a:lnSpc>
              <a:buNone/>
            </a:pPr>
            <a:r>
              <a:rPr lang="en-US" altLang="zh-CN" sz="2400" dirty="0"/>
              <a:t>There have been </a:t>
            </a:r>
            <a:r>
              <a:rPr lang="en-US" altLang="zh-CN" sz="2400" b="1" dirty="0"/>
              <a:t>three translation climaxes </a:t>
            </a:r>
            <a:r>
              <a:rPr lang="en-US" altLang="zh-CN" sz="2400" dirty="0"/>
              <a:t>in the history of Chinese Translation: Buddhist Scripture Translation </a:t>
            </a:r>
            <a:r>
              <a:rPr lang="en-US" altLang="zh-CN" sz="2400" u="sng" dirty="0"/>
              <a:t>from Eastern Han Dynasty to Song Dynasty</a:t>
            </a:r>
            <a:r>
              <a:rPr lang="en-US" altLang="zh-CN" sz="2400" dirty="0"/>
              <a:t>, Western learning translation </a:t>
            </a:r>
            <a:r>
              <a:rPr lang="en-US" altLang="zh-CN" sz="2400" u="sng" dirty="0"/>
              <a:t>from late Ming Dynasty to early Qing Dynasty</a:t>
            </a:r>
            <a:r>
              <a:rPr lang="en-US" altLang="zh-CN" sz="2400" dirty="0"/>
              <a:t>, and western translation </a:t>
            </a:r>
            <a:r>
              <a:rPr lang="en-US" altLang="zh-CN" sz="2400" u="sng" dirty="0"/>
              <a:t>from Sino-British Opium War to May Fourth Movement</a:t>
            </a:r>
            <a:endParaRPr lang="zh-CN" altLang="en-US" sz="2400" u="sng" dirty="0"/>
          </a:p>
        </p:txBody>
      </p:sp>
      <p:sp>
        <p:nvSpPr>
          <p:cNvPr id="5" name="矩形 4">
            <a:extLst>
              <a:ext uri="{FF2B5EF4-FFF2-40B4-BE49-F238E27FC236}">
                <a16:creationId xmlns:a16="http://schemas.microsoft.com/office/drawing/2014/main" id="{99BD067D-E0BF-48EF-8642-687BD282A245}"/>
              </a:ext>
            </a:extLst>
          </p:cNvPr>
          <p:cNvSpPr/>
          <p:nvPr/>
        </p:nvSpPr>
        <p:spPr>
          <a:xfrm>
            <a:off x="1960774" y="447773"/>
            <a:ext cx="8342723" cy="112650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Three Translation Climaxes</a:t>
            </a:r>
            <a:endParaRPr lang="zh-CN" altLang="en-US" sz="4000" dirty="0"/>
          </a:p>
        </p:txBody>
      </p:sp>
      <p:sp>
        <p:nvSpPr>
          <p:cNvPr id="9" name="矩形 8">
            <a:extLst>
              <a:ext uri="{FF2B5EF4-FFF2-40B4-BE49-F238E27FC236}">
                <a16:creationId xmlns:a16="http://schemas.microsoft.com/office/drawing/2014/main" id="{E004F109-6777-4066-A890-D225BF93B730}"/>
              </a:ext>
            </a:extLst>
          </p:cNvPr>
          <p:cNvSpPr/>
          <p:nvPr/>
        </p:nvSpPr>
        <p:spPr>
          <a:xfrm rot="20868583">
            <a:off x="7290304" y="5250975"/>
            <a:ext cx="5398718" cy="210345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010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7DBF807-1DF9-411B-A157-39D8FDC6D70A}"/>
              </a:ext>
            </a:extLst>
          </p:cNvPr>
          <p:cNvSpPr>
            <a:spLocks noGrp="1"/>
          </p:cNvSpPr>
          <p:nvPr>
            <p:ph idx="1"/>
          </p:nvPr>
        </p:nvSpPr>
        <p:spPr>
          <a:xfrm>
            <a:off x="707010" y="2714919"/>
            <a:ext cx="10209229" cy="3035431"/>
          </a:xfrm>
        </p:spPr>
        <p:txBody>
          <a:bodyPr>
            <a:normAutofit/>
          </a:bodyPr>
          <a:lstStyle/>
          <a:p>
            <a:pPr marL="0" indent="0" algn="just">
              <a:lnSpc>
                <a:spcPct val="170000"/>
              </a:lnSpc>
              <a:buNone/>
            </a:pPr>
            <a:r>
              <a:rPr lang="en-US" altLang="zh-CN" sz="2800" u="sng" dirty="0"/>
              <a:t>From Eastern Han Dynasty to Song Dynasty     </a:t>
            </a:r>
            <a:r>
              <a:rPr lang="en-US" altLang="zh-CN" sz="2800" dirty="0"/>
              <a:t>  </a:t>
            </a:r>
            <a:r>
              <a:rPr lang="en-US" altLang="zh-CN" sz="2800" b="1" dirty="0">
                <a:solidFill>
                  <a:schemeClr val="accent2">
                    <a:lumMod val="75000"/>
                  </a:schemeClr>
                </a:solidFill>
              </a:rPr>
              <a:t>Xuan Zang</a:t>
            </a:r>
          </a:p>
          <a:p>
            <a:pPr marL="0" indent="0" algn="just">
              <a:lnSpc>
                <a:spcPct val="170000"/>
              </a:lnSpc>
              <a:buNone/>
            </a:pPr>
            <a:r>
              <a:rPr lang="en-US" altLang="zh-CN" sz="2800" u="sng" dirty="0"/>
              <a:t>From late Ming Dynasty to early Qing        </a:t>
            </a:r>
            <a:r>
              <a:rPr lang="en-US" altLang="zh-CN" sz="2800" b="1" dirty="0">
                <a:solidFill>
                  <a:schemeClr val="accent2">
                    <a:lumMod val="75000"/>
                  </a:schemeClr>
                </a:solidFill>
              </a:rPr>
              <a:t>Xu </a:t>
            </a:r>
            <a:r>
              <a:rPr lang="en-US" altLang="zh-CN" sz="2800" b="1" dirty="0" err="1">
                <a:solidFill>
                  <a:schemeClr val="accent2">
                    <a:lumMod val="75000"/>
                  </a:schemeClr>
                </a:solidFill>
              </a:rPr>
              <a:t>Guangqi</a:t>
            </a:r>
            <a:r>
              <a:rPr lang="en-US" altLang="zh-CN" sz="2800" b="1" dirty="0">
                <a:solidFill>
                  <a:schemeClr val="accent2">
                    <a:lumMod val="75000"/>
                  </a:schemeClr>
                </a:solidFill>
              </a:rPr>
              <a:t>              </a:t>
            </a:r>
          </a:p>
          <a:p>
            <a:pPr marL="0" indent="0" algn="just">
              <a:lnSpc>
                <a:spcPct val="170000"/>
              </a:lnSpc>
              <a:buNone/>
            </a:pPr>
            <a:r>
              <a:rPr lang="en-US" altLang="zh-CN" sz="2800" u="sng" dirty="0"/>
              <a:t>From Sino-British Opium War to May Fourth Movement       </a:t>
            </a:r>
            <a:r>
              <a:rPr lang="en-US" altLang="zh-CN" sz="2800" b="1" dirty="0">
                <a:solidFill>
                  <a:schemeClr val="accent2">
                    <a:lumMod val="75000"/>
                  </a:schemeClr>
                </a:solidFill>
              </a:rPr>
              <a:t>Yan Fu</a:t>
            </a:r>
            <a:endParaRPr lang="zh-CN" altLang="en-US" sz="2800" b="1" dirty="0">
              <a:solidFill>
                <a:schemeClr val="accent2">
                  <a:lumMod val="75000"/>
                </a:schemeClr>
              </a:solidFill>
            </a:endParaRPr>
          </a:p>
        </p:txBody>
      </p:sp>
      <p:sp>
        <p:nvSpPr>
          <p:cNvPr id="5" name="矩形 4">
            <a:extLst>
              <a:ext uri="{FF2B5EF4-FFF2-40B4-BE49-F238E27FC236}">
                <a16:creationId xmlns:a16="http://schemas.microsoft.com/office/drawing/2014/main" id="{99BD067D-E0BF-48EF-8642-687BD282A245}"/>
              </a:ext>
            </a:extLst>
          </p:cNvPr>
          <p:cNvSpPr/>
          <p:nvPr/>
        </p:nvSpPr>
        <p:spPr>
          <a:xfrm>
            <a:off x="1470580" y="325224"/>
            <a:ext cx="8342723" cy="112650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The Representatives in Every Climax</a:t>
            </a:r>
            <a:endParaRPr lang="zh-CN" altLang="en-US" sz="4000" dirty="0"/>
          </a:p>
        </p:txBody>
      </p:sp>
      <p:sp>
        <p:nvSpPr>
          <p:cNvPr id="2" name="左大括号 1">
            <a:extLst>
              <a:ext uri="{FF2B5EF4-FFF2-40B4-BE49-F238E27FC236}">
                <a16:creationId xmlns:a16="http://schemas.microsoft.com/office/drawing/2014/main" id="{3B62EEDC-1B79-4604-AEEE-15FB57DB8B74}"/>
              </a:ext>
            </a:extLst>
          </p:cNvPr>
          <p:cNvSpPr/>
          <p:nvPr/>
        </p:nvSpPr>
        <p:spPr>
          <a:xfrm>
            <a:off x="235670" y="3044858"/>
            <a:ext cx="471340" cy="2234154"/>
          </a:xfrm>
          <a:prstGeom prst="leftBrac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1079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6685A9C-CFEE-44F5-837A-9EF4675839F0}"/>
              </a:ext>
            </a:extLst>
          </p:cNvPr>
          <p:cNvPicPr>
            <a:picLocks noChangeAspect="1"/>
          </p:cNvPicPr>
          <p:nvPr/>
        </p:nvPicPr>
        <p:blipFill>
          <a:blip r:embed="rId2"/>
          <a:stretch>
            <a:fillRect/>
          </a:stretch>
        </p:blipFill>
        <p:spPr>
          <a:xfrm>
            <a:off x="155214" y="2030661"/>
            <a:ext cx="3290502" cy="4399322"/>
          </a:xfrm>
          <a:prstGeom prst="rect">
            <a:avLst/>
          </a:prstGeom>
          <a:ln>
            <a:noFill/>
          </a:ln>
          <a:effectLst>
            <a:outerShdw blurRad="292100" dist="139700" dir="2700000" algn="tl" rotWithShape="0">
              <a:srgbClr val="333333">
                <a:alpha val="65000"/>
              </a:srgbClr>
            </a:outerShdw>
          </a:effectLst>
        </p:spPr>
      </p:pic>
      <p:sp>
        <p:nvSpPr>
          <p:cNvPr id="8" name="矩形 7">
            <a:extLst>
              <a:ext uri="{FF2B5EF4-FFF2-40B4-BE49-F238E27FC236}">
                <a16:creationId xmlns:a16="http://schemas.microsoft.com/office/drawing/2014/main" id="{016DD4D5-FB1D-4191-8159-0806689C6155}"/>
              </a:ext>
            </a:extLst>
          </p:cNvPr>
          <p:cNvSpPr/>
          <p:nvPr/>
        </p:nvSpPr>
        <p:spPr>
          <a:xfrm>
            <a:off x="1423446" y="697584"/>
            <a:ext cx="9323111" cy="1043122"/>
          </a:xfrm>
          <a:prstGeom prst="rect">
            <a:avLst/>
          </a:prstGeom>
          <a:solidFill>
            <a:schemeClr val="accent2">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4000" dirty="0"/>
              <a:t>From Eastern Han Dynasty to Song Dynasty</a:t>
            </a:r>
          </a:p>
        </p:txBody>
      </p:sp>
      <p:sp>
        <p:nvSpPr>
          <p:cNvPr id="10" name="星形: 五角 9">
            <a:extLst>
              <a:ext uri="{FF2B5EF4-FFF2-40B4-BE49-F238E27FC236}">
                <a16:creationId xmlns:a16="http://schemas.microsoft.com/office/drawing/2014/main" id="{DFDE39E1-E009-4735-A508-D2A73F4ACF24}"/>
              </a:ext>
            </a:extLst>
          </p:cNvPr>
          <p:cNvSpPr/>
          <p:nvPr/>
        </p:nvSpPr>
        <p:spPr>
          <a:xfrm>
            <a:off x="0" y="582835"/>
            <a:ext cx="1310326" cy="1272619"/>
          </a:xfrm>
          <a:prstGeom prst="star5">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mn-ea"/>
              </a:rPr>
              <a:t>1</a:t>
            </a:r>
            <a:endParaRPr lang="zh-CN" altLang="en-US" sz="2800" b="1" dirty="0">
              <a:latin typeface="+mn-ea"/>
            </a:endParaRPr>
          </a:p>
        </p:txBody>
      </p:sp>
      <p:sp>
        <p:nvSpPr>
          <p:cNvPr id="13" name="内容占位符 2">
            <a:extLst>
              <a:ext uri="{FF2B5EF4-FFF2-40B4-BE49-F238E27FC236}">
                <a16:creationId xmlns:a16="http://schemas.microsoft.com/office/drawing/2014/main" id="{44DCA4A9-EF22-4EC2-8113-9D4154FF48E1}"/>
              </a:ext>
            </a:extLst>
          </p:cNvPr>
          <p:cNvSpPr>
            <a:spLocks noGrp="1"/>
          </p:cNvSpPr>
          <p:nvPr>
            <p:ph idx="1"/>
          </p:nvPr>
        </p:nvSpPr>
        <p:spPr>
          <a:xfrm>
            <a:off x="3813243" y="2364400"/>
            <a:ext cx="7752944" cy="3451225"/>
          </a:xfrm>
        </p:spPr>
        <p:txBody>
          <a:bodyPr>
            <a:normAutofit fontScale="92500" lnSpcReduction="20000"/>
          </a:bodyPr>
          <a:lstStyle/>
          <a:p>
            <a:r>
              <a:rPr lang="en-US" altLang="zh-CN" sz="2800" dirty="0"/>
              <a:t>Xuan zang(602-664) Sanzang Rabbi</a:t>
            </a:r>
          </a:p>
          <a:p>
            <a:r>
              <a:rPr lang="en-US" altLang="zh-CN" sz="2800" dirty="0"/>
              <a:t>From the Han Dynasty to the Tang  and Song </a:t>
            </a:r>
            <a:r>
              <a:rPr lang="en-US" altLang="zh-CN" sz="2800" dirty="0">
                <a:sym typeface="+mn-ea"/>
              </a:rPr>
              <a:t>Dynasties, </a:t>
            </a:r>
            <a:r>
              <a:rPr lang="en-US" altLang="zh-CN" sz="2800" b="1" dirty="0">
                <a:sym typeface="+mn-ea"/>
              </a:rPr>
              <a:t>Buddhism</a:t>
            </a:r>
            <a:r>
              <a:rPr lang="en-US" altLang="zh-CN" sz="2800" dirty="0">
                <a:sym typeface="+mn-ea"/>
              </a:rPr>
              <a:t> was introduced into China and became associated with the traditional Confucianism and Taoism.With the translation of Buddhist sutras into Indian philosophy, literature and art,medicine and astronomy, arithmetic and even langusge all had a certain influence in China, but the translation activities in this period were mainly about </a:t>
            </a:r>
            <a:r>
              <a:rPr lang="en-US" altLang="zh-CN" sz="2800" b="1" dirty="0">
                <a:sym typeface="+mn-ea"/>
              </a:rPr>
              <a:t>the transmission of religion.</a:t>
            </a:r>
          </a:p>
          <a:p>
            <a:endParaRPr lang="zh-CN" altLang="en-US" sz="2800" dirty="0"/>
          </a:p>
        </p:txBody>
      </p:sp>
    </p:spTree>
    <p:extLst>
      <p:ext uri="{BB962C8B-B14F-4D97-AF65-F5344CB8AC3E}">
        <p14:creationId xmlns:p14="http://schemas.microsoft.com/office/powerpoint/2010/main" val="7554182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3038" y="2910418"/>
            <a:ext cx="8330252" cy="3101983"/>
          </a:xfrm>
        </p:spPr>
        <p:txBody>
          <a:bodyPr>
            <a:normAutofit fontScale="92500" lnSpcReduction="10000"/>
          </a:bodyPr>
          <a:lstStyle/>
          <a:p>
            <a:r>
              <a:rPr lang="en-US" altLang="zh-CN" sz="2800" b="1" dirty="0">
                <a:sym typeface="+mn-ea"/>
              </a:rPr>
              <a:t>Core</a:t>
            </a:r>
            <a:r>
              <a:rPr lang="en-US" altLang="zh-CN" sz="2800" dirty="0">
                <a:sym typeface="+mn-ea"/>
              </a:rPr>
              <a:t>: </a:t>
            </a:r>
            <a:r>
              <a:rPr lang="en-US" altLang="zh-CN" sz="2800" u="sng" dirty="0">
                <a:sym typeface="+mn-ea"/>
              </a:rPr>
              <a:t>It is necessary to seek truth and be straightforward. </a:t>
            </a:r>
          </a:p>
          <a:p>
            <a:pPr marL="0" indent="0">
              <a:buNone/>
            </a:pPr>
            <a:r>
              <a:rPr lang="en-US" altLang="zh-CN" sz="2800" dirty="0">
                <a:sym typeface="+mn-ea"/>
              </a:rPr>
              <a:t>  </a:t>
            </a:r>
            <a:r>
              <a:rPr lang="zh-CN" altLang="en-US" sz="2800" dirty="0">
                <a:sym typeface="+mn-ea"/>
              </a:rPr>
              <a:t>（既须求真又须喻俗。）</a:t>
            </a:r>
            <a:endParaRPr lang="en-US" altLang="zh-CN" sz="2800" dirty="0">
              <a:sym typeface="+mn-ea"/>
            </a:endParaRPr>
          </a:p>
          <a:p>
            <a:endParaRPr lang="en-US" altLang="zh-CN" sz="2800" dirty="0">
              <a:sym typeface="+mn-ea"/>
            </a:endParaRPr>
          </a:p>
          <a:p>
            <a:r>
              <a:rPr lang="en-US" altLang="zh-CN" sz="2800" dirty="0">
                <a:sym typeface="+mn-ea"/>
              </a:rPr>
              <a:t>1.The principle of ‘Five do not flip’ </a:t>
            </a:r>
            <a:r>
              <a:rPr lang="zh-CN" altLang="en-US" sz="2800" dirty="0">
                <a:sym typeface="+mn-ea"/>
              </a:rPr>
              <a:t>五不翻译原则</a:t>
            </a:r>
            <a:endParaRPr lang="en-US" altLang="zh-CN" sz="2800" dirty="0">
              <a:sym typeface="+mn-ea"/>
            </a:endParaRPr>
          </a:p>
          <a:p>
            <a:endParaRPr lang="en-US" altLang="zh-CN" sz="2800" dirty="0">
              <a:sym typeface="+mn-ea"/>
            </a:endParaRPr>
          </a:p>
          <a:p>
            <a:r>
              <a:rPr lang="en-US" altLang="zh-CN" sz="2800" dirty="0">
                <a:sym typeface="+mn-ea"/>
              </a:rPr>
              <a:t>2.Six methods of translation</a:t>
            </a:r>
            <a:endParaRPr lang="zh-CN" altLang="en-US" sz="2800" dirty="0"/>
          </a:p>
          <a:p>
            <a:endParaRPr lang="zh-CN" altLang="en-US" sz="2800" dirty="0"/>
          </a:p>
        </p:txBody>
      </p:sp>
      <p:sp>
        <p:nvSpPr>
          <p:cNvPr id="5" name="矩形 4">
            <a:extLst>
              <a:ext uri="{FF2B5EF4-FFF2-40B4-BE49-F238E27FC236}">
                <a16:creationId xmlns:a16="http://schemas.microsoft.com/office/drawing/2014/main" id="{F8496EA4-1E4E-4488-A26D-CDF915C6FE26}"/>
              </a:ext>
            </a:extLst>
          </p:cNvPr>
          <p:cNvSpPr/>
          <p:nvPr/>
        </p:nvSpPr>
        <p:spPr>
          <a:xfrm>
            <a:off x="1423446" y="697584"/>
            <a:ext cx="9323111" cy="104312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5400" dirty="0"/>
              <a:t>His Translation Theory</a:t>
            </a:r>
            <a:endParaRPr lang="en-US" altLang="zh-CN" sz="4000" dirty="0"/>
          </a:p>
        </p:txBody>
      </p:sp>
      <p:pic>
        <p:nvPicPr>
          <p:cNvPr id="9" name="图片 8">
            <a:extLst>
              <a:ext uri="{FF2B5EF4-FFF2-40B4-BE49-F238E27FC236}">
                <a16:creationId xmlns:a16="http://schemas.microsoft.com/office/drawing/2014/main" id="{CE989C6C-AB97-4A54-9F7A-0B1B988EF692}"/>
              </a:ext>
            </a:extLst>
          </p:cNvPr>
          <p:cNvPicPr>
            <a:picLocks noChangeAspect="1"/>
          </p:cNvPicPr>
          <p:nvPr/>
        </p:nvPicPr>
        <p:blipFill>
          <a:blip r:embed="rId2"/>
          <a:stretch>
            <a:fillRect/>
          </a:stretch>
        </p:blipFill>
        <p:spPr>
          <a:xfrm>
            <a:off x="9393925" y="2695269"/>
            <a:ext cx="2481071" cy="3317132"/>
          </a:xfrm>
          <a:prstGeom prst="rect">
            <a:avLst/>
          </a:prstGeom>
          <a:ln>
            <a:noFill/>
          </a:ln>
          <a:effectLst>
            <a:outerShdw blurRad="292100" dist="139700" dir="2700000" algn="tl" rotWithShape="0">
              <a:srgbClr val="333333">
                <a:alpha val="65000"/>
              </a:srgbClr>
            </a:outerShdw>
          </a:effectLst>
        </p:spPr>
      </p:pic>
      <p:sp>
        <p:nvSpPr>
          <p:cNvPr id="10" name="矩形 9">
            <a:extLst>
              <a:ext uri="{FF2B5EF4-FFF2-40B4-BE49-F238E27FC236}">
                <a16:creationId xmlns:a16="http://schemas.microsoft.com/office/drawing/2014/main" id="{17ABDE66-9C73-4067-BE93-5F82B2CE5F39}"/>
              </a:ext>
            </a:extLst>
          </p:cNvPr>
          <p:cNvSpPr/>
          <p:nvPr/>
        </p:nvSpPr>
        <p:spPr>
          <a:xfrm>
            <a:off x="-87549" y="-68094"/>
            <a:ext cx="1050587" cy="70233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包裹">
  <a:themeElements>
    <a:clrScheme name="包裹">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包裹">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包裹">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TM10001115[[fn=包裹]]</Template>
  <TotalTime>456</TotalTime>
  <Words>855</Words>
  <Application>Microsoft Office PowerPoint</Application>
  <PresentationFormat>宽屏</PresentationFormat>
  <Paragraphs>77</Paragraphs>
  <Slides>19</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等线</vt:lpstr>
      <vt:lpstr>华文中宋</vt:lpstr>
      <vt:lpstr>Arial</vt:lpstr>
      <vt:lpstr>Gill Sans MT</vt:lpstr>
      <vt:lpstr>MV Boli</vt:lpstr>
      <vt:lpstr>Times New Roman</vt:lpstr>
      <vt:lpstr>包裹</vt:lpstr>
      <vt:lpstr>Representatives in china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代表人物</dc:title>
  <dc:creator>嘻嘻</dc:creator>
  <cp:lastModifiedBy>嘻嘻</cp:lastModifiedBy>
  <cp:revision>34</cp:revision>
  <dcterms:created xsi:type="dcterms:W3CDTF">2020-10-03T11:22:36Z</dcterms:created>
  <dcterms:modified xsi:type="dcterms:W3CDTF">2020-10-04T08:34:25Z</dcterms:modified>
</cp:coreProperties>
</file>