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90"/>
  </p:notesMasterIdLst>
  <p:sldIdLst>
    <p:sldId id="256" r:id="rId2"/>
    <p:sldId id="490" r:id="rId3"/>
    <p:sldId id="433" r:id="rId4"/>
    <p:sldId id="542" r:id="rId5"/>
    <p:sldId id="456" r:id="rId6"/>
    <p:sldId id="537" r:id="rId7"/>
    <p:sldId id="526" r:id="rId8"/>
    <p:sldId id="527" r:id="rId9"/>
    <p:sldId id="541" r:id="rId10"/>
    <p:sldId id="538" r:id="rId11"/>
    <p:sldId id="466" r:id="rId12"/>
    <p:sldId id="531" r:id="rId13"/>
    <p:sldId id="468" r:id="rId14"/>
    <p:sldId id="469" r:id="rId15"/>
    <p:sldId id="471" r:id="rId16"/>
    <p:sldId id="528" r:id="rId17"/>
    <p:sldId id="530" r:id="rId18"/>
    <p:sldId id="529" r:id="rId19"/>
    <p:sldId id="401" r:id="rId20"/>
    <p:sldId id="506" r:id="rId21"/>
    <p:sldId id="408" r:id="rId22"/>
    <p:sldId id="402" r:id="rId23"/>
    <p:sldId id="507" r:id="rId24"/>
    <p:sldId id="404" r:id="rId25"/>
    <p:sldId id="410" r:id="rId26"/>
    <p:sldId id="405" r:id="rId27"/>
    <p:sldId id="406" r:id="rId28"/>
    <p:sldId id="395" r:id="rId29"/>
    <p:sldId id="355" r:id="rId30"/>
    <p:sldId id="356" r:id="rId31"/>
    <p:sldId id="357" r:id="rId32"/>
    <p:sldId id="358" r:id="rId33"/>
    <p:sldId id="359" r:id="rId34"/>
    <p:sldId id="508" r:id="rId35"/>
    <p:sldId id="360" r:id="rId36"/>
    <p:sldId id="361" r:id="rId37"/>
    <p:sldId id="509" r:id="rId38"/>
    <p:sldId id="352" r:id="rId39"/>
    <p:sldId id="460" r:id="rId40"/>
    <p:sldId id="461" r:id="rId41"/>
    <p:sldId id="462" r:id="rId42"/>
    <p:sldId id="463" r:id="rId43"/>
    <p:sldId id="464" r:id="rId44"/>
    <p:sldId id="465" r:id="rId45"/>
    <p:sldId id="510" r:id="rId46"/>
    <p:sldId id="467" r:id="rId47"/>
    <p:sldId id="511" r:id="rId48"/>
    <p:sldId id="512" r:id="rId49"/>
    <p:sldId id="470" r:id="rId50"/>
    <p:sldId id="513" r:id="rId51"/>
    <p:sldId id="472" r:id="rId52"/>
    <p:sldId id="473" r:id="rId53"/>
    <p:sldId id="474" r:id="rId54"/>
    <p:sldId id="475" r:id="rId55"/>
    <p:sldId id="514" r:id="rId56"/>
    <p:sldId id="515" r:id="rId57"/>
    <p:sldId id="516" r:id="rId58"/>
    <p:sldId id="517" r:id="rId59"/>
    <p:sldId id="518" r:id="rId60"/>
    <p:sldId id="519" r:id="rId61"/>
    <p:sldId id="520" r:id="rId62"/>
    <p:sldId id="521" r:id="rId63"/>
    <p:sldId id="394" r:id="rId64"/>
    <p:sldId id="353" r:id="rId65"/>
    <p:sldId id="522" r:id="rId66"/>
    <p:sldId id="525" r:id="rId67"/>
    <p:sldId id="455" r:id="rId68"/>
    <p:sldId id="413" r:id="rId69"/>
    <p:sldId id="458" r:id="rId70"/>
    <p:sldId id="454" r:id="rId71"/>
    <p:sldId id="489" r:id="rId72"/>
    <p:sldId id="257" r:id="rId73"/>
    <p:sldId id="258" r:id="rId74"/>
    <p:sldId id="263" r:id="rId75"/>
    <p:sldId id="262" r:id="rId76"/>
    <p:sldId id="265" r:id="rId77"/>
    <p:sldId id="479" r:id="rId78"/>
    <p:sldId id="480" r:id="rId79"/>
    <p:sldId id="481" r:id="rId80"/>
    <p:sldId id="482" r:id="rId81"/>
    <p:sldId id="483" r:id="rId82"/>
    <p:sldId id="484" r:id="rId83"/>
    <p:sldId id="259" r:id="rId84"/>
    <p:sldId id="260" r:id="rId85"/>
    <p:sldId id="486" r:id="rId86"/>
    <p:sldId id="487" r:id="rId87"/>
    <p:sldId id="443" r:id="rId88"/>
    <p:sldId id="403" r:id="rId8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00FF00"/>
    <a:srgbClr val="00CC00"/>
    <a:srgbClr val="008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0" autoAdjust="0"/>
  </p:normalViewPr>
  <p:slideViewPr>
    <p:cSldViewPr>
      <p:cViewPr varScale="1">
        <p:scale>
          <a:sx n="83" d="100"/>
          <a:sy n="83" d="100"/>
        </p:scale>
        <p:origin x="147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F8053-3A50-4757-830A-AA38C390E96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93BC1E04-7B19-48E9-A6C0-7A520F56A27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共性</a:t>
          </a:r>
          <a:r>
            <a:rPr kumimoji="0" lang="de-DE" altLang="zh-CN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/</a:t>
          </a: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相似的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9A907F71-90BE-41AC-90AA-98C432435FA9}" type="parTrans" cxnId="{14FE4B57-C1E4-408A-BD8B-868A3193A6D8}">
      <dgm:prSet/>
      <dgm:spPr/>
    </dgm:pt>
    <dgm:pt modelId="{2CF2B054-AE52-411E-BF1F-654B96C829A9}" type="sibTrans" cxnId="{14FE4B57-C1E4-408A-BD8B-868A3193A6D8}">
      <dgm:prSet/>
      <dgm:spPr/>
    </dgm:pt>
    <dgm:pt modelId="{67B15DC4-AF0D-4ABB-A4FF-58E12FC7704E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显著特征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6E522A74-37BA-4711-B6DD-EEDD03D9811C}" type="parTrans" cxnId="{EF369382-E139-4845-9ADC-CCC56F940F99}">
      <dgm:prSet/>
      <dgm:spPr/>
    </dgm:pt>
    <dgm:pt modelId="{547522E2-6047-4619-9F73-48E487A0DF77}" type="sibTrans" cxnId="{EF369382-E139-4845-9ADC-CCC56F940F99}">
      <dgm:prSet/>
      <dgm:spPr/>
    </dgm:pt>
    <dgm:pt modelId="{E4624297-6DC5-42DD-8717-076EA2A28C76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非显著特征</a:t>
          </a:r>
          <a:endParaRPr kumimoji="0" lang="de-DE" altLang="zh-CN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gm:t>
    </dgm:pt>
    <dgm:pt modelId="{76632450-9BCA-4546-B613-5739A9AB7D95}" type="parTrans" cxnId="{95650180-E34B-4E90-AEDC-CA19223B72D0}">
      <dgm:prSet/>
      <dgm:spPr/>
    </dgm:pt>
    <dgm:pt modelId="{290C07A1-D890-4B7E-8569-C6193260017A}" type="sibTrans" cxnId="{95650180-E34B-4E90-AEDC-CA19223B72D0}">
      <dgm:prSet/>
      <dgm:spPr/>
    </dgm:pt>
    <dgm:pt modelId="{0D4C13CB-69E6-4193-8D54-0E77A88B300B}" type="pres">
      <dgm:prSet presAssocID="{B90F8053-3A50-4757-830A-AA38C390E964}" presName="composite" presStyleCnt="0">
        <dgm:presLayoutVars>
          <dgm:chMax val="5"/>
          <dgm:dir/>
          <dgm:resizeHandles val="exact"/>
        </dgm:presLayoutVars>
      </dgm:prSet>
      <dgm:spPr/>
    </dgm:pt>
    <dgm:pt modelId="{52A9B78B-A54F-42CF-B053-F8441EB38C1B}" type="pres">
      <dgm:prSet presAssocID="{93BC1E04-7B19-48E9-A6C0-7A520F56A27B}" presName="circle1" presStyleLbl="lnNode1" presStyleIdx="0" presStyleCnt="3"/>
      <dgm:spPr/>
    </dgm:pt>
    <dgm:pt modelId="{EE8E3229-4E6C-48F5-B116-BA134B52CED2}" type="pres">
      <dgm:prSet presAssocID="{93BC1E04-7B19-48E9-A6C0-7A520F56A27B}" presName="text1" presStyleLbl="revTx" presStyleIdx="0" presStyleCnt="3">
        <dgm:presLayoutVars>
          <dgm:bulletEnabled val="1"/>
        </dgm:presLayoutVars>
      </dgm:prSet>
      <dgm:spPr/>
    </dgm:pt>
    <dgm:pt modelId="{08074CB9-451D-42FD-9A6C-9F4A15CC4D67}" type="pres">
      <dgm:prSet presAssocID="{93BC1E04-7B19-48E9-A6C0-7A520F56A27B}" presName="line1" presStyleLbl="callout" presStyleIdx="0" presStyleCnt="6"/>
      <dgm:spPr/>
    </dgm:pt>
    <dgm:pt modelId="{B27D4342-24DE-4289-92CA-2FD8BFE336AE}" type="pres">
      <dgm:prSet presAssocID="{93BC1E04-7B19-48E9-A6C0-7A520F56A27B}" presName="d1" presStyleLbl="callout" presStyleIdx="1" presStyleCnt="6"/>
      <dgm:spPr/>
    </dgm:pt>
    <dgm:pt modelId="{3663E5A8-B50B-416A-8504-9C773F71A12D}" type="pres">
      <dgm:prSet presAssocID="{67B15DC4-AF0D-4ABB-A4FF-58E12FC7704E}" presName="circle2" presStyleLbl="lnNode1" presStyleIdx="1" presStyleCnt="3"/>
      <dgm:spPr/>
    </dgm:pt>
    <dgm:pt modelId="{2D2CAE69-6A78-46B5-BAD4-94062B62B552}" type="pres">
      <dgm:prSet presAssocID="{67B15DC4-AF0D-4ABB-A4FF-58E12FC7704E}" presName="text2" presStyleLbl="revTx" presStyleIdx="1" presStyleCnt="3">
        <dgm:presLayoutVars>
          <dgm:bulletEnabled val="1"/>
        </dgm:presLayoutVars>
      </dgm:prSet>
      <dgm:spPr/>
    </dgm:pt>
    <dgm:pt modelId="{E5C4D207-3051-443D-9526-255AFD021D49}" type="pres">
      <dgm:prSet presAssocID="{67B15DC4-AF0D-4ABB-A4FF-58E12FC7704E}" presName="line2" presStyleLbl="callout" presStyleIdx="2" presStyleCnt="6"/>
      <dgm:spPr/>
    </dgm:pt>
    <dgm:pt modelId="{4A563F12-2AE8-40DE-976C-D4C7C1D020F5}" type="pres">
      <dgm:prSet presAssocID="{67B15DC4-AF0D-4ABB-A4FF-58E12FC7704E}" presName="d2" presStyleLbl="callout" presStyleIdx="3" presStyleCnt="6"/>
      <dgm:spPr/>
    </dgm:pt>
    <dgm:pt modelId="{0B94BC6B-54E2-4035-AB35-A9F499C736B6}" type="pres">
      <dgm:prSet presAssocID="{E4624297-6DC5-42DD-8717-076EA2A28C76}" presName="circle3" presStyleLbl="lnNode1" presStyleIdx="2" presStyleCnt="3"/>
      <dgm:spPr/>
    </dgm:pt>
    <dgm:pt modelId="{C0509B35-6682-4310-913E-09990A5C3F55}" type="pres">
      <dgm:prSet presAssocID="{E4624297-6DC5-42DD-8717-076EA2A28C76}" presName="text3" presStyleLbl="revTx" presStyleIdx="2" presStyleCnt="3">
        <dgm:presLayoutVars>
          <dgm:bulletEnabled val="1"/>
        </dgm:presLayoutVars>
      </dgm:prSet>
      <dgm:spPr/>
    </dgm:pt>
    <dgm:pt modelId="{619A7D20-B1FE-46BF-B17A-5FC14789FF42}" type="pres">
      <dgm:prSet presAssocID="{E4624297-6DC5-42DD-8717-076EA2A28C76}" presName="line3" presStyleLbl="callout" presStyleIdx="4" presStyleCnt="6"/>
      <dgm:spPr/>
    </dgm:pt>
    <dgm:pt modelId="{91A64835-FF62-4547-8DFA-C24CCEE6CACC}" type="pres">
      <dgm:prSet presAssocID="{E4624297-6DC5-42DD-8717-076EA2A28C76}" presName="d3" presStyleLbl="callout" presStyleIdx="5" presStyleCnt="6"/>
      <dgm:spPr/>
    </dgm:pt>
  </dgm:ptLst>
  <dgm:cxnLst>
    <dgm:cxn modelId="{1912C923-A6E3-4EA1-8274-74A361A5951D}" type="presOf" srcId="{67B15DC4-AF0D-4ABB-A4FF-58E12FC7704E}" destId="{2D2CAE69-6A78-46B5-BAD4-94062B62B552}" srcOrd="0" destOrd="0" presId="urn:microsoft.com/office/officeart/2005/8/layout/target1"/>
    <dgm:cxn modelId="{14FE4B57-C1E4-408A-BD8B-868A3193A6D8}" srcId="{B90F8053-3A50-4757-830A-AA38C390E964}" destId="{93BC1E04-7B19-48E9-A6C0-7A520F56A27B}" srcOrd="0" destOrd="0" parTransId="{9A907F71-90BE-41AC-90AA-98C432435FA9}" sibTransId="{2CF2B054-AE52-411E-BF1F-654B96C829A9}"/>
    <dgm:cxn modelId="{95650180-E34B-4E90-AEDC-CA19223B72D0}" srcId="{B90F8053-3A50-4757-830A-AA38C390E964}" destId="{E4624297-6DC5-42DD-8717-076EA2A28C76}" srcOrd="2" destOrd="0" parTransId="{76632450-9BCA-4546-B613-5739A9AB7D95}" sibTransId="{290C07A1-D890-4B7E-8569-C6193260017A}"/>
    <dgm:cxn modelId="{EF369382-E139-4845-9ADC-CCC56F940F99}" srcId="{B90F8053-3A50-4757-830A-AA38C390E964}" destId="{67B15DC4-AF0D-4ABB-A4FF-58E12FC7704E}" srcOrd="1" destOrd="0" parTransId="{6E522A74-37BA-4711-B6DD-EEDD03D9811C}" sibTransId="{547522E2-6047-4619-9F73-48E487A0DF77}"/>
    <dgm:cxn modelId="{03A8B6B4-0864-493A-ADA8-740248211F9C}" type="presOf" srcId="{93BC1E04-7B19-48E9-A6C0-7A520F56A27B}" destId="{EE8E3229-4E6C-48F5-B116-BA134B52CED2}" srcOrd="0" destOrd="0" presId="urn:microsoft.com/office/officeart/2005/8/layout/target1"/>
    <dgm:cxn modelId="{C59C2CBA-C339-435B-AF46-17B5D78BDE3A}" type="presOf" srcId="{B90F8053-3A50-4757-830A-AA38C390E964}" destId="{0D4C13CB-69E6-4193-8D54-0E77A88B300B}" srcOrd="0" destOrd="0" presId="urn:microsoft.com/office/officeart/2005/8/layout/target1"/>
    <dgm:cxn modelId="{3EF32CEC-203B-44E2-A24A-25F1E53FA0C4}" type="presOf" srcId="{E4624297-6DC5-42DD-8717-076EA2A28C76}" destId="{C0509B35-6682-4310-913E-09990A5C3F55}" srcOrd="0" destOrd="0" presId="urn:microsoft.com/office/officeart/2005/8/layout/target1"/>
    <dgm:cxn modelId="{305C942E-ACDD-4B20-85EF-E3B29C677E0F}" type="presParOf" srcId="{0D4C13CB-69E6-4193-8D54-0E77A88B300B}" destId="{52A9B78B-A54F-42CF-B053-F8441EB38C1B}" srcOrd="0" destOrd="0" presId="urn:microsoft.com/office/officeart/2005/8/layout/target1"/>
    <dgm:cxn modelId="{675FD7C2-B269-4F4E-AE8C-E33A2D96469A}" type="presParOf" srcId="{0D4C13CB-69E6-4193-8D54-0E77A88B300B}" destId="{EE8E3229-4E6C-48F5-B116-BA134B52CED2}" srcOrd="1" destOrd="0" presId="urn:microsoft.com/office/officeart/2005/8/layout/target1"/>
    <dgm:cxn modelId="{A8D32042-1C62-4FCD-85D2-BA97437A2C0D}" type="presParOf" srcId="{0D4C13CB-69E6-4193-8D54-0E77A88B300B}" destId="{08074CB9-451D-42FD-9A6C-9F4A15CC4D67}" srcOrd="2" destOrd="0" presId="urn:microsoft.com/office/officeart/2005/8/layout/target1"/>
    <dgm:cxn modelId="{06413D30-5364-44FB-AE80-5593BF6FAEBD}" type="presParOf" srcId="{0D4C13CB-69E6-4193-8D54-0E77A88B300B}" destId="{B27D4342-24DE-4289-92CA-2FD8BFE336AE}" srcOrd="3" destOrd="0" presId="urn:microsoft.com/office/officeart/2005/8/layout/target1"/>
    <dgm:cxn modelId="{F392BB48-5EA8-42FB-B06C-BA557F9514DF}" type="presParOf" srcId="{0D4C13CB-69E6-4193-8D54-0E77A88B300B}" destId="{3663E5A8-B50B-416A-8504-9C773F71A12D}" srcOrd="4" destOrd="0" presId="urn:microsoft.com/office/officeart/2005/8/layout/target1"/>
    <dgm:cxn modelId="{6B1E4DE3-3292-4DA7-A83F-5BDF2EDBB559}" type="presParOf" srcId="{0D4C13CB-69E6-4193-8D54-0E77A88B300B}" destId="{2D2CAE69-6A78-46B5-BAD4-94062B62B552}" srcOrd="5" destOrd="0" presId="urn:microsoft.com/office/officeart/2005/8/layout/target1"/>
    <dgm:cxn modelId="{13B06C7A-F0AC-4AAD-81F0-82CDB8D0F32E}" type="presParOf" srcId="{0D4C13CB-69E6-4193-8D54-0E77A88B300B}" destId="{E5C4D207-3051-443D-9526-255AFD021D49}" srcOrd="6" destOrd="0" presId="urn:microsoft.com/office/officeart/2005/8/layout/target1"/>
    <dgm:cxn modelId="{06857BBD-B3B7-46EA-B79B-22B2BD68312E}" type="presParOf" srcId="{0D4C13CB-69E6-4193-8D54-0E77A88B300B}" destId="{4A563F12-2AE8-40DE-976C-D4C7C1D020F5}" srcOrd="7" destOrd="0" presId="urn:microsoft.com/office/officeart/2005/8/layout/target1"/>
    <dgm:cxn modelId="{00915583-72C2-4694-BD1E-B3A7EB6372D8}" type="presParOf" srcId="{0D4C13CB-69E6-4193-8D54-0E77A88B300B}" destId="{0B94BC6B-54E2-4035-AB35-A9F499C736B6}" srcOrd="8" destOrd="0" presId="urn:microsoft.com/office/officeart/2005/8/layout/target1"/>
    <dgm:cxn modelId="{7775A40D-34C8-4CF5-9FDE-B9B5FD1F90C0}" type="presParOf" srcId="{0D4C13CB-69E6-4193-8D54-0E77A88B300B}" destId="{C0509B35-6682-4310-913E-09990A5C3F55}" srcOrd="9" destOrd="0" presId="urn:microsoft.com/office/officeart/2005/8/layout/target1"/>
    <dgm:cxn modelId="{9736FC2D-568A-4D0C-B287-D263F11566FB}" type="presParOf" srcId="{0D4C13CB-69E6-4193-8D54-0E77A88B300B}" destId="{619A7D20-B1FE-46BF-B17A-5FC14789FF42}" srcOrd="10" destOrd="0" presId="urn:microsoft.com/office/officeart/2005/8/layout/target1"/>
    <dgm:cxn modelId="{507571A6-52D0-4B90-B955-43F45AF738A4}" type="presParOf" srcId="{0D4C13CB-69E6-4193-8D54-0E77A88B300B}" destId="{91A64835-FF62-4547-8DFA-C24CCEE6CACC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4BC6B-54E2-4035-AB35-A9F499C736B6}">
      <dsp:nvSpPr>
        <dsp:cNvPr id="0" name=""/>
        <dsp:cNvSpPr/>
      </dsp:nvSpPr>
      <dsp:spPr>
        <a:xfrm>
          <a:off x="0" y="2003742"/>
          <a:ext cx="3928110" cy="39281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3E5A8-B50B-416A-8504-9C773F71A12D}">
      <dsp:nvSpPr>
        <dsp:cNvPr id="0" name=""/>
        <dsp:cNvSpPr/>
      </dsp:nvSpPr>
      <dsp:spPr>
        <a:xfrm>
          <a:off x="785622" y="2789364"/>
          <a:ext cx="2356866" cy="23568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B78B-A54F-42CF-B053-F8441EB38C1B}">
      <dsp:nvSpPr>
        <dsp:cNvPr id="0" name=""/>
        <dsp:cNvSpPr/>
      </dsp:nvSpPr>
      <dsp:spPr>
        <a:xfrm>
          <a:off x="1571244" y="3574986"/>
          <a:ext cx="785622" cy="785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E3229-4E6C-48F5-B116-BA134B52CED2}">
      <dsp:nvSpPr>
        <dsp:cNvPr id="0" name=""/>
        <dsp:cNvSpPr/>
      </dsp:nvSpPr>
      <dsp:spPr>
        <a:xfrm>
          <a:off x="4582795" y="694372"/>
          <a:ext cx="1964055" cy="11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共性</a:t>
          </a:r>
          <a:r>
            <a:rPr kumimoji="0" lang="de-DE" altLang="zh-CN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/</a:t>
          </a: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相似的</a:t>
          </a:r>
          <a:endParaRPr kumimoji="0" lang="de-DE" altLang="zh-CN" sz="3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4582795" y="694372"/>
        <a:ext cx="1964055" cy="1145698"/>
      </dsp:txXfrm>
    </dsp:sp>
    <dsp:sp modelId="{08074CB9-451D-42FD-9A6C-9F4A15CC4D67}">
      <dsp:nvSpPr>
        <dsp:cNvPr id="0" name=""/>
        <dsp:cNvSpPr/>
      </dsp:nvSpPr>
      <dsp:spPr>
        <a:xfrm>
          <a:off x="4091781" y="1267221"/>
          <a:ext cx="4910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D4342-24DE-4289-92CA-2FD8BFE336AE}">
      <dsp:nvSpPr>
        <dsp:cNvPr id="0" name=""/>
        <dsp:cNvSpPr/>
      </dsp:nvSpPr>
      <dsp:spPr>
        <a:xfrm rot="5400000">
          <a:off x="1676975" y="1554955"/>
          <a:ext cx="2699920" cy="212576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CAE69-6A78-46B5-BAD4-94062B62B552}">
      <dsp:nvSpPr>
        <dsp:cNvPr id="0" name=""/>
        <dsp:cNvSpPr/>
      </dsp:nvSpPr>
      <dsp:spPr>
        <a:xfrm>
          <a:off x="4582795" y="1840071"/>
          <a:ext cx="1964055" cy="11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显著特征</a:t>
          </a:r>
          <a:endParaRPr kumimoji="0" lang="de-DE" altLang="zh-CN" sz="3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4582795" y="1840071"/>
        <a:ext cx="1964055" cy="1145698"/>
      </dsp:txXfrm>
    </dsp:sp>
    <dsp:sp modelId="{E5C4D207-3051-443D-9526-255AFD021D49}">
      <dsp:nvSpPr>
        <dsp:cNvPr id="0" name=""/>
        <dsp:cNvSpPr/>
      </dsp:nvSpPr>
      <dsp:spPr>
        <a:xfrm>
          <a:off x="4091781" y="2412920"/>
          <a:ext cx="4910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63F12-2AE8-40DE-976C-D4C7C1D020F5}">
      <dsp:nvSpPr>
        <dsp:cNvPr id="0" name=""/>
        <dsp:cNvSpPr/>
      </dsp:nvSpPr>
      <dsp:spPr>
        <a:xfrm rot="5400000">
          <a:off x="2256502" y="2682781"/>
          <a:ext cx="2103895" cy="156273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509B35-6682-4310-913E-09990A5C3F55}">
      <dsp:nvSpPr>
        <dsp:cNvPr id="0" name=""/>
        <dsp:cNvSpPr/>
      </dsp:nvSpPr>
      <dsp:spPr>
        <a:xfrm>
          <a:off x="4582795" y="2985770"/>
          <a:ext cx="1964055" cy="114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zh-CN" altLang="de-DE" sz="32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rPr>
            <a:t>非显著特征</a:t>
          </a:r>
          <a:endParaRPr kumimoji="0" lang="de-DE" altLang="zh-CN" sz="32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SimHei" panose="02010609060101010101" pitchFamily="49" charset="-122"/>
            <a:ea typeface="SimHei" panose="02010609060101010101" pitchFamily="49" charset="-122"/>
            <a:cs typeface="Arial" panose="020B0604020202020204" pitchFamily="34" charset="0"/>
          </a:endParaRPr>
        </a:p>
      </dsp:txBody>
      <dsp:txXfrm>
        <a:off x="4582795" y="2985770"/>
        <a:ext cx="1964055" cy="1145698"/>
      </dsp:txXfrm>
    </dsp:sp>
    <dsp:sp modelId="{619A7D20-B1FE-46BF-B17A-5FC14789FF42}">
      <dsp:nvSpPr>
        <dsp:cNvPr id="0" name=""/>
        <dsp:cNvSpPr/>
      </dsp:nvSpPr>
      <dsp:spPr>
        <a:xfrm>
          <a:off x="4091781" y="3558619"/>
          <a:ext cx="4910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64835-FF62-4547-8DFA-C24CCEE6CACC}">
      <dsp:nvSpPr>
        <dsp:cNvPr id="0" name=""/>
        <dsp:cNvSpPr/>
      </dsp:nvSpPr>
      <dsp:spPr>
        <a:xfrm rot="5400000">
          <a:off x="2836750" y="3809691"/>
          <a:ext cx="1503156" cy="99970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097D3-BBD0-4D47-B58D-C84E7A17D7B9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A6C2-3F77-47AE-A308-E8BA5ECFF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10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D6EEA579-67D4-4A6D-92F2-7C9538D8E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D9D216F0-DD2D-4A03-9508-6AF83E4D2D9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30158D21-1A16-48B4-89A3-FF6051329D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5112060F-8F77-4671-9573-F46ECF8BE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FCC62282-DEBF-441D-9D01-DC493DD5E2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DB3DC94-D263-4485-A604-B3B07F69CCA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E2E51F35-9CE3-4842-969F-7D7CD64ED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DAE65CC-F8DD-4DE4-AB1F-906FF3484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B8864318-C191-4B01-BD1A-F84588680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1DF1DCDF-D433-4FAB-BE36-4CEF72E80BA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5632EF3B-B1AC-46B0-9268-2547D8647C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DFF2B1C8-CE4D-4BA6-A094-C3279C4E7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26B533BE-C5A7-4E0C-9026-D7A8DAF58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CED7E3D-17B8-45EA-9B8B-A8C29C65E55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690A24F6-5CCA-4F1A-908A-629927B1B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C22EF9E-5684-4AD9-9125-8B3C2800B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9B946A3E-CD1A-47E5-8965-D08EC98C8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1FA0395-264B-48FC-84F0-D123F4A847C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0FE7A62A-E7F9-4DFB-9485-C7D36AA373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8495DA85-16C2-4E78-BD0B-71A544DD9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AC66EB8-D1E3-4BF2-99FF-BB19DDC2E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361A023-7BD6-41D3-AF7D-12C5D562C25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5A6E167-6BA8-45B0-945E-F5CCF99BE9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62B25057-13F5-4926-BD03-24581F09B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18365C14-7EC7-4A69-9839-625E42C96A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FED449A-74B4-45FC-8E38-7A81313C1C75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ED56A3DE-D674-4502-B21B-7F0E7FAF3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D7AF7DB6-EFE6-43A2-9423-312C597BB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D64C5A6A-F6A1-4717-8601-60E543B4D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62D9D12-E095-4899-8BDF-D674F38A0F59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CC57A335-BFEE-4BFD-AA32-D4B942F656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10E85D0F-A2D5-40ED-A5DE-BC1955794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695264FF-0C29-441E-AC40-090363C193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675800-F024-467D-B1B6-242FB10D304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C1455684-D127-437E-9912-D771A95B3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BC10097C-1602-4799-B2B5-D7C8BA11A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3C330104-54E9-4C73-A327-24C9CD3F4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EC5DF60-3472-430D-A8F5-4F3DCC9654B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9EFAB631-2AF6-4047-90B4-059F1585B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41ABCE5C-C49D-4A38-A49B-9A8F0BF66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032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lienbildplatzhalter 1">
            <a:extLst>
              <a:ext uri="{FF2B5EF4-FFF2-40B4-BE49-F238E27FC236}">
                <a16:creationId xmlns:a16="http://schemas.microsoft.com/office/drawing/2014/main" id="{FF83FDEB-0C66-4F13-9076-8BB03D6F10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izenplatzhalter 2">
            <a:extLst>
              <a:ext uri="{FF2B5EF4-FFF2-40B4-BE49-F238E27FC236}">
                <a16:creationId xmlns:a16="http://schemas.microsoft.com/office/drawing/2014/main" id="{7BD9E5C4-B35C-47BA-A51C-CA1C167A1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02404" name="Foliennummernplatzhalter 3">
            <a:extLst>
              <a:ext uri="{FF2B5EF4-FFF2-40B4-BE49-F238E27FC236}">
                <a16:creationId xmlns:a16="http://schemas.microsoft.com/office/drawing/2014/main" id="{7AE3175F-1A15-4156-A2DC-CB43B2143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D5DCE0D-D640-4DB5-9827-5E0EB98D8395}" type="slidenum">
              <a:rPr lang="de-DE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34</a:t>
            </a:fld>
            <a:endParaRPr lang="de-DE" altLang="de-DE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DCEED9E3-5337-46FA-99D3-B019B53226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B4F6C355-9DED-4E40-92F1-8439206734F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8BE1FAA-F8E6-419D-85E6-52BE685DA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89BD53E5-66B9-410C-BC43-23FB84310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944F2F38-1320-4C4B-9577-E74660815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0F8C777A-3ECA-40B0-8A43-7513C150E03A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A11C5290-C2AC-4EA1-A072-0E6F1ACDB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77258F82-E373-47F6-BCC1-1BBF06C297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D0DDA5FD-F94A-448B-AC0F-21A872527B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C32208-3927-47F3-8476-3D84BF2138E7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00A5354-2457-40F1-93E6-3359F78B3E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5F24C36B-533E-4EB0-9722-E2100E534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21A69A1D-6C2A-4C40-BF48-1D0DE96A88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DEAE0F4-C4CD-47D0-A932-050477475E0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8170CE69-40C1-4B59-8BDE-629F3F97A7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E88AE5F0-906F-4294-8FDB-EE5AB3283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4D73E7C-F99D-4165-ACC7-CD83BBD8B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11D0A4F7-B1EB-4C0A-AF5A-3B54F41434C6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27FB5A92-BA15-41E5-8739-4DBEE5EA76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E9CE4436-CD5E-4171-93AA-C83D3DE2E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018BD90D-FD9B-42E5-B0CE-0C6D669C2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4E159B8-F977-4202-94A8-9724E6BC33A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6A0F3788-8983-4A1C-8F03-3E6F7D4A89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8AF8638B-B7F7-4206-848C-9A2B4238F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340A97B1-EA23-4536-A0C2-48E1107B2F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C0D7C46E-4BFA-4B45-A4A9-4BD37FF144C4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F3684DCE-A3B1-403A-BE44-7BCB202137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2EB17795-89C0-41EC-9209-D13B96420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22312355-7441-49AB-9765-6A705B621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80D3C822-4724-4CB2-AB1E-235F8C1ABB3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531205FB-C0EA-441D-B1B6-34E7430535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6AB2B35F-3062-4B54-A355-9321A6280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4A4879BC-B3E3-4AAA-B2EB-596B91C2A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955B9CF-5908-47E7-AEF7-E1A74540EC7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D1D930A8-729B-4A15-A69E-E44316E51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AC587755-8F67-4BA5-AFF5-FC9289A91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544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3EA5F523-A851-464F-8ACC-159C01769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243791E8-6A04-48AE-BF1C-A50FC587005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F45ABA7-6AEB-4C72-90F5-2C73BBE06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A1021B4F-AF5C-438F-8CBC-5562F54CA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3EA18100-189B-41E3-A928-BB137842AD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14CF9C16-934A-47AD-AC41-3CB807E7E219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DD07DC8C-6451-4F40-BCD4-4BCD802ACA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B40EBA7F-7055-411F-9EF5-E642453BA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8794F53E-3A4A-4448-9D9E-37E5B9D57F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537E724-BA81-4854-8DA7-1976F20E589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46395424-0215-4DAC-8EF5-FF481B6656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C64E6AF0-A3A8-4DF5-9D9A-6960DC1E2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2ADFBBFE-7465-4756-AFAC-7948B07149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D26086F-6EE2-4DD0-ABAF-92DAE21E839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BEA8F172-6877-44A9-AF7B-8FB8A744AE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8B80F7A7-2043-48FD-AD3C-01540AAC1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2342E257-DE20-491A-A4EA-9646E8DC4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2763A2A-B916-4EB1-9D6C-D7E755500A6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9034451F-6636-4939-84AB-FE0BEB1D0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76C1616C-819E-432B-9BEC-4A8DF1D26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5D3606DA-5632-40FC-A74F-080BB50FAD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3DBC3218-5821-48B4-9F64-4D8797F784D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49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A83E4E3F-202D-47A7-9044-E764382E76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BC70EDDA-0B9E-47CA-82A4-45E1B2F6A6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48EE4FA-2694-40D2-9030-D7B959B9D9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BCFFA2C6-2000-46EF-BB79-550015914CA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DFE5E042-CB31-4402-AC3A-B46066958D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49EDA188-FE92-496C-83AF-A60C22F96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F15CD340-D5CE-4E5C-A9BC-28B1DF726B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5BEA8998-E90C-45FC-B9AB-875B098932C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813D907D-17EE-45CB-BEC9-CAC857CF9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D2FCD611-F82C-4DC4-93F0-EA5DC5F70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35343C51-50FF-4E16-B771-63DF102E7E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021953B-8852-4F40-A6EC-64D7B819EF6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A6F020E2-668D-4BFB-B893-DBCF00AD1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9BFE607E-B6F5-42DA-9106-F0811E51EE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88C0B9B4-29EF-4271-9EBC-26F767A37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33698530-0EBB-4048-87BD-0F9800EDE70C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0AD33253-A9DF-45F7-8681-EF7D62D817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D41C151D-D8DD-407A-95CE-B3B97F810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516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2C96E974-BD13-4F86-BB74-AD237FC769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B6DB3AA-7D07-4277-AB71-2E36C8AE914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5C0C4FE2-CF86-4915-AD4B-F260447859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751AC05D-6E64-4A87-8DCD-048AC0716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1D3EEF14-A4AA-4B67-9284-6CE9355C5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E9EF7833-2C45-4721-BD6D-C73595A5AC3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23962182-ABBA-4658-84AE-62588C057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57106D92-1260-49A0-9AE1-5579A63A7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44AD8CEA-D02B-46EA-AB46-68207D47EB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C8882609-4B95-453A-AB60-6FBF618BC7F6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56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5FCD2C08-DF9C-4A53-BF12-15ABD09D9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B360DEFA-8B03-4CBF-B2A1-0C611FB21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F650E2D6-BF56-47C0-80C0-EA494A5720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DD04CEC-EE5C-478C-BF53-74389EB853CF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9DE40568-D375-4067-9716-70C1699F5B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C782143B-0569-4668-98DC-54C751FEA6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F37E839F-8901-4A6C-A25A-FB756A608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6C92916-B86F-4D9A-BD82-A86A2B9FC7E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88022AC6-9919-45AE-8690-9D559FA0D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7480C55F-9C04-4734-BE4D-D02E39C96C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D056FFA7-6E0D-49CF-A4CF-07819B5DB4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8EF9EBF1-B0E6-46C8-8FF5-07BB1AE7EAFB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0B124D58-13C9-42B9-B3C5-39DD8C041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4664703B-D67F-4950-867A-C4D69E609F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7E374D38-DCC3-4566-A5DB-CF57ADE70C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779DAF0-45A7-462A-93A3-AA8DC55A870F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6BEC5EC1-4786-4AED-90CE-3706B6AD0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8CE17161-410F-4941-AD71-4E789F6C3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6052E222-457F-4886-871B-CB9FF03BD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82B07A09-D70F-499E-9BDB-D31D7CF87964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CD12DB98-B323-40AF-A87A-5622EF0BD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9AB03CF8-C101-4B7E-BB5D-8B96BC317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C86F87BC-8D44-4BBD-B400-E91D7FAF8E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C370EFD-8A2A-4D23-90F5-0BC6230A6CE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B0F9693E-056C-4235-9C78-515CDF2F6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762000"/>
            <a:ext cx="5081588" cy="3810000"/>
          </a:xfrm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EFCC460E-8F9D-4AB4-82D2-568483D25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876800"/>
            <a:ext cx="52578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647292D9-C386-4757-9D14-9FD7233C0F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995E29A7-8D5F-44FF-9A45-8A81A049B55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9F5C7CA3-8AD8-4811-9786-3D95C2E9DE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D5EBF4D3-035D-492A-808E-397B352A0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BEBAECF0-D919-4A3B-B575-B43514193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4EAA10AF-8878-4D27-A836-E5132C56940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4B94B0CF-AC37-4E14-AE7C-CF77F846B7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E90139F3-CDAC-4490-8A9B-9B9E0985D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6837F12E-1B9B-49F8-9874-914668479C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3F44D0E5-6271-40FE-AA12-271ED8B42E9D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64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5AF56C27-BCB4-4D5A-ABB6-7BFF52C056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04FF583B-148C-42B6-8C6E-A1B3FC7D3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lienbildplatzhalter 1">
            <a:extLst>
              <a:ext uri="{FF2B5EF4-FFF2-40B4-BE49-F238E27FC236}">
                <a16:creationId xmlns:a16="http://schemas.microsoft.com/office/drawing/2014/main" id="{0FCF04FF-5D97-4DDC-9242-DAA8955A70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izenplatzhalter 2">
            <a:extLst>
              <a:ext uri="{FF2B5EF4-FFF2-40B4-BE49-F238E27FC236}">
                <a16:creationId xmlns:a16="http://schemas.microsoft.com/office/drawing/2014/main" id="{63970F50-38D2-4818-AB7D-21871D802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34148" name="Foliennummernplatzhalter 3">
            <a:extLst>
              <a:ext uri="{FF2B5EF4-FFF2-40B4-BE49-F238E27FC236}">
                <a16:creationId xmlns:a16="http://schemas.microsoft.com/office/drawing/2014/main" id="{6028F76D-F200-4743-9263-CE506B094A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239CA8BF-19FF-44E6-BAE1-4146FBADF08A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65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lienbildplatzhalter 1">
            <a:extLst>
              <a:ext uri="{FF2B5EF4-FFF2-40B4-BE49-F238E27FC236}">
                <a16:creationId xmlns:a16="http://schemas.microsoft.com/office/drawing/2014/main" id="{922C0686-D685-4DA1-9574-B20DD462A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izenplatzhalter 2">
            <a:extLst>
              <a:ext uri="{FF2B5EF4-FFF2-40B4-BE49-F238E27FC236}">
                <a16:creationId xmlns:a16="http://schemas.microsoft.com/office/drawing/2014/main" id="{923D60C2-66C6-4BFD-B735-100859151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137220" name="Foliennummernplatzhalter 3">
            <a:extLst>
              <a:ext uri="{FF2B5EF4-FFF2-40B4-BE49-F238E27FC236}">
                <a16:creationId xmlns:a16="http://schemas.microsoft.com/office/drawing/2014/main" id="{30ECC872-6657-4E27-A0E3-7D1959E8C2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E51BAB9C-0F65-44F3-AFE0-CBADCFD05D94}" type="slidenum">
              <a:rPr lang="de-DE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66</a:t>
            </a:fld>
            <a:endParaRPr lang="de-DE" altLang="de-DE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7D2F6F4B-A387-4473-8D2C-BD4CE826C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CA44597B-18F6-403A-929B-1209025E8AC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67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678EEA5D-77C9-466F-A95B-5C823DACE0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6F7FC3EA-18A1-4A16-B809-DE2BB2AED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4E732606-CAC0-418D-9D57-59444DA5EC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A00688C1-4F80-4699-9A96-0A5FB01D9380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68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C5A2B9AB-DDBE-4046-B133-4D4DBA9012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F44C3887-F957-4BDE-B173-146B178F1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803C716B-8F2F-48AC-9FA4-6A6FD8708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72141A20-A3D9-41D3-8197-05A7544E3EC6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69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ED9ED26B-EE1D-44CA-B4D6-D617EFAA46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A18CAEEC-3CBA-45B6-A450-48AB55472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F8B77917-361C-4192-AD7D-5213E4B7F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B9E666AB-921C-4C1C-A374-BA905894955E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70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F4FBF699-D64E-4854-AD27-31332FFDB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9E6C62E6-EBDE-4F15-AAA3-D27051AC9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88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B9F3310C-C00B-4D0D-899B-8473DFB6D8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F53CFFFA-ED65-4F75-82B0-605D41D85CA2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20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15715F7D-16AC-41B2-8E85-13B81A0EB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42264E0C-59A9-4EF6-AC3D-F9C52A71B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5682249-83C7-4A6B-AEDF-F349B5F3C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E50050AB-0CAD-47D1-8B33-F516F0393951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21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C6EC3A3C-8D64-4E9B-9E49-FB63AD54C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87A972F-28A8-40AC-BC1C-555802BDF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5BAAC9E4-285D-4507-8B63-21D671228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6F44081C-C0E7-4D86-94FE-3E979D00126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22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640E8DEF-D677-49F1-84DC-4C45AB664A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85E61CA0-AAC3-479A-B139-33664D150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3A26BB3-8D1C-4BC7-9D79-3224F0F9A1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fld id="{2B51636B-60FF-4EED-88E9-7329F6CD5538}" type="slidenum">
              <a:rPr lang="zh-CN" altLang="de-DE" sz="13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23</a:t>
            </a:fld>
            <a:endParaRPr lang="de-DE" altLang="zh-CN" sz="13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5FB93FE9-ACDC-4195-B738-124059E1D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9A6C2E6E-45A6-4666-8252-EAF7CDF7D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85800" y="557213"/>
            <a:ext cx="7772400" cy="55387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7EE452-2049-4F83-A634-F76E6046B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74AAEC-FF8E-423C-A04D-4C2E29347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EE36C3-3C78-4889-A76E-35DA7535D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7EC214-3B98-437D-B8D1-ABE57825895A}" type="slidenum">
              <a:rPr lang="zh-CN" altLang="de-DE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3822957535"/>
      </p:ext>
    </p:extLst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57213"/>
            <a:ext cx="77724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AA767-E4DB-4AFD-918E-E3244DE69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411D6-DD03-4040-A72C-FC7EC4F99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503A4A-32E0-4D36-A006-EBEA769B8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B70A5-D554-4563-A67E-229A24846AC0}" type="slidenum">
              <a:rPr lang="zh-CN" altLang="de-DE"/>
              <a:pPr/>
              <a:t>‹Nr.›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27418560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6F88-D5E0-4968-AE1C-8273BB90EA00}" type="datetimeFigureOut">
              <a:rPr lang="de-DE" smtClean="0"/>
              <a:t>30.09.2022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LangCult20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ent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ZOOMCOURSE" TargetMode="External"/><Relationship Id="rId2" Type="http://schemas.openxmlformats.org/officeDocument/2006/relationships/hyperlink" Target="https://bit.ly/WIKIRE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D:\Work\070308.23\freude.mp3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rub.de/uvu/index.php/User:Lei_Feng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7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Topics2022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inhuanet.com/english/2019-08/26/c_138339873.htm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36649"/>
            <a:ext cx="8352928" cy="3508375"/>
          </a:xfrm>
        </p:spPr>
        <p:txBody>
          <a:bodyPr>
            <a:noAutofit/>
          </a:bodyPr>
          <a:lstStyle/>
          <a:p>
            <a:r>
              <a:rPr lang="zh-CN" altLang="de-DE" sz="9600" b="1" dirty="0">
                <a:ea typeface="KaiTi" panose="02010609060101010101" pitchFamily="49" charset="-122"/>
              </a:rPr>
              <a:t>中国语言文化</a:t>
            </a:r>
            <a:br>
              <a:rPr lang="de-DE" altLang="zh-CN" sz="59500" b="1" dirty="0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de-DE" altLang="zh-CN" sz="4800" b="1" i="1" dirty="0"/>
              <a:t>Chinese Language &amp; Culture</a:t>
            </a:r>
            <a:br>
              <a:rPr lang="de-DE" altLang="zh-CN" sz="4800" b="1" i="1" dirty="0"/>
            </a:br>
            <a:r>
              <a:rPr lang="de-DE" altLang="zh-CN" sz="2800" b="1" i="1" dirty="0" err="1"/>
              <a:t>for</a:t>
            </a:r>
            <a:r>
              <a:rPr lang="de-DE" altLang="zh-CN" sz="2800" b="1" i="1" dirty="0"/>
              <a:t> Master </a:t>
            </a:r>
            <a:r>
              <a:rPr lang="de-DE" altLang="zh-CN" sz="2800" b="1" i="1" dirty="0" err="1"/>
              <a:t>Students</a:t>
            </a:r>
            <a:r>
              <a:rPr lang="de-DE" altLang="zh-CN" sz="2800" b="1" i="1" dirty="0"/>
              <a:t> </a:t>
            </a:r>
            <a:r>
              <a:rPr lang="de-DE" altLang="zh-CN" sz="2800" b="1" i="1" dirty="0" err="1"/>
              <a:t>of</a:t>
            </a:r>
            <a:r>
              <a:rPr lang="de-DE" altLang="zh-CN" sz="2800" b="1" i="1" dirty="0"/>
              <a:t> Translation Studies</a:t>
            </a:r>
            <a:endParaRPr lang="de-DE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280920" cy="3024336"/>
          </a:xfrm>
        </p:spPr>
        <p:txBody>
          <a:bodyPr>
            <a:noAutofit/>
          </a:bodyPr>
          <a:lstStyle/>
          <a:p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 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-2022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br>
              <a:rPr lang="de-DE" altLang="zh-CN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中国文化基础 周五第十一和第十二节课</a:t>
            </a:r>
            <a:r>
              <a:rPr lang="de-DE" altLang="zh-C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19:00-20:40</a:t>
            </a:r>
            <a:r>
              <a:rPr lang="zh-CN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de-DE" altLang="zh-C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上课地点：</a:t>
            </a:r>
            <a:r>
              <a:rPr lang="zh-CN" altLang="de-D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外国语学院大楼</a:t>
            </a:r>
            <a:r>
              <a:rPr lang="de-DE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_</a:t>
            </a:r>
            <a:r>
              <a:rPr lang="zh-CN" altLang="de-DE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室</a:t>
            </a:r>
            <a:r>
              <a:rPr lang="de-DE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altLang="zh-CN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VooV</a:t>
            </a:r>
            <a:r>
              <a:rPr lang="de-DE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https://bit.ly/LangCult2022</a:t>
            </a:r>
            <a:r>
              <a:rPr lang="de-DE" altLang="zh-CN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endParaRPr lang="de-DE" altLang="zh-C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0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助教：</a:t>
            </a:r>
            <a:r>
              <a:rPr lang="de-DE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Chen </a:t>
            </a:r>
            <a:r>
              <a:rPr lang="de-DE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</a:t>
            </a:r>
            <a:endParaRPr lang="de-DE" altLang="zh-CN" sz="2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教授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Professor Dr. Ole Döring</a:t>
            </a:r>
          </a:p>
          <a:p>
            <a:r>
              <a:rPr lang="zh-CN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培高德 教授 </a:t>
            </a:r>
            <a:r>
              <a:rPr lang="de-DE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Professor Dr. Cord Eberspächer</a:t>
            </a:r>
          </a:p>
          <a:p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吴漠汀</a:t>
            </a:r>
            <a:r>
              <a:rPr lang="zh-CN" altLang="de-DE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特聘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教授</a:t>
            </a:r>
            <a:r>
              <a:rPr lang="zh-CN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de-DE" altLang="zh-CN" sz="20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Dist</a:t>
            </a:r>
            <a:r>
              <a:rPr lang="de-DE" altLang="zh-CN" sz="2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. Prof. Dr. Martin Woesler</a:t>
            </a:r>
          </a:p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湖南师范大学外国学院 </a:t>
            </a:r>
            <a:r>
              <a:rPr lang="de-DE" altLang="zh-CN" sz="18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Foreign</a:t>
            </a:r>
            <a:r>
              <a:rPr lang="de-DE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Studies College, Hunan Normal University</a:t>
            </a:r>
            <a:endParaRPr lang="de-DE" altLang="zh-CN" sz="2400" dirty="0">
              <a:solidFill>
                <a:schemeClr val="tx1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de-DE" altLang="zh-CN" dirty="0"/>
              <a:t>Use </a:t>
            </a:r>
            <a:r>
              <a:rPr kumimoji="1" lang="de-DE" altLang="zh-CN" dirty="0" err="1"/>
              <a:t>of</a:t>
            </a:r>
            <a:r>
              <a:rPr kumimoji="1" lang="de-DE" altLang="zh-CN" dirty="0"/>
              <a:t> time </a:t>
            </a:r>
            <a:endParaRPr kumimoji="1" lang="zh-CN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800100" y="2516189"/>
            <a:ext cx="7886700" cy="3932237"/>
          </a:xfrm>
        </p:spPr>
        <p:txBody>
          <a:bodyPr>
            <a:normAutofit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Agreement on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time: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Homework before class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Reading before class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In Class: At least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oral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Presentations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kumimoji="1" lang="zh-CN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altLang="zh-CN"/>
              <a:t>About</a:t>
            </a:r>
            <a:r>
              <a:rPr kumimoji="1" lang="zh-CN" altLang="en-US"/>
              <a:t> </a:t>
            </a:r>
            <a:r>
              <a:rPr kumimoji="1" altLang="zh-CN"/>
              <a:t>grades </a:t>
            </a:r>
            <a:r>
              <a:rPr kumimoji="1" lang="zh-CN"/>
              <a:t>关于成绩</a:t>
            </a:r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800100" y="2516189"/>
            <a:ext cx="7543800" cy="3932237"/>
          </a:xfrm>
        </p:spPr>
        <p:txBody>
          <a:bodyPr/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Expectation for grades 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对成绩的期许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Garamond" panose="02020404030301010803" pitchFamily="18" charset="0"/>
              <a:buNone/>
            </a:pPr>
            <a:r>
              <a:rPr lang="en-US" altLang="zh-CN" sz="125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r" eaLnBrk="1" hangingPunct="1">
              <a:buFont typeface="Garamond" panose="02020404030301010803" pitchFamily="18" charset="0"/>
              <a:buNone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Requirements from the curriculum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课程要求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kumimoji="1" lang="zh-CN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altLang="zh-CN"/>
              <a:t>About</a:t>
            </a:r>
            <a:r>
              <a:rPr kumimoji="1" lang="zh-CN" altLang="en-US"/>
              <a:t> </a:t>
            </a:r>
            <a:r>
              <a:rPr kumimoji="1" altLang="zh-CN"/>
              <a:t>grades</a:t>
            </a:r>
            <a:endParaRPr kumimoji="1" lang="zh-CN" altLang="en-US"/>
          </a:p>
        </p:txBody>
      </p:sp>
      <p:graphicFrame>
        <p:nvGraphicFramePr>
          <p:cNvPr id="13315" name="Diagramm 4"/>
          <p:cNvGraphicFramePr/>
          <p:nvPr/>
        </p:nvGraphicFramePr>
        <p:xfrm>
          <a:off x="457200" y="1666875"/>
          <a:ext cx="8363272" cy="702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439145" imgH="5629310" progId="Excel.Sheet.8">
                  <p:embed/>
                </p:oleObj>
              </mc:Choice>
              <mc:Fallback>
                <p:oleObj name="Worksheet" r:id="rId2" imgW="8439145" imgH="5629310" progId="Excel.Sheet.8">
                  <p:embed/>
                  <p:pic>
                    <p:nvPicPr>
                      <p:cNvPr id="13315" name="Diagramm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66875"/>
                        <a:ext cx="8363272" cy="702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9A55136-30E9-44B2-92D8-776295813523}"/>
              </a:ext>
            </a:extLst>
          </p:cNvPr>
          <p:cNvSpPr txBox="1"/>
          <p:nvPr/>
        </p:nvSpPr>
        <p:spPr>
          <a:xfrm>
            <a:off x="899591" y="2060848"/>
            <a:ext cx="7667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e-DE" sz="3600" dirty="0"/>
              <a:t>学期论文（结合学期所学，撰写一篇</a:t>
            </a:r>
            <a:br>
              <a:rPr lang="de-DE" sz="3600" dirty="0"/>
            </a:br>
            <a:r>
              <a:rPr lang="zh-CN" altLang="de-DE" sz="3600" dirty="0"/>
              <a:t>以上汉字或单词的论文）成绩占</a:t>
            </a:r>
            <a:r>
              <a:rPr lang="de-DE" sz="3600" dirty="0"/>
              <a:t>70%</a:t>
            </a:r>
            <a:r>
              <a:rPr lang="zh-CN" altLang="de-DE" sz="3600" dirty="0"/>
              <a:t>。</a:t>
            </a:r>
            <a:endParaRPr lang="de-DE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Selling Points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独特的卖点</a:t>
            </a:r>
            <a:endParaRPr kumimoji="1"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0000" lnSpcReduction="20000"/>
          </a:bodyPr>
          <a:lstStyle/>
          <a:p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EU Expert Course –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counts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Diploma Supplement </a:t>
            </a:r>
            <a:b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(EU </a:t>
            </a:r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multilingualism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</a:p>
          <a:p>
            <a:r>
              <a:rPr lang="de-DE" altLang="zh-CN" sz="24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quality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based on experience in Germany (Bochum, Mainz/Germers-heim, UAL Munich, Witten), Italy (Rome III), the USA (Harvard, UVU)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质量：基于在德国、意大利、美国的经历</a:t>
            </a:r>
            <a:endParaRPr lang="de-DE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understand major literary trends with selection of extracts from main texts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理解重要课本中提取选择的主流文学趋向</a:t>
            </a:r>
            <a:endParaRPr lang="de-DE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 agree on: weight of grades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共同协议：成绩的比重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 agree on: your oral presentation will be documented in a wiki article and will be published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共同协议：你的口头展示会被收录到维基文章中并被公开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fellowship: get help of others and help others </a:t>
            </a:r>
            <a:r>
              <a:rPr lang="zh-CN" altLang="de-DE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同学</a:t>
            </a:r>
            <a:r>
              <a:rPr lang="de-DE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友谊：互帮互助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simple quizzes as reading response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对阅读反馈的简单测验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Garamond" panose="02020404030301010803" pitchFamily="18" charset="0"/>
              <a:buNone/>
            </a:pPr>
            <a:endParaRPr kumimoji="1"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2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kumimoji="1" lang="de-DE" altLang="zh-CN" dirty="0" err="1"/>
              <a:t>How</a:t>
            </a:r>
            <a:r>
              <a:rPr kumimoji="1" lang="de-DE" altLang="zh-CN" dirty="0"/>
              <a:t> </a:t>
            </a:r>
            <a:r>
              <a:rPr kumimoji="1" lang="de-DE" altLang="zh-CN" dirty="0" err="1"/>
              <a:t>to</a:t>
            </a:r>
            <a:r>
              <a:rPr kumimoji="1" lang="de-DE" altLang="zh-CN" dirty="0"/>
              <a:t> find </a:t>
            </a:r>
            <a:r>
              <a:rPr kumimoji="1" lang="de-DE" altLang="zh-CN" dirty="0" err="1"/>
              <a:t>resources</a:t>
            </a:r>
            <a:r>
              <a:rPr kumimoji="1" altLang="zh-CN" dirty="0"/>
              <a:t> </a:t>
            </a:r>
            <a:br>
              <a:rPr kumimoji="1" lang="de-DE" altLang="zh-CN" dirty="0"/>
            </a:br>
            <a:r>
              <a:rPr kumimoji="1" lang="zh-CN" altLang="de-DE" dirty="0"/>
              <a:t>怎麽能找到參考資料</a:t>
            </a:r>
            <a:endParaRPr kumimoji="1" lang="zh-CN" dirty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>
          <a:xfrm>
            <a:off x="800100" y="1988841"/>
            <a:ext cx="7543800" cy="4459586"/>
          </a:xfrm>
        </p:spPr>
        <p:txBody>
          <a:bodyPr/>
          <a:lstStyle/>
          <a:p>
            <a:r>
              <a:rPr kumimoji="1" lang="zh-CN" altLang="de-DE" dirty="0">
                <a:cs typeface="Arial" panose="020B0604020202020204" pitchFamily="34" charset="0"/>
              </a:rPr>
              <a:t>百科百度（起點，要看文章用的參考資料）</a:t>
            </a:r>
            <a:endParaRPr kumimoji="1" lang="de-DE" altLang="zh-CN" dirty="0">
              <a:cs typeface="Arial" panose="020B0604020202020204" pitchFamily="34" charset="0"/>
            </a:endParaRPr>
          </a:p>
          <a:p>
            <a:r>
              <a:rPr lang="de-DE"/>
              <a:t>https://gg.xueshu5.com/ </a:t>
            </a:r>
            <a:r>
              <a:rPr lang="en-US" dirty="0"/>
              <a:t>(</a:t>
            </a:r>
            <a:r>
              <a:rPr lang="de-DE" altLang="zh-CN" dirty="0"/>
              <a:t>MLA</a:t>
            </a:r>
            <a:r>
              <a:rPr lang="zh-CN" altLang="de-DE" dirty="0"/>
              <a:t>標準</a:t>
            </a:r>
            <a:r>
              <a:rPr lang="en-US" dirty="0"/>
              <a:t>)</a:t>
            </a:r>
          </a:p>
          <a:p>
            <a:r>
              <a:rPr lang="de-DE" altLang="zh-CN" dirty="0"/>
              <a:t>CNKI</a:t>
            </a:r>
          </a:p>
          <a:p>
            <a:r>
              <a:rPr lang="zh-CN" altLang="de-DE" dirty="0"/>
              <a:t>圖書館</a:t>
            </a:r>
            <a:endParaRPr lang="de-DE" altLang="zh-CN" dirty="0"/>
          </a:p>
          <a:p>
            <a:r>
              <a:rPr lang="de-DE" altLang="zh-CN" dirty="0"/>
              <a:t>tupian.baidu.com</a:t>
            </a:r>
            <a:r>
              <a:rPr lang="zh-CN" altLang="de-DE" dirty="0"/>
              <a:t>、</a:t>
            </a:r>
            <a:r>
              <a:rPr lang="de-DE" altLang="zh-CN" dirty="0" err="1"/>
              <a:t>ppt</a:t>
            </a:r>
            <a:r>
              <a:rPr lang="de-DE" altLang="zh-CN" dirty="0"/>
              <a:t> on </a:t>
            </a:r>
            <a:r>
              <a:rPr lang="de-DE" altLang="zh-CN" dirty="0" err="1"/>
              <a:t>baidu</a:t>
            </a:r>
            <a:endParaRPr lang="de-DE" altLang="zh-CN" dirty="0"/>
          </a:p>
          <a:p>
            <a:r>
              <a:rPr lang="de-DE" dirty="0" err="1"/>
              <a:t>Ishare</a:t>
            </a:r>
            <a:r>
              <a:rPr lang="de-DE" dirty="0"/>
              <a:t>? </a:t>
            </a:r>
            <a:r>
              <a:rPr lang="de-DE" dirty="0" err="1"/>
              <a:t>Douban</a:t>
            </a:r>
            <a:r>
              <a:rPr lang="de-DE" dirty="0"/>
              <a:t>? books.google.de?</a:t>
            </a:r>
          </a:p>
          <a:p>
            <a:endParaRPr kumimoji="1" lang="zh-CN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2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第一次上课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629650" cy="55892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Organizational Things.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time: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Choose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your presentation topic (existing topic)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Unit 1,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sentence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per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(ONLY FELLOW STUDENT CORRECTION)</a:t>
            </a:r>
          </a:p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 Unit 1.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Homework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Reflect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last time: Write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tip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translation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time: Unit 2,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sentence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endParaRPr lang="de-DE" altLang="zh-CN" sz="22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 Unit 2.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Homework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Reflect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last time: Write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tip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translation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time: Unit 3,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translate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sentence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…</a:t>
            </a:r>
          </a:p>
          <a:p>
            <a:pPr>
              <a:lnSpc>
                <a:spcPct val="150000"/>
              </a:lnSpc>
              <a:buNone/>
            </a:pP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16 Unit 15 –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new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book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topic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final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exam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paper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(THE EARLIER, THE BETTER FELLOW STUDENT CORRECTION)</a:t>
            </a:r>
          </a:p>
        </p:txBody>
      </p:sp>
    </p:spTree>
    <p:extLst>
      <p:ext uri="{BB962C8B-B14F-4D97-AF65-F5344CB8AC3E}">
        <p14:creationId xmlns:p14="http://schemas.microsoft.com/office/powerpoint/2010/main" val="3688123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43608" y="136649"/>
            <a:ext cx="7848872" cy="2716287"/>
          </a:xfrm>
        </p:spPr>
        <p:txBody>
          <a:bodyPr>
            <a:noAutofit/>
          </a:bodyPr>
          <a:lstStyle/>
          <a:p>
            <a:r>
              <a:rPr lang="de-DE" altLang="zh-CN" sz="28700" b="1" dirty="0">
                <a:latin typeface="Calibri" panose="020F0502020204030204" pitchFamily="34" charset="0"/>
                <a:cs typeface="Calibri" panose="020F0502020204030204" pitchFamily="34" charset="0"/>
              </a:rPr>
              <a:t>QUIZ</a:t>
            </a:r>
            <a:endParaRPr lang="de-DE" sz="4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496" y="3120951"/>
            <a:ext cx="6984776" cy="3600400"/>
          </a:xfrm>
        </p:spPr>
        <p:txBody>
          <a:bodyPr>
            <a:noAutofit/>
          </a:bodyPr>
          <a:lstStyle/>
          <a:p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  <a:hlinkClick r:id="rId3"/>
              </a:rPr>
              <a:t>http://menti.com</a:t>
            </a:r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</a:rPr>
              <a:t> </a:t>
            </a:r>
            <a:r>
              <a:rPr lang="de-DE" sz="11500" b="1" i="0" dirty="0">
                <a:solidFill>
                  <a:schemeClr val="tx1"/>
                </a:solidFill>
                <a:effectLst/>
                <a:latin typeface="MentiText"/>
              </a:rPr>
              <a:t>2727 7506</a:t>
            </a:r>
          </a:p>
          <a:p>
            <a:r>
              <a:rPr lang="de-DE" altLang="zh-CN" sz="30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https://www.menti.com/al9mzqvhgy4y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3FE00C3F-24D7-8B3B-3963-1AFF93CD6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49" y="4672882"/>
            <a:ext cx="2184475" cy="21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434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7020272" cy="3600400"/>
          </a:xfrm>
        </p:spPr>
        <p:txBody>
          <a:bodyPr>
            <a:noAutofit/>
          </a:bodyPr>
          <a:lstStyle/>
          <a:p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  <a:hlinkClick r:id="rId3"/>
              </a:rPr>
              <a:t>http://menti.com</a:t>
            </a:r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</a:rPr>
              <a:t> </a:t>
            </a:r>
            <a:r>
              <a:rPr lang="de-DE" sz="11500" b="1" i="0" dirty="0">
                <a:solidFill>
                  <a:schemeClr val="tx1"/>
                </a:solidFill>
                <a:effectLst/>
                <a:latin typeface="MentiText"/>
              </a:rPr>
              <a:t>4435 8061</a:t>
            </a:r>
          </a:p>
          <a:p>
            <a:r>
              <a:rPr lang="de-DE" altLang="zh-CN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https://www.menti.com/alu2eupgpyfx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B3AB2D8-71FB-46CD-9162-A07ED3535AC5}"/>
              </a:ext>
            </a:extLst>
          </p:cNvPr>
          <p:cNvSpPr txBox="1">
            <a:spLocks/>
          </p:cNvSpPr>
          <p:nvPr/>
        </p:nvSpPr>
        <p:spPr>
          <a:xfrm>
            <a:off x="827584" y="136649"/>
            <a:ext cx="7920880" cy="2716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zh-CN" sz="9600" b="1">
                <a:latin typeface="Calibri" panose="020F0502020204030204" pitchFamily="34" charset="0"/>
                <a:cs typeface="Calibri" panose="020F0502020204030204" pitchFamily="34" charset="0"/>
              </a:rPr>
              <a:t>Expectations?</a:t>
            </a:r>
            <a:br>
              <a:rPr lang="de-DE" altLang="zh-CN" sz="115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zh-CN" sz="11500" b="1">
                <a:latin typeface="Calibri" panose="020F0502020204030204" pitchFamily="34" charset="0"/>
                <a:cs typeface="Calibri" panose="020F0502020204030204" pitchFamily="34" charset="0"/>
              </a:rPr>
              <a:t>wordcloud</a:t>
            </a:r>
            <a:endParaRPr lang="de-DE" sz="28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5F9E55C2-30F3-796B-D2FF-7007C6F2F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29509"/>
            <a:ext cx="2328491" cy="23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2851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7020272" cy="3600400"/>
          </a:xfrm>
        </p:spPr>
        <p:txBody>
          <a:bodyPr>
            <a:noAutofit/>
          </a:bodyPr>
          <a:lstStyle/>
          <a:p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  <a:hlinkClick r:id="rId3"/>
              </a:rPr>
              <a:t>http://menti.com</a:t>
            </a:r>
            <a:r>
              <a:rPr lang="de-DE" sz="7200" b="1" i="0" dirty="0">
                <a:solidFill>
                  <a:srgbClr val="252B36"/>
                </a:solidFill>
                <a:effectLst/>
                <a:latin typeface="MentiText"/>
              </a:rPr>
              <a:t> </a:t>
            </a:r>
            <a:r>
              <a:rPr lang="de-DE" sz="11500" b="1" dirty="0">
                <a:solidFill>
                  <a:schemeClr val="tx1"/>
                </a:solidFill>
                <a:latin typeface="MentiText"/>
              </a:rPr>
              <a:t>3656 1034</a:t>
            </a:r>
            <a:endParaRPr lang="de-DE" sz="11500" b="1" i="0" dirty="0">
              <a:solidFill>
                <a:schemeClr val="tx1"/>
              </a:solidFill>
              <a:effectLst/>
              <a:latin typeface="MentiText"/>
            </a:endParaRPr>
          </a:p>
          <a:p>
            <a:r>
              <a:rPr lang="de-DE" altLang="zh-CN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https://www.menti.com/alcnjfxn1dg3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2A5DCF4-ABAA-486A-8F50-9140DFAAD81D}"/>
              </a:ext>
            </a:extLst>
          </p:cNvPr>
          <p:cNvSpPr txBox="1">
            <a:spLocks/>
          </p:cNvSpPr>
          <p:nvPr/>
        </p:nvSpPr>
        <p:spPr>
          <a:xfrm>
            <a:off x="683568" y="770149"/>
            <a:ext cx="7920880" cy="2716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Ask </a:t>
            </a:r>
            <a:r>
              <a:rPr lang="de-DE" altLang="zh-CN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teachers</a:t>
            </a:r>
            <a:r>
              <a:rPr lang="de-DE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zh-CN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anything</a:t>
            </a:r>
            <a:r>
              <a:rPr lang="de-DE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altLang="zh-CN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anonymously</a:t>
            </a:r>
            <a:r>
              <a:rPr lang="de-DE" altLang="zh-CN" sz="6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1400" b="1" dirty="0"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43001389-B18A-DC70-A0FB-7940F6E8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3329"/>
            <a:ext cx="2298328" cy="229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47205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E43838B4-6969-4560-966E-533E86FE6E79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</a:p>
        </p:txBody>
      </p:sp>
      <p:sp>
        <p:nvSpPr>
          <p:cNvPr id="37891" name="Rectangle 7">
            <a:extLst>
              <a:ext uri="{FF2B5EF4-FFF2-40B4-BE49-F238E27FC236}">
                <a16:creationId xmlns:a16="http://schemas.microsoft.com/office/drawing/2014/main" id="{BEF255CE-00B3-4B6D-B957-8FD4596E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第一周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231265"/>
            <a:ext cx="8629650" cy="543809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(Organizational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things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sz="22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Preparation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WeChat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group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rename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yourself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as</a:t>
            </a:r>
            <a:b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„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Wang </a:t>
            </a:r>
            <a:r>
              <a:rPr lang="en-US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Jianguo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王建国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21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级笔译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“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Register on course wiki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2"/>
              </a:rPr>
              <a:t>https://bit.ly/WIKIREG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(https://wiki.rub.de/uvu/index.php/Special:RequestAccount)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input your username and real name (PINYIN!!!), first time password “</a:t>
            </a:r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wikicaptcha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更多资源：打开维基网站，请点击登录、申请，然后输入用户名字和真实姓名（以拼音的方式，第一次登录密码是“</a:t>
            </a:r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wikicaptcha</a:t>
            </a:r>
            <a:r>
              <a:rPr lang="zh-CN" altLang="en-US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”）</a:t>
            </a: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Start 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https://meeting.tencent.com/dm/G5AyUV10B0XA, #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腾讯会议：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531-816-070,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VooV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shortlink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https://bit.ly/LangCult2022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(All students need to turn on camera or will be blocked by student assistant. If Tencent does not work, here is an emergency Zoom session: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  <a:hlinkClick r:id="rId3"/>
              </a:rPr>
              <a:t>https://bit.ly/ZOOMCOURSE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.)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4. Access our course website http://bit.ly/LCFALL2022</a:t>
            </a:r>
          </a:p>
          <a:p>
            <a:pPr eaLnBrk="1" hangingPunct="1">
              <a:buFont typeface="Garamond" panose="02020404030301010803" pitchFamily="18" charset="0"/>
              <a:buNone/>
            </a:pP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5. Rate topics http://bit.ly/Topics2022, take part in EU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survey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http://bit.ly/EU-SURVEY, 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 texts/ppt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lang="zh-CN" alt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9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07DD81A1-0DFE-4CC5-AFD9-B43B9A1717DE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878F4754-A4DF-4786-A923-8A74187B8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Oval 2">
            <a:extLst>
              <a:ext uri="{FF2B5EF4-FFF2-40B4-BE49-F238E27FC236}">
                <a16:creationId xmlns:a16="http://schemas.microsoft.com/office/drawing/2014/main" id="{014C79FA-C49A-49A2-9A76-3855CB451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08287" cy="2736850"/>
          </a:xfrm>
          <a:prstGeom prst="ellipse">
            <a:avLst/>
          </a:prstGeom>
          <a:solidFill>
            <a:srgbClr val="FF0000">
              <a:alpha val="50195"/>
            </a:srgbClr>
          </a:solidFill>
          <a:ln w="762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8251991-010D-48C7-8B04-11513E7165CC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传统的文化比较模块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9940" name="Oval 4">
            <a:extLst>
              <a:ext uri="{FF2B5EF4-FFF2-40B4-BE49-F238E27FC236}">
                <a16:creationId xmlns:a16="http://schemas.microsoft.com/office/drawing/2014/main" id="{48797972-8AC2-4B31-BE2D-A069C0D1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420938"/>
            <a:ext cx="2808287" cy="273685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94917" name="AutoShape 5">
            <a:extLst>
              <a:ext uri="{FF2B5EF4-FFF2-40B4-BE49-F238E27FC236}">
                <a16:creationId xmlns:a16="http://schemas.microsoft.com/office/drawing/2014/main" id="{08D7BFA4-EC01-4C22-BDA7-E8997B20A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205038"/>
            <a:ext cx="3455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94918" name="AutoShape 6">
            <a:extLst>
              <a:ext uri="{FF2B5EF4-FFF2-40B4-BE49-F238E27FC236}">
                <a16:creationId xmlns:a16="http://schemas.microsoft.com/office/drawing/2014/main" id="{C29AFB6D-CCE1-4333-AEF4-7D6BB25E6ED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484438" y="4941888"/>
            <a:ext cx="3455987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9F4D1"/>
              </a:gs>
              <a:gs pos="100000">
                <a:srgbClr val="FF0000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488C5C4E-E0D8-41F8-941A-6C75956CD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8162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 sz="2800" dirty="0">
                <a:solidFill>
                  <a:srgbClr val="000066"/>
                </a:solidFill>
                <a:latin typeface="SimHei" panose="02010609060101010101" pitchFamily="49" charset="-122"/>
              </a:rPr>
              <a:t>1.</a:t>
            </a:r>
            <a:r>
              <a:rPr lang="zh-CN" altLang="de-DE" sz="2800" dirty="0">
                <a:solidFill>
                  <a:srgbClr val="000066"/>
                </a:solidFill>
                <a:latin typeface="SimHei" panose="02010609060101010101" pitchFamily="49" charset="-122"/>
              </a:rPr>
              <a:t> 种族</a:t>
            </a:r>
            <a:r>
              <a:rPr lang="de-DE" altLang="zh-CN" sz="2800" dirty="0">
                <a:solidFill>
                  <a:srgbClr val="000066"/>
                </a:solidFill>
                <a:latin typeface="SimHei" panose="02010609060101010101" pitchFamily="49" charset="-122"/>
              </a:rPr>
              <a:t>/</a:t>
            </a:r>
            <a:r>
              <a:rPr lang="zh-CN" altLang="de-DE" sz="2800" dirty="0">
                <a:solidFill>
                  <a:srgbClr val="000066"/>
                </a:solidFill>
                <a:latin typeface="SimHei" panose="02010609060101010101" pitchFamily="49" charset="-122"/>
              </a:rPr>
              <a:t>民族中心主义的观点持续了上千年：自我文化主观定义外来文化。</a:t>
            </a:r>
            <a:r>
              <a:rPr lang="de-DE" altLang="zh-CN" sz="2800" b="1" dirty="0">
                <a:solidFill>
                  <a:srgbClr val="000066"/>
                </a:solidFill>
                <a:latin typeface="Avenir 45" pitchFamily="2" charset="0"/>
              </a:rPr>
              <a:t>Perlmutter (1965)</a:t>
            </a:r>
          </a:p>
        </p:txBody>
      </p:sp>
      <p:sp>
        <p:nvSpPr>
          <p:cNvPr id="294920" name="Text Box 8">
            <a:extLst>
              <a:ext uri="{FF2B5EF4-FFF2-40B4-BE49-F238E27FC236}">
                <a16:creationId xmlns:a16="http://schemas.microsoft.com/office/drawing/2014/main" id="{822FFD43-A359-4500-9AEC-8CD79A50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695450"/>
            <a:ext cx="18351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例如：中国</a:t>
            </a:r>
            <a:b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</a:br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被翻译为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Avenir 45" pitchFamily="2" charset="0"/>
                <a:cs typeface="Arial" panose="020B0604020202020204" pitchFamily="34" charset="0"/>
              </a:rPr>
              <a:t>“</a:t>
            </a:r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中心王国</a:t>
            </a:r>
            <a:r>
              <a:rPr lang="zh-CN" altLang="de-DE" sz="2000">
                <a:solidFill>
                  <a:srgbClr val="000066"/>
                </a:solidFill>
                <a:latin typeface="Avenir 45" pitchFamily="2" charset="0"/>
                <a:cs typeface="Arial" panose="020B0604020202020204" pitchFamily="34" charset="0"/>
              </a:rPr>
              <a:t>”</a:t>
            </a:r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罗马帝国，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拿破仑，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帝国主义，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殖民主义，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基督教化，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法西斯。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相近的：</a:t>
            </a:r>
          </a:p>
          <a:p>
            <a:pPr eaLnBrk="1" hangingPunct="1"/>
            <a:r>
              <a:rPr lang="zh-CN" altLang="de-DE" sz="2000">
                <a:solidFill>
                  <a:srgbClr val="000066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伊斯兰教</a:t>
            </a:r>
            <a:endParaRPr lang="de-DE" altLang="zh-CN" sz="2000" b="1">
              <a:solidFill>
                <a:srgbClr val="000066"/>
              </a:solidFill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  <p:bldP spid="31747" grpId="0"/>
      <p:bldP spid="294917" grpId="0" animBg="1"/>
      <p:bldP spid="294918" grpId="0" animBg="1"/>
      <p:bldP spid="2949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Oval 2">
            <a:extLst>
              <a:ext uri="{FF2B5EF4-FFF2-40B4-BE49-F238E27FC236}">
                <a16:creationId xmlns:a16="http://schemas.microsoft.com/office/drawing/2014/main" id="{9844B82E-1BE7-45F2-9D4F-F10FC5961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08287" cy="2736850"/>
          </a:xfrm>
          <a:prstGeom prst="ellipse">
            <a:avLst/>
          </a:prstGeom>
          <a:solidFill>
            <a:srgbClr val="FF0000">
              <a:alpha val="79999"/>
            </a:srgbClr>
          </a:solidFill>
          <a:ln w="762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0963" name="Oval 4">
            <a:extLst>
              <a:ext uri="{FF2B5EF4-FFF2-40B4-BE49-F238E27FC236}">
                <a16:creationId xmlns:a16="http://schemas.microsoft.com/office/drawing/2014/main" id="{4463C870-87BA-4DA0-BC4A-593B6263A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420938"/>
            <a:ext cx="2808287" cy="2736850"/>
          </a:xfrm>
          <a:prstGeom prst="ellipse">
            <a:avLst/>
          </a:prstGeom>
          <a:solidFill>
            <a:srgbClr val="FF0000"/>
          </a:solidFill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      </a:t>
            </a:r>
          </a:p>
        </p:txBody>
      </p:sp>
      <p:sp>
        <p:nvSpPr>
          <p:cNvPr id="286725" name="AutoShape 5">
            <a:extLst>
              <a:ext uri="{FF2B5EF4-FFF2-40B4-BE49-F238E27FC236}">
                <a16:creationId xmlns:a16="http://schemas.microsoft.com/office/drawing/2014/main" id="{A3DBCCF5-4CBD-492C-9A6E-71C6180A6409}"/>
              </a:ext>
            </a:extLst>
          </p:cNvPr>
          <p:cNvSpPr>
            <a:spLocks noChangeArrowheads="1"/>
          </p:cNvSpPr>
          <p:nvPr/>
        </p:nvSpPr>
        <p:spPr bwMode="auto">
          <a:xfrm rot="1320000">
            <a:off x="2771775" y="4221163"/>
            <a:ext cx="34559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6726" name="AutoShape 6">
            <a:extLst>
              <a:ext uri="{FF2B5EF4-FFF2-40B4-BE49-F238E27FC236}">
                <a16:creationId xmlns:a16="http://schemas.microsoft.com/office/drawing/2014/main" id="{9E3F5DEA-A2CF-4FF6-AC89-7EFE1391ED0E}"/>
              </a:ext>
            </a:extLst>
          </p:cNvPr>
          <p:cNvSpPr>
            <a:spLocks noChangeArrowheads="1"/>
          </p:cNvSpPr>
          <p:nvPr/>
        </p:nvSpPr>
        <p:spPr bwMode="auto">
          <a:xfrm rot="-1320000">
            <a:off x="2771775" y="2854325"/>
            <a:ext cx="34559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9F4D1"/>
              </a:gs>
            </a:gsLst>
            <a:lin ang="0" scaled="1"/>
          </a:gra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0966" name="Rectangle 7">
            <a:extLst>
              <a:ext uri="{FF2B5EF4-FFF2-40B4-BE49-F238E27FC236}">
                <a16:creationId xmlns:a16="http://schemas.microsoft.com/office/drawing/2014/main" id="{29D491CE-323A-41EC-97A4-AC230FE9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2.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通过文化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A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里的科学家的解释来了解文化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B,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但这些观点也只是片面，不完全的。</a:t>
            </a:r>
            <a:r>
              <a:rPr lang="de-DE" altLang="zh-CN" b="1">
                <a:solidFill>
                  <a:srgbClr val="000066"/>
                </a:solidFill>
                <a:latin typeface="Avenir 45" pitchFamily="2" charset="0"/>
              </a:rPr>
              <a:t>Perlmutter (1965)</a:t>
            </a:r>
          </a:p>
        </p:txBody>
      </p:sp>
      <p:sp>
        <p:nvSpPr>
          <p:cNvPr id="40967" name="Rectangle 8">
            <a:extLst>
              <a:ext uri="{FF2B5EF4-FFF2-40B4-BE49-F238E27FC236}">
                <a16:creationId xmlns:a16="http://schemas.microsoft.com/office/drawing/2014/main" id="{5FD410C8-7DE6-49A3-9C25-84E1B4E75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endParaRPr lang="de-DE" altLang="zh-CN" sz="36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animBg="1"/>
      <p:bldP spid="286725" grpId="0" animBg="1"/>
      <p:bldP spid="2867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Oval 2">
            <a:extLst>
              <a:ext uri="{FF2B5EF4-FFF2-40B4-BE49-F238E27FC236}">
                <a16:creationId xmlns:a16="http://schemas.microsoft.com/office/drawing/2014/main" id="{D7206776-8CA2-4678-8457-DB4BA0BBC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08287" cy="2736850"/>
          </a:xfrm>
          <a:prstGeom prst="ellipse">
            <a:avLst/>
          </a:prstGeom>
          <a:solidFill>
            <a:srgbClr val="00FF00">
              <a:alpha val="79999"/>
            </a:srgbClr>
          </a:solidFill>
          <a:ln w="762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7748" name="Oval 4">
            <a:extLst>
              <a:ext uri="{FF2B5EF4-FFF2-40B4-BE49-F238E27FC236}">
                <a16:creationId xmlns:a16="http://schemas.microsoft.com/office/drawing/2014/main" id="{F7FC3EE0-D40A-46DB-9C67-A021058F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420938"/>
            <a:ext cx="2808287" cy="2736850"/>
          </a:xfrm>
          <a:prstGeom prst="ellipse">
            <a:avLst/>
          </a:prstGeom>
          <a:solidFill>
            <a:srgbClr val="FF0000">
              <a:alpha val="79999"/>
            </a:srgbClr>
          </a:solidFill>
          <a:ln w="63500">
            <a:solidFill>
              <a:schemeClr val="bg2"/>
            </a:solidFill>
            <a:prstDash val="lgDashDotDot"/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12162D8A-85ED-48C1-AAA5-AFDD46759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3.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辩证的观点：意识到文化平等，同时意识到所有的文化是被其他文化定义的。</a:t>
            </a:r>
            <a:r>
              <a:rPr lang="de-DE" altLang="zh-CN" b="1">
                <a:solidFill>
                  <a:srgbClr val="000066"/>
                </a:solidFill>
                <a:latin typeface="Avenir 45" pitchFamily="2" charset="0"/>
              </a:rPr>
              <a:t>Perlmutter (1965)</a:t>
            </a:r>
          </a:p>
        </p:txBody>
      </p:sp>
      <p:sp>
        <p:nvSpPr>
          <p:cNvPr id="287750" name="AutoShape 6">
            <a:extLst>
              <a:ext uri="{FF2B5EF4-FFF2-40B4-BE49-F238E27FC236}">
                <a16:creationId xmlns:a16="http://schemas.microsoft.com/office/drawing/2014/main" id="{FA5FF34C-A6BE-419A-A02C-59D382CC7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205038"/>
            <a:ext cx="17287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7751" name="AutoShape 7">
            <a:extLst>
              <a:ext uri="{FF2B5EF4-FFF2-40B4-BE49-F238E27FC236}">
                <a16:creationId xmlns:a16="http://schemas.microsoft.com/office/drawing/2014/main" id="{261C853F-4EB8-4A5A-9329-06E126FD4C8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6100" y="2205038"/>
            <a:ext cx="1728788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7752" name="AutoShape 8">
            <a:extLst>
              <a:ext uri="{FF2B5EF4-FFF2-40B4-BE49-F238E27FC236}">
                <a16:creationId xmlns:a16="http://schemas.microsoft.com/office/drawing/2014/main" id="{3CADF68E-9B35-47B4-926F-CD6330552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870450"/>
            <a:ext cx="17287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7753" name="AutoShape 9">
            <a:extLst>
              <a:ext uri="{FF2B5EF4-FFF2-40B4-BE49-F238E27FC236}">
                <a16:creationId xmlns:a16="http://schemas.microsoft.com/office/drawing/2014/main" id="{55D28563-DFC7-474F-B3F2-A3E74EB538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356100" y="4870450"/>
            <a:ext cx="1728788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>
              <a:alpha val="79999"/>
            </a:srgbClr>
          </a:solidFill>
          <a:ln w="762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1993" name="Rectangle 10">
            <a:extLst>
              <a:ext uri="{FF2B5EF4-FFF2-40B4-BE49-F238E27FC236}">
                <a16:creationId xmlns:a16="http://schemas.microsoft.com/office/drawing/2014/main" id="{2580D291-97B7-4FFC-837A-8B77DAE4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endParaRPr lang="de-DE" altLang="zh-CN" sz="36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 animBg="1"/>
      <p:bldP spid="287748" grpId="0" animBg="1"/>
      <p:bldP spid="287750" grpId="0" animBg="1"/>
      <p:bldP spid="287751" grpId="0" animBg="1"/>
      <p:bldP spid="287752" grpId="0" animBg="1"/>
      <p:bldP spid="2877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val 2">
            <a:extLst>
              <a:ext uri="{FF2B5EF4-FFF2-40B4-BE49-F238E27FC236}">
                <a16:creationId xmlns:a16="http://schemas.microsoft.com/office/drawing/2014/main" id="{4CE886D4-F13B-4A89-8F5B-12DD0ACB9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420938"/>
            <a:ext cx="2808287" cy="2736850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solidFill>
                  <a:srgbClr val="000000"/>
                </a:solidFill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3011" name="Oval 4">
            <a:extLst>
              <a:ext uri="{FF2B5EF4-FFF2-40B4-BE49-F238E27FC236}">
                <a16:creationId xmlns:a16="http://schemas.microsoft.com/office/drawing/2014/main" id="{A312B17D-89AC-4A1C-A619-B7A04F434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420938"/>
            <a:ext cx="2808288" cy="2736850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 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8B9D855B-13D8-43E5-8E7D-0C17D3413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4.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对话的观点：通过持续的讨论以及参与者相互间平等的沟通达到自我及相互定义。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 </a:t>
            </a:r>
            <a:r>
              <a:rPr lang="de-DE" altLang="zh-CN" b="1">
                <a:solidFill>
                  <a:srgbClr val="000066"/>
                </a:solidFill>
                <a:latin typeface="Avenir 45" pitchFamily="2" charset="0"/>
              </a:rPr>
              <a:t>Yoshikawa (1982)</a:t>
            </a:r>
          </a:p>
        </p:txBody>
      </p:sp>
      <p:sp>
        <p:nvSpPr>
          <p:cNvPr id="288774" name="AutoShape 6">
            <a:extLst>
              <a:ext uri="{FF2B5EF4-FFF2-40B4-BE49-F238E27FC236}">
                <a16:creationId xmlns:a16="http://schemas.microsoft.com/office/drawing/2014/main" id="{A2C381AA-29B5-4C52-90BB-050B4E848DA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877050" y="3573463"/>
            <a:ext cx="431800" cy="431800"/>
          </a:xfrm>
          <a:prstGeom prst="flowChartExtra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88775" name="AutoShape 7">
            <a:extLst>
              <a:ext uri="{FF2B5EF4-FFF2-40B4-BE49-F238E27FC236}">
                <a16:creationId xmlns:a16="http://schemas.microsoft.com/office/drawing/2014/main" id="{CA24F9F3-E2E7-42DB-9344-C94F64A33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429000"/>
            <a:ext cx="431800" cy="431800"/>
          </a:xfrm>
          <a:prstGeom prst="flowChartExtra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43015" name="Rectangle 8">
            <a:extLst>
              <a:ext uri="{FF2B5EF4-FFF2-40B4-BE49-F238E27FC236}">
                <a16:creationId xmlns:a16="http://schemas.microsoft.com/office/drawing/2014/main" id="{553D0336-4C1A-4AC7-BCA2-6EEA1B49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76250"/>
            <a:ext cx="8353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600" b="1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endParaRPr lang="de-DE" altLang="zh-CN" sz="36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8555E-6 C -4.44444E-6 0.10913 -0.06701 0.1993 -0.14843 0.1993 C -0.24375 0.1993 -0.27812 0.09942 -0.2927 0.03954 L -0.30763 -0.04 C -0.32239 -0.09989 -0.35902 -0.19931 -0.46718 -0.19931 C -0.53628 -0.19931 -0.61423 -0.10983 -0.61423 2.48555E-6 C -0.61423 0.10913 -0.53628 0.1993 -0.46718 0.1993 C -0.35902 0.1993 -0.32239 0.09942 -0.30763 0.03954 L -0.2927 -0.04 C -0.27812 -0.09989 -0.24375 -0.19931 -0.14843 -0.19931 C -0.06701 -0.19931 -4.44444E-6 -0.10983 -4.44444E-6 2.48555E-6 Z 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1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0.02081 C -4.72222E-6 -0.08856 0.06702 -0.17827 0.14844 -0.17827 C 0.24375 -0.17827 0.27796 -0.07862 0.29254 -0.01873 L 0.30764 0.06081 C 0.3224 0.12069 0.35886 0.22034 0.46702 0.22034 C 0.53629 0.22034 0.61441 0.13063 0.61441 0.02081 C 0.61441 -0.08856 0.53629 -0.17827 0.46702 -0.17827 C 0.35886 -0.17827 0.3224 -0.07862 0.30764 -0.01873 L 0.29254 0.06081 C 0.27796 0.12069 0.24375 0.22034 0.14844 0.22034 C 0.06702 0.22034 -4.72222E-6 0.13063 -4.72222E-6 0.02081 Z " pathEditMode="relative" rAng="0" ptsTypes="ffFffffFfff">
                                      <p:cBhvr>
                                        <p:cTn id="10" dur="20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12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4" grpId="0" animBg="1"/>
      <p:bldP spid="288774" grpId="1" animBg="1"/>
      <p:bldP spid="288775" grpId="0" animBg="1"/>
      <p:bldP spid="28877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DFAAE1A0-5A5D-4DC8-A237-E7C5796A7CA8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0D15429-CA85-46D9-886C-49B8778A9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7DDC43D2-20A8-4AAF-AB77-987F542C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及讨论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Oval 4">
            <a:extLst>
              <a:ext uri="{FF2B5EF4-FFF2-40B4-BE49-F238E27FC236}">
                <a16:creationId xmlns:a16="http://schemas.microsoft.com/office/drawing/2014/main" id="{A75ADB93-4F2E-4EE2-8DCE-DA9109C8D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420938"/>
            <a:ext cx="2808287" cy="2736850"/>
          </a:xfrm>
          <a:prstGeom prst="ellipse">
            <a:avLst/>
          </a:prstGeom>
          <a:solidFill>
            <a:srgbClr val="00FF00">
              <a:alpha val="50195"/>
            </a:srgb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89797" name="Oval 5">
            <a:extLst>
              <a:ext uri="{FF2B5EF4-FFF2-40B4-BE49-F238E27FC236}">
                <a16:creationId xmlns:a16="http://schemas.microsoft.com/office/drawing/2014/main" id="{C6804B2F-C4D8-4235-9AA5-52D96FD15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420938"/>
            <a:ext cx="2808288" cy="2736850"/>
          </a:xfrm>
          <a:prstGeom prst="ellipse">
            <a:avLst/>
          </a:prstGeom>
          <a:solidFill>
            <a:srgbClr val="FF0000">
              <a:alpha val="50195"/>
            </a:srgbClr>
          </a:soli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D4CFFAED-B30C-4384-854C-6D88B123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85775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5061" name="Text Box 7">
            <a:extLst>
              <a:ext uri="{FF2B5EF4-FFF2-40B4-BE49-F238E27FC236}">
                <a16:creationId xmlns:a16="http://schemas.microsoft.com/office/drawing/2014/main" id="{11829522-8B08-49C8-99E1-471D632D7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45125"/>
            <a:ext cx="8207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1.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通过以下活动更新传统模块：</a:t>
            </a: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1.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交集：文化不是单独的圈。（例如：人类的共性，相似的发展）</a:t>
            </a:r>
            <a:endParaRPr lang="de-DE" altLang="de-DE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L 0.06701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04323 3.7037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 animBg="1"/>
      <p:bldP spid="289796" grpId="1" animBg="1"/>
      <p:bldP spid="289797" grpId="0" animBg="1"/>
      <p:bldP spid="28979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2">
            <a:extLst>
              <a:ext uri="{FF2B5EF4-FFF2-40B4-BE49-F238E27FC236}">
                <a16:creationId xmlns:a16="http://schemas.microsoft.com/office/drawing/2014/main" id="{2DDB5C24-0733-4344-A8B7-B461C449B9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9388" y="619125"/>
            <a:ext cx="6546850" cy="6626225"/>
            <a:chOff x="249" y="390"/>
            <a:chExt cx="4124" cy="4174"/>
          </a:xfrm>
        </p:grpSpPr>
        <p:graphicFrame>
          <p:nvGraphicFramePr>
            <p:cNvPr id="5" name="Diagramm 4">
              <a:extLst>
                <a:ext uri="{FF2B5EF4-FFF2-40B4-BE49-F238E27FC236}">
                  <a16:creationId xmlns:a16="http://schemas.microsoft.com/office/drawing/2014/main" id="{7239CBEE-07C1-4879-B8F0-A49E7AC2A1D4}"/>
                </a:ext>
              </a:extLst>
            </p:cNvPr>
            <p:cNvGraphicFramePr/>
            <p:nvPr/>
          </p:nvGraphicFramePr>
          <p:xfrm>
            <a:off x="249" y="390"/>
            <a:ext cx="4124" cy="41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Text Box 10">
              <a:extLst>
                <a:ext uri="{FF2B5EF4-FFF2-40B4-BE49-F238E27FC236}">
                  <a16:creationId xmlns:a16="http://schemas.microsoft.com/office/drawing/2014/main" id="{5AB34662-CC95-415B-B554-C640DE180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2252"/>
              <a:ext cx="738" cy="3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00FF00">
                          <a:alpha val="50000"/>
                        </a:srgbClr>
                      </a:gs>
                      <a:gs pos="100000">
                        <a:srgbClr val="00FF00">
                          <a:gamma/>
                          <a:shade val="627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108788" tIns="54395" rIns="108788" bIns="54395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de-DE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文化</a:t>
              </a:r>
              <a:r>
                <a:rPr kumimoji="0" lang="de-DE" altLang="zh-CN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" name="Text Box 13">
              <a:extLst>
                <a:ext uri="{FF2B5EF4-FFF2-40B4-BE49-F238E27FC236}">
                  <a16:creationId xmlns:a16="http://schemas.microsoft.com/office/drawing/2014/main" id="{260E631C-92A2-4990-8E13-2B71F479F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854"/>
              <a:ext cx="654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>
                          <a:alpha val="0"/>
                        </a:srgbClr>
                      </a:gs>
                      <a:gs pos="100000">
                        <a:srgbClr val="FF0000">
                          <a:gamma/>
                          <a:tint val="93725"/>
                          <a:invGamma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91240B29-F687-4F45-9708-019B960494DF}">
                <a14:hiddenLine xmlns:a14="http://schemas.microsoft.com/office/drawing/2010/main" w="76200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de-DE" sz="2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中心</a:t>
              </a:r>
              <a:r>
                <a:rPr kumimoji="0" lang="de-DE" altLang="zh-CN" sz="27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4108" name="Rectangle 12">
            <a:extLst>
              <a:ext uri="{FF2B5EF4-FFF2-40B4-BE49-F238E27FC236}">
                <a16:creationId xmlns:a16="http://schemas.microsoft.com/office/drawing/2014/main" id="{F8D42B11-DC85-4420-AF3B-9EBC3387A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451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2.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文化内部的复杂性</a:t>
            </a:r>
            <a:endParaRPr lang="de-DE" altLang="zh-CN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109" name="Rectangle 14">
            <a:extLst>
              <a:ext uri="{FF2B5EF4-FFF2-40B4-BE49-F238E27FC236}">
                <a16:creationId xmlns:a16="http://schemas.microsoft.com/office/drawing/2014/main" id="{54E07FC7-4267-4C37-8C65-B7B525A3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57213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2">
            <a:extLst>
              <a:ext uri="{FF2B5EF4-FFF2-40B4-BE49-F238E27FC236}">
                <a16:creationId xmlns:a16="http://schemas.microsoft.com/office/drawing/2014/main" id="{894BB4ED-1330-4F32-B567-E06039B14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060575"/>
            <a:ext cx="3529012" cy="3455988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背景文化要求较高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例如：中国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E3D47302-1AE7-4D3E-A44E-8F0DB191A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445125"/>
            <a:ext cx="77724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zh-CN" altLang="en-US" sz="2200" b="1">
              <a:solidFill>
                <a:schemeClr val="accent2"/>
              </a:solidFill>
              <a:latin typeface="SimHei" panose="02010609060101010101" pitchFamily="49" charset="-122"/>
            </a:endParaRPr>
          </a:p>
        </p:txBody>
      </p:sp>
      <p:sp>
        <p:nvSpPr>
          <p:cNvPr id="46084" name="Oval 5">
            <a:extLst>
              <a:ext uri="{FF2B5EF4-FFF2-40B4-BE49-F238E27FC236}">
                <a16:creationId xmlns:a16="http://schemas.microsoft.com/office/drawing/2014/main" id="{AC5B6F87-D810-4797-BF02-7BAD0002B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420938"/>
            <a:ext cx="2808288" cy="27368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背景文化要求低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/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例如：</a:t>
            </a:r>
            <a:r>
              <a:rPr lang="de-DE" altLang="zh-CN" sz="2800">
                <a:latin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de-DE" sz="2800">
                <a:latin typeface="SimHei" panose="02010609060101010101" pitchFamily="49" charset="-122"/>
                <a:cs typeface="Arial" panose="020B0604020202020204" pitchFamily="34" charset="0"/>
              </a:rPr>
              <a:t>德国</a:t>
            </a:r>
            <a:endParaRPr lang="de-DE" altLang="zh-CN" sz="28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6085" name="Rectangle 6">
            <a:extLst>
              <a:ext uri="{FF2B5EF4-FFF2-40B4-BE49-F238E27FC236}">
                <a16:creationId xmlns:a16="http://schemas.microsoft.com/office/drawing/2014/main" id="{1EAF52C5-0EBF-4119-8749-0B8894990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6086" name="Text Box 7">
            <a:extLst>
              <a:ext uri="{FF2B5EF4-FFF2-40B4-BE49-F238E27FC236}">
                <a16:creationId xmlns:a16="http://schemas.microsoft.com/office/drawing/2014/main" id="{91C5F3F2-3766-479D-B34C-A53CF241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589588"/>
            <a:ext cx="77041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</a:rPr>
              <a:t>3.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文化的含量不会相同： </a:t>
            </a:r>
            <a:r>
              <a:rPr lang="de-DE" altLang="zh-CN">
                <a:solidFill>
                  <a:srgbClr val="000066"/>
                </a:solidFill>
                <a:latin typeface="Avenir 45" pitchFamily="2" charset="0"/>
              </a:rPr>
              <a:t>Edward Hall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将文化</a:t>
            </a:r>
            <a:b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</a:rPr>
              <a:t>分为背景文化要求较高和低的不同等级。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Freeform 2">
            <a:extLst>
              <a:ext uri="{FF2B5EF4-FFF2-40B4-BE49-F238E27FC236}">
                <a16:creationId xmlns:a16="http://schemas.microsoft.com/office/drawing/2014/main" id="{CA6EFD11-98D1-4D5F-9381-4147E2983B91}"/>
              </a:ext>
            </a:extLst>
          </p:cNvPr>
          <p:cNvSpPr>
            <a:spLocks/>
          </p:cNvSpPr>
          <p:nvPr/>
        </p:nvSpPr>
        <p:spPr bwMode="auto">
          <a:xfrm>
            <a:off x="2949575" y="17732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3964A9D7-29FF-4E7F-885A-677E9EB76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3333750"/>
            <a:ext cx="11414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 b="1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 b="1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9141" name="Text Box 5">
            <a:extLst>
              <a:ext uri="{FF2B5EF4-FFF2-40B4-BE49-F238E27FC236}">
                <a16:creationId xmlns:a16="http://schemas.microsoft.com/office/drawing/2014/main" id="{45642374-8660-4997-A494-B32431E27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775" y="2325688"/>
            <a:ext cx="208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宗教，信仰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2" name="Text Box 6">
            <a:extLst>
              <a:ext uri="{FF2B5EF4-FFF2-40B4-BE49-F238E27FC236}">
                <a16:creationId xmlns:a16="http://schemas.microsoft.com/office/drawing/2014/main" id="{A5C5F54F-8EF8-42BD-8370-688BA256C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4557713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语言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3" name="Text Box 7">
            <a:extLst>
              <a:ext uri="{FF2B5EF4-FFF2-40B4-BE49-F238E27FC236}">
                <a16:creationId xmlns:a16="http://schemas.microsoft.com/office/drawing/2014/main" id="{F40EE4CE-436B-4670-87F5-E65F935E5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1244600"/>
            <a:ext cx="2851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人与人相互关系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4" name="Text Box 8">
            <a:extLst>
              <a:ext uri="{FF2B5EF4-FFF2-40B4-BE49-F238E27FC236}">
                <a16:creationId xmlns:a16="http://schemas.microsoft.com/office/drawing/2014/main" id="{14385EF2-4E8D-43CB-BE8E-0E4DB63C9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1317625"/>
            <a:ext cx="1327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正义感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5" name="Text Box 9">
            <a:extLst>
              <a:ext uri="{FF2B5EF4-FFF2-40B4-BE49-F238E27FC236}">
                <a16:creationId xmlns:a16="http://schemas.microsoft.com/office/drawing/2014/main" id="{529F02C8-F7A7-45C5-A97A-C0E52F3F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244600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时尚</a:t>
            </a:r>
          </a:p>
        </p:txBody>
      </p:sp>
      <p:sp>
        <p:nvSpPr>
          <p:cNvPr id="219146" name="Text Box 10">
            <a:extLst>
              <a:ext uri="{FF2B5EF4-FFF2-40B4-BE49-F238E27FC236}">
                <a16:creationId xmlns:a16="http://schemas.microsoft.com/office/drawing/2014/main" id="{D6E0E2B9-C367-4F07-BCA9-CC703020B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3333750"/>
            <a:ext cx="2089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身体的理解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7" name="Text Box 11">
            <a:extLst>
              <a:ext uri="{FF2B5EF4-FFF2-40B4-BE49-F238E27FC236}">
                <a16:creationId xmlns:a16="http://schemas.microsoft.com/office/drawing/2014/main" id="{6359387B-94E2-46BA-9139-1AFCE7BD8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5" y="2468563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烹饪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48" name="Text Box 12">
            <a:extLst>
              <a:ext uri="{FF2B5EF4-FFF2-40B4-BE49-F238E27FC236}">
                <a16:creationId xmlns:a16="http://schemas.microsoft.com/office/drawing/2014/main" id="{4E57C939-2FA8-4514-A352-D978C16A8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4918075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神话</a:t>
            </a:r>
          </a:p>
        </p:txBody>
      </p:sp>
      <p:sp>
        <p:nvSpPr>
          <p:cNvPr id="219149" name="Text Box 13">
            <a:extLst>
              <a:ext uri="{FF2B5EF4-FFF2-40B4-BE49-F238E27FC236}">
                <a16:creationId xmlns:a16="http://schemas.microsoft.com/office/drawing/2014/main" id="{54DEE448-569F-45C7-A1F9-282E1674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688" y="5637213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交流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0" name="AutoShape 14">
            <a:extLst>
              <a:ext uri="{FF2B5EF4-FFF2-40B4-BE49-F238E27FC236}">
                <a16:creationId xmlns:a16="http://schemas.microsoft.com/office/drawing/2014/main" id="{FCAF9D34-8D3E-4A6A-8B19-DADDF7F55379}"/>
              </a:ext>
            </a:extLst>
          </p:cNvPr>
          <p:cNvSpPr>
            <a:spLocks noChangeArrowheads="1"/>
          </p:cNvSpPr>
          <p:nvPr/>
        </p:nvSpPr>
        <p:spPr bwMode="auto">
          <a:xfrm rot="-177415">
            <a:off x="5435600" y="3429000"/>
            <a:ext cx="2544763" cy="850900"/>
          </a:xfrm>
          <a:prstGeom prst="rightArrow">
            <a:avLst>
              <a:gd name="adj1" fmla="val 50000"/>
              <a:gd name="adj2" fmla="val 74767"/>
            </a:avLst>
          </a:prstGeom>
          <a:gradFill rotWithShape="1">
            <a:gsLst>
              <a:gs pos="0">
                <a:srgbClr val="FF0000">
                  <a:alpha val="0"/>
                </a:srgbClr>
              </a:gs>
              <a:gs pos="100000">
                <a:srgbClr val="FF101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复杂化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1" name="Text Box 15">
            <a:extLst>
              <a:ext uri="{FF2B5EF4-FFF2-40B4-BE49-F238E27FC236}">
                <a16:creationId xmlns:a16="http://schemas.microsoft.com/office/drawing/2014/main" id="{8E87672B-B4E2-424C-B70B-F61F0F52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8" y="3621088"/>
            <a:ext cx="946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音乐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9152" name="AutoShape 16">
            <a:extLst>
              <a:ext uri="{FF2B5EF4-FFF2-40B4-BE49-F238E27FC236}">
                <a16:creationId xmlns:a16="http://schemas.microsoft.com/office/drawing/2014/main" id="{202FF0CA-141C-4126-8DBF-7D383BDCA087}"/>
              </a:ext>
            </a:extLst>
          </p:cNvPr>
          <p:cNvSpPr>
            <a:spLocks noChangeArrowheads="1"/>
          </p:cNvSpPr>
          <p:nvPr/>
        </p:nvSpPr>
        <p:spPr bwMode="auto">
          <a:xfrm rot="-1249713">
            <a:off x="349250" y="4289425"/>
            <a:ext cx="3529013" cy="936625"/>
          </a:xfrm>
          <a:prstGeom prst="leftArrow">
            <a:avLst>
              <a:gd name="adj1" fmla="val 50000"/>
              <a:gd name="adj2" fmla="val 94195"/>
            </a:avLst>
          </a:prstGeom>
          <a:gradFill rotWithShape="1">
            <a:gsLst>
              <a:gs pos="0">
                <a:srgbClr val="FF1010"/>
              </a:gs>
              <a:gs pos="100000">
                <a:srgbClr val="FF00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zh-CN" sz="3000">
                <a:latin typeface="SimHei" panose="02010609060101010101" pitchFamily="49" charset="-122"/>
              </a:rPr>
              <a:t>神秘級別</a:t>
            </a:r>
            <a:endParaRPr lang="de-DE" altLang="zh-CN" sz="3000">
              <a:latin typeface="SimHei" panose="02010609060101010101" pitchFamily="49" charset="-122"/>
            </a:endParaRPr>
          </a:p>
        </p:txBody>
      </p:sp>
      <p:sp>
        <p:nvSpPr>
          <p:cNvPr id="47120" name="Rectangle 17">
            <a:extLst>
              <a:ext uri="{FF2B5EF4-FFF2-40B4-BE49-F238E27FC236}">
                <a16:creationId xmlns:a16="http://schemas.microsoft.com/office/drawing/2014/main" id="{7206CD20-4B49-40D2-AEA1-763800971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pic>
        <p:nvPicPr>
          <p:cNvPr id="219154" name="freude.mp3">
            <a:hlinkClick r:id="" action="ppaction://media"/>
            <a:extLst>
              <a:ext uri="{FF2B5EF4-FFF2-40B4-BE49-F238E27FC236}">
                <a16:creationId xmlns:a16="http://schemas.microsoft.com/office/drawing/2014/main" id="{9DBB839B-0780-4FEE-B10B-C9F37B761EA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91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18889 L 1.11111E-6 -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944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0.14699 L 2.5E-6 -1.85185E-6 " pathEditMode="relative" ptsTypes="AA">
                                      <p:cBhvr>
                                        <p:cTn id="25" dur="2000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0.29398 L 1.11111E-6 -1.85185E-6 " pathEditMode="relative" ptsTypes="AA">
                                      <p:cBhvr>
                                        <p:cTn id="29" dur="20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0.3044 L -4.16667E-6 -3.33333E-6 " pathEditMode="relative" ptsTypes="AA">
                                      <p:cBhvr>
                                        <p:cTn id="33" dur="20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91 0.31504 L 1.11111E-6 4.81481E-6 " pathEditMode="relative" ptsTypes="AA">
                                      <p:cBhvr>
                                        <p:cTn id="37" dur="20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49 0.12593 L 9.44444E-6 6.66667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-0.03148 L -4.44444E-6 -2.96296E-6 " pathEditMode="relative" ptsTypes="AA">
                                      <p:cBhvr>
                                        <p:cTn id="45" dur="20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08 -0.23102 L 6.94444E-6 -1.85185E-6 " pathEditMode="relative" ptsTypes="AA">
                                      <p:cBhvr>
                                        <p:cTn id="49" dur="20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36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9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8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-0.24143 L 3.33333E-6 8.14815E-6 " pathEditMode="relative" ptsTypes="AA">
                                      <p:cBhvr>
                                        <p:cTn id="57" dur="20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21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21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9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9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54"/>
                </p:tgtEl>
              </p:cMediaNode>
            </p:audio>
          </p:childTnLst>
        </p:cTn>
      </p:par>
    </p:tnLst>
    <p:bldLst>
      <p:bldP spid="219138" grpId="0" animBg="1"/>
      <p:bldP spid="219139" grpId="0"/>
      <p:bldP spid="219141" grpId="0"/>
      <p:bldP spid="219141" grpId="1"/>
      <p:bldP spid="219142" grpId="0"/>
      <p:bldP spid="219142" grpId="1"/>
      <p:bldP spid="219143" grpId="0"/>
      <p:bldP spid="219143" grpId="1"/>
      <p:bldP spid="219144" grpId="0"/>
      <p:bldP spid="219144" grpId="1"/>
      <p:bldP spid="219145" grpId="0"/>
      <p:bldP spid="219145" grpId="1"/>
      <p:bldP spid="219146" grpId="0"/>
      <p:bldP spid="219146" grpId="1"/>
      <p:bldP spid="219147" grpId="0" build="allAtOnce"/>
      <p:bldP spid="219148" grpId="0"/>
      <p:bldP spid="219148" grpId="1"/>
      <p:bldP spid="219149" grpId="0"/>
      <p:bldP spid="219149" grpId="1"/>
      <p:bldP spid="219150" grpId="0" animBg="1"/>
      <p:bldP spid="219151" grpId="0"/>
      <p:bldP spid="219151" grpId="1"/>
      <p:bldP spid="2191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第一周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231265"/>
            <a:ext cx="8629650" cy="5017135"/>
          </a:xfrm>
        </p:spPr>
        <p:txBody>
          <a:bodyPr>
            <a:normAutofit fontScale="92500"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</a:t>
            </a:r>
            <a:r>
              <a:rPr lang="zh-CN" altLang="de-DE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(Organizational </a:t>
            </a:r>
            <a:r>
              <a:rPr lang="de-DE" altLang="zh-CN" sz="22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things</a:t>
            </a:r>
            <a:r>
              <a:rPr lang="de-DE" altLang="zh-CN" sz="22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</a:t>
            </a:r>
            <a:endParaRPr lang="zh-CN" altLang="en-GB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Self-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student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introductions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(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many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so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before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) 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自我介绍，学生介绍 （学过口译麦恩慈大学、外交部、给总理、使馆、慕尼黑、翻译红楼梦、王蒙、韩寒等等。助教：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Chen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Ye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）</a:t>
            </a:r>
            <a:endParaRPr lang="de-DE" altLang="zh-CN" sz="22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Disclaimer: Course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, all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incl.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belong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indicated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will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Contents,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required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textbooks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WeChat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group 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课程内容，课本，微信群</a:t>
            </a:r>
            <a:endParaRPr lang="zh-CN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Review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existing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concepts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(development from ethnocentrism to universalism)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preview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semester‘s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contents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 复习已有的概念，预习本学期的内容</a:t>
            </a:r>
            <a:b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will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able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do at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end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semester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这学期结束时你</a:t>
            </a:r>
            <a:r>
              <a:rPr lang="zh-CN" altLang="de-DE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能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做</a:t>
            </a:r>
            <a:r>
              <a:rPr lang="zh-CN" altLang="de-DE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到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什么？</a:t>
            </a:r>
            <a:endParaRPr lang="de-DE" altLang="zh-CN" sz="220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Jointly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agree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on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commitment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use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classroom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time,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weight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200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</a:t>
            </a:r>
            <a:r>
              <a:rPr lang="de-DE" altLang="zh-CN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grades </a:t>
            </a:r>
            <a:r>
              <a:rPr lang="zh-CN" altLang="de-DE" sz="22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共同达成教室使用时间和成绩比重的协议</a:t>
            </a:r>
            <a:endParaRPr lang="zh-CN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1">
            <a:extLst>
              <a:ext uri="{FF2B5EF4-FFF2-40B4-BE49-F238E27FC236}">
                <a16:creationId xmlns:a16="http://schemas.microsoft.com/office/drawing/2014/main" id="{481FDBF9-C5DA-4A32-AEAF-924ADFBE4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6FB79069-6E75-41C8-851C-F351546FB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</a:rPr>
              <a:t>文化碰撞</a:t>
            </a:r>
            <a:endParaRPr lang="zh-CN" altLang="de-DE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220163" name="Freeform 3">
            <a:extLst>
              <a:ext uri="{FF2B5EF4-FFF2-40B4-BE49-F238E27FC236}">
                <a16:creationId xmlns:a16="http://schemas.microsoft.com/office/drawing/2014/main" id="{0AB8C844-41C0-4CFB-AE8F-70E45459E8B4}"/>
              </a:ext>
            </a:extLst>
          </p:cNvPr>
          <p:cNvSpPr>
            <a:spLocks/>
          </p:cNvSpPr>
          <p:nvPr/>
        </p:nvSpPr>
        <p:spPr bwMode="auto">
          <a:xfrm>
            <a:off x="2771775" y="15573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0164" name="Text Box 4">
            <a:extLst>
              <a:ext uri="{FF2B5EF4-FFF2-40B4-BE49-F238E27FC236}">
                <a16:creationId xmlns:a16="http://schemas.microsoft.com/office/drawing/2014/main" id="{988B6F30-5A65-4998-9C54-E7C52E80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1173163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0166" name="Freeform 6">
            <a:extLst>
              <a:ext uri="{FF2B5EF4-FFF2-40B4-BE49-F238E27FC236}">
                <a16:creationId xmlns:a16="http://schemas.microsoft.com/office/drawing/2014/main" id="{8BD35EEC-4172-43C7-A111-7445787C933F}"/>
              </a:ext>
            </a:extLst>
          </p:cNvPr>
          <p:cNvSpPr>
            <a:spLocks/>
          </p:cNvSpPr>
          <p:nvPr/>
        </p:nvSpPr>
        <p:spPr bwMode="auto">
          <a:xfrm>
            <a:off x="1258888" y="1557338"/>
            <a:ext cx="6234112" cy="370205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0167" name="Text Box 7">
            <a:extLst>
              <a:ext uri="{FF2B5EF4-FFF2-40B4-BE49-F238E27FC236}">
                <a16:creationId xmlns:a16="http://schemas.microsoft.com/office/drawing/2014/main" id="{5554E887-AF9B-4146-AE0B-4FD3A8DF4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3692525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0168" name="AutoShape 8">
            <a:extLst>
              <a:ext uri="{FF2B5EF4-FFF2-40B4-BE49-F238E27FC236}">
                <a16:creationId xmlns:a16="http://schemas.microsoft.com/office/drawing/2014/main" id="{24EBA9B5-71FD-478E-A017-15582EAD7019}"/>
              </a:ext>
            </a:extLst>
          </p:cNvPr>
          <p:cNvSpPr>
            <a:spLocks noChangeArrowheads="1"/>
          </p:cNvSpPr>
          <p:nvPr/>
        </p:nvSpPr>
        <p:spPr bwMode="auto">
          <a:xfrm rot="2826346">
            <a:off x="1151732" y="611981"/>
            <a:ext cx="3887788" cy="2663825"/>
          </a:xfrm>
          <a:prstGeom prst="rightArrow">
            <a:avLst>
              <a:gd name="adj1" fmla="val 50000"/>
              <a:gd name="adj2" fmla="val 36487"/>
            </a:avLst>
          </a:prstGeom>
          <a:gradFill rotWithShape="1">
            <a:gsLst>
              <a:gs pos="0">
                <a:srgbClr val="10FF10"/>
              </a:gs>
              <a:gs pos="100000">
                <a:srgbClr val="00FF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全球化</a:t>
            </a:r>
          </a:p>
        </p:txBody>
      </p:sp>
      <p:sp>
        <p:nvSpPr>
          <p:cNvPr id="220169" name="AutoShape 9">
            <a:extLst>
              <a:ext uri="{FF2B5EF4-FFF2-40B4-BE49-F238E27FC236}">
                <a16:creationId xmlns:a16="http://schemas.microsoft.com/office/drawing/2014/main" id="{B5E157B6-F654-4970-9132-4BE1D9411F4D}"/>
              </a:ext>
            </a:extLst>
          </p:cNvPr>
          <p:cNvSpPr>
            <a:spLocks noChangeArrowheads="1"/>
          </p:cNvSpPr>
          <p:nvPr/>
        </p:nvSpPr>
        <p:spPr bwMode="auto">
          <a:xfrm rot="1693193">
            <a:off x="755650" y="1341438"/>
            <a:ext cx="3887788" cy="2663825"/>
          </a:xfrm>
          <a:prstGeom prst="rightArrow">
            <a:avLst>
              <a:gd name="adj1" fmla="val 50000"/>
              <a:gd name="adj2" fmla="val 36487"/>
            </a:avLst>
          </a:prstGeom>
          <a:gradFill rotWithShape="1">
            <a:gsLst>
              <a:gs pos="0">
                <a:srgbClr val="10FF10"/>
              </a:gs>
              <a:gs pos="100000">
                <a:srgbClr val="00FF00">
                  <a:alpha val="0"/>
                </a:srgbClr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英特网</a:t>
            </a:r>
          </a:p>
        </p:txBody>
      </p:sp>
      <p:sp>
        <p:nvSpPr>
          <p:cNvPr id="220170" name="AutoShape 10">
            <a:extLst>
              <a:ext uri="{FF2B5EF4-FFF2-40B4-BE49-F238E27FC236}">
                <a16:creationId xmlns:a16="http://schemas.microsoft.com/office/drawing/2014/main" id="{801C54DF-CAC5-4088-B847-93D497E1C279}"/>
              </a:ext>
            </a:extLst>
          </p:cNvPr>
          <p:cNvSpPr>
            <a:spLocks noChangeArrowheads="1"/>
          </p:cNvSpPr>
          <p:nvPr/>
        </p:nvSpPr>
        <p:spPr bwMode="auto">
          <a:xfrm rot="2219762">
            <a:off x="4284663" y="3357563"/>
            <a:ext cx="3600450" cy="2592387"/>
          </a:xfrm>
          <a:prstGeom prst="leftArrow">
            <a:avLst>
              <a:gd name="adj1" fmla="val 50000"/>
              <a:gd name="adj2" fmla="val 34721"/>
            </a:avLst>
          </a:prstGeom>
          <a:gradFill rotWithShape="1">
            <a:gsLst>
              <a:gs pos="0">
                <a:srgbClr val="FF0000">
                  <a:alpha val="0"/>
                </a:srgbClr>
              </a:gs>
              <a:gs pos="100000">
                <a:srgbClr val="FF101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旅游开放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316 -0.31482 L 5.E-6 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5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795 0.36759 L -1.38889E-6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83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-0.4831 L 2.77778E-6 -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531 -0.52199 L -0.04132 -0.0180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5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18 0.52107 L -0.00989 -0.028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-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animBg="1"/>
      <p:bldP spid="220163" grpId="1" animBg="1"/>
      <p:bldP spid="220164" grpId="0"/>
      <p:bldP spid="220166" grpId="0" animBg="1"/>
      <p:bldP spid="220166" grpId="1" animBg="1"/>
      <p:bldP spid="220167" grpId="0"/>
      <p:bldP spid="220168" grpId="0" animBg="1"/>
      <p:bldP spid="220168" grpId="1" animBg="1"/>
      <p:bldP spid="220168" grpId="2" animBg="1"/>
      <p:bldP spid="220169" grpId="0" animBg="1"/>
      <p:bldP spid="220169" grpId="1" animBg="1"/>
      <p:bldP spid="220169" grpId="2" animBg="1"/>
      <p:bldP spid="220170" grpId="0" animBg="1"/>
      <p:bldP spid="220170" grpId="1" animBg="1"/>
      <p:bldP spid="220170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>
            <a:extLst>
              <a:ext uri="{FF2B5EF4-FFF2-40B4-BE49-F238E27FC236}">
                <a16:creationId xmlns:a16="http://schemas.microsoft.com/office/drawing/2014/main" id="{0F77783B-8926-433C-BB23-6F4AE9CF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36613"/>
            <a:ext cx="81375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221186" name="Freeform 2">
            <a:extLst>
              <a:ext uri="{FF2B5EF4-FFF2-40B4-BE49-F238E27FC236}">
                <a16:creationId xmlns:a16="http://schemas.microsoft.com/office/drawing/2014/main" id="{112CD5A3-9B2F-4834-BA69-92EC3F2F6608}"/>
              </a:ext>
            </a:extLst>
          </p:cNvPr>
          <p:cNvSpPr>
            <a:spLocks/>
          </p:cNvSpPr>
          <p:nvPr/>
        </p:nvSpPr>
        <p:spPr bwMode="auto">
          <a:xfrm>
            <a:off x="2771775" y="1557338"/>
            <a:ext cx="4430713" cy="3702050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0505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FF402D46-11DA-408C-BDF8-8183B54E6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1173163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265CC38B-9321-4EE5-8386-424DD420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613" y="3692525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1190" name="Freeform 6">
            <a:extLst>
              <a:ext uri="{FF2B5EF4-FFF2-40B4-BE49-F238E27FC236}">
                <a16:creationId xmlns:a16="http://schemas.microsoft.com/office/drawing/2014/main" id="{781B6100-0283-4173-A733-635E219A7C92}"/>
              </a:ext>
            </a:extLst>
          </p:cNvPr>
          <p:cNvSpPr>
            <a:spLocks/>
          </p:cNvSpPr>
          <p:nvPr/>
        </p:nvSpPr>
        <p:spPr bwMode="auto">
          <a:xfrm>
            <a:off x="1258888" y="1557338"/>
            <a:ext cx="6234112" cy="370205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1191" name="Freeform 7">
            <a:extLst>
              <a:ext uri="{FF2B5EF4-FFF2-40B4-BE49-F238E27FC236}">
                <a16:creationId xmlns:a16="http://schemas.microsoft.com/office/drawing/2014/main" id="{9C6D0176-D040-4055-9E26-B05D77A01AA8}"/>
              </a:ext>
            </a:extLst>
          </p:cNvPr>
          <p:cNvSpPr>
            <a:spLocks/>
          </p:cNvSpPr>
          <p:nvPr/>
        </p:nvSpPr>
        <p:spPr bwMode="auto">
          <a:xfrm flipV="1">
            <a:off x="-8101013" y="-674688"/>
            <a:ext cx="24439563" cy="4746626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1186"/>
                                        </p:tgtEl>
                                      </p:cBhvr>
                                      <p:by x="396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21186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54 0.296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1" y="1483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-0.06025 0.474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2370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9 -0.02847 L -0.08281 -0.298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1349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21190"/>
                                        </p:tgtEl>
                                      </p:cBhvr>
                                      <p:by x="3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21190"/>
                                        </p:tgtEl>
                                      </p:cBhvr>
                                      <p:by x="10000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nimBg="1"/>
      <p:bldP spid="221186" grpId="1" animBg="1"/>
      <p:bldP spid="221186" grpId="2" animBg="1"/>
      <p:bldP spid="221187" grpId="0"/>
      <p:bldP spid="221190" grpId="0" animBg="1"/>
      <p:bldP spid="221190" grpId="1" animBg="1"/>
      <p:bldP spid="221190" grpId="2" animBg="1"/>
      <p:bldP spid="221190" grpId="3" animBg="1"/>
      <p:bldP spid="2211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B250415-44B5-413A-8835-58CDFB388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0179" name="Freeform 2">
            <a:extLst>
              <a:ext uri="{FF2B5EF4-FFF2-40B4-BE49-F238E27FC236}">
                <a16:creationId xmlns:a16="http://schemas.microsoft.com/office/drawing/2014/main" id="{20D60838-5624-412D-B054-BFF18A42D626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50000">
                  <a:alpha val="10001"/>
                </a:srgbClr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0180" name="Freeform 3">
            <a:extLst>
              <a:ext uri="{FF2B5EF4-FFF2-40B4-BE49-F238E27FC236}">
                <a16:creationId xmlns:a16="http://schemas.microsoft.com/office/drawing/2014/main" id="{F5E730A7-C6A8-48BC-8D9F-89BC917B54FF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0181" name="Text Box 4">
            <a:extLst>
              <a:ext uri="{FF2B5EF4-FFF2-40B4-BE49-F238E27FC236}">
                <a16:creationId xmlns:a16="http://schemas.microsoft.com/office/drawing/2014/main" id="{555FC6C9-1303-4C27-AC58-5D058CD5B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484505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E0FFBD14-DBB2-459B-90BE-853A69DF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146050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7">
            <a:extLst>
              <a:ext uri="{FF2B5EF4-FFF2-40B4-BE49-F238E27FC236}">
                <a16:creationId xmlns:a16="http://schemas.microsoft.com/office/drawing/2014/main" id="{4FF4A986-53F2-4EDF-8F42-3B5536C6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1203" name="Freeform 2">
            <a:extLst>
              <a:ext uri="{FF2B5EF4-FFF2-40B4-BE49-F238E27FC236}">
                <a16:creationId xmlns:a16="http://schemas.microsoft.com/office/drawing/2014/main" id="{DEFA04AC-2ACA-4908-8021-3E1C36C5E0EE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1204" name="Freeform 3">
            <a:extLst>
              <a:ext uri="{FF2B5EF4-FFF2-40B4-BE49-F238E27FC236}">
                <a16:creationId xmlns:a16="http://schemas.microsoft.com/office/drawing/2014/main" id="{D3870CF2-6388-4354-ACC0-49D43D92AB85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1205" name="Rectangle 4">
            <a:extLst>
              <a:ext uri="{FF2B5EF4-FFF2-40B4-BE49-F238E27FC236}">
                <a16:creationId xmlns:a16="http://schemas.microsoft.com/office/drawing/2014/main" id="{A31E7E04-195E-4F1F-94B6-0AEC3832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" y="6092825"/>
            <a:ext cx="7772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</a:rPr>
              <a:t>文化比较</a:t>
            </a:r>
            <a:endParaRPr lang="zh-CN" altLang="de-DE" sz="3200" b="1">
              <a:solidFill>
                <a:srgbClr val="000066"/>
              </a:solidFill>
            </a:endParaRPr>
          </a:p>
        </p:txBody>
      </p:sp>
      <p:sp>
        <p:nvSpPr>
          <p:cNvPr id="51206" name="Text Box 5">
            <a:extLst>
              <a:ext uri="{FF2B5EF4-FFF2-40B4-BE49-F238E27FC236}">
                <a16:creationId xmlns:a16="http://schemas.microsoft.com/office/drawing/2014/main" id="{59FC30C8-2E09-4A1E-91C8-B6000F4C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913" y="4887913"/>
            <a:ext cx="1200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ea typeface="ＭＳ Ｐゴシック" panose="020B0600070205080204" pitchFamily="34" charset="-128"/>
                <a:cs typeface="Arial" panose="020B0604020202020204" pitchFamily="34" charset="0"/>
              </a:rPr>
              <a:t>文化</a:t>
            </a:r>
            <a:r>
              <a:rPr lang="de-DE" altLang="zh-CN" sz="3000">
                <a:ea typeface="ＭＳ Ｐゴシック" panose="020B0600070205080204" pitchFamily="34" charset="-128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17CE4A60-0F5E-45C8-A23D-7513A395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1503363"/>
            <a:ext cx="1200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ea typeface="ＭＳ Ｐゴシック" panose="020B0600070205080204" pitchFamily="34" charset="-128"/>
                <a:cs typeface="Arial" panose="020B0604020202020204" pitchFamily="34" charset="0"/>
              </a:rPr>
              <a:t>文化</a:t>
            </a:r>
            <a:r>
              <a:rPr lang="de-DE" altLang="zh-CN" sz="3000">
                <a:ea typeface="ＭＳ Ｐゴシック" panose="020B0600070205080204" pitchFamily="34" charset="-128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51208" name="Group 8">
            <a:extLst>
              <a:ext uri="{FF2B5EF4-FFF2-40B4-BE49-F238E27FC236}">
                <a16:creationId xmlns:a16="http://schemas.microsoft.com/office/drawing/2014/main" id="{4DB24558-5DD5-46C8-BD60-BD112D335C45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716088"/>
            <a:ext cx="1008062" cy="3800475"/>
            <a:chOff x="3243" y="1081"/>
            <a:chExt cx="635" cy="2394"/>
          </a:xfrm>
        </p:grpSpPr>
        <p:sp>
          <p:nvSpPr>
            <p:cNvPr id="51217" name="AutoShape 9">
              <a:extLst>
                <a:ext uri="{FF2B5EF4-FFF2-40B4-BE49-F238E27FC236}">
                  <a16:creationId xmlns:a16="http://schemas.microsoft.com/office/drawing/2014/main" id="{93B7B08B-E258-4F48-AE48-09E1DE626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1218" name="AutoShape 10">
              <a:extLst>
                <a:ext uri="{FF2B5EF4-FFF2-40B4-BE49-F238E27FC236}">
                  <a16:creationId xmlns:a16="http://schemas.microsoft.com/office/drawing/2014/main" id="{193F824C-056B-406C-BDAA-FE518DA6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223243" name="AutoShape 11">
            <a:extLst>
              <a:ext uri="{FF2B5EF4-FFF2-40B4-BE49-F238E27FC236}">
                <a16:creationId xmlns:a16="http://schemas.microsoft.com/office/drawing/2014/main" id="{4CDC500B-A54D-4BC4-A11C-BB945AE86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492375"/>
            <a:ext cx="287338" cy="2736850"/>
          </a:xfrm>
          <a:prstGeom prst="upDownArrow">
            <a:avLst>
              <a:gd name="adj1" fmla="val 50000"/>
              <a:gd name="adj2" fmla="val 190497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4" name="AutoShape 12">
            <a:extLst>
              <a:ext uri="{FF2B5EF4-FFF2-40B4-BE49-F238E27FC236}">
                <a16:creationId xmlns:a16="http://schemas.microsoft.com/office/drawing/2014/main" id="{D0C23D22-3E4B-4F2B-A99D-3A0679B90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716338"/>
            <a:ext cx="144462" cy="646112"/>
          </a:xfrm>
          <a:prstGeom prst="upDownArrow">
            <a:avLst>
              <a:gd name="adj1" fmla="val 50000"/>
              <a:gd name="adj2" fmla="val 89451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5" name="AutoShape 13">
            <a:extLst>
              <a:ext uri="{FF2B5EF4-FFF2-40B4-BE49-F238E27FC236}">
                <a16:creationId xmlns:a16="http://schemas.microsoft.com/office/drawing/2014/main" id="{78F42226-809B-48AA-B2EF-7A812B134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420938"/>
            <a:ext cx="287337" cy="2736850"/>
          </a:xfrm>
          <a:prstGeom prst="upDownArrow">
            <a:avLst>
              <a:gd name="adj1" fmla="val 50000"/>
              <a:gd name="adj2" fmla="val 190498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6" name="AutoShape 14">
            <a:extLst>
              <a:ext uri="{FF2B5EF4-FFF2-40B4-BE49-F238E27FC236}">
                <a16:creationId xmlns:a16="http://schemas.microsoft.com/office/drawing/2014/main" id="{E4C34CE7-6860-4771-BB21-9E5714512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2060575"/>
            <a:ext cx="287337" cy="3455988"/>
          </a:xfrm>
          <a:prstGeom prst="upDownArrow">
            <a:avLst>
              <a:gd name="adj1" fmla="val 50000"/>
              <a:gd name="adj2" fmla="val 240553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7" name="AutoShape 15">
            <a:extLst>
              <a:ext uri="{FF2B5EF4-FFF2-40B4-BE49-F238E27FC236}">
                <a16:creationId xmlns:a16="http://schemas.microsoft.com/office/drawing/2014/main" id="{DA506D8C-4BF8-4F84-97E3-C4C0FE27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813" y="3644900"/>
            <a:ext cx="144462" cy="646113"/>
          </a:xfrm>
          <a:prstGeom prst="upDownArrow">
            <a:avLst>
              <a:gd name="adj1" fmla="val 50000"/>
              <a:gd name="adj2" fmla="val 89451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23248" name="AutoShape 16">
            <a:extLst>
              <a:ext uri="{FF2B5EF4-FFF2-40B4-BE49-F238E27FC236}">
                <a16:creationId xmlns:a16="http://schemas.microsoft.com/office/drawing/2014/main" id="{B4159C63-5EE5-43E1-A831-E48400445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2492375"/>
            <a:ext cx="287338" cy="2736850"/>
          </a:xfrm>
          <a:prstGeom prst="upDownArrow">
            <a:avLst>
              <a:gd name="adj1" fmla="val 50000"/>
              <a:gd name="adj2" fmla="val 190497"/>
            </a:avLst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pic>
        <p:nvPicPr>
          <p:cNvPr id="17" name="Picture 12" descr="specialities_chicken">
            <a:extLst>
              <a:ext uri="{FF2B5EF4-FFF2-40B4-BE49-F238E27FC236}">
                <a16:creationId xmlns:a16="http://schemas.microsoft.com/office/drawing/2014/main" id="{C7B81110-6F9D-43AE-AA79-9A1CD441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88"/>
            <a:ext cx="217963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specialities_snails">
            <a:extLst>
              <a:ext uri="{FF2B5EF4-FFF2-40B4-BE49-F238E27FC236}">
                <a16:creationId xmlns:a16="http://schemas.microsoft.com/office/drawing/2014/main" id="{F5A9B1B9-AD70-4704-94BB-27B1B2400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2179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3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3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23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232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23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232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23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23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232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23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232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3" grpId="0" animBg="1"/>
      <p:bldP spid="223244" grpId="0" animBg="1"/>
      <p:bldP spid="223245" grpId="0" animBg="1"/>
      <p:bldP spid="223246" grpId="0" animBg="1"/>
      <p:bldP spid="223247" grpId="0" animBg="1"/>
      <p:bldP spid="22324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festive_speculoos">
            <a:extLst>
              <a:ext uri="{FF2B5EF4-FFF2-40B4-BE49-F238E27FC236}">
                <a16:creationId xmlns:a16="http://schemas.microsoft.com/office/drawing/2014/main" id="{AEC9164E-A827-46CA-BB08-FAE8AC3B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33938"/>
            <a:ext cx="21637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festive_pies">
            <a:extLst>
              <a:ext uri="{FF2B5EF4-FFF2-40B4-BE49-F238E27FC236}">
                <a16:creationId xmlns:a16="http://schemas.microsoft.com/office/drawing/2014/main" id="{F88E9D25-6F62-4F9F-A32F-39C220D6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905375"/>
            <a:ext cx="20462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" descr="festive_pudding">
            <a:extLst>
              <a:ext uri="{FF2B5EF4-FFF2-40B4-BE49-F238E27FC236}">
                <a16:creationId xmlns:a16="http://schemas.microsoft.com/office/drawing/2014/main" id="{0E624E57-B351-48CE-804C-D24026253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857750"/>
            <a:ext cx="2124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Inhaltsplatzhalter 2">
            <a:extLst>
              <a:ext uri="{FF2B5EF4-FFF2-40B4-BE49-F238E27FC236}">
                <a16:creationId xmlns:a16="http://schemas.microsoft.com/office/drawing/2014/main" id="{CCC7A541-0CD5-4906-B663-D1957AA4F2B4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85750" y="142875"/>
          <a:ext cx="8056563" cy="6143624"/>
        </p:xfrm>
        <a:graphic>
          <a:graphicData uri="http://schemas.openxmlformats.org/drawingml/2006/table">
            <a:tbl>
              <a:tblPr/>
              <a:tblGrid>
                <a:gridCol w="268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BEIJING: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AMSTERDAM: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PARIS: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Speciality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ITALY: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INDIA: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GERMANY 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Bread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SINGAPORE: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UK 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SC UKai M TT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INDIA: </a:t>
                      </a: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Cutlery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3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BELGIUM: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UK: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SWEDEN: </a:t>
                      </a: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SC UKai M TT" pitchFamily="49" charset="-122"/>
                        </a:rPr>
                        <a:t>Festive treat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Hei" pitchFamily="2" charset="-122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2251" name="Picture 12" descr="specialities_chicken">
            <a:extLst>
              <a:ext uri="{FF2B5EF4-FFF2-40B4-BE49-F238E27FC236}">
                <a16:creationId xmlns:a16="http://schemas.microsoft.com/office/drawing/2014/main" id="{35196E9B-63F9-4425-9356-55A63D4CC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8125"/>
            <a:ext cx="217963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2" name="Picture 11" descr="specialities_herring">
            <a:extLst>
              <a:ext uri="{FF2B5EF4-FFF2-40B4-BE49-F238E27FC236}">
                <a16:creationId xmlns:a16="http://schemas.microsoft.com/office/drawing/2014/main" id="{9DED167D-2B2E-49E0-A072-270320DC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38125"/>
            <a:ext cx="21796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3" name="Picture 10" descr="specialities_snails">
            <a:extLst>
              <a:ext uri="{FF2B5EF4-FFF2-40B4-BE49-F238E27FC236}">
                <a16:creationId xmlns:a16="http://schemas.microsoft.com/office/drawing/2014/main" id="{F88588A2-4568-4941-B91F-D69CFE46D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38125"/>
            <a:ext cx="21796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Picture 9" descr="bread_sticks">
            <a:extLst>
              <a:ext uri="{FF2B5EF4-FFF2-40B4-BE49-F238E27FC236}">
                <a16:creationId xmlns:a16="http://schemas.microsoft.com/office/drawing/2014/main" id="{4583D262-F8EF-45C7-9FCF-5597ADFF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85938"/>
            <a:ext cx="21637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5" name="Picture 8" descr="bread_naan">
            <a:extLst>
              <a:ext uri="{FF2B5EF4-FFF2-40B4-BE49-F238E27FC236}">
                <a16:creationId xmlns:a16="http://schemas.microsoft.com/office/drawing/2014/main" id="{9D53612F-5339-47D8-8D94-52F40577C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785938"/>
            <a:ext cx="214312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6" name="Picture 7" descr="bread_loaf">
            <a:extLst>
              <a:ext uri="{FF2B5EF4-FFF2-40B4-BE49-F238E27FC236}">
                <a16:creationId xmlns:a16="http://schemas.microsoft.com/office/drawing/2014/main" id="{DB9B73A0-1168-4D25-B333-9BD9D881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1785938"/>
            <a:ext cx="21240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7" name="Picture 6" descr="cutlery_chopsticks">
            <a:extLst>
              <a:ext uri="{FF2B5EF4-FFF2-40B4-BE49-F238E27FC236}">
                <a16:creationId xmlns:a16="http://schemas.microsoft.com/office/drawing/2014/main" id="{CD183AAA-27F4-40E3-A24F-0F7E285B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346450"/>
            <a:ext cx="21431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8" name="Picture 5" descr="cutlery_knife_fork">
            <a:extLst>
              <a:ext uri="{FF2B5EF4-FFF2-40B4-BE49-F238E27FC236}">
                <a16:creationId xmlns:a16="http://schemas.microsoft.com/office/drawing/2014/main" id="{224865C3-7461-4671-8F13-60961E7B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19463"/>
            <a:ext cx="20288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9" name="Picture 4" descr="cutlery_hand">
            <a:extLst>
              <a:ext uri="{FF2B5EF4-FFF2-40B4-BE49-F238E27FC236}">
                <a16:creationId xmlns:a16="http://schemas.microsoft.com/office/drawing/2014/main" id="{8EA15C4D-B7EB-4CB9-985F-8DFE023B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389313"/>
            <a:ext cx="20716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>
            <a:extLst>
              <a:ext uri="{FF2B5EF4-FFF2-40B4-BE49-F238E27FC236}">
                <a16:creationId xmlns:a16="http://schemas.microsoft.com/office/drawing/2014/main" id="{72D91DB6-7D5F-4AD0-A93A-693D8E5BBE6E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F10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1" name="Freeform 3">
            <a:extLst>
              <a:ext uri="{FF2B5EF4-FFF2-40B4-BE49-F238E27FC236}">
                <a16:creationId xmlns:a16="http://schemas.microsoft.com/office/drawing/2014/main" id="{521B9D5C-8284-469B-9070-80E566369C55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A02EF854-D83C-4B76-ACC2-9F4A0CBE8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92825"/>
            <a:ext cx="7772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</a:rPr>
              <a:t>建立新的文化岛屿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4EA9924D-30DB-4F31-9639-C73ED125F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484505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3254" name="Text Box 7">
            <a:extLst>
              <a:ext uri="{FF2B5EF4-FFF2-40B4-BE49-F238E27FC236}">
                <a16:creationId xmlns:a16="http://schemas.microsoft.com/office/drawing/2014/main" id="{733422F0-2494-45B0-B01D-983CD3D82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146050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3255" name="Oval 11">
            <a:extLst>
              <a:ext uri="{FF2B5EF4-FFF2-40B4-BE49-F238E27FC236}">
                <a16:creationId xmlns:a16="http://schemas.microsoft.com/office/drawing/2014/main" id="{819506E0-62E1-4595-9124-CEE90A7AE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149725"/>
            <a:ext cx="1081088" cy="215900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6" name="Oval 12">
            <a:extLst>
              <a:ext uri="{FF2B5EF4-FFF2-40B4-BE49-F238E27FC236}">
                <a16:creationId xmlns:a16="http://schemas.microsoft.com/office/drawing/2014/main" id="{B9439E04-09EE-4A2C-8FF0-A532FB766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941888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7" name="Oval 15">
            <a:extLst>
              <a:ext uri="{FF2B5EF4-FFF2-40B4-BE49-F238E27FC236}">
                <a16:creationId xmlns:a16="http://schemas.microsoft.com/office/drawing/2014/main" id="{A1B0502E-8331-45AA-9C58-E8D1B2430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581525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8" name="Oval 16">
            <a:extLst>
              <a:ext uri="{FF2B5EF4-FFF2-40B4-BE49-F238E27FC236}">
                <a16:creationId xmlns:a16="http://schemas.microsoft.com/office/drawing/2014/main" id="{C7DA8C8F-D5C7-4776-A6A9-179CF9C0C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913" y="4221163"/>
            <a:ext cx="1081087" cy="215900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59" name="Oval 17">
            <a:extLst>
              <a:ext uri="{FF2B5EF4-FFF2-40B4-BE49-F238E27FC236}">
                <a16:creationId xmlns:a16="http://schemas.microsoft.com/office/drawing/2014/main" id="{60232D5C-0A72-45C3-875D-4C2F98757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516563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0" name="Oval 18">
            <a:extLst>
              <a:ext uri="{FF2B5EF4-FFF2-40B4-BE49-F238E27FC236}">
                <a16:creationId xmlns:a16="http://schemas.microsoft.com/office/drawing/2014/main" id="{AE086691-B645-44F8-B7F5-08D583F8C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302250"/>
            <a:ext cx="2736850" cy="358775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grpSp>
        <p:nvGrpSpPr>
          <p:cNvPr id="53261" name="Group 8">
            <a:extLst>
              <a:ext uri="{FF2B5EF4-FFF2-40B4-BE49-F238E27FC236}">
                <a16:creationId xmlns:a16="http://schemas.microsoft.com/office/drawing/2014/main" id="{5CE47D5C-F9A9-4CF7-8104-B90BE908DEC6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716088"/>
            <a:ext cx="1008062" cy="3800475"/>
            <a:chOff x="3243" y="1081"/>
            <a:chExt cx="635" cy="2394"/>
          </a:xfrm>
        </p:grpSpPr>
        <p:sp>
          <p:nvSpPr>
            <p:cNvPr id="53265" name="AutoShape 9">
              <a:extLst>
                <a:ext uri="{FF2B5EF4-FFF2-40B4-BE49-F238E27FC236}">
                  <a16:creationId xmlns:a16="http://schemas.microsoft.com/office/drawing/2014/main" id="{DE5229FD-88E5-49BB-B1A2-8E0553311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3266" name="AutoShape 10">
              <a:extLst>
                <a:ext uri="{FF2B5EF4-FFF2-40B4-BE49-F238E27FC236}">
                  <a16:creationId xmlns:a16="http://schemas.microsoft.com/office/drawing/2014/main" id="{E254C372-9F0F-4902-B610-4555185C3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3262" name="Oval 13">
            <a:extLst>
              <a:ext uri="{FF2B5EF4-FFF2-40B4-BE49-F238E27FC236}">
                <a16:creationId xmlns:a16="http://schemas.microsoft.com/office/drawing/2014/main" id="{FAAE652C-6E53-4E08-B261-77F5950E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292600"/>
            <a:ext cx="1511300" cy="358775"/>
          </a:xfrm>
          <a:prstGeom prst="ellipse">
            <a:avLst/>
          </a:prstGeom>
          <a:gradFill rotWithShape="1">
            <a:gsLst>
              <a:gs pos="0">
                <a:srgbClr val="00F500"/>
              </a:gs>
              <a:gs pos="100000">
                <a:srgbClr val="00FF00">
                  <a:alpha val="10001"/>
                </a:srgbClr>
              </a:gs>
            </a:gsLst>
            <a:lin ang="0" scaled="1"/>
          </a:gra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3" name="Oval 14">
            <a:extLst>
              <a:ext uri="{FF2B5EF4-FFF2-40B4-BE49-F238E27FC236}">
                <a16:creationId xmlns:a16="http://schemas.microsoft.com/office/drawing/2014/main" id="{5BAAA712-510B-4634-8CEC-492FA6B7E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941888"/>
            <a:ext cx="1511300" cy="358775"/>
          </a:xfrm>
          <a:prstGeom prst="ellipse">
            <a:avLst/>
          </a:prstGeom>
          <a:solidFill>
            <a:srgbClr val="00FF00"/>
          </a:solidFill>
          <a:ln w="76200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3264" name="Rectangle 19">
            <a:extLst>
              <a:ext uri="{FF2B5EF4-FFF2-40B4-BE49-F238E27FC236}">
                <a16:creationId xmlns:a16="http://schemas.microsoft.com/office/drawing/2014/main" id="{B146534F-0EE4-4290-B2B5-38BF6086A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reeform 2">
            <a:extLst>
              <a:ext uri="{FF2B5EF4-FFF2-40B4-BE49-F238E27FC236}">
                <a16:creationId xmlns:a16="http://schemas.microsoft.com/office/drawing/2014/main" id="{7B72CCB7-E2A8-49EE-A9B8-C6B996F8C7DA}"/>
              </a:ext>
            </a:extLst>
          </p:cNvPr>
          <p:cNvSpPr>
            <a:spLocks/>
          </p:cNvSpPr>
          <p:nvPr/>
        </p:nvSpPr>
        <p:spPr bwMode="auto">
          <a:xfrm>
            <a:off x="-1549400" y="4005263"/>
            <a:ext cx="17795875" cy="2852737"/>
          </a:xfrm>
          <a:custGeom>
            <a:avLst/>
            <a:gdLst>
              <a:gd name="T0" fmla="*/ 2147483647 w 2791"/>
              <a:gd name="T1" fmla="*/ 2147483647 h 2332"/>
              <a:gd name="T2" fmla="*/ 2147483647 w 2791"/>
              <a:gd name="T3" fmla="*/ 2147483647 h 2332"/>
              <a:gd name="T4" fmla="*/ 2147483647 w 2791"/>
              <a:gd name="T5" fmla="*/ 2147483647 h 2332"/>
              <a:gd name="T6" fmla="*/ 2147483647 w 2791"/>
              <a:gd name="T7" fmla="*/ 2147483647 h 2332"/>
              <a:gd name="T8" fmla="*/ 2147483647 w 2791"/>
              <a:gd name="T9" fmla="*/ 2147483647 h 2332"/>
              <a:gd name="T10" fmla="*/ 2147483647 w 2791"/>
              <a:gd name="T11" fmla="*/ 2147483647 h 2332"/>
              <a:gd name="T12" fmla="*/ 2147483647 w 2791"/>
              <a:gd name="T13" fmla="*/ 2147483647 h 2332"/>
              <a:gd name="T14" fmla="*/ 2147483647 w 2791"/>
              <a:gd name="T15" fmla="*/ 2147483647 h 2332"/>
              <a:gd name="T16" fmla="*/ 2147483647 w 2791"/>
              <a:gd name="T17" fmla="*/ 2147483647 h 2332"/>
              <a:gd name="T18" fmla="*/ 2147483647 w 2791"/>
              <a:gd name="T19" fmla="*/ 2147483647 h 2332"/>
              <a:gd name="T20" fmla="*/ 2147483647 w 2791"/>
              <a:gd name="T21" fmla="*/ 2147483647 h 2332"/>
              <a:gd name="T22" fmla="*/ 2147483647 w 2791"/>
              <a:gd name="T23" fmla="*/ 2147483647 h 2332"/>
              <a:gd name="T24" fmla="*/ 2147483647 w 2791"/>
              <a:gd name="T25" fmla="*/ 2147483647 h 2332"/>
              <a:gd name="T26" fmla="*/ 2147483647 w 2791"/>
              <a:gd name="T27" fmla="*/ 2147483647 h 2332"/>
              <a:gd name="T28" fmla="*/ 2147483647 w 2791"/>
              <a:gd name="T29" fmla="*/ 2147483647 h 2332"/>
              <a:gd name="T30" fmla="*/ 2147483647 w 2791"/>
              <a:gd name="T31" fmla="*/ 2147483647 h 2332"/>
              <a:gd name="T32" fmla="*/ 2147483647 w 2791"/>
              <a:gd name="T33" fmla="*/ 2147483647 h 2332"/>
              <a:gd name="T34" fmla="*/ 2147483647 w 2791"/>
              <a:gd name="T35" fmla="*/ 2147483647 h 2332"/>
              <a:gd name="T36" fmla="*/ 2147483647 w 2791"/>
              <a:gd name="T37" fmla="*/ 2147483647 h 2332"/>
              <a:gd name="T38" fmla="*/ 2147483647 w 2791"/>
              <a:gd name="T39" fmla="*/ 2147483647 h 2332"/>
              <a:gd name="T40" fmla="*/ 2147483647 w 2791"/>
              <a:gd name="T41" fmla="*/ 2147483647 h 2332"/>
              <a:gd name="T42" fmla="*/ 2147483647 w 2791"/>
              <a:gd name="T43" fmla="*/ 2147483647 h 2332"/>
              <a:gd name="T44" fmla="*/ 2147483647 w 2791"/>
              <a:gd name="T45" fmla="*/ 2147483647 h 2332"/>
              <a:gd name="T46" fmla="*/ 2147483647 w 2791"/>
              <a:gd name="T47" fmla="*/ 2147483647 h 2332"/>
              <a:gd name="T48" fmla="*/ 2147483647 w 2791"/>
              <a:gd name="T49" fmla="*/ 2147483647 h 2332"/>
              <a:gd name="T50" fmla="*/ 2147483647 w 2791"/>
              <a:gd name="T51" fmla="*/ 2147483647 h 2332"/>
              <a:gd name="T52" fmla="*/ 2147483647 w 2791"/>
              <a:gd name="T53" fmla="*/ 2147483647 h 2332"/>
              <a:gd name="T54" fmla="*/ 2147483647 w 2791"/>
              <a:gd name="T55" fmla="*/ 2147483647 h 2332"/>
              <a:gd name="T56" fmla="*/ 2147483647 w 2791"/>
              <a:gd name="T57" fmla="*/ 2147483647 h 2332"/>
              <a:gd name="T58" fmla="*/ 2147483647 w 2791"/>
              <a:gd name="T59" fmla="*/ 2147483647 h 2332"/>
              <a:gd name="T60" fmla="*/ 2147483647 w 2791"/>
              <a:gd name="T61" fmla="*/ 2147483647 h 2332"/>
              <a:gd name="T62" fmla="*/ 2147483647 w 2791"/>
              <a:gd name="T63" fmla="*/ 2147483647 h 2332"/>
              <a:gd name="T64" fmla="*/ 2147483647 w 2791"/>
              <a:gd name="T65" fmla="*/ 2147483647 h 2332"/>
              <a:gd name="T66" fmla="*/ 2147483647 w 2791"/>
              <a:gd name="T67" fmla="*/ 2147483647 h 2332"/>
              <a:gd name="T68" fmla="*/ 2147483647 w 2791"/>
              <a:gd name="T69" fmla="*/ 2147483647 h 2332"/>
              <a:gd name="T70" fmla="*/ 2147483647 w 2791"/>
              <a:gd name="T71" fmla="*/ 2147483647 h 2332"/>
              <a:gd name="T72" fmla="*/ 2147483647 w 2791"/>
              <a:gd name="T73" fmla="*/ 2147483647 h 2332"/>
              <a:gd name="T74" fmla="*/ 2147483647 w 2791"/>
              <a:gd name="T75" fmla="*/ 2147483647 h 2332"/>
              <a:gd name="T76" fmla="*/ 2147483647 w 2791"/>
              <a:gd name="T77" fmla="*/ 2147483647 h 2332"/>
              <a:gd name="T78" fmla="*/ 2147483647 w 2791"/>
              <a:gd name="T79" fmla="*/ 2147483647 h 2332"/>
              <a:gd name="T80" fmla="*/ 2147483647 w 2791"/>
              <a:gd name="T81" fmla="*/ 2147483647 h 2332"/>
              <a:gd name="T82" fmla="*/ 2147483647 w 2791"/>
              <a:gd name="T83" fmla="*/ 2147483647 h 2332"/>
              <a:gd name="T84" fmla="*/ 2147483647 w 2791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1"/>
              <a:gd name="T130" fmla="*/ 0 h 2332"/>
              <a:gd name="T131" fmla="*/ 2791 w 2791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1" h="2332">
                <a:moveTo>
                  <a:pt x="1108" y="791"/>
                </a:moveTo>
                <a:cubicBezTo>
                  <a:pt x="1154" y="764"/>
                  <a:pt x="1189" y="729"/>
                  <a:pt x="1232" y="700"/>
                </a:cubicBezTo>
                <a:cubicBezTo>
                  <a:pt x="1319" y="642"/>
                  <a:pt x="1296" y="582"/>
                  <a:pt x="1382" y="523"/>
                </a:cubicBezTo>
                <a:cubicBezTo>
                  <a:pt x="1413" y="470"/>
                  <a:pt x="1440" y="444"/>
                  <a:pt x="1478" y="395"/>
                </a:cubicBezTo>
                <a:cubicBezTo>
                  <a:pt x="1489" y="355"/>
                  <a:pt x="1555" y="212"/>
                  <a:pt x="1566" y="171"/>
                </a:cubicBezTo>
                <a:cubicBezTo>
                  <a:pt x="1569" y="156"/>
                  <a:pt x="1729" y="114"/>
                  <a:pt x="1734" y="99"/>
                </a:cubicBezTo>
                <a:cubicBezTo>
                  <a:pt x="1736" y="89"/>
                  <a:pt x="1950" y="113"/>
                  <a:pt x="1950" y="123"/>
                </a:cubicBezTo>
                <a:cubicBezTo>
                  <a:pt x="1950" y="136"/>
                  <a:pt x="1697" y="263"/>
                  <a:pt x="1694" y="275"/>
                </a:cubicBezTo>
                <a:cubicBezTo>
                  <a:pt x="1690" y="308"/>
                  <a:pt x="1617" y="319"/>
                  <a:pt x="1617" y="352"/>
                </a:cubicBezTo>
                <a:cubicBezTo>
                  <a:pt x="1617" y="365"/>
                  <a:pt x="1628" y="376"/>
                  <a:pt x="1627" y="389"/>
                </a:cubicBezTo>
                <a:cubicBezTo>
                  <a:pt x="1621" y="435"/>
                  <a:pt x="1580" y="528"/>
                  <a:pt x="1564" y="572"/>
                </a:cubicBezTo>
                <a:cubicBezTo>
                  <a:pt x="1554" y="599"/>
                  <a:pt x="1462" y="680"/>
                  <a:pt x="1439" y="709"/>
                </a:cubicBezTo>
                <a:cubicBezTo>
                  <a:pt x="1401" y="810"/>
                  <a:pt x="1447" y="920"/>
                  <a:pt x="1377" y="1011"/>
                </a:cubicBezTo>
                <a:cubicBezTo>
                  <a:pt x="1534" y="1055"/>
                  <a:pt x="1705" y="1014"/>
                  <a:pt x="1865" y="992"/>
                </a:cubicBezTo>
                <a:cubicBezTo>
                  <a:pt x="1934" y="963"/>
                  <a:pt x="1999" y="945"/>
                  <a:pt x="2073" y="928"/>
                </a:cubicBezTo>
                <a:cubicBezTo>
                  <a:pt x="2090" y="919"/>
                  <a:pt x="2107" y="908"/>
                  <a:pt x="2125" y="901"/>
                </a:cubicBezTo>
                <a:cubicBezTo>
                  <a:pt x="2145" y="893"/>
                  <a:pt x="2187" y="883"/>
                  <a:pt x="2187" y="883"/>
                </a:cubicBezTo>
                <a:cubicBezTo>
                  <a:pt x="2201" y="874"/>
                  <a:pt x="2212" y="861"/>
                  <a:pt x="2228" y="855"/>
                </a:cubicBezTo>
                <a:cubicBezTo>
                  <a:pt x="2275" y="836"/>
                  <a:pt x="2274" y="856"/>
                  <a:pt x="2311" y="837"/>
                </a:cubicBezTo>
                <a:cubicBezTo>
                  <a:pt x="2333" y="826"/>
                  <a:pt x="2355" y="815"/>
                  <a:pt x="2373" y="800"/>
                </a:cubicBezTo>
                <a:cubicBezTo>
                  <a:pt x="2384" y="791"/>
                  <a:pt x="2393" y="780"/>
                  <a:pt x="2405" y="773"/>
                </a:cubicBezTo>
                <a:cubicBezTo>
                  <a:pt x="2439" y="754"/>
                  <a:pt x="2519" y="736"/>
                  <a:pt x="2519" y="736"/>
                </a:cubicBezTo>
                <a:cubicBezTo>
                  <a:pt x="2571" y="739"/>
                  <a:pt x="2594" y="716"/>
                  <a:pt x="2646" y="721"/>
                </a:cubicBezTo>
                <a:cubicBezTo>
                  <a:pt x="2661" y="722"/>
                  <a:pt x="2776" y="700"/>
                  <a:pt x="2781" y="712"/>
                </a:cubicBezTo>
                <a:cubicBezTo>
                  <a:pt x="2791" y="739"/>
                  <a:pt x="2679" y="831"/>
                  <a:pt x="2646" y="849"/>
                </a:cubicBezTo>
                <a:cubicBezTo>
                  <a:pt x="2598" y="875"/>
                  <a:pt x="2540" y="903"/>
                  <a:pt x="2488" y="910"/>
                </a:cubicBezTo>
                <a:cubicBezTo>
                  <a:pt x="2440" y="916"/>
                  <a:pt x="2389" y="929"/>
                  <a:pt x="2343" y="938"/>
                </a:cubicBezTo>
                <a:cubicBezTo>
                  <a:pt x="2287" y="949"/>
                  <a:pt x="2304" y="960"/>
                  <a:pt x="2228" y="983"/>
                </a:cubicBezTo>
                <a:cubicBezTo>
                  <a:pt x="2185" y="996"/>
                  <a:pt x="2135" y="1004"/>
                  <a:pt x="2093" y="1020"/>
                </a:cubicBezTo>
                <a:cubicBezTo>
                  <a:pt x="2057" y="1034"/>
                  <a:pt x="2027" y="1054"/>
                  <a:pt x="1990" y="1066"/>
                </a:cubicBezTo>
                <a:cubicBezTo>
                  <a:pt x="1929" y="1118"/>
                  <a:pt x="1853" y="1152"/>
                  <a:pt x="1782" y="1194"/>
                </a:cubicBezTo>
                <a:cubicBezTo>
                  <a:pt x="1770" y="1201"/>
                  <a:pt x="1754" y="1199"/>
                  <a:pt x="1740" y="1203"/>
                </a:cubicBezTo>
                <a:cubicBezTo>
                  <a:pt x="1720" y="1208"/>
                  <a:pt x="1679" y="1221"/>
                  <a:pt x="1679" y="1221"/>
                </a:cubicBezTo>
                <a:cubicBezTo>
                  <a:pt x="1665" y="1230"/>
                  <a:pt x="1652" y="1241"/>
                  <a:pt x="1637" y="1248"/>
                </a:cubicBezTo>
                <a:cubicBezTo>
                  <a:pt x="1620" y="1256"/>
                  <a:pt x="1601" y="1258"/>
                  <a:pt x="1585" y="1267"/>
                </a:cubicBezTo>
                <a:cubicBezTo>
                  <a:pt x="1572" y="1274"/>
                  <a:pt x="1565" y="1286"/>
                  <a:pt x="1554" y="1294"/>
                </a:cubicBezTo>
                <a:cubicBezTo>
                  <a:pt x="1483" y="1343"/>
                  <a:pt x="1501" y="1330"/>
                  <a:pt x="1409" y="1340"/>
                </a:cubicBezTo>
                <a:cubicBezTo>
                  <a:pt x="1477" y="1420"/>
                  <a:pt x="1394" y="1332"/>
                  <a:pt x="1492" y="1404"/>
                </a:cubicBezTo>
                <a:cubicBezTo>
                  <a:pt x="1597" y="1482"/>
                  <a:pt x="1521" y="1459"/>
                  <a:pt x="1606" y="1477"/>
                </a:cubicBezTo>
                <a:cubicBezTo>
                  <a:pt x="1620" y="1489"/>
                  <a:pt x="1631" y="1504"/>
                  <a:pt x="1647" y="1514"/>
                </a:cubicBezTo>
                <a:cubicBezTo>
                  <a:pt x="1656" y="1520"/>
                  <a:pt x="1670" y="1517"/>
                  <a:pt x="1679" y="1523"/>
                </a:cubicBezTo>
                <a:cubicBezTo>
                  <a:pt x="1792" y="1603"/>
                  <a:pt x="1705" y="1577"/>
                  <a:pt x="1792" y="1596"/>
                </a:cubicBezTo>
                <a:cubicBezTo>
                  <a:pt x="1831" y="1639"/>
                  <a:pt x="1863" y="1646"/>
                  <a:pt x="1917" y="1678"/>
                </a:cubicBezTo>
                <a:cubicBezTo>
                  <a:pt x="1942" y="1692"/>
                  <a:pt x="1963" y="1714"/>
                  <a:pt x="1990" y="1724"/>
                </a:cubicBezTo>
                <a:cubicBezTo>
                  <a:pt x="2009" y="1731"/>
                  <a:pt x="2032" y="1730"/>
                  <a:pt x="2052" y="1733"/>
                </a:cubicBezTo>
                <a:cubicBezTo>
                  <a:pt x="2207" y="1824"/>
                  <a:pt x="2036" y="1734"/>
                  <a:pt x="2166" y="1779"/>
                </a:cubicBezTo>
                <a:cubicBezTo>
                  <a:pt x="2227" y="1800"/>
                  <a:pt x="2254" y="1823"/>
                  <a:pt x="2321" y="1834"/>
                </a:cubicBezTo>
                <a:cubicBezTo>
                  <a:pt x="2353" y="1860"/>
                  <a:pt x="2387" y="1856"/>
                  <a:pt x="2426" y="1870"/>
                </a:cubicBezTo>
                <a:cubicBezTo>
                  <a:pt x="2486" y="1892"/>
                  <a:pt x="2539" y="1925"/>
                  <a:pt x="2601" y="1943"/>
                </a:cubicBezTo>
                <a:cubicBezTo>
                  <a:pt x="2614" y="1954"/>
                  <a:pt x="2643" y="1969"/>
                  <a:pt x="2612" y="1989"/>
                </a:cubicBezTo>
                <a:cubicBezTo>
                  <a:pt x="2594" y="2000"/>
                  <a:pt x="2550" y="2007"/>
                  <a:pt x="2550" y="2007"/>
                </a:cubicBezTo>
                <a:cubicBezTo>
                  <a:pt x="2356" y="2004"/>
                  <a:pt x="2416" y="2049"/>
                  <a:pt x="2222" y="2043"/>
                </a:cubicBezTo>
                <a:cubicBezTo>
                  <a:pt x="2184" y="2042"/>
                  <a:pt x="1941" y="1982"/>
                  <a:pt x="1907" y="1971"/>
                </a:cubicBezTo>
                <a:cubicBezTo>
                  <a:pt x="1864" y="1957"/>
                  <a:pt x="1807" y="1951"/>
                  <a:pt x="1762" y="1943"/>
                </a:cubicBezTo>
                <a:cubicBezTo>
                  <a:pt x="1720" y="1908"/>
                  <a:pt x="1666" y="1902"/>
                  <a:pt x="1627" y="1861"/>
                </a:cubicBezTo>
                <a:cubicBezTo>
                  <a:pt x="1538" y="1770"/>
                  <a:pt x="1512" y="1685"/>
                  <a:pt x="1367" y="1660"/>
                </a:cubicBezTo>
                <a:cubicBezTo>
                  <a:pt x="1326" y="1636"/>
                  <a:pt x="1259" y="1610"/>
                  <a:pt x="1211" y="1596"/>
                </a:cubicBezTo>
                <a:cubicBezTo>
                  <a:pt x="1160" y="1664"/>
                  <a:pt x="1224" y="1693"/>
                  <a:pt x="1243" y="1751"/>
                </a:cubicBezTo>
                <a:cubicBezTo>
                  <a:pt x="1256" y="1787"/>
                  <a:pt x="1262" y="1824"/>
                  <a:pt x="1274" y="1861"/>
                </a:cubicBezTo>
                <a:cubicBezTo>
                  <a:pt x="1292" y="1919"/>
                  <a:pt x="1281" y="1905"/>
                  <a:pt x="1316" y="1934"/>
                </a:cubicBezTo>
                <a:cubicBezTo>
                  <a:pt x="1327" y="1973"/>
                  <a:pt x="1346" y="1999"/>
                  <a:pt x="1367" y="2035"/>
                </a:cubicBezTo>
                <a:cubicBezTo>
                  <a:pt x="1378" y="2114"/>
                  <a:pt x="1415" y="2186"/>
                  <a:pt x="1439" y="2263"/>
                </a:cubicBezTo>
                <a:cubicBezTo>
                  <a:pt x="1441" y="2268"/>
                  <a:pt x="1463" y="2326"/>
                  <a:pt x="1461" y="2327"/>
                </a:cubicBezTo>
                <a:cubicBezTo>
                  <a:pt x="1449" y="2332"/>
                  <a:pt x="1368" y="2314"/>
                  <a:pt x="1346" y="2309"/>
                </a:cubicBezTo>
                <a:cubicBezTo>
                  <a:pt x="1311" y="2278"/>
                  <a:pt x="1216" y="2227"/>
                  <a:pt x="1174" y="2203"/>
                </a:cubicBezTo>
                <a:cubicBezTo>
                  <a:pt x="1166" y="2122"/>
                  <a:pt x="1048" y="2027"/>
                  <a:pt x="1038" y="1947"/>
                </a:cubicBezTo>
                <a:cubicBezTo>
                  <a:pt x="1023" y="1832"/>
                  <a:pt x="1081" y="1816"/>
                  <a:pt x="1007" y="1718"/>
                </a:cubicBezTo>
                <a:cubicBezTo>
                  <a:pt x="1000" y="1694"/>
                  <a:pt x="998" y="1605"/>
                  <a:pt x="975" y="1590"/>
                </a:cubicBezTo>
                <a:cubicBezTo>
                  <a:pt x="966" y="1584"/>
                  <a:pt x="1014" y="1535"/>
                  <a:pt x="1004" y="1532"/>
                </a:cubicBezTo>
                <a:cubicBezTo>
                  <a:pt x="992" y="1561"/>
                  <a:pt x="944" y="1513"/>
                  <a:pt x="926" y="1539"/>
                </a:cubicBezTo>
                <a:cubicBezTo>
                  <a:pt x="912" y="1558"/>
                  <a:pt x="854" y="1606"/>
                  <a:pt x="846" y="1611"/>
                </a:cubicBezTo>
                <a:cubicBezTo>
                  <a:pt x="786" y="1646"/>
                  <a:pt x="761" y="1749"/>
                  <a:pt x="713" y="1797"/>
                </a:cubicBezTo>
                <a:cubicBezTo>
                  <a:pt x="666" y="1845"/>
                  <a:pt x="716" y="1902"/>
                  <a:pt x="678" y="1955"/>
                </a:cubicBezTo>
                <a:cubicBezTo>
                  <a:pt x="655" y="1988"/>
                  <a:pt x="563" y="2022"/>
                  <a:pt x="537" y="2053"/>
                </a:cubicBezTo>
                <a:cubicBezTo>
                  <a:pt x="523" y="2091"/>
                  <a:pt x="490" y="2119"/>
                  <a:pt x="465" y="2154"/>
                </a:cubicBezTo>
                <a:cubicBezTo>
                  <a:pt x="434" y="2197"/>
                  <a:pt x="402" y="2237"/>
                  <a:pt x="360" y="2272"/>
                </a:cubicBezTo>
                <a:cubicBezTo>
                  <a:pt x="285" y="2228"/>
                  <a:pt x="310" y="2175"/>
                  <a:pt x="340" y="2108"/>
                </a:cubicBezTo>
                <a:cubicBezTo>
                  <a:pt x="356" y="2021"/>
                  <a:pt x="368" y="1937"/>
                  <a:pt x="392" y="1852"/>
                </a:cubicBezTo>
                <a:cubicBezTo>
                  <a:pt x="398" y="1786"/>
                  <a:pt x="399" y="1723"/>
                  <a:pt x="423" y="1660"/>
                </a:cubicBezTo>
                <a:cubicBezTo>
                  <a:pt x="432" y="1587"/>
                  <a:pt x="433" y="1490"/>
                  <a:pt x="485" y="1431"/>
                </a:cubicBezTo>
                <a:cubicBezTo>
                  <a:pt x="493" y="1422"/>
                  <a:pt x="494" y="1408"/>
                  <a:pt x="506" y="1404"/>
                </a:cubicBezTo>
                <a:cubicBezTo>
                  <a:pt x="538" y="1392"/>
                  <a:pt x="575" y="1391"/>
                  <a:pt x="610" y="1386"/>
                </a:cubicBezTo>
                <a:cubicBezTo>
                  <a:pt x="625" y="1384"/>
                  <a:pt x="582" y="1391"/>
                  <a:pt x="568" y="1395"/>
                </a:cubicBezTo>
                <a:cubicBezTo>
                  <a:pt x="433" y="1430"/>
                  <a:pt x="402" y="1341"/>
                  <a:pt x="302" y="1363"/>
                </a:cubicBezTo>
                <a:cubicBezTo>
                  <a:pt x="147" y="1355"/>
                  <a:pt x="175" y="1516"/>
                  <a:pt x="21" y="1508"/>
                </a:cubicBezTo>
                <a:cubicBezTo>
                  <a:pt x="82" y="1453"/>
                  <a:pt x="0" y="1250"/>
                  <a:pt x="86" y="1235"/>
                </a:cubicBezTo>
                <a:cubicBezTo>
                  <a:pt x="115" y="1209"/>
                  <a:pt x="197" y="1172"/>
                  <a:pt x="238" y="1163"/>
                </a:cubicBezTo>
                <a:cubicBezTo>
                  <a:pt x="264" y="1140"/>
                  <a:pt x="355" y="1189"/>
                  <a:pt x="382" y="1166"/>
                </a:cubicBezTo>
                <a:cubicBezTo>
                  <a:pt x="389" y="1148"/>
                  <a:pt x="395" y="1129"/>
                  <a:pt x="402" y="1111"/>
                </a:cubicBezTo>
                <a:cubicBezTo>
                  <a:pt x="411" y="1085"/>
                  <a:pt x="373" y="1076"/>
                  <a:pt x="360" y="1066"/>
                </a:cubicBezTo>
                <a:cubicBezTo>
                  <a:pt x="334" y="1047"/>
                  <a:pt x="299" y="1025"/>
                  <a:pt x="277" y="1002"/>
                </a:cubicBezTo>
                <a:cubicBezTo>
                  <a:pt x="241" y="965"/>
                  <a:pt x="226" y="943"/>
                  <a:pt x="195" y="901"/>
                </a:cubicBezTo>
                <a:cubicBezTo>
                  <a:pt x="166" y="863"/>
                  <a:pt x="141" y="815"/>
                  <a:pt x="122" y="773"/>
                </a:cubicBezTo>
                <a:cubicBezTo>
                  <a:pt x="111" y="746"/>
                  <a:pt x="102" y="718"/>
                  <a:pt x="91" y="691"/>
                </a:cubicBezTo>
                <a:cubicBezTo>
                  <a:pt x="88" y="682"/>
                  <a:pt x="81" y="663"/>
                  <a:pt x="81" y="663"/>
                </a:cubicBezTo>
                <a:cubicBezTo>
                  <a:pt x="85" y="648"/>
                  <a:pt x="77" y="626"/>
                  <a:pt x="91" y="618"/>
                </a:cubicBezTo>
                <a:cubicBezTo>
                  <a:pt x="105" y="611"/>
                  <a:pt x="120" y="629"/>
                  <a:pt x="132" y="636"/>
                </a:cubicBezTo>
                <a:cubicBezTo>
                  <a:pt x="167" y="655"/>
                  <a:pt x="192" y="680"/>
                  <a:pt x="226" y="700"/>
                </a:cubicBezTo>
                <a:cubicBezTo>
                  <a:pt x="267" y="755"/>
                  <a:pt x="222" y="706"/>
                  <a:pt x="277" y="736"/>
                </a:cubicBezTo>
                <a:cubicBezTo>
                  <a:pt x="307" y="752"/>
                  <a:pt x="332" y="783"/>
                  <a:pt x="360" y="800"/>
                </a:cubicBezTo>
                <a:cubicBezTo>
                  <a:pt x="385" y="815"/>
                  <a:pt x="425" y="829"/>
                  <a:pt x="454" y="837"/>
                </a:cubicBezTo>
                <a:cubicBezTo>
                  <a:pt x="478" y="851"/>
                  <a:pt x="495" y="874"/>
                  <a:pt x="495" y="828"/>
                </a:cubicBezTo>
                <a:cubicBezTo>
                  <a:pt x="495" y="815"/>
                  <a:pt x="490" y="803"/>
                  <a:pt x="485" y="791"/>
                </a:cubicBezTo>
                <a:cubicBezTo>
                  <a:pt x="479" y="772"/>
                  <a:pt x="465" y="736"/>
                  <a:pt x="465" y="736"/>
                </a:cubicBezTo>
                <a:cubicBezTo>
                  <a:pt x="469" y="621"/>
                  <a:pt x="391" y="422"/>
                  <a:pt x="436" y="301"/>
                </a:cubicBezTo>
                <a:cubicBezTo>
                  <a:pt x="448" y="213"/>
                  <a:pt x="563" y="105"/>
                  <a:pt x="485" y="32"/>
                </a:cubicBezTo>
                <a:cubicBezTo>
                  <a:pt x="482" y="23"/>
                  <a:pt x="484" y="0"/>
                  <a:pt x="475" y="5"/>
                </a:cubicBezTo>
                <a:cubicBezTo>
                  <a:pt x="439" y="28"/>
                  <a:pt x="563" y="61"/>
                  <a:pt x="568" y="78"/>
                </a:cubicBezTo>
                <a:cubicBezTo>
                  <a:pt x="584" y="141"/>
                  <a:pt x="537" y="153"/>
                  <a:pt x="568" y="206"/>
                </a:cubicBezTo>
                <a:cubicBezTo>
                  <a:pt x="579" y="258"/>
                  <a:pt x="553" y="347"/>
                  <a:pt x="590" y="389"/>
                </a:cubicBezTo>
                <a:cubicBezTo>
                  <a:pt x="600" y="428"/>
                  <a:pt x="609" y="461"/>
                  <a:pt x="641" y="490"/>
                </a:cubicBezTo>
                <a:cubicBezTo>
                  <a:pt x="652" y="530"/>
                  <a:pt x="672" y="544"/>
                  <a:pt x="693" y="581"/>
                </a:cubicBezTo>
                <a:cubicBezTo>
                  <a:pt x="702" y="639"/>
                  <a:pt x="706" y="688"/>
                  <a:pt x="745" y="736"/>
                </a:cubicBezTo>
                <a:cubicBezTo>
                  <a:pt x="748" y="745"/>
                  <a:pt x="745" y="759"/>
                  <a:pt x="755" y="764"/>
                </a:cubicBezTo>
                <a:cubicBezTo>
                  <a:pt x="795" y="783"/>
                  <a:pt x="802" y="702"/>
                  <a:pt x="807" y="691"/>
                </a:cubicBezTo>
                <a:cubicBezTo>
                  <a:pt x="812" y="683"/>
                  <a:pt x="821" y="678"/>
                  <a:pt x="828" y="672"/>
                </a:cubicBezTo>
                <a:cubicBezTo>
                  <a:pt x="853" y="607"/>
                  <a:pt x="837" y="634"/>
                  <a:pt x="869" y="590"/>
                </a:cubicBezTo>
                <a:cubicBezTo>
                  <a:pt x="882" y="537"/>
                  <a:pt x="896" y="472"/>
                  <a:pt x="931" y="426"/>
                </a:cubicBezTo>
                <a:cubicBezTo>
                  <a:pt x="949" y="375"/>
                  <a:pt x="999" y="348"/>
                  <a:pt x="1046" y="316"/>
                </a:cubicBezTo>
                <a:cubicBezTo>
                  <a:pt x="1071" y="249"/>
                  <a:pt x="1035" y="325"/>
                  <a:pt x="1087" y="270"/>
                </a:cubicBezTo>
                <a:cubicBezTo>
                  <a:pt x="1091" y="265"/>
                  <a:pt x="1136" y="185"/>
                  <a:pt x="1139" y="179"/>
                </a:cubicBezTo>
                <a:cubicBezTo>
                  <a:pt x="1147" y="161"/>
                  <a:pt x="1152" y="142"/>
                  <a:pt x="1159" y="124"/>
                </a:cubicBezTo>
                <a:cubicBezTo>
                  <a:pt x="1163" y="115"/>
                  <a:pt x="1173" y="86"/>
                  <a:pt x="1171" y="96"/>
                </a:cubicBezTo>
                <a:cubicBezTo>
                  <a:pt x="1167" y="111"/>
                  <a:pt x="1163" y="127"/>
                  <a:pt x="1159" y="142"/>
                </a:cubicBezTo>
                <a:cubicBezTo>
                  <a:pt x="1156" y="188"/>
                  <a:pt x="1155" y="234"/>
                  <a:pt x="1149" y="279"/>
                </a:cubicBezTo>
                <a:cubicBezTo>
                  <a:pt x="1144" y="310"/>
                  <a:pt x="1129" y="371"/>
                  <a:pt x="1129" y="371"/>
                </a:cubicBezTo>
                <a:cubicBezTo>
                  <a:pt x="1151" y="565"/>
                  <a:pt x="1140" y="487"/>
                  <a:pt x="1159" y="608"/>
                </a:cubicBezTo>
                <a:cubicBezTo>
                  <a:pt x="1152" y="658"/>
                  <a:pt x="1144" y="698"/>
                  <a:pt x="1129" y="746"/>
                </a:cubicBezTo>
                <a:cubicBezTo>
                  <a:pt x="1107" y="810"/>
                  <a:pt x="1108" y="818"/>
                  <a:pt x="1108" y="791"/>
                </a:cubicBezTo>
                <a:close/>
              </a:path>
            </a:pathLst>
          </a:custGeom>
          <a:gradFill rotWithShape="1">
            <a:gsLst>
              <a:gs pos="0">
                <a:srgbClr val="FF0000">
                  <a:alpha val="10001"/>
                </a:srgbClr>
              </a:gs>
              <a:gs pos="100000">
                <a:srgbClr val="F6000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75" name="Freeform 3">
            <a:extLst>
              <a:ext uri="{FF2B5EF4-FFF2-40B4-BE49-F238E27FC236}">
                <a16:creationId xmlns:a16="http://schemas.microsoft.com/office/drawing/2014/main" id="{15216A7F-06F1-4C8C-8A1C-3D6C01E75901}"/>
              </a:ext>
            </a:extLst>
          </p:cNvPr>
          <p:cNvSpPr>
            <a:spLocks/>
          </p:cNvSpPr>
          <p:nvPr/>
        </p:nvSpPr>
        <p:spPr bwMode="auto">
          <a:xfrm flipV="1">
            <a:off x="-8605838" y="-747713"/>
            <a:ext cx="25044401" cy="4819651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F09EF92F-9A8A-4D7B-B622-C17878E5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092825"/>
            <a:ext cx="77724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838200" indent="-838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</a:rPr>
              <a:t>建立另一个文化的地图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id="{AEC38AD4-BCF2-4D7F-9A6F-CAACC50ED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5330825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4278" name="Text Box 7">
            <a:extLst>
              <a:ext uri="{FF2B5EF4-FFF2-40B4-BE49-F238E27FC236}">
                <a16:creationId xmlns:a16="http://schemas.microsoft.com/office/drawing/2014/main" id="{05422635-940C-4DAE-AC84-11DDF7BE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1460500"/>
            <a:ext cx="1136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</a:p>
        </p:txBody>
      </p:sp>
      <p:grpSp>
        <p:nvGrpSpPr>
          <p:cNvPr id="54279" name="Group 8">
            <a:extLst>
              <a:ext uri="{FF2B5EF4-FFF2-40B4-BE49-F238E27FC236}">
                <a16:creationId xmlns:a16="http://schemas.microsoft.com/office/drawing/2014/main" id="{B76CEDB1-783A-43A4-B91F-29A16827DBC5}"/>
              </a:ext>
            </a:extLst>
          </p:cNvPr>
          <p:cNvGrpSpPr>
            <a:grpSpLocks/>
          </p:cNvGrpSpPr>
          <p:nvPr/>
        </p:nvGrpSpPr>
        <p:grpSpPr bwMode="auto">
          <a:xfrm>
            <a:off x="5148263" y="1716088"/>
            <a:ext cx="1008062" cy="3800475"/>
            <a:chOff x="3243" y="1081"/>
            <a:chExt cx="635" cy="2394"/>
          </a:xfrm>
        </p:grpSpPr>
        <p:sp>
          <p:nvSpPr>
            <p:cNvPr id="54283" name="AutoShape 9">
              <a:extLst>
                <a:ext uri="{FF2B5EF4-FFF2-40B4-BE49-F238E27FC236}">
                  <a16:creationId xmlns:a16="http://schemas.microsoft.com/office/drawing/2014/main" id="{8A1BC0CD-2C03-4A56-9FAB-8C961AFE9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081"/>
              <a:ext cx="635" cy="625"/>
            </a:xfrm>
            <a:prstGeom prst="smileyFace">
              <a:avLst>
                <a:gd name="adj" fmla="val 4653"/>
              </a:avLst>
            </a:prstGeom>
            <a:solidFill>
              <a:schemeClr val="bg1">
                <a:alpha val="89803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54284" name="AutoShape 10">
              <a:extLst>
                <a:ext uri="{FF2B5EF4-FFF2-40B4-BE49-F238E27FC236}">
                  <a16:creationId xmlns:a16="http://schemas.microsoft.com/office/drawing/2014/main" id="{73675F10-A573-406F-85A3-B665C63EA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" y="1751"/>
              <a:ext cx="476" cy="1724"/>
            </a:xfrm>
            <a:prstGeom prst="pentagon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venir 65" pitchFamily="2" charset="0"/>
                  <a:ea typeface="SimHei" panose="02010609060101010101" pitchFamily="49" charset="-122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54280" name="Freeform 11">
            <a:extLst>
              <a:ext uri="{FF2B5EF4-FFF2-40B4-BE49-F238E27FC236}">
                <a16:creationId xmlns:a16="http://schemas.microsoft.com/office/drawing/2014/main" id="{E6307370-C9C5-40EC-982E-26012241BDFE}"/>
              </a:ext>
            </a:extLst>
          </p:cNvPr>
          <p:cNvSpPr>
            <a:spLocks/>
          </p:cNvSpPr>
          <p:nvPr/>
        </p:nvSpPr>
        <p:spPr bwMode="auto">
          <a:xfrm>
            <a:off x="-8389938" y="3862388"/>
            <a:ext cx="25044401" cy="2159000"/>
          </a:xfrm>
          <a:custGeom>
            <a:avLst/>
            <a:gdLst>
              <a:gd name="T0" fmla="*/ 2147483647 w 3927"/>
              <a:gd name="T1" fmla="*/ 2147483647 h 2332"/>
              <a:gd name="T2" fmla="*/ 2147483647 w 3927"/>
              <a:gd name="T3" fmla="*/ 2147483647 h 2332"/>
              <a:gd name="T4" fmla="*/ 2147483647 w 3927"/>
              <a:gd name="T5" fmla="*/ 2147483647 h 2332"/>
              <a:gd name="T6" fmla="*/ 2147483647 w 3927"/>
              <a:gd name="T7" fmla="*/ 2147483647 h 2332"/>
              <a:gd name="T8" fmla="*/ 2147483647 w 3927"/>
              <a:gd name="T9" fmla="*/ 2147483647 h 2332"/>
              <a:gd name="T10" fmla="*/ 2147483647 w 3927"/>
              <a:gd name="T11" fmla="*/ 2147483647 h 2332"/>
              <a:gd name="T12" fmla="*/ 2147483647 w 3927"/>
              <a:gd name="T13" fmla="*/ 2147483647 h 2332"/>
              <a:gd name="T14" fmla="*/ 2147483647 w 3927"/>
              <a:gd name="T15" fmla="*/ 2147483647 h 2332"/>
              <a:gd name="T16" fmla="*/ 2147483647 w 3927"/>
              <a:gd name="T17" fmla="*/ 2147483647 h 2332"/>
              <a:gd name="T18" fmla="*/ 2147483647 w 3927"/>
              <a:gd name="T19" fmla="*/ 2147483647 h 2332"/>
              <a:gd name="T20" fmla="*/ 2147483647 w 3927"/>
              <a:gd name="T21" fmla="*/ 2147483647 h 2332"/>
              <a:gd name="T22" fmla="*/ 2147483647 w 3927"/>
              <a:gd name="T23" fmla="*/ 2147483647 h 2332"/>
              <a:gd name="T24" fmla="*/ 2147483647 w 3927"/>
              <a:gd name="T25" fmla="*/ 2147483647 h 2332"/>
              <a:gd name="T26" fmla="*/ 2147483647 w 3927"/>
              <a:gd name="T27" fmla="*/ 2147483647 h 2332"/>
              <a:gd name="T28" fmla="*/ 2147483647 w 3927"/>
              <a:gd name="T29" fmla="*/ 2147483647 h 2332"/>
              <a:gd name="T30" fmla="*/ 2147483647 w 3927"/>
              <a:gd name="T31" fmla="*/ 2147483647 h 2332"/>
              <a:gd name="T32" fmla="*/ 2147483647 w 3927"/>
              <a:gd name="T33" fmla="*/ 2147483647 h 2332"/>
              <a:gd name="T34" fmla="*/ 2147483647 w 3927"/>
              <a:gd name="T35" fmla="*/ 2147483647 h 2332"/>
              <a:gd name="T36" fmla="*/ 2147483647 w 3927"/>
              <a:gd name="T37" fmla="*/ 2147483647 h 2332"/>
              <a:gd name="T38" fmla="*/ 2147483647 w 3927"/>
              <a:gd name="T39" fmla="*/ 2147483647 h 2332"/>
              <a:gd name="T40" fmla="*/ 2147483647 w 3927"/>
              <a:gd name="T41" fmla="*/ 2147483647 h 2332"/>
              <a:gd name="T42" fmla="*/ 2147483647 w 3927"/>
              <a:gd name="T43" fmla="*/ 2147483647 h 2332"/>
              <a:gd name="T44" fmla="*/ 2147483647 w 3927"/>
              <a:gd name="T45" fmla="*/ 2147483647 h 2332"/>
              <a:gd name="T46" fmla="*/ 2147483647 w 3927"/>
              <a:gd name="T47" fmla="*/ 2147483647 h 2332"/>
              <a:gd name="T48" fmla="*/ 2147483647 w 3927"/>
              <a:gd name="T49" fmla="*/ 2147483647 h 2332"/>
              <a:gd name="T50" fmla="*/ 2147483647 w 3927"/>
              <a:gd name="T51" fmla="*/ 2147483647 h 2332"/>
              <a:gd name="T52" fmla="*/ 2147483647 w 3927"/>
              <a:gd name="T53" fmla="*/ 2147483647 h 2332"/>
              <a:gd name="T54" fmla="*/ 2147483647 w 3927"/>
              <a:gd name="T55" fmla="*/ 2147483647 h 2332"/>
              <a:gd name="T56" fmla="*/ 2147483647 w 3927"/>
              <a:gd name="T57" fmla="*/ 2147483647 h 2332"/>
              <a:gd name="T58" fmla="*/ 2147483647 w 3927"/>
              <a:gd name="T59" fmla="*/ 2147483647 h 2332"/>
              <a:gd name="T60" fmla="*/ 2147483647 w 3927"/>
              <a:gd name="T61" fmla="*/ 2147483647 h 2332"/>
              <a:gd name="T62" fmla="*/ 2147483647 w 3927"/>
              <a:gd name="T63" fmla="*/ 2147483647 h 2332"/>
              <a:gd name="T64" fmla="*/ 2147483647 w 3927"/>
              <a:gd name="T65" fmla="*/ 2147483647 h 2332"/>
              <a:gd name="T66" fmla="*/ 2147483647 w 3927"/>
              <a:gd name="T67" fmla="*/ 2147483647 h 2332"/>
              <a:gd name="T68" fmla="*/ 2147483647 w 3927"/>
              <a:gd name="T69" fmla="*/ 2147483647 h 2332"/>
              <a:gd name="T70" fmla="*/ 2147483647 w 3927"/>
              <a:gd name="T71" fmla="*/ 2147483647 h 2332"/>
              <a:gd name="T72" fmla="*/ 2147483647 w 3927"/>
              <a:gd name="T73" fmla="*/ 2147483647 h 2332"/>
              <a:gd name="T74" fmla="*/ 2147483647 w 3927"/>
              <a:gd name="T75" fmla="*/ 2147483647 h 2332"/>
              <a:gd name="T76" fmla="*/ 2147483647 w 3927"/>
              <a:gd name="T77" fmla="*/ 2147483647 h 2332"/>
              <a:gd name="T78" fmla="*/ 2147483647 w 3927"/>
              <a:gd name="T79" fmla="*/ 2147483647 h 2332"/>
              <a:gd name="T80" fmla="*/ 2147483647 w 3927"/>
              <a:gd name="T81" fmla="*/ 2147483647 h 2332"/>
              <a:gd name="T82" fmla="*/ 2147483647 w 3927"/>
              <a:gd name="T83" fmla="*/ 2147483647 h 2332"/>
              <a:gd name="T84" fmla="*/ 2147483647 w 3927"/>
              <a:gd name="T85" fmla="*/ 2147483647 h 2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27"/>
              <a:gd name="T130" fmla="*/ 0 h 2332"/>
              <a:gd name="T131" fmla="*/ 3927 w 3927"/>
              <a:gd name="T132" fmla="*/ 2332 h 2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27" h="2332">
                <a:moveTo>
                  <a:pt x="2217" y="791"/>
                </a:moveTo>
                <a:cubicBezTo>
                  <a:pt x="2263" y="764"/>
                  <a:pt x="2298" y="729"/>
                  <a:pt x="2341" y="700"/>
                </a:cubicBezTo>
                <a:cubicBezTo>
                  <a:pt x="2428" y="642"/>
                  <a:pt x="2405" y="582"/>
                  <a:pt x="2491" y="523"/>
                </a:cubicBezTo>
                <a:cubicBezTo>
                  <a:pt x="2522" y="470"/>
                  <a:pt x="2549" y="444"/>
                  <a:pt x="2587" y="395"/>
                </a:cubicBezTo>
                <a:cubicBezTo>
                  <a:pt x="2598" y="355"/>
                  <a:pt x="2664" y="212"/>
                  <a:pt x="2675" y="171"/>
                </a:cubicBezTo>
                <a:cubicBezTo>
                  <a:pt x="2678" y="156"/>
                  <a:pt x="2838" y="114"/>
                  <a:pt x="2843" y="99"/>
                </a:cubicBezTo>
                <a:cubicBezTo>
                  <a:pt x="2845" y="89"/>
                  <a:pt x="3059" y="113"/>
                  <a:pt x="3059" y="123"/>
                </a:cubicBezTo>
                <a:cubicBezTo>
                  <a:pt x="3059" y="136"/>
                  <a:pt x="2806" y="263"/>
                  <a:pt x="2803" y="275"/>
                </a:cubicBezTo>
                <a:cubicBezTo>
                  <a:pt x="2799" y="308"/>
                  <a:pt x="2726" y="319"/>
                  <a:pt x="2726" y="352"/>
                </a:cubicBezTo>
                <a:cubicBezTo>
                  <a:pt x="2726" y="365"/>
                  <a:pt x="2737" y="376"/>
                  <a:pt x="2736" y="389"/>
                </a:cubicBezTo>
                <a:cubicBezTo>
                  <a:pt x="2730" y="435"/>
                  <a:pt x="2689" y="528"/>
                  <a:pt x="2673" y="572"/>
                </a:cubicBezTo>
                <a:cubicBezTo>
                  <a:pt x="2663" y="599"/>
                  <a:pt x="2571" y="680"/>
                  <a:pt x="2548" y="709"/>
                </a:cubicBezTo>
                <a:cubicBezTo>
                  <a:pt x="2510" y="810"/>
                  <a:pt x="2556" y="920"/>
                  <a:pt x="2486" y="1011"/>
                </a:cubicBezTo>
                <a:cubicBezTo>
                  <a:pt x="2643" y="1055"/>
                  <a:pt x="2814" y="1014"/>
                  <a:pt x="2974" y="992"/>
                </a:cubicBezTo>
                <a:cubicBezTo>
                  <a:pt x="3043" y="963"/>
                  <a:pt x="3108" y="945"/>
                  <a:pt x="3182" y="928"/>
                </a:cubicBezTo>
                <a:cubicBezTo>
                  <a:pt x="3199" y="919"/>
                  <a:pt x="3216" y="908"/>
                  <a:pt x="3234" y="901"/>
                </a:cubicBezTo>
                <a:cubicBezTo>
                  <a:pt x="3254" y="893"/>
                  <a:pt x="3296" y="883"/>
                  <a:pt x="3296" y="883"/>
                </a:cubicBezTo>
                <a:cubicBezTo>
                  <a:pt x="3310" y="874"/>
                  <a:pt x="3321" y="861"/>
                  <a:pt x="3337" y="855"/>
                </a:cubicBezTo>
                <a:cubicBezTo>
                  <a:pt x="3384" y="836"/>
                  <a:pt x="3383" y="856"/>
                  <a:pt x="3420" y="837"/>
                </a:cubicBezTo>
                <a:cubicBezTo>
                  <a:pt x="3442" y="826"/>
                  <a:pt x="3464" y="815"/>
                  <a:pt x="3482" y="800"/>
                </a:cubicBezTo>
                <a:cubicBezTo>
                  <a:pt x="3493" y="791"/>
                  <a:pt x="3502" y="780"/>
                  <a:pt x="3514" y="773"/>
                </a:cubicBezTo>
                <a:cubicBezTo>
                  <a:pt x="3548" y="754"/>
                  <a:pt x="3628" y="736"/>
                  <a:pt x="3628" y="736"/>
                </a:cubicBezTo>
                <a:cubicBezTo>
                  <a:pt x="3680" y="739"/>
                  <a:pt x="3703" y="716"/>
                  <a:pt x="3755" y="721"/>
                </a:cubicBezTo>
                <a:cubicBezTo>
                  <a:pt x="3770" y="722"/>
                  <a:pt x="3885" y="700"/>
                  <a:pt x="3890" y="712"/>
                </a:cubicBezTo>
                <a:cubicBezTo>
                  <a:pt x="3900" y="739"/>
                  <a:pt x="3927" y="935"/>
                  <a:pt x="3894" y="953"/>
                </a:cubicBezTo>
                <a:cubicBezTo>
                  <a:pt x="3846" y="979"/>
                  <a:pt x="3810" y="1090"/>
                  <a:pt x="3758" y="1097"/>
                </a:cubicBezTo>
                <a:cubicBezTo>
                  <a:pt x="3710" y="1103"/>
                  <a:pt x="3620" y="1112"/>
                  <a:pt x="3574" y="1121"/>
                </a:cubicBezTo>
                <a:cubicBezTo>
                  <a:pt x="3518" y="1132"/>
                  <a:pt x="3506" y="1122"/>
                  <a:pt x="3430" y="1145"/>
                </a:cubicBezTo>
                <a:cubicBezTo>
                  <a:pt x="3387" y="1158"/>
                  <a:pt x="3320" y="1145"/>
                  <a:pt x="3278" y="1161"/>
                </a:cubicBezTo>
                <a:cubicBezTo>
                  <a:pt x="3242" y="1175"/>
                  <a:pt x="3179" y="1157"/>
                  <a:pt x="3142" y="1169"/>
                </a:cubicBezTo>
                <a:cubicBezTo>
                  <a:pt x="3081" y="1221"/>
                  <a:pt x="2962" y="1152"/>
                  <a:pt x="2891" y="1194"/>
                </a:cubicBezTo>
                <a:cubicBezTo>
                  <a:pt x="2879" y="1201"/>
                  <a:pt x="2863" y="1199"/>
                  <a:pt x="2849" y="1203"/>
                </a:cubicBezTo>
                <a:cubicBezTo>
                  <a:pt x="2829" y="1208"/>
                  <a:pt x="2788" y="1221"/>
                  <a:pt x="2788" y="1221"/>
                </a:cubicBezTo>
                <a:cubicBezTo>
                  <a:pt x="2774" y="1230"/>
                  <a:pt x="2761" y="1241"/>
                  <a:pt x="2746" y="1248"/>
                </a:cubicBezTo>
                <a:cubicBezTo>
                  <a:pt x="2729" y="1256"/>
                  <a:pt x="2710" y="1258"/>
                  <a:pt x="2694" y="1267"/>
                </a:cubicBezTo>
                <a:cubicBezTo>
                  <a:pt x="2681" y="1274"/>
                  <a:pt x="2674" y="1286"/>
                  <a:pt x="2663" y="1294"/>
                </a:cubicBezTo>
                <a:cubicBezTo>
                  <a:pt x="2592" y="1343"/>
                  <a:pt x="2610" y="1330"/>
                  <a:pt x="2518" y="1340"/>
                </a:cubicBezTo>
                <a:cubicBezTo>
                  <a:pt x="2586" y="1420"/>
                  <a:pt x="2503" y="1332"/>
                  <a:pt x="2601" y="1404"/>
                </a:cubicBezTo>
                <a:cubicBezTo>
                  <a:pt x="2706" y="1482"/>
                  <a:pt x="2630" y="1459"/>
                  <a:pt x="2715" y="1477"/>
                </a:cubicBezTo>
                <a:cubicBezTo>
                  <a:pt x="2729" y="1489"/>
                  <a:pt x="2740" y="1504"/>
                  <a:pt x="2756" y="1514"/>
                </a:cubicBezTo>
                <a:cubicBezTo>
                  <a:pt x="2765" y="1520"/>
                  <a:pt x="2779" y="1517"/>
                  <a:pt x="2788" y="1523"/>
                </a:cubicBezTo>
                <a:cubicBezTo>
                  <a:pt x="2901" y="1603"/>
                  <a:pt x="2775" y="1502"/>
                  <a:pt x="2862" y="1521"/>
                </a:cubicBezTo>
                <a:cubicBezTo>
                  <a:pt x="2901" y="1564"/>
                  <a:pt x="2864" y="1521"/>
                  <a:pt x="2918" y="1553"/>
                </a:cubicBezTo>
                <a:cubicBezTo>
                  <a:pt x="2943" y="1567"/>
                  <a:pt x="2963" y="1527"/>
                  <a:pt x="2990" y="1537"/>
                </a:cubicBezTo>
                <a:cubicBezTo>
                  <a:pt x="3009" y="1544"/>
                  <a:pt x="3066" y="1510"/>
                  <a:pt x="3086" y="1513"/>
                </a:cubicBezTo>
                <a:cubicBezTo>
                  <a:pt x="3241" y="1604"/>
                  <a:pt x="3148" y="1460"/>
                  <a:pt x="3278" y="1505"/>
                </a:cubicBezTo>
                <a:cubicBezTo>
                  <a:pt x="3339" y="1526"/>
                  <a:pt x="3379" y="1454"/>
                  <a:pt x="3446" y="1465"/>
                </a:cubicBezTo>
                <a:cubicBezTo>
                  <a:pt x="3478" y="1491"/>
                  <a:pt x="3527" y="1387"/>
                  <a:pt x="3566" y="1401"/>
                </a:cubicBezTo>
                <a:cubicBezTo>
                  <a:pt x="3626" y="1423"/>
                  <a:pt x="3688" y="1391"/>
                  <a:pt x="3750" y="1409"/>
                </a:cubicBezTo>
                <a:cubicBezTo>
                  <a:pt x="3763" y="1420"/>
                  <a:pt x="3877" y="1381"/>
                  <a:pt x="3846" y="1401"/>
                </a:cubicBezTo>
                <a:cubicBezTo>
                  <a:pt x="3828" y="1412"/>
                  <a:pt x="3742" y="1561"/>
                  <a:pt x="3742" y="1561"/>
                </a:cubicBezTo>
                <a:cubicBezTo>
                  <a:pt x="3548" y="1558"/>
                  <a:pt x="3646" y="1617"/>
                  <a:pt x="3478" y="1745"/>
                </a:cubicBezTo>
                <a:cubicBezTo>
                  <a:pt x="3440" y="1744"/>
                  <a:pt x="3208" y="1740"/>
                  <a:pt x="3174" y="1729"/>
                </a:cubicBezTo>
                <a:cubicBezTo>
                  <a:pt x="3131" y="1715"/>
                  <a:pt x="2907" y="1697"/>
                  <a:pt x="2862" y="1689"/>
                </a:cubicBezTo>
                <a:cubicBezTo>
                  <a:pt x="2820" y="1654"/>
                  <a:pt x="2693" y="1674"/>
                  <a:pt x="2654" y="1633"/>
                </a:cubicBezTo>
                <a:cubicBezTo>
                  <a:pt x="2565" y="1542"/>
                  <a:pt x="2621" y="1685"/>
                  <a:pt x="2476" y="1660"/>
                </a:cubicBezTo>
                <a:cubicBezTo>
                  <a:pt x="2435" y="1636"/>
                  <a:pt x="2368" y="1610"/>
                  <a:pt x="2320" y="1596"/>
                </a:cubicBezTo>
                <a:cubicBezTo>
                  <a:pt x="2269" y="1664"/>
                  <a:pt x="2333" y="1693"/>
                  <a:pt x="2352" y="1751"/>
                </a:cubicBezTo>
                <a:cubicBezTo>
                  <a:pt x="2365" y="1787"/>
                  <a:pt x="2371" y="1824"/>
                  <a:pt x="2383" y="1861"/>
                </a:cubicBezTo>
                <a:cubicBezTo>
                  <a:pt x="2401" y="1919"/>
                  <a:pt x="2390" y="1905"/>
                  <a:pt x="2425" y="1934"/>
                </a:cubicBezTo>
                <a:cubicBezTo>
                  <a:pt x="2436" y="1973"/>
                  <a:pt x="2455" y="1999"/>
                  <a:pt x="2476" y="2035"/>
                </a:cubicBezTo>
                <a:cubicBezTo>
                  <a:pt x="2487" y="2114"/>
                  <a:pt x="2524" y="2186"/>
                  <a:pt x="2548" y="2263"/>
                </a:cubicBezTo>
                <a:cubicBezTo>
                  <a:pt x="2550" y="2268"/>
                  <a:pt x="2572" y="2326"/>
                  <a:pt x="2570" y="2327"/>
                </a:cubicBezTo>
                <a:cubicBezTo>
                  <a:pt x="2558" y="2332"/>
                  <a:pt x="2477" y="2314"/>
                  <a:pt x="2455" y="2309"/>
                </a:cubicBezTo>
                <a:cubicBezTo>
                  <a:pt x="2420" y="2278"/>
                  <a:pt x="2325" y="2227"/>
                  <a:pt x="2283" y="2203"/>
                </a:cubicBezTo>
                <a:cubicBezTo>
                  <a:pt x="2275" y="2122"/>
                  <a:pt x="2157" y="2027"/>
                  <a:pt x="2147" y="1947"/>
                </a:cubicBezTo>
                <a:cubicBezTo>
                  <a:pt x="2132" y="1832"/>
                  <a:pt x="2190" y="1816"/>
                  <a:pt x="2116" y="1718"/>
                </a:cubicBezTo>
                <a:cubicBezTo>
                  <a:pt x="2109" y="1694"/>
                  <a:pt x="2107" y="1605"/>
                  <a:pt x="2084" y="1590"/>
                </a:cubicBezTo>
                <a:cubicBezTo>
                  <a:pt x="2075" y="1584"/>
                  <a:pt x="2123" y="1535"/>
                  <a:pt x="2113" y="1532"/>
                </a:cubicBezTo>
                <a:cubicBezTo>
                  <a:pt x="2101" y="1561"/>
                  <a:pt x="2053" y="1513"/>
                  <a:pt x="2035" y="1539"/>
                </a:cubicBezTo>
                <a:cubicBezTo>
                  <a:pt x="2021" y="1558"/>
                  <a:pt x="1963" y="1606"/>
                  <a:pt x="1955" y="1611"/>
                </a:cubicBezTo>
                <a:cubicBezTo>
                  <a:pt x="1895" y="1646"/>
                  <a:pt x="1870" y="1749"/>
                  <a:pt x="1822" y="1797"/>
                </a:cubicBezTo>
                <a:cubicBezTo>
                  <a:pt x="1775" y="1845"/>
                  <a:pt x="1825" y="1902"/>
                  <a:pt x="1787" y="1955"/>
                </a:cubicBezTo>
                <a:cubicBezTo>
                  <a:pt x="1764" y="1988"/>
                  <a:pt x="1672" y="2022"/>
                  <a:pt x="1646" y="2053"/>
                </a:cubicBezTo>
                <a:cubicBezTo>
                  <a:pt x="1632" y="2091"/>
                  <a:pt x="1599" y="2119"/>
                  <a:pt x="1574" y="2154"/>
                </a:cubicBezTo>
                <a:cubicBezTo>
                  <a:pt x="1543" y="2197"/>
                  <a:pt x="1511" y="2237"/>
                  <a:pt x="1469" y="2272"/>
                </a:cubicBezTo>
                <a:cubicBezTo>
                  <a:pt x="1394" y="2228"/>
                  <a:pt x="1419" y="2175"/>
                  <a:pt x="1449" y="2108"/>
                </a:cubicBezTo>
                <a:cubicBezTo>
                  <a:pt x="1465" y="2021"/>
                  <a:pt x="1477" y="1937"/>
                  <a:pt x="1501" y="1852"/>
                </a:cubicBezTo>
                <a:cubicBezTo>
                  <a:pt x="1507" y="1786"/>
                  <a:pt x="1508" y="1723"/>
                  <a:pt x="1532" y="1660"/>
                </a:cubicBezTo>
                <a:cubicBezTo>
                  <a:pt x="1541" y="1587"/>
                  <a:pt x="1542" y="1490"/>
                  <a:pt x="1594" y="1431"/>
                </a:cubicBezTo>
                <a:cubicBezTo>
                  <a:pt x="1602" y="1422"/>
                  <a:pt x="1472" y="1369"/>
                  <a:pt x="1632" y="1401"/>
                </a:cubicBezTo>
                <a:cubicBezTo>
                  <a:pt x="1664" y="1389"/>
                  <a:pt x="1685" y="1382"/>
                  <a:pt x="1720" y="1377"/>
                </a:cubicBezTo>
                <a:cubicBezTo>
                  <a:pt x="1600" y="1409"/>
                  <a:pt x="1691" y="1391"/>
                  <a:pt x="1677" y="1395"/>
                </a:cubicBezTo>
                <a:cubicBezTo>
                  <a:pt x="1542" y="1430"/>
                  <a:pt x="716" y="1019"/>
                  <a:pt x="616" y="1041"/>
                </a:cubicBezTo>
                <a:cubicBezTo>
                  <a:pt x="461" y="1033"/>
                  <a:pt x="154" y="977"/>
                  <a:pt x="0" y="969"/>
                </a:cubicBezTo>
                <a:cubicBezTo>
                  <a:pt x="61" y="914"/>
                  <a:pt x="106" y="920"/>
                  <a:pt x="192" y="905"/>
                </a:cubicBezTo>
                <a:cubicBezTo>
                  <a:pt x="221" y="879"/>
                  <a:pt x="511" y="906"/>
                  <a:pt x="552" y="897"/>
                </a:cubicBezTo>
                <a:cubicBezTo>
                  <a:pt x="578" y="874"/>
                  <a:pt x="813" y="944"/>
                  <a:pt x="840" y="921"/>
                </a:cubicBezTo>
                <a:cubicBezTo>
                  <a:pt x="847" y="903"/>
                  <a:pt x="1504" y="1129"/>
                  <a:pt x="1511" y="1111"/>
                </a:cubicBezTo>
                <a:cubicBezTo>
                  <a:pt x="1520" y="1085"/>
                  <a:pt x="1482" y="1076"/>
                  <a:pt x="1469" y="1066"/>
                </a:cubicBezTo>
                <a:cubicBezTo>
                  <a:pt x="1443" y="1047"/>
                  <a:pt x="1408" y="1025"/>
                  <a:pt x="1386" y="1002"/>
                </a:cubicBezTo>
                <a:cubicBezTo>
                  <a:pt x="1350" y="965"/>
                  <a:pt x="1335" y="943"/>
                  <a:pt x="1304" y="901"/>
                </a:cubicBezTo>
                <a:cubicBezTo>
                  <a:pt x="1275" y="863"/>
                  <a:pt x="1250" y="815"/>
                  <a:pt x="1231" y="773"/>
                </a:cubicBezTo>
                <a:cubicBezTo>
                  <a:pt x="1220" y="746"/>
                  <a:pt x="1211" y="718"/>
                  <a:pt x="1200" y="691"/>
                </a:cubicBezTo>
                <a:cubicBezTo>
                  <a:pt x="1197" y="682"/>
                  <a:pt x="1190" y="663"/>
                  <a:pt x="1190" y="663"/>
                </a:cubicBezTo>
                <a:cubicBezTo>
                  <a:pt x="1194" y="648"/>
                  <a:pt x="1186" y="626"/>
                  <a:pt x="1200" y="618"/>
                </a:cubicBezTo>
                <a:cubicBezTo>
                  <a:pt x="1214" y="611"/>
                  <a:pt x="1229" y="629"/>
                  <a:pt x="1241" y="636"/>
                </a:cubicBezTo>
                <a:cubicBezTo>
                  <a:pt x="1276" y="655"/>
                  <a:pt x="1301" y="680"/>
                  <a:pt x="1335" y="700"/>
                </a:cubicBezTo>
                <a:cubicBezTo>
                  <a:pt x="1376" y="755"/>
                  <a:pt x="1331" y="706"/>
                  <a:pt x="1386" y="736"/>
                </a:cubicBezTo>
                <a:cubicBezTo>
                  <a:pt x="1416" y="752"/>
                  <a:pt x="1441" y="783"/>
                  <a:pt x="1469" y="800"/>
                </a:cubicBezTo>
                <a:cubicBezTo>
                  <a:pt x="1494" y="815"/>
                  <a:pt x="1534" y="829"/>
                  <a:pt x="1563" y="837"/>
                </a:cubicBezTo>
                <a:cubicBezTo>
                  <a:pt x="1587" y="851"/>
                  <a:pt x="1604" y="874"/>
                  <a:pt x="1604" y="828"/>
                </a:cubicBezTo>
                <a:cubicBezTo>
                  <a:pt x="1604" y="815"/>
                  <a:pt x="1599" y="803"/>
                  <a:pt x="1594" y="791"/>
                </a:cubicBezTo>
                <a:cubicBezTo>
                  <a:pt x="1588" y="772"/>
                  <a:pt x="1574" y="736"/>
                  <a:pt x="1574" y="736"/>
                </a:cubicBezTo>
                <a:cubicBezTo>
                  <a:pt x="1578" y="621"/>
                  <a:pt x="1500" y="422"/>
                  <a:pt x="1545" y="301"/>
                </a:cubicBezTo>
                <a:cubicBezTo>
                  <a:pt x="1557" y="213"/>
                  <a:pt x="1672" y="105"/>
                  <a:pt x="1594" y="32"/>
                </a:cubicBezTo>
                <a:cubicBezTo>
                  <a:pt x="1591" y="23"/>
                  <a:pt x="1593" y="0"/>
                  <a:pt x="1584" y="5"/>
                </a:cubicBezTo>
                <a:cubicBezTo>
                  <a:pt x="1548" y="28"/>
                  <a:pt x="1672" y="61"/>
                  <a:pt x="1677" y="78"/>
                </a:cubicBezTo>
                <a:cubicBezTo>
                  <a:pt x="1693" y="141"/>
                  <a:pt x="1646" y="153"/>
                  <a:pt x="1677" y="206"/>
                </a:cubicBezTo>
                <a:cubicBezTo>
                  <a:pt x="1688" y="258"/>
                  <a:pt x="1662" y="347"/>
                  <a:pt x="1699" y="389"/>
                </a:cubicBezTo>
                <a:cubicBezTo>
                  <a:pt x="1709" y="428"/>
                  <a:pt x="1718" y="461"/>
                  <a:pt x="1750" y="490"/>
                </a:cubicBezTo>
                <a:cubicBezTo>
                  <a:pt x="1761" y="530"/>
                  <a:pt x="1781" y="544"/>
                  <a:pt x="1802" y="581"/>
                </a:cubicBezTo>
                <a:cubicBezTo>
                  <a:pt x="1811" y="639"/>
                  <a:pt x="1815" y="688"/>
                  <a:pt x="1854" y="736"/>
                </a:cubicBezTo>
                <a:cubicBezTo>
                  <a:pt x="1857" y="745"/>
                  <a:pt x="1854" y="759"/>
                  <a:pt x="1864" y="764"/>
                </a:cubicBezTo>
                <a:cubicBezTo>
                  <a:pt x="1904" y="783"/>
                  <a:pt x="1911" y="702"/>
                  <a:pt x="1916" y="691"/>
                </a:cubicBezTo>
                <a:cubicBezTo>
                  <a:pt x="1921" y="683"/>
                  <a:pt x="1930" y="678"/>
                  <a:pt x="1937" y="672"/>
                </a:cubicBezTo>
                <a:cubicBezTo>
                  <a:pt x="1962" y="607"/>
                  <a:pt x="1946" y="634"/>
                  <a:pt x="1978" y="590"/>
                </a:cubicBezTo>
                <a:cubicBezTo>
                  <a:pt x="1991" y="537"/>
                  <a:pt x="2005" y="472"/>
                  <a:pt x="2040" y="426"/>
                </a:cubicBezTo>
                <a:cubicBezTo>
                  <a:pt x="2058" y="375"/>
                  <a:pt x="2108" y="348"/>
                  <a:pt x="2155" y="316"/>
                </a:cubicBezTo>
                <a:cubicBezTo>
                  <a:pt x="2180" y="249"/>
                  <a:pt x="2144" y="325"/>
                  <a:pt x="2196" y="270"/>
                </a:cubicBezTo>
                <a:cubicBezTo>
                  <a:pt x="2200" y="265"/>
                  <a:pt x="2245" y="185"/>
                  <a:pt x="2248" y="179"/>
                </a:cubicBezTo>
                <a:cubicBezTo>
                  <a:pt x="2256" y="161"/>
                  <a:pt x="2261" y="142"/>
                  <a:pt x="2268" y="124"/>
                </a:cubicBezTo>
                <a:cubicBezTo>
                  <a:pt x="2272" y="115"/>
                  <a:pt x="2282" y="86"/>
                  <a:pt x="2280" y="96"/>
                </a:cubicBezTo>
                <a:cubicBezTo>
                  <a:pt x="2276" y="111"/>
                  <a:pt x="2272" y="127"/>
                  <a:pt x="2268" y="142"/>
                </a:cubicBezTo>
                <a:cubicBezTo>
                  <a:pt x="2265" y="188"/>
                  <a:pt x="2264" y="234"/>
                  <a:pt x="2258" y="279"/>
                </a:cubicBezTo>
                <a:cubicBezTo>
                  <a:pt x="2253" y="310"/>
                  <a:pt x="2238" y="371"/>
                  <a:pt x="2238" y="371"/>
                </a:cubicBezTo>
                <a:cubicBezTo>
                  <a:pt x="2260" y="565"/>
                  <a:pt x="2249" y="487"/>
                  <a:pt x="2268" y="608"/>
                </a:cubicBezTo>
                <a:cubicBezTo>
                  <a:pt x="2261" y="658"/>
                  <a:pt x="2253" y="698"/>
                  <a:pt x="2238" y="746"/>
                </a:cubicBezTo>
                <a:cubicBezTo>
                  <a:pt x="2216" y="810"/>
                  <a:pt x="2217" y="818"/>
                  <a:pt x="2217" y="791"/>
                </a:cubicBezTo>
                <a:close/>
              </a:path>
            </a:pathLst>
          </a:custGeom>
          <a:gradFill rotWithShape="1">
            <a:gsLst>
              <a:gs pos="0">
                <a:srgbClr val="00FF00">
                  <a:alpha val="10001"/>
                </a:srgbClr>
              </a:gs>
              <a:gs pos="100000">
                <a:srgbClr val="10FF10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4281" name="Text Box 12">
            <a:extLst>
              <a:ext uri="{FF2B5EF4-FFF2-40B4-BE49-F238E27FC236}">
                <a16:creationId xmlns:a16="http://schemas.microsoft.com/office/drawing/2014/main" id="{FF1C0012-C488-493F-9795-C2D6C1A78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4392613"/>
            <a:ext cx="12430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000">
                <a:latin typeface="SimHei" panose="02010609060101010101" pitchFamily="49" charset="-122"/>
                <a:cs typeface="Arial" panose="020B0604020202020204" pitchFamily="34" charset="0"/>
              </a:rPr>
              <a:t>文化</a:t>
            </a:r>
            <a:r>
              <a:rPr lang="de-DE" altLang="zh-CN" sz="3000">
                <a:latin typeface="SimHei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de-DE" altLang="zh-CN" sz="3000">
                <a:cs typeface="Arial" panose="020B0604020202020204" pitchFamily="34" charset="0"/>
              </a:rPr>
              <a:t>‘</a:t>
            </a:r>
            <a:endParaRPr lang="de-DE" altLang="zh-CN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282" name="Rectangle 13">
            <a:extLst>
              <a:ext uri="{FF2B5EF4-FFF2-40B4-BE49-F238E27FC236}">
                <a16:creationId xmlns:a16="http://schemas.microsoft.com/office/drawing/2014/main" id="{1660EAF3-85CC-48C2-9A64-7928E632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34092BA-8EC8-440C-A1F0-4A8BE527A858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025F08A-4160-40F7-8527-BE27F1A39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FE78BBD-E8FE-43F0-96A9-1EDDD064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64762F5-17A3-4EAD-87A8-64078452A0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2988" y="5949950"/>
            <a:ext cx="7200900" cy="574675"/>
          </a:xfrm>
          <a:noFill/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  <a:buFontTx/>
              <a:buNone/>
            </a:pPr>
            <a:r>
              <a:rPr lang="de-DE" altLang="zh-CN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Alexander Thomas </a:t>
            </a:r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教授的常态分布</a:t>
            </a:r>
            <a:endParaRPr lang="zh-CN" altLang="de-DE" b="1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4594A774-6742-4268-A79B-26DCCA695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6913"/>
            <a:ext cx="9144000" cy="914400"/>
          </a:xfrm>
          <a:prstGeom prst="rect">
            <a:avLst/>
          </a:prstGeom>
          <a:solidFill>
            <a:srgbClr val="EDE7C1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3D2FAD7-7DB1-48C7-B459-C01A0B383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913" y="576263"/>
            <a:ext cx="7165975" cy="1079500"/>
          </a:xfrm>
        </p:spPr>
        <p:txBody>
          <a:bodyPr/>
          <a:lstStyle/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跨文化知识的例子</a:t>
            </a:r>
            <a:r>
              <a:rPr lang="de-DE" altLang="zh-CN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br>
              <a:rPr lang="de-DE" altLang="zh-CN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常态分布</a:t>
            </a:r>
          </a:p>
        </p:txBody>
      </p:sp>
      <p:sp>
        <p:nvSpPr>
          <p:cNvPr id="56325" name="Text Box 6">
            <a:extLst>
              <a:ext uri="{FF2B5EF4-FFF2-40B4-BE49-F238E27FC236}">
                <a16:creationId xmlns:a16="http://schemas.microsoft.com/office/drawing/2014/main" id="{E86A89B8-0B3B-4FD5-A052-96CB801CC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132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/>
            <a:endParaRPr lang="zh-CN" altLang="en-US">
              <a:latin typeface="SimHei" panose="02010609060101010101" pitchFamily="49" charset="-122"/>
            </a:endParaRPr>
          </a:p>
        </p:txBody>
      </p:sp>
      <p:sp>
        <p:nvSpPr>
          <p:cNvPr id="214025" name="AutoShape 9">
            <a:extLst>
              <a:ext uri="{FF2B5EF4-FFF2-40B4-BE49-F238E27FC236}">
                <a16:creationId xmlns:a16="http://schemas.microsoft.com/office/drawing/2014/main" id="{AD767941-0513-4379-978F-4261A2CB9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157788"/>
            <a:ext cx="7345362" cy="647700"/>
          </a:xfrm>
          <a:prstGeom prst="rightArrow">
            <a:avLst>
              <a:gd name="adj1" fmla="val 50000"/>
              <a:gd name="adj2" fmla="val 283517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96078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de-DE" b="1">
                <a:latin typeface="SimHei" pitchFamily="2" charset="-122"/>
                <a:ea typeface="SimHei" pitchFamily="2" charset="-122"/>
              </a:rPr>
              <a:t>弱                握手                 强</a:t>
            </a:r>
            <a:endParaRPr lang="de-DE" altLang="zh-CN" b="1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214027" name="AutoShape 11">
            <a:extLst>
              <a:ext uri="{FF2B5EF4-FFF2-40B4-BE49-F238E27FC236}">
                <a16:creationId xmlns:a16="http://schemas.microsoft.com/office/drawing/2014/main" id="{8FB1BE7D-97D1-4E50-8A89-B658516D1EE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842169" y="3298032"/>
            <a:ext cx="3411537" cy="647700"/>
          </a:xfrm>
          <a:prstGeom prst="rightArrow">
            <a:avLst>
              <a:gd name="adj1" fmla="val 50000"/>
              <a:gd name="adj2" fmla="val 131679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shade val="96078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zh-CN" altLang="de-DE" b="1">
                <a:latin typeface="SimHei" pitchFamily="2" charset="-122"/>
                <a:ea typeface="SimHei" pitchFamily="2" charset="-122"/>
              </a:rPr>
              <a:t>偶尔           </a:t>
            </a:r>
            <a:r>
              <a:rPr lang="zh-CN" altLang="de-DE" b="1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频繁</a:t>
            </a:r>
          </a:p>
        </p:txBody>
      </p:sp>
      <p:sp>
        <p:nvSpPr>
          <p:cNvPr id="214032" name="Oval 16">
            <a:extLst>
              <a:ext uri="{FF2B5EF4-FFF2-40B4-BE49-F238E27FC236}">
                <a16:creationId xmlns:a16="http://schemas.microsoft.com/office/drawing/2014/main" id="{F415B392-72CB-4156-8182-A5F601E8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941888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3" name="Oval 17">
            <a:extLst>
              <a:ext uri="{FF2B5EF4-FFF2-40B4-BE49-F238E27FC236}">
                <a16:creationId xmlns:a16="http://schemas.microsoft.com/office/drawing/2014/main" id="{0FACB9FC-4D4C-4501-8A8A-A2A0C457E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4" name="Oval 18">
            <a:extLst>
              <a:ext uri="{FF2B5EF4-FFF2-40B4-BE49-F238E27FC236}">
                <a16:creationId xmlns:a16="http://schemas.microsoft.com/office/drawing/2014/main" id="{ECEAB4F7-B1F9-42AD-A8F8-DD7F63369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5" name="Oval 19">
            <a:extLst>
              <a:ext uri="{FF2B5EF4-FFF2-40B4-BE49-F238E27FC236}">
                <a16:creationId xmlns:a16="http://schemas.microsoft.com/office/drawing/2014/main" id="{CF1F922A-8C6E-450D-9F59-F10BEBF1B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6" name="Oval 20">
            <a:extLst>
              <a:ext uri="{FF2B5EF4-FFF2-40B4-BE49-F238E27FC236}">
                <a16:creationId xmlns:a16="http://schemas.microsoft.com/office/drawing/2014/main" id="{A689F4FD-198D-4AA4-8315-774529908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50847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7" name="Oval 21">
            <a:extLst>
              <a:ext uri="{FF2B5EF4-FFF2-40B4-BE49-F238E27FC236}">
                <a16:creationId xmlns:a16="http://schemas.microsoft.com/office/drawing/2014/main" id="{00E50578-668C-48C6-ABC6-07CC5B987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797425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8" name="Oval 22">
            <a:extLst>
              <a:ext uri="{FF2B5EF4-FFF2-40B4-BE49-F238E27FC236}">
                <a16:creationId xmlns:a16="http://schemas.microsoft.com/office/drawing/2014/main" id="{7AA1DE23-205C-42C2-802E-3D3E3761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652963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39" name="Oval 23">
            <a:extLst>
              <a:ext uri="{FF2B5EF4-FFF2-40B4-BE49-F238E27FC236}">
                <a16:creationId xmlns:a16="http://schemas.microsoft.com/office/drawing/2014/main" id="{6958D43A-5659-4ACC-BD81-53B87B45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6529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0" name="Oval 24">
            <a:extLst>
              <a:ext uri="{FF2B5EF4-FFF2-40B4-BE49-F238E27FC236}">
                <a16:creationId xmlns:a16="http://schemas.microsoft.com/office/drawing/2014/main" id="{747DE64E-D5F5-4E49-A004-43A0F49F7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1" name="Oval 25">
            <a:extLst>
              <a:ext uri="{FF2B5EF4-FFF2-40B4-BE49-F238E27FC236}">
                <a16:creationId xmlns:a16="http://schemas.microsoft.com/office/drawing/2014/main" id="{E4620E55-3DB2-482E-850D-6AC716F40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3656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2" name="Oval 26">
            <a:extLst>
              <a:ext uri="{FF2B5EF4-FFF2-40B4-BE49-F238E27FC236}">
                <a16:creationId xmlns:a16="http://schemas.microsoft.com/office/drawing/2014/main" id="{9BF92E6C-F83C-44F1-9831-CA166190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5815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3" name="Oval 27">
            <a:extLst>
              <a:ext uri="{FF2B5EF4-FFF2-40B4-BE49-F238E27FC236}">
                <a16:creationId xmlns:a16="http://schemas.microsoft.com/office/drawing/2014/main" id="{8A87D83E-64D6-43FF-AE07-A3ACAEFAA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508500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4" name="Oval 28">
            <a:extLst>
              <a:ext uri="{FF2B5EF4-FFF2-40B4-BE49-F238E27FC236}">
                <a16:creationId xmlns:a16="http://schemas.microsoft.com/office/drawing/2014/main" id="{FC6EA5CC-C833-478E-9B3C-6EC1BFDF1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221163"/>
            <a:ext cx="360362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5" name="Oval 29">
            <a:extLst>
              <a:ext uri="{FF2B5EF4-FFF2-40B4-BE49-F238E27FC236}">
                <a16:creationId xmlns:a16="http://schemas.microsoft.com/office/drawing/2014/main" id="{A79EFE1F-A4A1-41F2-BBF8-982256B7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933825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6" name="Oval 30">
            <a:extLst>
              <a:ext uri="{FF2B5EF4-FFF2-40B4-BE49-F238E27FC236}">
                <a16:creationId xmlns:a16="http://schemas.microsoft.com/office/drawing/2014/main" id="{CD522638-7DC2-43C3-B565-814CCF30D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21163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7" name="Oval 31">
            <a:extLst>
              <a:ext uri="{FF2B5EF4-FFF2-40B4-BE49-F238E27FC236}">
                <a16:creationId xmlns:a16="http://schemas.microsoft.com/office/drawing/2014/main" id="{3B03CF66-9229-4102-8D45-1C8DFE8A9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941888"/>
            <a:ext cx="360363" cy="361950"/>
          </a:xfrm>
          <a:prstGeom prst="ellipse">
            <a:avLst/>
          </a:prstGeom>
          <a:gradFill rotWithShape="1">
            <a:gsLst>
              <a:gs pos="0">
                <a:srgbClr val="00FF00">
                  <a:alpha val="0"/>
                </a:srgbClr>
              </a:gs>
              <a:gs pos="100000">
                <a:srgbClr val="10FF1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8" name="Oval 32">
            <a:extLst>
              <a:ext uri="{FF2B5EF4-FFF2-40B4-BE49-F238E27FC236}">
                <a16:creationId xmlns:a16="http://schemas.microsoft.com/office/drawing/2014/main" id="{466208ED-CB8A-4110-99D0-92ED956E3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49" name="Oval 33">
            <a:extLst>
              <a:ext uri="{FF2B5EF4-FFF2-40B4-BE49-F238E27FC236}">
                <a16:creationId xmlns:a16="http://schemas.microsoft.com/office/drawing/2014/main" id="{F1BC464B-8008-4504-A87F-F77AC4276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652963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0" name="Oval 34">
            <a:extLst>
              <a:ext uri="{FF2B5EF4-FFF2-40B4-BE49-F238E27FC236}">
                <a16:creationId xmlns:a16="http://schemas.microsoft.com/office/drawing/2014/main" id="{E71F1080-D553-46A3-A57E-E0BC910C0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581525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1" name="Oval 35">
            <a:extLst>
              <a:ext uri="{FF2B5EF4-FFF2-40B4-BE49-F238E27FC236}">
                <a16:creationId xmlns:a16="http://schemas.microsoft.com/office/drawing/2014/main" id="{46526961-B62F-4865-92D2-D41BCD9D4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4292600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2" name="Oval 36">
            <a:extLst>
              <a:ext uri="{FF2B5EF4-FFF2-40B4-BE49-F238E27FC236}">
                <a16:creationId xmlns:a16="http://schemas.microsoft.com/office/drawing/2014/main" id="{8F874554-440F-4719-82FC-C0692D454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3" name="Oval 37">
            <a:extLst>
              <a:ext uri="{FF2B5EF4-FFF2-40B4-BE49-F238E27FC236}">
                <a16:creationId xmlns:a16="http://schemas.microsoft.com/office/drawing/2014/main" id="{FFA2EC0E-088B-4692-8260-8B4027EF9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941888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4" name="Oval 38">
            <a:extLst>
              <a:ext uri="{FF2B5EF4-FFF2-40B4-BE49-F238E27FC236}">
                <a16:creationId xmlns:a16="http://schemas.microsoft.com/office/drawing/2014/main" id="{41B4E2D3-68E5-4296-B8BB-9731035B9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581525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5" name="Oval 39">
            <a:extLst>
              <a:ext uri="{FF2B5EF4-FFF2-40B4-BE49-F238E27FC236}">
                <a16:creationId xmlns:a16="http://schemas.microsoft.com/office/drawing/2014/main" id="{62F60DF8-B7F7-42EB-AFED-851646C2F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4221163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6" name="Oval 40">
            <a:extLst>
              <a:ext uri="{FF2B5EF4-FFF2-40B4-BE49-F238E27FC236}">
                <a16:creationId xmlns:a16="http://schemas.microsoft.com/office/drawing/2014/main" id="{8E9ECF99-0E61-4A2C-A845-858E63408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3933825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7" name="Oval 41">
            <a:extLst>
              <a:ext uri="{FF2B5EF4-FFF2-40B4-BE49-F238E27FC236}">
                <a16:creationId xmlns:a16="http://schemas.microsoft.com/office/drawing/2014/main" id="{88EECDBE-3C90-44B3-A9D2-2483833D6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8" name="Oval 42">
            <a:extLst>
              <a:ext uri="{FF2B5EF4-FFF2-40B4-BE49-F238E27FC236}">
                <a16:creationId xmlns:a16="http://schemas.microsoft.com/office/drawing/2014/main" id="{766B9A46-10E3-47C6-890F-30273A66F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941888"/>
            <a:ext cx="360363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59" name="Oval 43">
            <a:extLst>
              <a:ext uri="{FF2B5EF4-FFF2-40B4-BE49-F238E27FC236}">
                <a16:creationId xmlns:a16="http://schemas.microsoft.com/office/drawing/2014/main" id="{F8499BA7-CF1B-4967-ADB6-BA31D683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941888"/>
            <a:ext cx="360362" cy="358775"/>
          </a:xfrm>
          <a:prstGeom prst="ellipse">
            <a:avLst/>
          </a:prstGeom>
          <a:gradFill rotWithShape="1">
            <a:gsLst>
              <a:gs pos="0">
                <a:srgbClr val="F50000">
                  <a:alpha val="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endParaRPr lang="zh-CN" altLang="en-US" sz="3000">
              <a:latin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061" name="AutoShape 45">
            <a:extLst>
              <a:ext uri="{FF2B5EF4-FFF2-40B4-BE49-F238E27FC236}">
                <a16:creationId xmlns:a16="http://schemas.microsoft.com/office/drawing/2014/main" id="{98BF5272-CE94-41F0-855B-5DB9A8716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1268413"/>
            <a:ext cx="576263" cy="4292600"/>
          </a:xfrm>
          <a:prstGeom prst="upDownArrowCallout">
            <a:avLst>
              <a:gd name="adj1" fmla="val 25000"/>
              <a:gd name="adj2" fmla="val 25000"/>
              <a:gd name="adj3" fmla="val 93113"/>
              <a:gd name="adj4" fmla="val 50000"/>
            </a:avLst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zh-CN" sz="2000" b="1"/>
              <a:t>B</a:t>
            </a:r>
          </a:p>
          <a:p>
            <a:r>
              <a:rPr lang="zh-CN" altLang="de-DE" b="1"/>
              <a:t>的</a:t>
            </a:r>
          </a:p>
          <a:p>
            <a:r>
              <a:rPr lang="zh-CN" altLang="de-DE" b="1"/>
              <a:t>文</a:t>
            </a:r>
          </a:p>
          <a:p>
            <a:r>
              <a:rPr lang="zh-CN" altLang="de-DE" b="1"/>
              <a:t>化</a:t>
            </a:r>
          </a:p>
          <a:p>
            <a:r>
              <a:rPr lang="zh-CN" altLang="de-DE" b="1"/>
              <a:t>标</a:t>
            </a:r>
          </a:p>
          <a:p>
            <a:r>
              <a:rPr lang="zh-CN" altLang="de-DE" b="1"/>
              <a:t>准</a:t>
            </a:r>
          </a:p>
        </p:txBody>
      </p:sp>
      <p:sp>
        <p:nvSpPr>
          <p:cNvPr id="214062" name="AutoShape 46">
            <a:extLst>
              <a:ext uri="{FF2B5EF4-FFF2-40B4-BE49-F238E27FC236}">
                <a16:creationId xmlns:a16="http://schemas.microsoft.com/office/drawing/2014/main" id="{8181B904-DDA7-474F-9638-7E3F440E8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1296988"/>
            <a:ext cx="576263" cy="4292600"/>
          </a:xfrm>
          <a:prstGeom prst="upDownArrowCallout">
            <a:avLst>
              <a:gd name="adj1" fmla="val 25000"/>
              <a:gd name="adj2" fmla="val 25000"/>
              <a:gd name="adj3" fmla="val 93113"/>
              <a:gd name="adj4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zh-CN" sz="2000" b="1"/>
              <a:t>A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的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文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化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标</a:t>
            </a:r>
          </a:p>
          <a:p>
            <a:r>
              <a:rPr lang="zh-CN" altLang="de-DE" b="1">
                <a:latin typeface="SimHei" panose="02010609060101010101" pitchFamily="49" charset="-122"/>
              </a:rPr>
              <a:t>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4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770" decel="100000"/>
                                        <p:tgtEl>
                                          <p:spTgt spid="214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770" decel="100000"/>
                                        <p:tgtEl>
                                          <p:spTgt spid="2140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2" dur="77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4" dur="770" fill="hold"/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770" decel="100000"/>
                                        <p:tgtEl>
                                          <p:spTgt spid="214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770" decel="100000"/>
                                        <p:tgtEl>
                                          <p:spTgt spid="2140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1" dur="77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3" dur="770" fill="hold"/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5" grpId="0" animBg="1"/>
      <p:bldP spid="214027" grpId="0" animBg="1"/>
      <p:bldP spid="214032" grpId="0" animBg="1"/>
      <p:bldP spid="214033" grpId="0" animBg="1"/>
      <p:bldP spid="214034" grpId="0" animBg="1"/>
      <p:bldP spid="214035" grpId="0" animBg="1"/>
      <p:bldP spid="214036" grpId="0" animBg="1"/>
      <p:bldP spid="214037" grpId="0" animBg="1"/>
      <p:bldP spid="214038" grpId="0" animBg="1"/>
      <p:bldP spid="214039" grpId="0" animBg="1"/>
      <p:bldP spid="214040" grpId="0" animBg="1"/>
      <p:bldP spid="214041" grpId="0" animBg="1"/>
      <p:bldP spid="214042" grpId="0" animBg="1"/>
      <p:bldP spid="214043" grpId="0" animBg="1"/>
      <p:bldP spid="214044" grpId="0" animBg="1"/>
      <p:bldP spid="214045" grpId="0" animBg="1"/>
      <p:bldP spid="214046" grpId="0" animBg="1"/>
      <p:bldP spid="214047" grpId="0" animBg="1"/>
      <p:bldP spid="214048" grpId="0" animBg="1"/>
      <p:bldP spid="214049" grpId="0" animBg="1"/>
      <p:bldP spid="214050" grpId="0" animBg="1"/>
      <p:bldP spid="214051" grpId="0" animBg="1"/>
      <p:bldP spid="214052" grpId="0" animBg="1"/>
      <p:bldP spid="214053" grpId="0" animBg="1"/>
      <p:bldP spid="214054" grpId="0" animBg="1"/>
      <p:bldP spid="214055" grpId="0" animBg="1"/>
      <p:bldP spid="214056" grpId="0" animBg="1"/>
      <p:bldP spid="214057" grpId="0" animBg="1"/>
      <p:bldP spid="214058" grpId="0" animBg="1"/>
      <p:bldP spid="214059" grpId="0" animBg="1"/>
      <p:bldP spid="214061" grpId="0" animBg="1"/>
      <p:bldP spid="21406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B7EB7401-CE61-4E51-9FC9-E5AE555C9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9AB49CF6-0965-420E-AE60-875112EF5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5122" name="Object 4">
            <a:extLst>
              <a:ext uri="{FF2B5EF4-FFF2-40B4-BE49-F238E27FC236}">
                <a16:creationId xmlns:a16="http://schemas.microsoft.com/office/drawing/2014/main" id="{96A474E0-99C3-43B5-B433-B950C60050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273300"/>
          <a:ext cx="74676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1809720" progId="Word.Document.8">
                  <p:embed/>
                </p:oleObj>
              </mc:Choice>
              <mc:Fallback>
                <p:oleObj name="Dokument" r:id="rId3" imgW="4772520" imgH="1809720" progId="Word.Document.8">
                  <p:embed/>
                  <p:pic>
                    <p:nvPicPr>
                      <p:cNvPr id="5122" name="Object 4">
                        <a:extLst>
                          <a:ext uri="{FF2B5EF4-FFF2-40B4-BE49-F238E27FC236}">
                            <a16:creationId xmlns:a16="http://schemas.microsoft.com/office/drawing/2014/main" id="{96A474E0-99C3-43B5-B433-B950C60050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73300"/>
                        <a:ext cx="7467600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>
            <a:extLst>
              <a:ext uri="{FF2B5EF4-FFF2-40B4-BE49-F238E27FC236}">
                <a16:creationId xmlns:a16="http://schemas.microsoft.com/office/drawing/2014/main" id="{0C66C181-4F7E-4030-A219-7571ADAA5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5318125"/>
            <a:ext cx="696753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de-DE" sz="2000" dirty="0">
                <a:latin typeface="Arial" pitchFamily="34" charset="0"/>
                <a:ea typeface="ＭＳ Ｐゴシック" pitchFamily="34" charset="-128"/>
              </a:rPr>
              <a:t>Täglich drei Mahlzeiten. / </a:t>
            </a:r>
            <a:r>
              <a:rPr lang="de-DE" sz="2000" dirty="0" err="1">
                <a:latin typeface="??" charset="-122"/>
                <a:ea typeface="ＭＳ Ｐゴシック" pitchFamily="34" charset="-128"/>
              </a:rPr>
              <a:t>三餐</a:t>
            </a:r>
            <a:endParaRPr lang="de-DE" sz="2000" dirty="0">
              <a:latin typeface="??" charset="-122"/>
              <a:ea typeface="ＭＳ Ｐゴシック" pitchFamily="34" charset="-128"/>
            </a:endParaRPr>
          </a:p>
          <a:p>
            <a:pPr algn="l" eaLnBrk="1" hangingPunct="1">
              <a:spcBef>
                <a:spcPct val="50000"/>
              </a:spcBef>
              <a:defRPr/>
            </a:pPr>
            <a:r>
              <a:rPr lang="de-DE" sz="1800" dirty="0">
                <a:latin typeface="+mn-lt"/>
                <a:ea typeface="SimHei" pitchFamily="2" charset="-122"/>
              </a:rPr>
              <a:t>Die Künstlerin Liu Yang </a:t>
            </a:r>
            <a:r>
              <a:rPr lang="zh-TW" altLang="de-DE" sz="1800" dirty="0">
                <a:latin typeface="+mn-lt"/>
                <a:ea typeface="SimHei" pitchFamily="2" charset="-122"/>
              </a:rPr>
              <a:t>刘扬</a:t>
            </a:r>
            <a:r>
              <a:rPr lang="de-DE" altLang="zh-TW" sz="1800" dirty="0">
                <a:latin typeface="+mn-lt"/>
                <a:ea typeface="SimHei" pitchFamily="2" charset="-122"/>
              </a:rPr>
              <a:t>, </a:t>
            </a:r>
            <a:r>
              <a:rPr lang="de-DE" sz="1800" dirty="0">
                <a:latin typeface="+mn-lt"/>
                <a:ea typeface="SimHei" pitchFamily="2" charset="-122"/>
              </a:rPr>
              <a:t>geboren 1976 in Peking, eröffnete 2004 nach Absolvieren der Berliner Kunsthochschule in Berlin ihr eigenes Atelier. Sie zeigt die Kulturunterschiede D-C in Symbolen.</a:t>
            </a:r>
            <a:endParaRPr lang="de-DE" sz="18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5126" name="Rectangle 13">
            <a:extLst>
              <a:ext uri="{FF2B5EF4-FFF2-40B4-BE49-F238E27FC236}">
                <a16:creationId xmlns:a16="http://schemas.microsoft.com/office/drawing/2014/main" id="{CC64FC41-E489-4C24-8D8D-DBE9104C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6250"/>
            <a:ext cx="8137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3200" b="1">
                <a:solidFill>
                  <a:srgbClr val="000066"/>
                </a:solidFill>
                <a:latin typeface="SimHei" panose="02010609060101010101" pitchFamily="49" charset="-122"/>
              </a:rPr>
              <a:t>中德文化比较</a:t>
            </a:r>
            <a:endParaRPr lang="de-DE" altLang="zh-CN" sz="32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1214688">
              <a:defRPr sz="3240">
                <a:solidFill>
                  <a:srgbClr val="0E57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Self-Introduction </a:t>
            </a:r>
            <a:r>
              <a:rPr>
                <a:latin typeface="KaiTi"/>
                <a:ea typeface="KaiTi"/>
                <a:cs typeface="KaiTi"/>
                <a:sym typeface="KaiTi"/>
              </a:rPr>
              <a:t>自我介绍</a:t>
            </a:r>
            <a:br>
              <a:rPr>
                <a:latin typeface="KaiTi"/>
                <a:ea typeface="KaiTi"/>
                <a:cs typeface="KaiTi"/>
                <a:sym typeface="KaiTi"/>
              </a:rPr>
            </a:br>
            <a:r>
              <a:t>Ole Doering </a:t>
            </a:r>
          </a:p>
        </p:txBody>
      </p:sp>
      <p:sp>
        <p:nvSpPr>
          <p:cNvPr id="112" name="内容占位符 2"/>
          <p:cNvSpPr txBox="1"/>
          <p:nvPr/>
        </p:nvSpPr>
        <p:spPr>
          <a:xfrm>
            <a:off x="502919" y="1813363"/>
            <a:ext cx="8138161" cy="4321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Hunan Normal University, Full Professor </a:t>
            </a:r>
            <a:r>
              <a:rPr dirty="0" err="1"/>
              <a:t>湖南師範大學，教授</a:t>
            </a:r>
            <a:endParaRPr dirty="0"/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Institute for Technology Futures at Karlsruhe Institute of Technology, A</a:t>
            </a:r>
            <a:r>
              <a:rPr lang="de-DE" dirty="0" err="1"/>
              <a:t>djunct</a:t>
            </a:r>
            <a:r>
              <a:rPr dirty="0"/>
              <a:t> Professor </a:t>
            </a:r>
            <a:r>
              <a:rPr dirty="0" err="1"/>
              <a:t>卡尔斯鲁厄理工学院</a:t>
            </a:r>
            <a:r>
              <a:rPr dirty="0"/>
              <a:t>，</a:t>
            </a:r>
            <a:r>
              <a:rPr lang="zh-CN" altLang="de-DE" dirty="0"/>
              <a:t>博士后（荣誉教授）</a:t>
            </a:r>
            <a:endParaRPr dirty="0"/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Peking University, School for Global Health, Adjunct Professor </a:t>
            </a:r>
            <a:r>
              <a:rPr dirty="0" err="1"/>
              <a:t>北京大学全球健康学院兼职教授</a:t>
            </a:r>
            <a:r>
              <a:rPr lang="zh-CN" altLang="de-DE" dirty="0"/>
              <a:t>（荣誉）</a:t>
            </a:r>
            <a:endParaRPr dirty="0"/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Berlin Institute for Global Health, Co-Founder and Co-Chair </a:t>
            </a:r>
            <a:r>
              <a:rPr dirty="0" err="1">
                <a:latin typeface="+mn-lt"/>
                <a:ea typeface="+mn-ea"/>
                <a:cs typeface="+mn-cs"/>
                <a:sym typeface="Helvetica"/>
              </a:rPr>
              <a:t>柏林全球卫生研究所，联合创始人兼联合主席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Tübingen, Göttingen, Hamburg, Bochum, Berlin, Shanghai, </a:t>
            </a:r>
            <a:br>
              <a:rPr dirty="0"/>
            </a:br>
            <a:r>
              <a:rPr dirty="0"/>
              <a:t>Dunedin, Hongkong, </a:t>
            </a:r>
            <a:r>
              <a:rPr dirty="0" err="1"/>
              <a:t>蒂宾根、哥廷根、汉堡、波鸿、柏林、上海、但尼丁、香港</a:t>
            </a:r>
            <a:endParaRPr dirty="0">
              <a:latin typeface="+mn-lt"/>
              <a:ea typeface="+mn-ea"/>
              <a:cs typeface="+mn-cs"/>
              <a:sym typeface="Helvetica"/>
            </a:endParaRPr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Philosophy of Culture and Technology </a:t>
            </a:r>
            <a:r>
              <a:rPr dirty="0" err="1">
                <a:latin typeface="Arial"/>
                <a:ea typeface="Arial"/>
                <a:cs typeface="Arial"/>
                <a:sym typeface="Arial"/>
              </a:rPr>
              <a:t>文化科技哲学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Social, Life Science and Health Ethics </a:t>
            </a:r>
            <a:r>
              <a:rPr dirty="0" err="1"/>
              <a:t>社会、生命和健康伦理学</a:t>
            </a:r>
            <a:endParaRPr dirty="0"/>
          </a:p>
          <a:p>
            <a:pPr marL="342900" indent="-342900">
              <a:spcBef>
                <a:spcPts val="700"/>
              </a:spcBef>
              <a:buSzPct val="1000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Chinese Culture </a:t>
            </a:r>
            <a:r>
              <a:rPr dirty="0" err="1"/>
              <a:t>中國文化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07E6ACC0-95C3-4A14-86B3-4341F810B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CEA9B3EA-6AC9-460D-92AA-BCB23D72C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9E38A0C9-976E-4A64-9923-F8D32D98B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Kontakte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人际关系</a:t>
            </a:r>
          </a:p>
        </p:txBody>
      </p:sp>
      <p:graphicFrame>
        <p:nvGraphicFramePr>
          <p:cNvPr id="6146" name="Object 5">
            <a:extLst>
              <a:ext uri="{FF2B5EF4-FFF2-40B4-BE49-F238E27FC236}">
                <a16:creationId xmlns:a16="http://schemas.microsoft.com/office/drawing/2014/main" id="{A2FDCD4A-A7FC-425F-BDC0-27126ABA69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81125"/>
          <a:ext cx="7467600" cy="387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76440" progId="Word.Document.8">
                  <p:embed/>
                </p:oleObj>
              </mc:Choice>
              <mc:Fallback>
                <p:oleObj name="Dokument" r:id="rId3" imgW="4772520" imgH="2476440" progId="Word.Document.8">
                  <p:embed/>
                  <p:pic>
                    <p:nvPicPr>
                      <p:cNvPr id="6146" name="Object 5">
                        <a:extLst>
                          <a:ext uri="{FF2B5EF4-FFF2-40B4-BE49-F238E27FC236}">
                            <a16:creationId xmlns:a16="http://schemas.microsoft.com/office/drawing/2014/main" id="{A2FDCD4A-A7FC-425F-BDC0-27126ABA69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81125"/>
                        <a:ext cx="7467600" cy="387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8">
            <a:extLst>
              <a:ext uri="{FF2B5EF4-FFF2-40B4-BE49-F238E27FC236}">
                <a16:creationId xmlns:a16="http://schemas.microsoft.com/office/drawing/2014/main" id="{F397C021-3C06-4437-A556-984BDDCF7F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C0C83A3D-5644-481E-B8C5-56FB8D3D9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28F71814-1F6F-4EF0-8A05-B7414C180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509337CD-AC63-4D2E-85BE-BC4812E3E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Laune  Wetter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心情和天气</a:t>
            </a:r>
          </a:p>
        </p:txBody>
      </p:sp>
      <p:graphicFrame>
        <p:nvGraphicFramePr>
          <p:cNvPr id="7170" name="Object 5">
            <a:extLst>
              <a:ext uri="{FF2B5EF4-FFF2-40B4-BE49-F238E27FC236}">
                <a16:creationId xmlns:a16="http://schemas.microsoft.com/office/drawing/2014/main" id="{3FF7AC77-CE41-45AD-BCDD-FABBCF23F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527175"/>
          <a:ext cx="7391400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08400" progId="Word.Document.8">
                  <p:embed/>
                </p:oleObj>
              </mc:Choice>
              <mc:Fallback>
                <p:oleObj name="Dokument" r:id="rId3" imgW="4772520" imgH="2408400" progId="Word.Document.8">
                  <p:embed/>
                  <p:pic>
                    <p:nvPicPr>
                      <p:cNvPr id="7170" name="Object 5">
                        <a:extLst>
                          <a:ext uri="{FF2B5EF4-FFF2-40B4-BE49-F238E27FC236}">
                            <a16:creationId xmlns:a16="http://schemas.microsoft.com/office/drawing/2014/main" id="{3FF7AC77-CE41-45AD-BCDD-FABBCF23FF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7175"/>
                        <a:ext cx="7391400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6">
            <a:extLst>
              <a:ext uri="{FF2B5EF4-FFF2-40B4-BE49-F238E27FC236}">
                <a16:creationId xmlns:a16="http://schemas.microsoft.com/office/drawing/2014/main" id="{9C361928-B04B-4E7D-816D-C8355ED6C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F1F1D7F3-0E80-46CB-AAEC-74C03D41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31689E77-A046-4619-A35E-82875C1A17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1A893ED-5902-4BFF-9FA5-AAE863357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FD622C1-9FB2-4C78-B365-42C62589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8" name="Text Box 5">
            <a:extLst>
              <a:ext uri="{FF2B5EF4-FFF2-40B4-BE49-F238E27FC236}">
                <a16:creationId xmlns:a16="http://schemas.microsoft.com/office/drawing/2014/main" id="{DF31B38B-AE5D-4C3C-BD42-ACE8DD383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Lebensstil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生活方式</a:t>
            </a:r>
          </a:p>
        </p:txBody>
      </p:sp>
      <p:graphicFrame>
        <p:nvGraphicFramePr>
          <p:cNvPr id="8194" name="Object 6">
            <a:extLst>
              <a:ext uri="{FF2B5EF4-FFF2-40B4-BE49-F238E27FC236}">
                <a16:creationId xmlns:a16="http://schemas.microsoft.com/office/drawing/2014/main" id="{43A73BA8-90A9-4592-9CB1-54BE531BA0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1188" y="1524000"/>
          <a:ext cx="7262812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66000" progId="Word.Document.8">
                  <p:embed/>
                </p:oleObj>
              </mc:Choice>
              <mc:Fallback>
                <p:oleObj name="Dokument" r:id="rId3" imgW="4772520" imgH="2466000" progId="Word.Document.8">
                  <p:embed/>
                  <p:pic>
                    <p:nvPicPr>
                      <p:cNvPr id="8194" name="Object 6">
                        <a:extLst>
                          <a:ext uri="{FF2B5EF4-FFF2-40B4-BE49-F238E27FC236}">
                            <a16:creationId xmlns:a16="http://schemas.microsoft.com/office/drawing/2014/main" id="{43A73BA8-90A9-4592-9CB1-54BE531BA0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1524000"/>
                        <a:ext cx="7262812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7">
            <a:extLst>
              <a:ext uri="{FF2B5EF4-FFF2-40B4-BE49-F238E27FC236}">
                <a16:creationId xmlns:a16="http://schemas.microsoft.com/office/drawing/2014/main" id="{F4CC01EB-FFA6-41FC-A712-3ECFD81C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476FEC00-2F1D-42FF-9BA2-0C0A56E4DA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04911A80-3A25-4E75-A163-0A4B44B7D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1" name="Text Box 4">
            <a:extLst>
              <a:ext uri="{FF2B5EF4-FFF2-40B4-BE49-F238E27FC236}">
                <a16:creationId xmlns:a16="http://schemas.microsoft.com/office/drawing/2014/main" id="{204138D0-9366-40E7-823F-3E33E0A75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22" name="Text Box 5">
            <a:extLst>
              <a:ext uri="{FF2B5EF4-FFF2-40B4-BE49-F238E27FC236}">
                <a16:creationId xmlns:a16="http://schemas.microsoft.com/office/drawing/2014/main" id="{097B3254-D720-41BC-830C-4803ABD1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Transport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交通工具</a:t>
            </a:r>
          </a:p>
        </p:txBody>
      </p:sp>
      <p:graphicFrame>
        <p:nvGraphicFramePr>
          <p:cNvPr id="9218" name="Object 6">
            <a:extLst>
              <a:ext uri="{FF2B5EF4-FFF2-40B4-BE49-F238E27FC236}">
                <a16:creationId xmlns:a16="http://schemas.microsoft.com/office/drawing/2014/main" id="{8E10DDCD-031B-4D00-9049-81C32D94BB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73200"/>
          <a:ext cx="7467600" cy="378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19560" progId="Word.Document.8">
                  <p:embed/>
                </p:oleObj>
              </mc:Choice>
              <mc:Fallback>
                <p:oleObj name="Dokument" r:id="rId3" imgW="4772520" imgH="2419560" progId="Word.Document.8">
                  <p:embed/>
                  <p:pic>
                    <p:nvPicPr>
                      <p:cNvPr id="9218" name="Object 6">
                        <a:extLst>
                          <a:ext uri="{FF2B5EF4-FFF2-40B4-BE49-F238E27FC236}">
                            <a16:creationId xmlns:a16="http://schemas.microsoft.com/office/drawing/2014/main" id="{8E10DDCD-031B-4D00-9049-81C32D94BB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73200"/>
                        <a:ext cx="7467600" cy="378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7">
            <a:extLst>
              <a:ext uri="{FF2B5EF4-FFF2-40B4-BE49-F238E27FC236}">
                <a16:creationId xmlns:a16="http://schemas.microsoft.com/office/drawing/2014/main" id="{49D10811-9A32-49FA-812D-55230A82A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956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de-DE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1970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0DC6E679-BD4C-4F35-9971-80A77455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2440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de-DE" sz="18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2006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9DA0B970-48BB-4024-9E1A-6EE863645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9AF81F40-A0D4-479B-A4FD-1FA86BA74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C0C084C-E7D5-48B4-A5FF-87955109F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281801AD-9EA4-4406-ACD2-AFA141BB7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C23F3526-0B83-4B45-8023-F681FE29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Senioren im Alltag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老人的生活方式</a:t>
            </a:r>
          </a:p>
        </p:txBody>
      </p:sp>
      <p:graphicFrame>
        <p:nvGraphicFramePr>
          <p:cNvPr id="10242" name="Object 6">
            <a:extLst>
              <a:ext uri="{FF2B5EF4-FFF2-40B4-BE49-F238E27FC236}">
                <a16:creationId xmlns:a16="http://schemas.microsoft.com/office/drawing/2014/main" id="{ACA98CCF-3993-4E96-9B9A-0DA8C48103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1376363"/>
          <a:ext cx="7391400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504520" progId="Word.Document.8">
                  <p:embed/>
                </p:oleObj>
              </mc:Choice>
              <mc:Fallback>
                <p:oleObj name="Dokument" r:id="rId3" imgW="4772520" imgH="2504520" progId="Word.Document.8">
                  <p:embed/>
                  <p:pic>
                    <p:nvPicPr>
                      <p:cNvPr id="10242" name="Object 6">
                        <a:extLst>
                          <a:ext uri="{FF2B5EF4-FFF2-40B4-BE49-F238E27FC236}">
                            <a16:creationId xmlns:a16="http://schemas.microsoft.com/office/drawing/2014/main" id="{ACA98CCF-3993-4E96-9B9A-0DA8C4810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6363"/>
                        <a:ext cx="7391400" cy="388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7">
            <a:extLst>
              <a:ext uri="{FF2B5EF4-FFF2-40B4-BE49-F238E27FC236}">
                <a16:creationId xmlns:a16="http://schemas.microsoft.com/office/drawing/2014/main" id="{E8DBD414-6366-4E0A-9AD7-7AD6FE029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25C97714-DCBC-4823-AB59-DC5038D2A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321802D-A9AF-49B3-B27C-C09642B88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8FA2DE5C-A88D-4C62-B273-6527D557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0" name="Text Box 5">
            <a:extLst>
              <a:ext uri="{FF2B5EF4-FFF2-40B4-BE49-F238E27FC236}">
                <a16:creationId xmlns:a16="http://schemas.microsoft.com/office/drawing/2014/main" id="{D4D10CA6-3521-44A7-8FC1-23397FFC6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Ich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自我</a:t>
            </a:r>
          </a:p>
        </p:txBody>
      </p:sp>
      <p:graphicFrame>
        <p:nvGraphicFramePr>
          <p:cNvPr id="11266" name="Object 6">
            <a:extLst>
              <a:ext uri="{FF2B5EF4-FFF2-40B4-BE49-F238E27FC236}">
                <a16:creationId xmlns:a16="http://schemas.microsoft.com/office/drawing/2014/main" id="{665BEBE5-686D-48B6-B870-E04DF916D4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00175"/>
          <a:ext cx="74676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66000" progId="Word.Document.8">
                  <p:embed/>
                </p:oleObj>
              </mc:Choice>
              <mc:Fallback>
                <p:oleObj name="Dokument" r:id="rId3" imgW="4772520" imgH="2466000" progId="Word.Document.8">
                  <p:embed/>
                  <p:pic>
                    <p:nvPicPr>
                      <p:cNvPr id="11266" name="Object 6">
                        <a:extLst>
                          <a:ext uri="{FF2B5EF4-FFF2-40B4-BE49-F238E27FC236}">
                            <a16:creationId xmlns:a16="http://schemas.microsoft.com/office/drawing/2014/main" id="{665BEBE5-686D-48B6-B870-E04DF916D4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0175"/>
                        <a:ext cx="74676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7">
            <a:extLst>
              <a:ext uri="{FF2B5EF4-FFF2-40B4-BE49-F238E27FC236}">
                <a16:creationId xmlns:a16="http://schemas.microsoft.com/office/drawing/2014/main" id="{BC0B4A31-E17D-453C-85B9-2E9B27790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D467767D-51C3-411F-A34E-9ABB18DA3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52132A0-F445-477A-B9B8-F400F86C4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85EF8D8-6E55-4855-AB31-41BE756FF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AC5902C0-7B3B-45A0-8BD2-D3FE5BF5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Sonntags auf der Straße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周末街景</a:t>
            </a:r>
          </a:p>
        </p:txBody>
      </p:sp>
      <p:graphicFrame>
        <p:nvGraphicFramePr>
          <p:cNvPr id="12290" name="Object 6">
            <a:extLst>
              <a:ext uri="{FF2B5EF4-FFF2-40B4-BE49-F238E27FC236}">
                <a16:creationId xmlns:a16="http://schemas.microsoft.com/office/drawing/2014/main" id="{3B0EE215-455C-46D3-8B6F-C8F60487DA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00175"/>
          <a:ext cx="746760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66000" progId="Word.Document.8">
                  <p:embed/>
                </p:oleObj>
              </mc:Choice>
              <mc:Fallback>
                <p:oleObj name="Dokument" r:id="rId3" imgW="4772520" imgH="2466000" progId="Word.Document.8">
                  <p:embed/>
                  <p:pic>
                    <p:nvPicPr>
                      <p:cNvPr id="12290" name="Object 6">
                        <a:extLst>
                          <a:ext uri="{FF2B5EF4-FFF2-40B4-BE49-F238E27FC236}">
                            <a16:creationId xmlns:a16="http://schemas.microsoft.com/office/drawing/2014/main" id="{3B0EE215-455C-46D3-8B6F-C8F60487DA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00175"/>
                        <a:ext cx="7467600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">
            <a:extLst>
              <a:ext uri="{FF2B5EF4-FFF2-40B4-BE49-F238E27FC236}">
                <a16:creationId xmlns:a16="http://schemas.microsoft.com/office/drawing/2014/main" id="{866B41F9-725E-4BAB-91C3-81CA2971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CC32FE8C-E985-4BB3-8A0A-4A665109C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BF08A6DC-61BB-4F7E-A5CA-228DD2F3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73270D5B-28B2-427A-9720-50DBA18F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8" name="Text Box 5">
            <a:extLst>
              <a:ext uri="{FF2B5EF4-FFF2-40B4-BE49-F238E27FC236}">
                <a16:creationId xmlns:a16="http://schemas.microsoft.com/office/drawing/2014/main" id="{CDE3E454-7BCF-45E4-ADE9-B45E68F42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Das Kind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孩子</a:t>
            </a:r>
          </a:p>
        </p:txBody>
      </p:sp>
      <p:graphicFrame>
        <p:nvGraphicFramePr>
          <p:cNvPr id="13314" name="Object 6">
            <a:extLst>
              <a:ext uri="{FF2B5EF4-FFF2-40B4-BE49-F238E27FC236}">
                <a16:creationId xmlns:a16="http://schemas.microsoft.com/office/drawing/2014/main" id="{9DFD01F8-2AD1-4696-972A-D84ED6095F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30338"/>
          <a:ext cx="7467600" cy="382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46920" progId="Word.Document.8">
                  <p:embed/>
                </p:oleObj>
              </mc:Choice>
              <mc:Fallback>
                <p:oleObj name="Dokument" r:id="rId3" imgW="4772520" imgH="2446920" progId="Word.Document.8">
                  <p:embed/>
                  <p:pic>
                    <p:nvPicPr>
                      <p:cNvPr id="13314" name="Object 6">
                        <a:extLst>
                          <a:ext uri="{FF2B5EF4-FFF2-40B4-BE49-F238E27FC236}">
                            <a16:creationId xmlns:a16="http://schemas.microsoft.com/office/drawing/2014/main" id="{9DFD01F8-2AD1-4696-972A-D84ED6095F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30338"/>
                        <a:ext cx="7467600" cy="3827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Text Box 7">
            <a:extLst>
              <a:ext uri="{FF2B5EF4-FFF2-40B4-BE49-F238E27FC236}">
                <a16:creationId xmlns:a16="http://schemas.microsoft.com/office/drawing/2014/main" id="{DAD1472C-DFD3-4F26-8A54-E49750B8D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12C62668-68DA-4E4F-B2EF-3999CE7FF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083B3C7-3EB5-47D9-822A-B354CAACB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2CE7E9A-1D11-4F3A-966E-FE7425ED2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42" name="Text Box 5">
            <a:extLst>
              <a:ext uri="{FF2B5EF4-FFF2-40B4-BE49-F238E27FC236}">
                <a16:creationId xmlns:a16="http://schemas.microsoft.com/office/drawing/2014/main" id="{EDEC14C9-3EF9-4736-BB6A-370FEE928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Schönheitsideal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美丽的标准</a:t>
            </a:r>
          </a:p>
        </p:txBody>
      </p:sp>
      <p:graphicFrame>
        <p:nvGraphicFramePr>
          <p:cNvPr id="14338" name="Object 6">
            <a:extLst>
              <a:ext uri="{FF2B5EF4-FFF2-40B4-BE49-F238E27FC236}">
                <a16:creationId xmlns:a16="http://schemas.microsoft.com/office/drawing/2014/main" id="{C4BF1E90-A9B0-463F-8F1F-97CC2B29DC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535113"/>
          <a:ext cx="7467600" cy="37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392200" progId="Word.Document.8">
                  <p:embed/>
                </p:oleObj>
              </mc:Choice>
              <mc:Fallback>
                <p:oleObj name="Dokument" r:id="rId3" imgW="4772520" imgH="2392200" progId="Word.Document.8">
                  <p:embed/>
                  <p:pic>
                    <p:nvPicPr>
                      <p:cNvPr id="14338" name="Object 6">
                        <a:extLst>
                          <a:ext uri="{FF2B5EF4-FFF2-40B4-BE49-F238E27FC236}">
                            <a16:creationId xmlns:a16="http://schemas.microsoft.com/office/drawing/2014/main" id="{C4BF1E90-A9B0-463F-8F1F-97CC2B29DC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35113"/>
                        <a:ext cx="7467600" cy="374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>
            <a:extLst>
              <a:ext uri="{FF2B5EF4-FFF2-40B4-BE49-F238E27FC236}">
                <a16:creationId xmlns:a16="http://schemas.microsoft.com/office/drawing/2014/main" id="{5C0AF985-6EF0-4B69-9A02-729EC17C0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9BE7A74-1BB7-4DFC-B18D-D32FBFCAC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888CAB8-8B9C-4493-BAF1-786343FC2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C3D05EC5-D608-4BCC-8B72-192880930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6" name="Text Box 5">
            <a:extLst>
              <a:ext uri="{FF2B5EF4-FFF2-40B4-BE49-F238E27FC236}">
                <a16:creationId xmlns:a16="http://schemas.microsoft.com/office/drawing/2014/main" id="{91A3FB29-68D8-4CBE-B078-E90E18E23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Bei Bauchschmer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胃痛时的饮品</a:t>
            </a:r>
          </a:p>
        </p:txBody>
      </p:sp>
      <p:graphicFrame>
        <p:nvGraphicFramePr>
          <p:cNvPr id="15362" name="Object 6">
            <a:extLst>
              <a:ext uri="{FF2B5EF4-FFF2-40B4-BE49-F238E27FC236}">
                <a16:creationId xmlns:a16="http://schemas.microsoft.com/office/drawing/2014/main" id="{FB1BB15A-5251-41FB-BC3B-D599EF7C06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58913"/>
          <a:ext cx="7467600" cy="376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08400" progId="Word.Document.8">
                  <p:embed/>
                </p:oleObj>
              </mc:Choice>
              <mc:Fallback>
                <p:oleObj name="Dokument" r:id="rId3" imgW="4772520" imgH="2408400" progId="Word.Document.8">
                  <p:embed/>
                  <p:pic>
                    <p:nvPicPr>
                      <p:cNvPr id="15362" name="Object 6">
                        <a:extLst>
                          <a:ext uri="{FF2B5EF4-FFF2-40B4-BE49-F238E27FC236}">
                            <a16:creationId xmlns:a16="http://schemas.microsoft.com/office/drawing/2014/main" id="{FB1BB15A-5251-41FB-BC3B-D599EF7C06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58913"/>
                        <a:ext cx="7467600" cy="376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>
            <a:extLst>
              <a:ext uri="{FF2B5EF4-FFF2-40B4-BE49-F238E27FC236}">
                <a16:creationId xmlns:a16="http://schemas.microsoft.com/office/drawing/2014/main" id="{5BA1E693-92E5-4779-9BA0-4272FF1A6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1499616">
              <a:defRPr sz="5740">
                <a:solidFill>
                  <a:srgbClr val="0E577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altLang="zh-CN" sz="4000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Self-Introduction </a:t>
            </a:r>
            <a:r>
              <a:rPr lang="zh-CN" altLang="de-DE" sz="4000" dirty="0">
                <a:solidFill>
                  <a:srgbClr val="0E5772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自我介绍</a:t>
            </a:r>
            <a:br>
              <a:rPr lang="zh-CN" altLang="de-DE" sz="4000" dirty="0">
                <a:solidFill>
                  <a:srgbClr val="0E5772"/>
                </a:solidFill>
                <a:latin typeface="KaiTi" panose="02010609060101010101" pitchFamily="49" charset="-122"/>
                <a:ea typeface="KaiTi" panose="02010609060101010101" pitchFamily="49" charset="-122"/>
                <a:cs typeface="Helvetica"/>
                <a:sym typeface="Helvetica"/>
              </a:rPr>
            </a:br>
            <a:r>
              <a:rPr lang="de-DE" sz="4000" dirty="0">
                <a:solidFill>
                  <a:srgbClr val="0E5772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  <a:sym typeface="Helvetica"/>
              </a:rPr>
              <a:t>Cord Eberspächer </a:t>
            </a:r>
            <a:r>
              <a:rPr lang="zh-CN" altLang="de-DE" sz="4000" dirty="0">
                <a:solidFill>
                  <a:srgbClr val="0E5772"/>
                </a:solidFill>
                <a:latin typeface="KaiTi" panose="02010609060101010101" pitchFamily="49" charset="-122"/>
                <a:ea typeface="KaiTi" panose="02010609060101010101" pitchFamily="49" charset="-122"/>
                <a:cs typeface="Helvetica"/>
                <a:sym typeface="Helvetica"/>
              </a:rPr>
              <a:t>培高德</a:t>
            </a:r>
            <a:endParaRPr kumimoji="1" lang="zh-CN" altLang="en-US" sz="4000" dirty="0"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3C478B6-065E-4276-B829-3A6BD18AE11D}"/>
              </a:ext>
            </a:extLst>
          </p:cNvPr>
          <p:cNvSpPr txBox="1">
            <a:spLocks/>
          </p:cNvSpPr>
          <p:nvPr/>
        </p:nvSpPr>
        <p:spPr>
          <a:xfrm>
            <a:off x="457200" y="1916832"/>
            <a:ext cx="8229600" cy="4666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Hunan Normal University,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Full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Professor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湖南師範大學，教授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Friedrich-Wilhelms-University Bonn,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Adjunct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Professor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波恩大學兼职教授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World Conference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Sinology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, Board Member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世界漢學大會理事會成员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German China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Association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, Board Member </a:t>
            </a:r>
            <a:r>
              <a:rPr lang="zh-CN" altLang="de-DE" sz="1800" dirty="0">
                <a:latin typeface="Helvetica"/>
                <a:ea typeface="Helvetica"/>
                <a:cs typeface="Helvetica"/>
                <a:sym typeface="Helvetica"/>
              </a:rPr>
              <a:t>德中協會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理事會成员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Oldenburg, Hamburg, Leiden, Peking, Berlin, Bristol, </a:t>
            </a:r>
            <a:br>
              <a:rPr lang="de-DE" sz="1800" dirty="0">
                <a:latin typeface="Arial"/>
                <a:ea typeface="Arial"/>
                <a:cs typeface="Arial"/>
                <a:sym typeface="Arial"/>
              </a:rPr>
            </a:b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Düsseldorf, Peking, Bonn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奧爾登堡 漢堡 來頓 北京 </a:t>
            </a:r>
            <a:br>
              <a:rPr lang="de-DE" altLang="zh-CN" sz="1800" dirty="0">
                <a:latin typeface="Arial"/>
                <a:ea typeface="Arial"/>
                <a:cs typeface="Arial"/>
                <a:sym typeface="Arial"/>
              </a:rPr>
            </a:b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柏林 布里斯托 杜塞爾多夫 北京 波恩</a:t>
            </a:r>
            <a:endParaRPr lang="de-DE" altLang="zh-CN" sz="1800" dirty="0">
              <a:latin typeface="Helvetica"/>
              <a:ea typeface="Arial"/>
              <a:cs typeface="Helvetica"/>
              <a:sym typeface="Helvetica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Helvetica"/>
                <a:ea typeface="Helvetica"/>
                <a:cs typeface="Helvetica"/>
                <a:sym typeface="Helvetica"/>
              </a:rPr>
              <a:t>Modern Chinese </a:t>
            </a:r>
            <a:r>
              <a:rPr lang="de-DE" sz="1800" dirty="0" err="1">
                <a:latin typeface="Helvetica"/>
                <a:ea typeface="Helvetica"/>
                <a:cs typeface="Helvetica"/>
                <a:sym typeface="Helvetica"/>
              </a:rPr>
              <a:t>History</a:t>
            </a:r>
            <a:r>
              <a:rPr lang="de-DE" sz="1800" dirty="0"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中國近代歷史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of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Sino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-German Relations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中德關係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Global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全球歷史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Military/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Naval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dirty="0" err="1">
                <a:latin typeface="Arial"/>
                <a:ea typeface="Arial"/>
                <a:cs typeface="Arial"/>
                <a:sym typeface="Arial"/>
              </a:rPr>
              <a:t>History</a:t>
            </a: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軍史</a:t>
            </a:r>
            <a:r>
              <a:rPr lang="de-DE" altLang="zh-CN" sz="1800" dirty="0"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海軍史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Historical Stereotypes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陈规定型在歷史</a:t>
            </a:r>
            <a:endParaRPr lang="de-DE" altLang="zh-CN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7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de-DE" sz="1800" dirty="0">
                <a:latin typeface="Arial"/>
                <a:ea typeface="Arial"/>
                <a:cs typeface="Arial"/>
                <a:sym typeface="Arial"/>
              </a:rPr>
              <a:t>Chinese Culture </a:t>
            </a:r>
            <a:r>
              <a:rPr lang="zh-CN" altLang="de-DE" sz="1800" dirty="0">
                <a:latin typeface="Arial"/>
                <a:ea typeface="Arial"/>
                <a:cs typeface="Arial"/>
                <a:sym typeface="Arial"/>
              </a:rPr>
              <a:t>中國文化</a:t>
            </a:r>
          </a:p>
        </p:txBody>
      </p:sp>
      <p:pic>
        <p:nvPicPr>
          <p:cNvPr id="8" name="Cover PDC.jpg" descr="Cover PDC.jpg">
            <a:extLst>
              <a:ext uri="{FF2B5EF4-FFF2-40B4-BE49-F238E27FC236}">
                <a16:creationId xmlns:a16="http://schemas.microsoft.com/office/drawing/2014/main" id="{397CC170-81E5-4FCD-BFC9-AD3A5A98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512183"/>
            <a:ext cx="2112440" cy="3215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23D2CD5C-80D4-4596-8CCA-6DD4441FA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7ADAE62-0939-4545-907C-55F61549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9CE99857-3BD0-44AA-A28D-EAEC648F2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991FB2E0-E259-486F-A5C7-7C9B18789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Pünktlichkeit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准时</a:t>
            </a:r>
          </a:p>
        </p:txBody>
      </p:sp>
      <p:graphicFrame>
        <p:nvGraphicFramePr>
          <p:cNvPr id="16386" name="Object 6">
            <a:extLst>
              <a:ext uri="{FF2B5EF4-FFF2-40B4-BE49-F238E27FC236}">
                <a16:creationId xmlns:a16="http://schemas.microsoft.com/office/drawing/2014/main" id="{3E875278-18A0-4DDE-A244-740C1CB786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262063"/>
          <a:ext cx="746760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85440" progId="Word.Document.8">
                  <p:embed/>
                </p:oleObj>
              </mc:Choice>
              <mc:Fallback>
                <p:oleObj name="Dokument" r:id="rId3" imgW="4772520" imgH="2485440" progId="Word.Document.8">
                  <p:embed/>
                  <p:pic>
                    <p:nvPicPr>
                      <p:cNvPr id="16386" name="Object 6">
                        <a:extLst>
                          <a:ext uri="{FF2B5EF4-FFF2-40B4-BE49-F238E27FC236}">
                            <a16:creationId xmlns:a16="http://schemas.microsoft.com/office/drawing/2014/main" id="{3E875278-18A0-4DDE-A244-740C1CB786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62063"/>
                        <a:ext cx="7467600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>
            <a:extLst>
              <a:ext uri="{FF2B5EF4-FFF2-40B4-BE49-F238E27FC236}">
                <a16:creationId xmlns:a16="http://schemas.microsoft.com/office/drawing/2014/main" id="{6EDAA21A-69E9-47B1-B36A-ECDB1639D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5C6CD3A6-5699-49B2-93C4-F8EA29015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7AD6E24A-52DA-4252-84C2-C908D38BA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66A5E8F6-D53F-4D30-B904-4C5224B30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F7241E67-6F96-4942-B785-E1E5604C6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Reisen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旅游</a:t>
            </a:r>
          </a:p>
        </p:txBody>
      </p:sp>
      <p:graphicFrame>
        <p:nvGraphicFramePr>
          <p:cNvPr id="17410" name="Object 6">
            <a:extLst>
              <a:ext uri="{FF2B5EF4-FFF2-40B4-BE49-F238E27FC236}">
                <a16:creationId xmlns:a16="http://schemas.microsoft.com/office/drawing/2014/main" id="{81ED1DBA-079F-4284-B32F-B320806D17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836738"/>
          <a:ext cx="7467600" cy="33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142360" progId="Word.Document.8">
                  <p:embed/>
                </p:oleObj>
              </mc:Choice>
              <mc:Fallback>
                <p:oleObj name="Dokument" r:id="rId3" imgW="4772520" imgH="2142360" progId="Word.Document.8">
                  <p:embed/>
                  <p:pic>
                    <p:nvPicPr>
                      <p:cNvPr id="17410" name="Object 6">
                        <a:extLst>
                          <a:ext uri="{FF2B5EF4-FFF2-40B4-BE49-F238E27FC236}">
                            <a16:creationId xmlns:a16="http://schemas.microsoft.com/office/drawing/2014/main" id="{81ED1DBA-079F-4284-B32F-B320806D17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36738"/>
                        <a:ext cx="7467600" cy="335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>
            <a:extLst>
              <a:ext uri="{FF2B5EF4-FFF2-40B4-BE49-F238E27FC236}">
                <a16:creationId xmlns:a16="http://schemas.microsoft.com/office/drawing/2014/main" id="{2C20C8AB-1C88-4A7C-BC0E-DDA9EC952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91100FF9-1CC9-4DE4-AD29-FF0B6E31A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2239B5A4-F65B-4FF5-80C0-5AA8D5291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98DE850C-4B3D-4F40-BF1A-B1708AEDD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F9D31D52-24FA-47D1-963B-71FB33BD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Warteschlange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排队</a:t>
            </a:r>
          </a:p>
        </p:txBody>
      </p:sp>
      <p:graphicFrame>
        <p:nvGraphicFramePr>
          <p:cNvPr id="18434" name="Object 6">
            <a:extLst>
              <a:ext uri="{FF2B5EF4-FFF2-40B4-BE49-F238E27FC236}">
                <a16:creationId xmlns:a16="http://schemas.microsoft.com/office/drawing/2014/main" id="{0D58BA3A-FA1D-4502-BD04-3E504DF371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28738"/>
          <a:ext cx="7467600" cy="391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504520" progId="Word.Document.8">
                  <p:embed/>
                </p:oleObj>
              </mc:Choice>
              <mc:Fallback>
                <p:oleObj name="Dokument" r:id="rId3" imgW="4772520" imgH="2504520" progId="Word.Document.8">
                  <p:embed/>
                  <p:pic>
                    <p:nvPicPr>
                      <p:cNvPr id="18434" name="Object 6">
                        <a:extLst>
                          <a:ext uri="{FF2B5EF4-FFF2-40B4-BE49-F238E27FC236}">
                            <a16:creationId xmlns:a16="http://schemas.microsoft.com/office/drawing/2014/main" id="{0D58BA3A-FA1D-4502-BD04-3E504DF371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28738"/>
                        <a:ext cx="7467600" cy="391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7">
            <a:extLst>
              <a:ext uri="{FF2B5EF4-FFF2-40B4-BE49-F238E27FC236}">
                <a16:creationId xmlns:a16="http://schemas.microsoft.com/office/drawing/2014/main" id="{1768679B-0EB7-469E-A5CA-4F23AB909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F07E43A7-DCF6-474E-BFAA-C525E5854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AAA4F91-B9E8-43F8-83EA-561D0768F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1" name="Text Box 4">
            <a:extLst>
              <a:ext uri="{FF2B5EF4-FFF2-40B4-BE49-F238E27FC236}">
                <a16:creationId xmlns:a16="http://schemas.microsoft.com/office/drawing/2014/main" id="{C7C1F93B-0AAC-4B11-A247-95988C136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62" name="Text Box 5">
            <a:extLst>
              <a:ext uri="{FF2B5EF4-FFF2-40B4-BE49-F238E27FC236}">
                <a16:creationId xmlns:a16="http://schemas.microsoft.com/office/drawing/2014/main" id="{4B205161-5348-42C9-8471-E369CE0D5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Duschzeiten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淋浴</a:t>
            </a:r>
          </a:p>
        </p:txBody>
      </p:sp>
      <p:graphicFrame>
        <p:nvGraphicFramePr>
          <p:cNvPr id="19458" name="Object 6">
            <a:extLst>
              <a:ext uri="{FF2B5EF4-FFF2-40B4-BE49-F238E27FC236}">
                <a16:creationId xmlns:a16="http://schemas.microsoft.com/office/drawing/2014/main" id="{8D78C9B4-AD8C-40B9-87E0-A1D30B393A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22388"/>
          <a:ext cx="74676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515680" progId="Word.Document.8">
                  <p:embed/>
                </p:oleObj>
              </mc:Choice>
              <mc:Fallback>
                <p:oleObj name="Dokument" r:id="rId3" imgW="4772520" imgH="2515680" progId="Word.Document.8">
                  <p:embed/>
                  <p:pic>
                    <p:nvPicPr>
                      <p:cNvPr id="19458" name="Object 6">
                        <a:extLst>
                          <a:ext uri="{FF2B5EF4-FFF2-40B4-BE49-F238E27FC236}">
                            <a16:creationId xmlns:a16="http://schemas.microsoft.com/office/drawing/2014/main" id="{8D78C9B4-AD8C-40B9-87E0-A1D30B393A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22388"/>
                        <a:ext cx="74676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7">
            <a:extLst>
              <a:ext uri="{FF2B5EF4-FFF2-40B4-BE49-F238E27FC236}">
                <a16:creationId xmlns:a16="http://schemas.microsoft.com/office/drawing/2014/main" id="{2D391852-49D8-40C6-A2B5-ABED2C863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16A5AF06-3C89-44DA-BA8C-F09A26ADD6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B999153-1753-4193-9FE0-98E6EFE9D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9ED971E-4E41-4803-95ED-5543A32D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6" name="Text Box 5">
            <a:extLst>
              <a:ext uri="{FF2B5EF4-FFF2-40B4-BE49-F238E27FC236}">
                <a16:creationId xmlns:a16="http://schemas.microsoft.com/office/drawing/2014/main" id="{B3FE6FF4-C793-4747-AAB7-42D8A3F58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Vorstellung vom Anderen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理想中的对方</a:t>
            </a:r>
          </a:p>
        </p:txBody>
      </p:sp>
      <p:graphicFrame>
        <p:nvGraphicFramePr>
          <p:cNvPr id="20482" name="Object 6">
            <a:extLst>
              <a:ext uri="{FF2B5EF4-FFF2-40B4-BE49-F238E27FC236}">
                <a16:creationId xmlns:a16="http://schemas.microsoft.com/office/drawing/2014/main" id="{E64DF753-4438-4075-AEAF-C1A79A22B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38263"/>
          <a:ext cx="7467600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85440" progId="Word.Document.8">
                  <p:embed/>
                </p:oleObj>
              </mc:Choice>
              <mc:Fallback>
                <p:oleObj name="Dokument" r:id="rId3" imgW="4772520" imgH="2485440" progId="Word.Document.8">
                  <p:embed/>
                  <p:pic>
                    <p:nvPicPr>
                      <p:cNvPr id="20482" name="Object 6">
                        <a:extLst>
                          <a:ext uri="{FF2B5EF4-FFF2-40B4-BE49-F238E27FC236}">
                            <a16:creationId xmlns:a16="http://schemas.microsoft.com/office/drawing/2014/main" id="{E64DF753-4438-4075-AEAF-C1A79A22B0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38263"/>
                        <a:ext cx="7467600" cy="389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7">
            <a:extLst>
              <a:ext uri="{FF2B5EF4-FFF2-40B4-BE49-F238E27FC236}">
                <a16:creationId xmlns:a16="http://schemas.microsoft.com/office/drawing/2014/main" id="{027AE81E-9365-4231-AAE2-A92132FE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18F3CD14-10B1-4C70-A560-283B9F596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3C8D376-2597-4A81-8C69-4E057C223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C4CD99EF-8473-4AB3-8F9F-FAA74753B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510" name="Text Box 5">
            <a:extLst>
              <a:ext uri="{FF2B5EF4-FFF2-40B4-BE49-F238E27FC236}">
                <a16:creationId xmlns:a16="http://schemas.microsoft.com/office/drawing/2014/main" id="{5B0850E9-A5B8-4656-8EDB-AD7762905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Meinung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意见</a:t>
            </a:r>
          </a:p>
        </p:txBody>
      </p:sp>
      <p:graphicFrame>
        <p:nvGraphicFramePr>
          <p:cNvPr id="21506" name="Object 6">
            <a:extLst>
              <a:ext uri="{FF2B5EF4-FFF2-40B4-BE49-F238E27FC236}">
                <a16:creationId xmlns:a16="http://schemas.microsoft.com/office/drawing/2014/main" id="{C1C4AD7F-3455-4196-BC29-C641D77EC4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33500"/>
          <a:ext cx="746760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96240" progId="Word.Document.8">
                  <p:embed/>
                </p:oleObj>
              </mc:Choice>
              <mc:Fallback>
                <p:oleObj name="Dokument" r:id="rId3" imgW="4772520" imgH="2496240" progId="Word.Document.8">
                  <p:embed/>
                  <p:pic>
                    <p:nvPicPr>
                      <p:cNvPr id="21506" name="Object 6">
                        <a:extLst>
                          <a:ext uri="{FF2B5EF4-FFF2-40B4-BE49-F238E27FC236}">
                            <a16:creationId xmlns:a16="http://schemas.microsoft.com/office/drawing/2014/main" id="{C1C4AD7F-3455-4196-BC29-C641D77EC4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33500"/>
                        <a:ext cx="7467600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 Box 7">
            <a:extLst>
              <a:ext uri="{FF2B5EF4-FFF2-40B4-BE49-F238E27FC236}">
                <a16:creationId xmlns:a16="http://schemas.microsoft.com/office/drawing/2014/main" id="{F7CBBE90-2F29-4B9A-B25A-9F71AB2BF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84743612-EF1A-4A6B-9870-5ECA4FD0E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4EC5D5FB-950F-4190-A0A1-3C15DD74B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43B3064C-1DD5-4C68-AD77-6685E22C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4" name="Text Box 5">
            <a:extLst>
              <a:ext uri="{FF2B5EF4-FFF2-40B4-BE49-F238E27FC236}">
                <a16:creationId xmlns:a16="http://schemas.microsoft.com/office/drawing/2014/main" id="{429B70AB-D66E-4130-9745-FFE039E84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Party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聚会</a:t>
            </a:r>
          </a:p>
        </p:txBody>
      </p:sp>
      <p:graphicFrame>
        <p:nvGraphicFramePr>
          <p:cNvPr id="22530" name="Object 6">
            <a:extLst>
              <a:ext uri="{FF2B5EF4-FFF2-40B4-BE49-F238E27FC236}">
                <a16:creationId xmlns:a16="http://schemas.microsoft.com/office/drawing/2014/main" id="{34CF78A7-5A27-4557-9D47-06D12AAAC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71600"/>
          <a:ext cx="7467600" cy="379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27840" progId="Word.Document.8">
                  <p:embed/>
                </p:oleObj>
              </mc:Choice>
              <mc:Fallback>
                <p:oleObj name="Dokument" r:id="rId3" imgW="4772520" imgH="2427840" progId="Word.Document.8">
                  <p:embed/>
                  <p:pic>
                    <p:nvPicPr>
                      <p:cNvPr id="22530" name="Object 6">
                        <a:extLst>
                          <a:ext uri="{FF2B5EF4-FFF2-40B4-BE49-F238E27FC236}">
                            <a16:creationId xmlns:a16="http://schemas.microsoft.com/office/drawing/2014/main" id="{34CF78A7-5A27-4557-9D47-06D12AAACF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71600"/>
                        <a:ext cx="7467600" cy="379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7">
            <a:extLst>
              <a:ext uri="{FF2B5EF4-FFF2-40B4-BE49-F238E27FC236}">
                <a16:creationId xmlns:a16="http://schemas.microsoft.com/office/drawing/2014/main" id="{2E55EDD8-6CA0-4CC3-8928-0295CDEE4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66D4045B-94CA-4B01-8E41-70D8B6BB6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DAEE5B7-1B68-4240-98EB-C43E8D883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08C7C444-11DD-4115-829F-EDDD045E9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558" name="Text Box 5">
            <a:extLst>
              <a:ext uri="{FF2B5EF4-FFF2-40B4-BE49-F238E27FC236}">
                <a16:creationId xmlns:a16="http://schemas.microsoft.com/office/drawing/2014/main" id="{6A6C5244-D2C3-40A3-B64D-822FD7D9D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Im Restaurant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餐厅分贝</a:t>
            </a:r>
          </a:p>
        </p:txBody>
      </p:sp>
      <p:graphicFrame>
        <p:nvGraphicFramePr>
          <p:cNvPr id="23554" name="Object 6">
            <a:extLst>
              <a:ext uri="{FF2B5EF4-FFF2-40B4-BE49-F238E27FC236}">
                <a16:creationId xmlns:a16="http://schemas.microsoft.com/office/drawing/2014/main" id="{8F3AB6F2-C274-4162-9D77-338BB429C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55725"/>
          <a:ext cx="74676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58080" progId="Word.Document.8">
                  <p:embed/>
                </p:oleObj>
              </mc:Choice>
              <mc:Fallback>
                <p:oleObj name="Dokument" r:id="rId3" imgW="4772520" imgH="2458080" progId="Word.Document.8">
                  <p:embed/>
                  <p:pic>
                    <p:nvPicPr>
                      <p:cNvPr id="23554" name="Object 6">
                        <a:extLst>
                          <a:ext uri="{FF2B5EF4-FFF2-40B4-BE49-F238E27FC236}">
                            <a16:creationId xmlns:a16="http://schemas.microsoft.com/office/drawing/2014/main" id="{8F3AB6F2-C274-4162-9D77-338BB429C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55725"/>
                        <a:ext cx="74676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Text Box 7">
            <a:extLst>
              <a:ext uri="{FF2B5EF4-FFF2-40B4-BE49-F238E27FC236}">
                <a16:creationId xmlns:a16="http://schemas.microsoft.com/office/drawing/2014/main" id="{E86045C6-2611-448E-9748-9E5108EC8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>
            <a:extLst>
              <a:ext uri="{FF2B5EF4-FFF2-40B4-BE49-F238E27FC236}">
                <a16:creationId xmlns:a16="http://schemas.microsoft.com/office/drawing/2014/main" id="{B7C22149-3600-40C6-A3C3-99FC8ECD6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3B92FA0-F9E4-4967-B8A9-8DC1D08E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458A5457-1903-4F60-AD3F-5C72BE93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582" name="Text Box 5">
            <a:extLst>
              <a:ext uri="{FF2B5EF4-FFF2-40B4-BE49-F238E27FC236}">
                <a16:creationId xmlns:a16="http://schemas.microsoft.com/office/drawing/2014/main" id="{C37BD9F9-E258-4BBB-B30D-63D1A24F5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Umgang mit Problemen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处理问题</a:t>
            </a:r>
          </a:p>
        </p:txBody>
      </p:sp>
      <p:graphicFrame>
        <p:nvGraphicFramePr>
          <p:cNvPr id="24578" name="Object 6">
            <a:extLst>
              <a:ext uri="{FF2B5EF4-FFF2-40B4-BE49-F238E27FC236}">
                <a16:creationId xmlns:a16="http://schemas.microsoft.com/office/drawing/2014/main" id="{E8F18AF2-ABD4-4552-966A-CD564B279F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52563"/>
          <a:ext cx="7467600" cy="378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19560" progId="Word.Document.8">
                  <p:embed/>
                </p:oleObj>
              </mc:Choice>
              <mc:Fallback>
                <p:oleObj name="Dokument" r:id="rId3" imgW="4772520" imgH="2419560" progId="Word.Document.8">
                  <p:embed/>
                  <p:pic>
                    <p:nvPicPr>
                      <p:cNvPr id="24578" name="Object 6">
                        <a:extLst>
                          <a:ext uri="{FF2B5EF4-FFF2-40B4-BE49-F238E27FC236}">
                            <a16:creationId xmlns:a16="http://schemas.microsoft.com/office/drawing/2014/main" id="{E8F18AF2-ABD4-4552-966A-CD564B279F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52563"/>
                        <a:ext cx="7467600" cy="378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ext Box 7">
            <a:extLst>
              <a:ext uri="{FF2B5EF4-FFF2-40B4-BE49-F238E27FC236}">
                <a16:creationId xmlns:a16="http://schemas.microsoft.com/office/drawing/2014/main" id="{01C6170A-3C90-4837-A3EB-1F1774D98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0B82C15D-8B2C-4E88-A14E-DFDFCCEB3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E47ECBB-5E22-4785-A718-44C954F19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149C755B-AB0D-48CD-98BD-07CA51177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6" name="Text Box 5">
            <a:extLst>
              <a:ext uri="{FF2B5EF4-FFF2-40B4-BE49-F238E27FC236}">
                <a16:creationId xmlns:a16="http://schemas.microsoft.com/office/drawing/2014/main" id="{CF2B0591-C0D8-4756-A7D4-85E1025A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Neuheiten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对待新的事物</a:t>
            </a:r>
          </a:p>
        </p:txBody>
      </p:sp>
      <p:graphicFrame>
        <p:nvGraphicFramePr>
          <p:cNvPr id="25602" name="Object 6">
            <a:extLst>
              <a:ext uri="{FF2B5EF4-FFF2-40B4-BE49-F238E27FC236}">
                <a16:creationId xmlns:a16="http://schemas.microsoft.com/office/drawing/2014/main" id="{F2E0980B-5D98-4B67-B3E9-B4B2F18CA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38275"/>
          <a:ext cx="7467600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46920" progId="Word.Document.8">
                  <p:embed/>
                </p:oleObj>
              </mc:Choice>
              <mc:Fallback>
                <p:oleObj name="Dokument" r:id="rId3" imgW="4772520" imgH="2446920" progId="Word.Document.8">
                  <p:embed/>
                  <p:pic>
                    <p:nvPicPr>
                      <p:cNvPr id="25602" name="Object 6">
                        <a:extLst>
                          <a:ext uri="{FF2B5EF4-FFF2-40B4-BE49-F238E27FC236}">
                            <a16:creationId xmlns:a16="http://schemas.microsoft.com/office/drawing/2014/main" id="{F2E0980B-5D98-4B67-B3E9-B4B2F18CA6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38275"/>
                        <a:ext cx="7467600" cy="382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Text Box 7">
            <a:extLst>
              <a:ext uri="{FF2B5EF4-FFF2-40B4-BE49-F238E27FC236}">
                <a16:creationId xmlns:a16="http://schemas.microsoft.com/office/drawing/2014/main" id="{B049EECE-9635-458E-A357-533943716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Self-Introduction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自我介绍</a:t>
            </a:r>
            <a:b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 Woesler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吴漠汀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177066"/>
          </a:xfrm>
        </p:spPr>
        <p:txBody>
          <a:bodyPr>
            <a:normAutofit fontScale="900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Xiaoxiang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Scholar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Prof., PhD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潇湘学者特聘教授、博士导师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Academian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Europ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Acad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Sciences &amp; Arts, Salzburg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欧洲科学院院士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Jean Monnet Chair Professor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让膜内主席教授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Int‘l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Chinese Studies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外语学院国际汉学中心主任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Witten/Herdecke University, Researcher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德国维藤大学研究员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German China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德中協會主席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World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Chinese Studies,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世界喊學研究會會長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Bochum, Peking, Harvard, Mainz/Germersheim, Witten, Harvard, Orem/USA,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Rome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Peking Normal &amp; Witten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波鸿，北京，哈佛，美因茨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盖默斯海姆，威腾，哈佛，奥勒姆</a:t>
            </a:r>
            <a:r>
              <a:rPr lang="en-US" altLang="zh-CN" sz="2000" dirty="0">
                <a:sym typeface="+mn-ea"/>
              </a:rPr>
              <a:t>/</a:t>
            </a:r>
            <a:r>
              <a:rPr lang="zh-CN" altLang="en-US" sz="2000" dirty="0">
                <a:sym typeface="+mn-ea"/>
              </a:rPr>
              <a:t>美国，罗马，北师大</a:t>
            </a:r>
            <a:r>
              <a:rPr lang="en-US" altLang="zh-CN" sz="2000" dirty="0">
                <a:sym typeface="+mn-ea"/>
              </a:rPr>
              <a:t>&amp;</a:t>
            </a:r>
            <a:r>
              <a:rPr lang="zh-CN" altLang="en-US" sz="2000" dirty="0">
                <a:sym typeface="+mn-ea"/>
              </a:rPr>
              <a:t>威腾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Essays (Western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social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cf.: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散文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（西方的影响，社会影响）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Early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literary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translations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早期文学翻译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Development (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Canonization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etc.) 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文学的发展（经典，分类）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Early Western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reception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Hongloumeng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红楼梦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在西方的早期反响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Translation 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de-DE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zh-CN" altLang="de-DE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翻译工作坊（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有志愿者可以找我报名） </a:t>
            </a: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71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A0D1BB9D-CA44-43C8-80DB-6DF38F7703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3EE564B1-F4E9-4C77-A3D5-17C3D027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01CF8BB2-1B65-475A-9D96-474FD809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0" name="Text Box 5">
            <a:extLst>
              <a:ext uri="{FF2B5EF4-FFF2-40B4-BE49-F238E27FC236}">
                <a16:creationId xmlns:a16="http://schemas.microsoft.com/office/drawing/2014/main" id="{E5B7A817-F0F1-45D7-9E0E-114D2DF79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Ärger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对待愤怒</a:t>
            </a:r>
          </a:p>
        </p:txBody>
      </p:sp>
      <p:graphicFrame>
        <p:nvGraphicFramePr>
          <p:cNvPr id="26626" name="Object 6">
            <a:extLst>
              <a:ext uri="{FF2B5EF4-FFF2-40B4-BE49-F238E27FC236}">
                <a16:creationId xmlns:a16="http://schemas.microsoft.com/office/drawing/2014/main" id="{4AA8F38A-EB9E-41F2-AB08-8E82D0977C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322388"/>
          <a:ext cx="74676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515680" progId="Word.Document.8">
                  <p:embed/>
                </p:oleObj>
              </mc:Choice>
              <mc:Fallback>
                <p:oleObj name="Dokument" r:id="rId3" imgW="4772520" imgH="2515680" progId="Word.Document.8">
                  <p:embed/>
                  <p:pic>
                    <p:nvPicPr>
                      <p:cNvPr id="26626" name="Object 6">
                        <a:extLst>
                          <a:ext uri="{FF2B5EF4-FFF2-40B4-BE49-F238E27FC236}">
                            <a16:creationId xmlns:a16="http://schemas.microsoft.com/office/drawing/2014/main" id="{4AA8F38A-EB9E-41F2-AB08-8E82D0977C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322388"/>
                        <a:ext cx="74676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>
            <a:extLst>
              <a:ext uri="{FF2B5EF4-FFF2-40B4-BE49-F238E27FC236}">
                <a16:creationId xmlns:a16="http://schemas.microsoft.com/office/drawing/2014/main" id="{E1A5D8E0-8BF4-4DFB-B4CF-A6D10BECA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121B8977-8741-458F-AB20-9928160B8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EC473976-5550-467A-9E41-ED27AFA2F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3B1A6FE2-C9A5-4F03-8B31-4B62B48E1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4" name="Text Box 5">
            <a:extLst>
              <a:ext uri="{FF2B5EF4-FFF2-40B4-BE49-F238E27FC236}">
                <a16:creationId xmlns:a16="http://schemas.microsoft.com/office/drawing/2014/main" id="{5DF585B8-9D07-448E-8802-35F7B0E78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Im Trend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时尚</a:t>
            </a:r>
          </a:p>
        </p:txBody>
      </p:sp>
      <p:graphicFrame>
        <p:nvGraphicFramePr>
          <p:cNvPr id="27650" name="Object 6">
            <a:extLst>
              <a:ext uri="{FF2B5EF4-FFF2-40B4-BE49-F238E27FC236}">
                <a16:creationId xmlns:a16="http://schemas.microsoft.com/office/drawing/2014/main" id="{B1930B2E-3B1B-4087-A8AC-7BBE1F72D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41450"/>
          <a:ext cx="74676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38640" progId="Word.Document.8">
                  <p:embed/>
                </p:oleObj>
              </mc:Choice>
              <mc:Fallback>
                <p:oleObj name="Dokument" r:id="rId3" imgW="4772520" imgH="2438640" progId="Word.Document.8">
                  <p:embed/>
                  <p:pic>
                    <p:nvPicPr>
                      <p:cNvPr id="27650" name="Object 6">
                        <a:extLst>
                          <a:ext uri="{FF2B5EF4-FFF2-40B4-BE49-F238E27FC236}">
                            <a16:creationId xmlns:a16="http://schemas.microsoft.com/office/drawing/2014/main" id="{B1930B2E-3B1B-4087-A8AC-7BBE1F72DD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41450"/>
                        <a:ext cx="7467600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>
            <a:extLst>
              <a:ext uri="{FF2B5EF4-FFF2-40B4-BE49-F238E27FC236}">
                <a16:creationId xmlns:a16="http://schemas.microsoft.com/office/drawing/2014/main" id="{9B77A450-34A5-4EC4-ACBA-7C4CDA202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0B7DBE14-669C-446B-889B-0561932004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188913"/>
            <a:ext cx="6430962" cy="884237"/>
          </a:xfrm>
        </p:spPr>
        <p:txBody>
          <a:bodyPr/>
          <a:lstStyle/>
          <a:p>
            <a:pPr eaLnBrk="1" hangingPunct="1"/>
            <a:endParaRPr lang="de-DE" altLang="de-DE" sz="2600" b="0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84EF62F-17A7-4779-AA55-181868CF8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7127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35BFD1F8-1CD4-4A6F-B0A0-FD91390A6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487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de-DE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8" name="Text Box 5">
            <a:extLst>
              <a:ext uri="{FF2B5EF4-FFF2-40B4-BE49-F238E27FC236}">
                <a16:creationId xmlns:a16="http://schemas.microsoft.com/office/drawing/2014/main" id="{AFF91D15-C306-4BEC-8CB8-B5AF1C00D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1812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de-DE" altLang="de-DE" sz="2000">
                <a:latin typeface="Arial" panose="020B0604020202020204" pitchFamily="34" charset="0"/>
                <a:ea typeface="ＭＳ Ｐゴシック" panose="020B0600070205080204" pitchFamily="34" charset="-128"/>
              </a:rPr>
              <a:t>Chef / </a:t>
            </a:r>
            <a:r>
              <a:rPr lang="de-DE" altLang="de-DE" sz="2000">
                <a:latin typeface="??" charset="-122"/>
                <a:ea typeface="ＭＳ Ｐゴシック" panose="020B0600070205080204" pitchFamily="34" charset="-128"/>
              </a:rPr>
              <a:t>领导</a:t>
            </a:r>
          </a:p>
        </p:txBody>
      </p:sp>
      <p:graphicFrame>
        <p:nvGraphicFramePr>
          <p:cNvPr id="28674" name="Object 6">
            <a:extLst>
              <a:ext uri="{FF2B5EF4-FFF2-40B4-BE49-F238E27FC236}">
                <a16:creationId xmlns:a16="http://schemas.microsoft.com/office/drawing/2014/main" id="{CFD39CEC-558E-4181-93A1-CDBFAC58EB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438275"/>
          <a:ext cx="7467600" cy="382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3" imgW="4772520" imgH="2446920" progId="Word.Document.8">
                  <p:embed/>
                </p:oleObj>
              </mc:Choice>
              <mc:Fallback>
                <p:oleObj name="Dokument" r:id="rId3" imgW="4772520" imgH="2446920" progId="Word.Document.8">
                  <p:embed/>
                  <p:pic>
                    <p:nvPicPr>
                      <p:cNvPr id="28674" name="Object 6">
                        <a:extLst>
                          <a:ext uri="{FF2B5EF4-FFF2-40B4-BE49-F238E27FC236}">
                            <a16:creationId xmlns:a16="http://schemas.microsoft.com/office/drawing/2014/main" id="{CFD39CEC-558E-4181-93A1-CDBFAC58EB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438275"/>
                        <a:ext cx="7467600" cy="382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7">
            <a:extLst>
              <a:ext uri="{FF2B5EF4-FFF2-40B4-BE49-F238E27FC236}">
                <a16:creationId xmlns:a16="http://schemas.microsoft.com/office/drawing/2014/main" id="{751257D9-1FB2-48EA-98A0-9F572B96E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36613"/>
            <a:ext cx="15128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endParaRPr lang="de-DE" altLang="de-DE" sz="1500" b="1">
              <a:solidFill>
                <a:srgbClr val="777777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algn="l" eaLnBrk="1" hangingPunct="1">
              <a:spcBef>
                <a:spcPct val="20000"/>
              </a:spcBef>
            </a:pP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  <a:b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de-DE" altLang="de-DE" sz="1500" b="1">
                <a:solidFill>
                  <a:srgbClr val="777777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 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oto1mi">
            <a:extLst>
              <a:ext uri="{FF2B5EF4-FFF2-40B4-BE49-F238E27FC236}">
                <a16:creationId xmlns:a16="http://schemas.microsoft.com/office/drawing/2014/main" id="{0A88222E-F262-42A5-B3DA-5D50672CDEBD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1482725"/>
            <a:ext cx="10260013" cy="5402263"/>
          </a:xfrm>
          <a:noFill/>
        </p:spPr>
      </p:pic>
      <p:sp>
        <p:nvSpPr>
          <p:cNvPr id="57347" name="Rectangle 4">
            <a:extLst>
              <a:ext uri="{FF2B5EF4-FFF2-40B4-BE49-F238E27FC236}">
                <a16:creationId xmlns:a16="http://schemas.microsoft.com/office/drawing/2014/main" id="{742D6CE6-7BC9-47FF-8B02-074F68B50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72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eaLnBrk="1" hangingPunct="1"/>
            <a:r>
              <a:rPr lang="zh-CN" altLang="de-DE" sz="2800" b="1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跨文化知识的例子：</a:t>
            </a:r>
            <a:r>
              <a:rPr lang="de-DE" altLang="zh-CN" sz="2800" b="1">
                <a:solidFill>
                  <a:srgbClr val="000066"/>
                </a:solidFill>
                <a:latin typeface="SimHei" panose="02010609060101010101" pitchFamily="49" charset="-122"/>
              </a:rPr>
              <a:t> </a:t>
            </a:r>
            <a:r>
              <a:rPr lang="zh-CN" altLang="de-DE" sz="2800" b="1">
                <a:solidFill>
                  <a:srgbClr val="000066"/>
                </a:solidFill>
                <a:latin typeface="SimHei" panose="02010609060101010101" pitchFamily="49" charset="-122"/>
              </a:rPr>
              <a:t>观点的转换</a:t>
            </a:r>
            <a:endParaRPr lang="de-DE" altLang="zh-CN" sz="28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0C9BCE15-BAAC-40A7-860F-0A8C0AE24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1658938"/>
            <a:ext cx="5041900" cy="4913312"/>
          </a:xfrm>
          <a:prstGeom prst="ellipse">
            <a:avLst/>
          </a:prstGeom>
          <a:solidFill>
            <a:srgbClr val="FF0000">
              <a:alpha val="45097"/>
            </a:srgbClr>
          </a:solidFill>
          <a:ln w="762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r>
              <a:rPr lang="de-DE" altLang="de-DE" sz="200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0.8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2CDFC3A1-14BF-408B-8107-8024DDF5F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6913"/>
            <a:ext cx="9144000" cy="914400"/>
          </a:xfrm>
          <a:prstGeom prst="rect">
            <a:avLst/>
          </a:prstGeom>
          <a:solidFill>
            <a:srgbClr val="EDE7C1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endParaRPr lang="de-DE" altLang="de-DE"/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73BB2F6E-6819-4D17-ABA4-F5D8A7E1C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21320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/>
            <a:endParaRPr lang="zh-CN" altLang="en-US">
              <a:latin typeface="SimHei" panose="02010609060101010101" pitchFamily="49" charset="-122"/>
            </a:endParaRPr>
          </a:p>
        </p:txBody>
      </p:sp>
      <p:graphicFrame>
        <p:nvGraphicFramePr>
          <p:cNvPr id="29698" name="Object 6">
            <a:extLst>
              <a:ext uri="{FF2B5EF4-FFF2-40B4-BE49-F238E27FC236}">
                <a16:creationId xmlns:a16="http://schemas.microsoft.com/office/drawing/2014/main" id="{D84C3D0A-A342-4D5B-95A2-AF3DE5454BA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71500" y="1571625"/>
          <a:ext cx="7670800" cy="563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669433" imgH="5633192" progId="Excel.Chart.8">
                  <p:embed/>
                </p:oleObj>
              </mc:Choice>
              <mc:Fallback>
                <p:oleObj r:id="rId3" imgW="7669433" imgH="5633192" progId="Excel.Chart.8">
                  <p:embed/>
                  <p:pic>
                    <p:nvPicPr>
                      <p:cNvPr id="29698" name="Object 6">
                        <a:extLst>
                          <a:ext uri="{FF2B5EF4-FFF2-40B4-BE49-F238E27FC236}">
                            <a16:creationId xmlns:a16="http://schemas.microsoft.com/office/drawing/2014/main" id="{D84C3D0A-A342-4D5B-95A2-AF3DE5454BAD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571625"/>
                        <a:ext cx="7670800" cy="563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Rectangle 9">
            <a:extLst>
              <a:ext uri="{FF2B5EF4-FFF2-40B4-BE49-F238E27FC236}">
                <a16:creationId xmlns:a16="http://schemas.microsoft.com/office/drawing/2014/main" id="{B8F9E4B2-1A38-44E3-B4B8-D966BE670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de-DE" sz="30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跨文化知识的例子</a:t>
            </a:r>
            <a:r>
              <a:rPr lang="de-DE" altLang="zh-CN" sz="30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br>
              <a:rPr lang="de-DE" altLang="zh-CN" sz="30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de-DE" sz="28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类别比较</a:t>
            </a:r>
          </a:p>
        </p:txBody>
      </p:sp>
    </p:spTree>
  </p:cSld>
  <p:clrMapOvr>
    <a:masterClrMapping/>
  </p:clrMapOvr>
  <p:transition>
    <p:comb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1">
            <a:extLst>
              <a:ext uri="{FF2B5EF4-FFF2-40B4-BE49-F238E27FC236}">
                <a16:creationId xmlns:a16="http://schemas.microsoft.com/office/drawing/2014/main" id="{1ADD2E92-7E69-4E6A-9399-A387133E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8371" name="Textplatzhalter 2">
            <a:extLst>
              <a:ext uri="{FF2B5EF4-FFF2-40B4-BE49-F238E27FC236}">
                <a16:creationId xmlns:a16="http://schemas.microsoft.com/office/drawing/2014/main" id="{FF8EA44F-4CDF-4D17-9D11-DE024A3EBFF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de-DE" altLang="de-DE"/>
          </a:p>
        </p:txBody>
      </p:sp>
      <p:sp>
        <p:nvSpPr>
          <p:cNvPr id="58372" name="Inhaltsplatzhalter 3">
            <a:extLst>
              <a:ext uri="{FF2B5EF4-FFF2-40B4-BE49-F238E27FC236}">
                <a16:creationId xmlns:a16="http://schemas.microsoft.com/office/drawing/2014/main" id="{D7E52B2D-C80A-41C5-805D-BD71152CF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58373" name="Grafik 4" descr="Neuschwanstein 001.jpg">
            <a:extLst>
              <a:ext uri="{FF2B5EF4-FFF2-40B4-BE49-F238E27FC236}">
                <a16:creationId xmlns:a16="http://schemas.microsoft.com/office/drawing/2014/main" id="{4E866D39-E452-4EFF-849E-3C7DEFB96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19118E-A2CB-41AC-8154-ACD45B68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714375"/>
            <a:ext cx="7675562" cy="884238"/>
          </a:xfrm>
        </p:spPr>
        <p:txBody>
          <a:bodyPr/>
          <a:lstStyle/>
          <a:p>
            <a:pPr>
              <a:defRPr/>
            </a:pPr>
            <a:r>
              <a:rPr lang="zh-CN" altLang="de-DE" dirty="0">
                <a:solidFill>
                  <a:srgbClr val="000066"/>
                </a:solidFill>
                <a:latin typeface="+mn-lt"/>
              </a:rPr>
              <a:t>参考文摘</a:t>
            </a:r>
            <a:endParaRPr lang="de-DE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59395" name="Inhaltsplatzhalter 2">
            <a:extLst>
              <a:ext uri="{FF2B5EF4-FFF2-40B4-BE49-F238E27FC236}">
                <a16:creationId xmlns:a16="http://schemas.microsoft.com/office/drawing/2014/main" id="{1B44C7F4-D876-46AA-A9CF-05477FC04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71688"/>
            <a:ext cx="8572500" cy="4395787"/>
          </a:xfrm>
        </p:spPr>
        <p:txBody>
          <a:bodyPr/>
          <a:lstStyle/>
          <a:p>
            <a:r>
              <a:rPr lang="en-GB" altLang="de-DE" sz="2000" b="1"/>
              <a:t>Hall, Edward T. (1977), Beyond Culture, New York: Anchor Book/Doubleday</a:t>
            </a:r>
            <a:endParaRPr lang="de-DE" altLang="de-DE" sz="2000"/>
          </a:p>
          <a:p>
            <a:r>
              <a:rPr lang="de-CH" altLang="de-DE" sz="2000" b="1"/>
              <a:t>Hofstede, G. (2006): Lokales Denken, globales Handeln. München:dtv</a:t>
            </a:r>
          </a:p>
          <a:p>
            <a:r>
              <a:rPr lang="en-GB" altLang="de-DE" sz="2000" b="1"/>
              <a:t>Oberg , K. (1960): Cultural shock : ajustment to new cultural environments , in Practical Anthropology , Bd . 7 , S . 177 – 182</a:t>
            </a:r>
          </a:p>
          <a:p>
            <a:r>
              <a:rPr lang="de-DE" altLang="de-DE" sz="2000" b="1"/>
              <a:t>Thomas, A. (2003): Handbuch interkulturelle Kommunikation und Kooperation, 2 Bde, 2. Aufl. Göttingen: Vandenhoeck &amp; Ruprecht, ISBN 978-3-525-46186-0</a:t>
            </a:r>
          </a:p>
          <a:p>
            <a:r>
              <a:rPr lang="en-GB" altLang="de-DE" sz="2000" b="1"/>
              <a:t>Woesler, M. (2006): A new model of intercultural communication - critically reviewing, combining and further developing the basic models of Permutter, Yoshikawa, Hall, Hofstede, Thomas, Hallpike, and the social-constructivism, Europäischer Universitätsverlag, ISBN 978-3-89966-188-0, 52 S.</a:t>
            </a:r>
            <a:endParaRPr lang="de-DE" altLang="de-DE" sz="2000" b="1"/>
          </a:p>
          <a:p>
            <a:endParaRPr lang="de-DE" altLang="de-DE" sz="2000" b="1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D3C555E-E3B0-44D1-8A7F-0973079CC062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7BBA673-685F-43F6-8700-65F92D3F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9FD78AE8-0D32-4DC4-BF38-A99A821BB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 b="1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443CCAD6-BBEB-4D28-B7E9-6F7648FF24AE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构建全球化能力为国际性事业做准备</a:t>
            </a:r>
            <a:endParaRPr lang="de-DE" altLang="zh-CN" sz="3200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1443" name="Text Box 4">
            <a:extLst>
              <a:ext uri="{FF2B5EF4-FFF2-40B4-BE49-F238E27FC236}">
                <a16:creationId xmlns:a16="http://schemas.microsoft.com/office/drawing/2014/main" id="{A4DB8642-191B-4A24-9458-57ED6FC06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893175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>
              <a:buFontTx/>
              <a:buAutoNum type="arabicPeriod"/>
            </a:pP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中国劳工市场日益全球化（许多工作涉及海外，全球各大跨国企业已经进入中国， 海外工作机会，国际投资涌入中国）</a:t>
            </a:r>
            <a:r>
              <a:rPr lang="en-US" altLang="zh-CN" sz="2200">
                <a:solidFill>
                  <a:srgbClr val="000066"/>
                </a:solidFill>
                <a:latin typeface="SimHei" panose="02010609060101010101" pitchFamily="49" charset="-122"/>
              </a:rPr>
              <a:t>----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跨文化能力不是选择性的，而是必须有的，因为世界已经进入中国。</a:t>
            </a:r>
            <a:b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</a:br>
            <a:endParaRPr lang="zh-CN" altLang="en-US" sz="2200">
              <a:solidFill>
                <a:srgbClr val="000066"/>
              </a:solidFill>
              <a:latin typeface="SimHei" panose="02010609060101010101" pitchFamily="49" charset="-122"/>
            </a:endParaRPr>
          </a:p>
          <a:p>
            <a:pPr algn="l">
              <a:buFontTx/>
              <a:buAutoNum type="arabicPeriod"/>
            </a:pP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中国本科生常无法找到让自己满意的工作，所以他们希望深造。</a:t>
            </a:r>
            <a:b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</a:br>
            <a:endParaRPr lang="zh-CN" altLang="en-US" sz="2200">
              <a:solidFill>
                <a:srgbClr val="000066"/>
              </a:solidFill>
              <a:latin typeface="SimHei" panose="02010609060101010101" pitchFamily="49" charset="-122"/>
            </a:endParaRPr>
          </a:p>
          <a:p>
            <a:pPr algn="l">
              <a:buFontTx/>
              <a:buAutoNum type="arabicPeriod"/>
            </a:pP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全球趋势：麦肯锡研究发现，生产工人数量在减少（</a:t>
            </a:r>
            <a:r>
              <a:rPr lang="en-US" altLang="zh-CN" sz="2200">
                <a:solidFill>
                  <a:srgbClr val="000066"/>
                </a:solidFill>
                <a:latin typeface="SimHei" panose="02010609060101010101" pitchFamily="49" charset="-122"/>
              </a:rPr>
              <a:t>15%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），中间商（</a:t>
            </a:r>
            <a:r>
              <a:rPr lang="en-US" altLang="zh-CN">
                <a:solidFill>
                  <a:srgbClr val="000066"/>
                </a:solidFill>
              </a:rPr>
              <a:t>44%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）及高级</a:t>
            </a:r>
            <a:r>
              <a:rPr lang="zh-CN" altLang="en-US">
                <a:solidFill>
                  <a:srgbClr val="000066"/>
                </a:solidFill>
              </a:rPr>
              <a:t>（</a:t>
            </a:r>
            <a:r>
              <a:rPr lang="en-US" altLang="zh-CN">
                <a:solidFill>
                  <a:srgbClr val="000066"/>
                </a:solidFill>
              </a:rPr>
              <a:t>41%</a:t>
            </a:r>
            <a:r>
              <a:rPr lang="zh-CN" altLang="en-US">
                <a:solidFill>
                  <a:srgbClr val="000066"/>
                </a:solidFill>
              </a:rPr>
              <a:t>）</a:t>
            </a:r>
            <a: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  <a:t>的中间商数量在增加</a:t>
            </a:r>
            <a:br>
              <a:rPr lang="zh-CN" altLang="en-US" sz="2200">
                <a:solidFill>
                  <a:srgbClr val="000066"/>
                </a:solidFill>
                <a:latin typeface="SimHei" panose="02010609060101010101" pitchFamily="49" charset="-122"/>
              </a:rPr>
            </a:br>
            <a:endParaRPr lang="zh-CN" altLang="en-US" sz="2200">
              <a:solidFill>
                <a:srgbClr val="000066"/>
              </a:solidFill>
              <a:latin typeface="SimHei" panose="02010609060101010101" pitchFamily="49" charset="-122"/>
            </a:endParaRPr>
          </a:p>
          <a:p>
            <a:pPr algn="l"/>
            <a:r>
              <a:rPr lang="zh-CN" altLang="en-US">
                <a:solidFill>
                  <a:srgbClr val="000066"/>
                </a:solidFill>
              </a:rPr>
              <a:t>一种解决方法：出国深造（首选：美国；</a:t>
            </a:r>
            <a:r>
              <a:rPr lang="en-US" altLang="zh-CN">
                <a:solidFill>
                  <a:srgbClr val="000066"/>
                </a:solidFill>
              </a:rPr>
              <a:t>2 . </a:t>
            </a:r>
            <a:r>
              <a:rPr lang="zh-CN" altLang="en-US">
                <a:solidFill>
                  <a:srgbClr val="000066"/>
                </a:solidFill>
              </a:rPr>
              <a:t>英国；</a:t>
            </a:r>
            <a:r>
              <a:rPr lang="en-US" altLang="zh-CN">
                <a:solidFill>
                  <a:srgbClr val="000066"/>
                </a:solidFill>
              </a:rPr>
              <a:t>3. </a:t>
            </a:r>
            <a:r>
              <a:rPr lang="zh-CN" altLang="en-US">
                <a:solidFill>
                  <a:srgbClr val="000066"/>
                </a:solidFill>
              </a:rPr>
              <a:t>德国）</a:t>
            </a:r>
          </a:p>
          <a:p>
            <a:pPr algn="l"/>
            <a:r>
              <a:rPr lang="en-US" altLang="zh-CN">
                <a:solidFill>
                  <a:srgbClr val="000066"/>
                </a:solidFill>
              </a:rPr>
              <a:t>-------</a:t>
            </a:r>
            <a:r>
              <a:rPr lang="zh-CN" altLang="en-US">
                <a:solidFill>
                  <a:srgbClr val="000066"/>
                </a:solidFill>
              </a:rPr>
              <a:t>语言，跨文化经验，个人发展</a:t>
            </a:r>
            <a:br>
              <a:rPr lang="zh-CN" altLang="en-US">
                <a:solidFill>
                  <a:srgbClr val="000066"/>
                </a:solidFill>
              </a:rPr>
            </a:br>
            <a:endParaRPr lang="zh-CN" altLang="en-US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B60583B1-197E-4877-AA9F-3C1A10666C14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新的</a:t>
            </a:r>
            <a:r>
              <a:rPr lang="zh-CN" altLang="de-DE" sz="3200">
                <a:solidFill>
                  <a:srgbClr val="000066"/>
                </a:solidFill>
                <a:ea typeface="SimHei" panose="02010609060101010101" pitchFamily="49" charset="-122"/>
              </a:rPr>
              <a:t>“</a:t>
            </a:r>
            <a:r>
              <a:rPr lang="zh-CN" altLang="de-DE" sz="3200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国际化人才</a:t>
            </a:r>
            <a:r>
              <a:rPr lang="de-DE" altLang="zh-CN" sz="3200">
                <a:solidFill>
                  <a:srgbClr val="000066"/>
                </a:solidFill>
                <a:ea typeface="SimHei" panose="02010609060101010101" pitchFamily="49" charset="-122"/>
              </a:rPr>
              <a:t>”</a:t>
            </a:r>
            <a:endParaRPr lang="de-DE" altLang="zh-CN" sz="3200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C1D2A289-4124-4369-A1B0-CBFF937E3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713788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fontAlgn="t"/>
            <a:r>
              <a:rPr lang="zh-CN" altLang="en-GB" sz="2800" b="1">
                <a:solidFill>
                  <a:srgbClr val="000066"/>
                </a:solidFill>
              </a:rPr>
              <a:t>麦肯锡的最新研究结果</a:t>
            </a:r>
          </a:p>
          <a:p>
            <a:pPr algn="l" fontAlgn="t"/>
            <a:endParaRPr lang="en-GB" altLang="de-DE" sz="2800" b="1">
              <a:solidFill>
                <a:srgbClr val="000066"/>
              </a:solidFill>
            </a:endParaRPr>
          </a:p>
          <a:p>
            <a:pPr lvl="1" algn="l" fontAlgn="t">
              <a:buFontTx/>
              <a:buChar char="o"/>
            </a:pPr>
            <a:r>
              <a:rPr lang="en-GB" altLang="zh-CN" sz="2800">
                <a:solidFill>
                  <a:srgbClr val="000066"/>
                </a:solidFill>
              </a:rPr>
              <a:t>“</a:t>
            </a:r>
            <a:r>
              <a:rPr lang="zh-CN" altLang="en-GB" sz="2800">
                <a:solidFill>
                  <a:srgbClr val="000066"/>
                </a:solidFill>
              </a:rPr>
              <a:t>生产人员”数量下降（生产线等）</a:t>
            </a:r>
            <a:r>
              <a:rPr lang="en-GB" altLang="zh-CN" sz="2800">
                <a:solidFill>
                  <a:srgbClr val="000066"/>
                </a:solidFill>
              </a:rPr>
              <a:t>----</a:t>
            </a:r>
            <a:r>
              <a:rPr lang="zh-CN" altLang="en-GB" sz="2800">
                <a:solidFill>
                  <a:srgbClr val="000066"/>
                </a:solidFill>
              </a:rPr>
              <a:t>在美国只有</a:t>
            </a:r>
            <a:r>
              <a:rPr lang="en-GB" altLang="zh-CN" sz="2800">
                <a:solidFill>
                  <a:srgbClr val="000066"/>
                </a:solidFill>
              </a:rPr>
              <a:t>15%</a:t>
            </a:r>
            <a:r>
              <a:rPr lang="zh-CN" altLang="en-GB" sz="2800">
                <a:solidFill>
                  <a:srgbClr val="000066"/>
                </a:solidFill>
              </a:rPr>
              <a:t>，很多工作被机器代替。</a:t>
            </a:r>
            <a:r>
              <a:rPr lang="en-GB" altLang="zh-CN" sz="2800">
                <a:solidFill>
                  <a:srgbClr val="000066"/>
                </a:solidFill>
              </a:rPr>
              <a:t>Web2.0</a:t>
            </a:r>
          </a:p>
          <a:p>
            <a:pPr lvl="1" algn="l" fontAlgn="t">
              <a:buFontTx/>
              <a:buChar char="o"/>
            </a:pPr>
            <a:r>
              <a:rPr lang="zh-CN" altLang="en-GB" sz="2800">
                <a:solidFill>
                  <a:srgbClr val="000066"/>
                </a:solidFill>
              </a:rPr>
              <a:t>“对话互动人员”占统治地位（例如销售人员，中层管理人员）</a:t>
            </a:r>
            <a:r>
              <a:rPr lang="en-GB" altLang="zh-CN" sz="2800">
                <a:solidFill>
                  <a:srgbClr val="000066"/>
                </a:solidFill>
              </a:rPr>
              <a:t>---</a:t>
            </a:r>
            <a:r>
              <a:rPr lang="zh-CN" altLang="en-GB" sz="2800">
                <a:solidFill>
                  <a:srgbClr val="000066"/>
                </a:solidFill>
              </a:rPr>
              <a:t>在美国仍然还有</a:t>
            </a:r>
            <a:r>
              <a:rPr lang="en-GB" altLang="zh-CN" sz="2800">
                <a:solidFill>
                  <a:srgbClr val="000066"/>
                </a:solidFill>
              </a:rPr>
              <a:t>44%</a:t>
            </a:r>
          </a:p>
          <a:p>
            <a:pPr lvl="1" algn="l" fontAlgn="t">
              <a:buFontTx/>
              <a:buChar char="o"/>
            </a:pPr>
            <a:r>
              <a:rPr lang="zh-CN" altLang="en-GB" sz="2800">
                <a:solidFill>
                  <a:srgbClr val="000066"/>
                </a:solidFill>
              </a:rPr>
              <a:t>在互动交流的工作中，需要较高技巧性的部分在增加</a:t>
            </a:r>
            <a:r>
              <a:rPr lang="en-GB" altLang="zh-CN" sz="2800">
                <a:solidFill>
                  <a:srgbClr val="000066"/>
                </a:solidFill>
              </a:rPr>
              <a:t> (</a:t>
            </a:r>
            <a:r>
              <a:rPr lang="zh-CN" altLang="en-GB" sz="2800">
                <a:solidFill>
                  <a:srgbClr val="000066"/>
                </a:solidFill>
              </a:rPr>
              <a:t>复杂的判断和决定，例如像护士、财务总监、总经理）</a:t>
            </a:r>
            <a:r>
              <a:rPr lang="en-GB" altLang="zh-CN" sz="2800">
                <a:solidFill>
                  <a:srgbClr val="000066"/>
                </a:solidFill>
              </a:rPr>
              <a:t>---</a:t>
            </a:r>
            <a:r>
              <a:rPr lang="zh-CN" altLang="en-GB" sz="2800">
                <a:solidFill>
                  <a:srgbClr val="000066"/>
                </a:solidFill>
              </a:rPr>
              <a:t>今天在美国还占</a:t>
            </a:r>
            <a:r>
              <a:rPr lang="en-GB" altLang="zh-CN" sz="2800">
                <a:solidFill>
                  <a:srgbClr val="000066"/>
                </a:solidFill>
              </a:rPr>
              <a:t>41%</a:t>
            </a:r>
            <a:r>
              <a:rPr lang="zh-CN" altLang="en-GB" sz="2800">
                <a:solidFill>
                  <a:srgbClr val="000066"/>
                </a:solidFill>
              </a:rPr>
              <a:t>，他们在各自级别中获得最高的薪金</a:t>
            </a:r>
            <a:endParaRPr lang="zh-CN" altLang="en-US" sz="2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学生介绍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099FF73-7B8B-4CDF-BBE0-5D1C24C1487A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7848872" cy="3816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Since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too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many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students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please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write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your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bio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on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your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Wiki </a:t>
            </a:r>
            <a:r>
              <a:rPr lang="de-DE" altLang="zh-CN" sz="20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page</a:t>
            </a: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altLang="zh-CN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2"/>
              </a:rPr>
              <a:t>https://wiki.rub.de/uvu/index.php/User:Lei_Feng</a:t>
            </a:r>
            <a:endParaRPr lang="de-DE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zh-CN" sz="2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DE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462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723CDD4-83FC-4976-83A1-0C89D39BC2F5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539750" y="476250"/>
            <a:ext cx="8353425" cy="1143000"/>
          </a:xfrm>
        </p:spPr>
        <p:txBody>
          <a:bodyPr/>
          <a:lstStyle/>
          <a:p>
            <a:pPr eaLnBrk="1" hangingPunct="1"/>
            <a:r>
              <a:rPr lang="zh-CN" altLang="de-DE">
                <a:solidFill>
                  <a:srgbClr val="00006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纲 要</a:t>
            </a:r>
            <a:endParaRPr lang="de-DE" altLang="zh-CN">
              <a:solidFill>
                <a:srgbClr val="00006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FDEBCF8-6E51-46A6-AF21-23E66BDED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9891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endParaRPr lang="de-DE" altLang="zh-CN" sz="2500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6A98B044-1684-4B3B-8C20-4C930A04C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05038"/>
            <a:ext cx="89646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venir 65" pitchFamily="2" charset="0"/>
                <a:ea typeface="SimHei" panose="02010609060101010101" pitchFamily="49" charset="-122"/>
              </a:defRPr>
            </a:lvl9pPr>
          </a:lstStyle>
          <a:p>
            <a:pPr algn="l" eaLnBrk="1" hangingPunct="1"/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1,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传统的文化比较模块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2,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新的文化比较模块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3,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跨文化知识的例子</a:t>
            </a: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  <a:t>4,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构建全球化能力为国际性事业做准备</a:t>
            </a:r>
            <a:b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br>
              <a:rPr lang="de-DE" altLang="zh-CN" sz="2500">
                <a:solidFill>
                  <a:srgbClr val="000066"/>
                </a:solidFill>
                <a:latin typeface="SimHei" panose="02010609060101010101" pitchFamily="49" charset="-122"/>
              </a:rPr>
            </a:br>
            <a:r>
              <a:rPr lang="de-DE" altLang="zh-CN" sz="2500" b="1">
                <a:solidFill>
                  <a:srgbClr val="000066"/>
                </a:solidFill>
                <a:latin typeface="SimHei" panose="02010609060101010101" pitchFamily="49" charset="-122"/>
              </a:rPr>
              <a:t>5, </a:t>
            </a:r>
            <a:r>
              <a:rPr lang="zh-CN" altLang="de-DE" sz="2500">
                <a:solidFill>
                  <a:srgbClr val="000066"/>
                </a:solidFill>
                <a:latin typeface="SimHei" panose="02010609060101010101" pitchFamily="49" charset="-122"/>
              </a:rPr>
              <a:t>讨论</a:t>
            </a:r>
            <a:endParaRPr lang="de-DE" altLang="zh-CN" sz="2500" b="1">
              <a:solidFill>
                <a:srgbClr val="000066"/>
              </a:solidFill>
              <a:latin typeface="SimHei" panose="02010609060101010101" pitchFamily="49" charset="-12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000131"/>
          </a:xfrm>
        </p:spPr>
        <p:txBody>
          <a:bodyPr>
            <a:normAutofit/>
          </a:bodyPr>
          <a:lstStyle/>
          <a:p>
            <a:r>
              <a:rPr lang="de-DE" altLang="zh-CN" sz="3600" b="1" dirty="0"/>
              <a:t>Foundations </a:t>
            </a:r>
            <a:r>
              <a:rPr lang="de-DE" altLang="zh-CN" sz="3600" b="1" dirty="0" err="1"/>
              <a:t>of</a:t>
            </a:r>
            <a:r>
              <a:rPr lang="de-DE" altLang="zh-CN" sz="3600" b="1" dirty="0"/>
              <a:t> </a:t>
            </a:r>
            <a:r>
              <a:rPr lang="en-US" altLang="zh-CN" sz="3600" b="1" dirty="0"/>
              <a:t>Chinese Cultures</a:t>
            </a:r>
            <a:endParaRPr lang="zh-CN" altLang="en-US" sz="36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2910" y="1857364"/>
            <a:ext cx="8072494" cy="4429156"/>
          </a:xfrm>
        </p:spPr>
        <p:txBody>
          <a:bodyPr>
            <a:normAutofit/>
          </a:bodyPr>
          <a:lstStyle/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Chinese culture around the world</a:t>
            </a:r>
            <a:r>
              <a:rPr lang="en-US" altLang="zh-CN" sz="2800" dirty="0">
                <a:solidFill>
                  <a:schemeClr val="tx1"/>
                </a:solidFill>
              </a:rPr>
              <a:t>: the importance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the course</a:t>
            </a:r>
            <a:r>
              <a:rPr lang="en-US" altLang="zh-CN" sz="2800" dirty="0">
                <a:solidFill>
                  <a:schemeClr val="tx1"/>
                </a:solidFill>
              </a:rPr>
              <a:t>: the contents 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the studying</a:t>
            </a:r>
            <a:r>
              <a:rPr lang="en-US" altLang="zh-CN" sz="2800" dirty="0">
                <a:solidFill>
                  <a:schemeClr val="tx1"/>
                </a:solidFill>
              </a:rPr>
              <a:t>: preview the unit; answer questions; interpret the text; discuss and translate.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homework</a:t>
            </a:r>
            <a:r>
              <a:rPr lang="en-US" altLang="zh-CN" sz="2800" dirty="0">
                <a:solidFill>
                  <a:schemeClr val="tx1"/>
                </a:solidFill>
              </a:rPr>
              <a:t>: translate 1 passage per unit</a:t>
            </a:r>
          </a:p>
          <a:p>
            <a:pPr algn="just"/>
            <a:r>
              <a:rPr lang="en-US" altLang="zh-CN" sz="2800" b="1" dirty="0">
                <a:solidFill>
                  <a:schemeClr val="tx1"/>
                </a:solidFill>
              </a:rPr>
              <a:t>About grading</a:t>
            </a:r>
            <a:r>
              <a:rPr lang="en-US" altLang="zh-CN" sz="2800" dirty="0">
                <a:solidFill>
                  <a:schemeClr val="tx1"/>
                </a:solidFill>
              </a:rPr>
              <a:t>: 20% from homework; 10% from classroom performance; 70% from the final test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b="1" dirty="0"/>
              <a:t>About the teaching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1. Answer the questions after each section and see if the students have previewed the text and how well they’ve mastered it.</a:t>
            </a:r>
          </a:p>
          <a:p>
            <a:r>
              <a:rPr lang="en-US" altLang="zh-CN" sz="2800" dirty="0"/>
              <a:t>2. Interpret cultural phenomena and terms and expressions of high frequency in the text.</a:t>
            </a:r>
          </a:p>
          <a:p>
            <a:r>
              <a:rPr lang="en-US" altLang="zh-CN" sz="2800" dirty="0"/>
              <a:t>3. Introduce related topics and invite students to comment.</a:t>
            </a:r>
          </a:p>
          <a:p>
            <a:r>
              <a:rPr lang="en-US" altLang="zh-CN" sz="2800" dirty="0"/>
              <a:t>4. Grade students’ essays. </a:t>
            </a:r>
            <a:endParaRPr lang="zh-CN" altLang="en-US" sz="2800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b="1" dirty="0"/>
              <a:t>Questions concerning Introduction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How large is China? </a:t>
            </a:r>
            <a:endParaRPr lang="zh-CN" altLang="en-US" sz="2800" dirty="0"/>
          </a:p>
          <a:p>
            <a:r>
              <a:rPr lang="en-US" sz="2800" dirty="0"/>
              <a:t>2. What are the countries that China borders? </a:t>
            </a:r>
            <a:endParaRPr lang="zh-CN" altLang="en-US" sz="2800" dirty="0"/>
          </a:p>
          <a:p>
            <a:r>
              <a:rPr lang="en-US" sz="2800" dirty="0"/>
              <a:t>3. What do you know about China’s coastline? </a:t>
            </a:r>
            <a:endParaRPr lang="zh-CN" altLang="en-US" sz="2800" dirty="0"/>
          </a:p>
          <a:p>
            <a:r>
              <a:rPr lang="en-US" sz="2800" dirty="0"/>
              <a:t>4. What’s China’s climate like? </a:t>
            </a:r>
            <a:endParaRPr lang="zh-CN" altLang="en-US" sz="2800" dirty="0"/>
          </a:p>
          <a:p>
            <a:r>
              <a:rPr lang="en-US" sz="2800" dirty="0"/>
              <a:t>5. What’s China’s general land surface like? </a:t>
            </a:r>
            <a:endParaRPr lang="zh-CN" altLang="en-US" sz="2800" dirty="0"/>
          </a:p>
          <a:p>
            <a:r>
              <a:rPr lang="en-US" sz="2800" dirty="0"/>
              <a:t>6. What do you know about China’s vegetation and animal life?         </a:t>
            </a:r>
            <a:endParaRPr lang="zh-CN" altLang="en-US" sz="2800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5055081" y="1772816"/>
            <a:ext cx="525031" cy="3514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5" name="Action Button: Forward or Next 4">
            <a:hlinkClick r:id="rId3" action="ppaction://hlinksldjump" highlightClick="1"/>
          </p:cNvPr>
          <p:cNvSpPr/>
          <p:nvPr/>
        </p:nvSpPr>
        <p:spPr>
          <a:xfrm>
            <a:off x="7695584" y="2256130"/>
            <a:ext cx="56026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Action Button: Forward or Next 5">
            <a:hlinkClick r:id="rId4" action="ppaction://hlinksldjump" highlightClick="1"/>
          </p:cNvPr>
          <p:cNvSpPr/>
          <p:nvPr/>
        </p:nvSpPr>
        <p:spPr>
          <a:xfrm>
            <a:off x="7006986" y="3861048"/>
            <a:ext cx="504056" cy="30986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Curved Right Arrow 6">
            <a:hlinkClick r:id="rId5" action="ppaction://hlinksldjump"/>
          </p:cNvPr>
          <p:cNvSpPr/>
          <p:nvPr/>
        </p:nvSpPr>
        <p:spPr>
          <a:xfrm>
            <a:off x="7524328" y="5733256"/>
            <a:ext cx="731520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How large is China?</a:t>
            </a:r>
            <a:endParaRPr lang="zh-CN" altLang="en-US" dirty="0"/>
          </a:p>
        </p:txBody>
      </p:sp>
      <p:pic>
        <p:nvPicPr>
          <p:cNvPr id="2051" name="Picture 3" descr="E:\中国文化及旅游\20090423_5d937d83e089d8c0ca89wIB30iBT8Xc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7"/>
            <a:ext cx="6215106" cy="4486529"/>
          </a:xfrm>
          <a:prstGeom prst="rect">
            <a:avLst/>
          </a:prstGeom>
          <a:noFill/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7884368" y="5661248"/>
            <a:ext cx="936104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/>
              <a:t>How many countries border China?</a:t>
            </a:r>
            <a:endParaRPr lang="zh-CN" altLang="en-US" dirty="0"/>
          </a:p>
        </p:txBody>
      </p:sp>
      <p:pic>
        <p:nvPicPr>
          <p:cNvPr id="1026" name="Picture 2" descr="E:\%E4%B8%AD%E5%9C%8B%E8%88%87%E9%84%B0%E8%BF%91%E5%9C%8B%E5%AE%B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00174"/>
            <a:ext cx="6000792" cy="4908790"/>
          </a:xfrm>
          <a:prstGeom prst="rect">
            <a:avLst/>
          </a:prstGeom>
          <a:noFill/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7668344" y="5716104"/>
            <a:ext cx="1042416" cy="5932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600" dirty="0"/>
              <a:t>What is China’s land surface like?</a:t>
            </a:r>
            <a:endParaRPr lang="zh-CN" altLang="en-US" sz="3600" dirty="0"/>
          </a:p>
        </p:txBody>
      </p:sp>
      <p:pic>
        <p:nvPicPr>
          <p:cNvPr id="4098" name="Picture 2" descr="E:\中国文化及旅游\20140416143840_204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0470" y="1600200"/>
            <a:ext cx="6823060" cy="4525963"/>
          </a:xfrm>
          <a:prstGeom prst="rect">
            <a:avLst/>
          </a:prstGeom>
          <a:noFill/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101584" y="5819261"/>
            <a:ext cx="790896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1A(1) </a:t>
            </a:r>
            <a:r>
              <a:rPr lang="de-DE" dirty="0" err="1"/>
              <a:t>Geopgraphy</a:t>
            </a:r>
            <a:r>
              <a:rPr lang="de-DE" dirty="0"/>
              <a:t>: Text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Reading (e.g.: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turns</a:t>
            </a:r>
            <a:r>
              <a:rPr lang="de-DE" dirty="0"/>
              <a:t>)</a:t>
            </a:r>
          </a:p>
          <a:p>
            <a:r>
              <a:rPr lang="de-DE" dirty="0" err="1"/>
              <a:t>Discussion</a:t>
            </a:r>
            <a:endParaRPr lang="de-DE" dirty="0"/>
          </a:p>
          <a:p>
            <a:r>
              <a:rPr lang="de-DE" dirty="0"/>
              <a:t>News (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,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vocabulary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„Nine-</a:t>
            </a:r>
            <a:r>
              <a:rPr lang="de-DE" dirty="0" err="1"/>
              <a:t>dotted</a:t>
            </a:r>
            <a:r>
              <a:rPr lang="de-DE" dirty="0"/>
              <a:t> </a:t>
            </a:r>
            <a:r>
              <a:rPr lang="de-DE" dirty="0" err="1"/>
              <a:t>line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Islands in </a:t>
            </a:r>
            <a:r>
              <a:rPr lang="de-DE" dirty="0" err="1"/>
              <a:t>the</a:t>
            </a:r>
            <a:r>
              <a:rPr lang="de-DE" dirty="0"/>
              <a:t> South China </a:t>
            </a:r>
            <a:r>
              <a:rPr lang="de-DE" dirty="0" err="1"/>
              <a:t>sea</a:t>
            </a:r>
            <a:endParaRPr lang="de-DE" dirty="0"/>
          </a:p>
          <a:p>
            <a:pPr lvl="1"/>
            <a:r>
              <a:rPr lang="de-DE" dirty="0"/>
              <a:t>„</a:t>
            </a:r>
            <a:r>
              <a:rPr lang="de-DE" dirty="0" err="1"/>
              <a:t>Greater</a:t>
            </a:r>
            <a:r>
              <a:rPr lang="de-DE" dirty="0"/>
              <a:t> China“</a:t>
            </a:r>
          </a:p>
        </p:txBody>
      </p:sp>
    </p:spTree>
    <p:extLst>
      <p:ext uri="{BB962C8B-B14F-4D97-AF65-F5344CB8AC3E}">
        <p14:creationId xmlns:p14="http://schemas.microsoft.com/office/powerpoint/2010/main" val="20146279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LIVE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TA Carol – DO NOT POST IN GENERAL GROUP!!!</a:t>
            </a:r>
          </a:p>
        </p:txBody>
      </p:sp>
    </p:spTree>
    <p:extLst>
      <p:ext uri="{BB962C8B-B14F-4D97-AF65-F5344CB8AC3E}">
        <p14:creationId xmlns:p14="http://schemas.microsoft.com/office/powerpoint/2010/main" val="15618577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answer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sending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LIVE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TA Carol – DO NOT POST IN GENERAL GROUP!!!</a:t>
            </a:r>
          </a:p>
        </p:txBody>
      </p:sp>
    </p:spTree>
    <p:extLst>
      <p:ext uri="{BB962C8B-B14F-4D97-AF65-F5344CB8AC3E}">
        <p14:creationId xmlns:p14="http://schemas.microsoft.com/office/powerpoint/2010/main" val="4222645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学期题目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2808312" cy="4882554"/>
          </a:xfrm>
        </p:spPr>
        <p:txBody>
          <a:bodyPr>
            <a:normAutofit fontScale="975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de-DE" sz="20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1 9.30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295015-30F7-4847-B558-863427AF8742}"/>
              </a:ext>
            </a:extLst>
          </p:cNvPr>
          <p:cNvSpPr txBox="1"/>
          <p:nvPr/>
        </p:nvSpPr>
        <p:spPr>
          <a:xfrm>
            <a:off x="1259632" y="1679496"/>
            <a:ext cx="75608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Organizational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things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intro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to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intercultural</a:t>
            </a:r>
            <a:r>
              <a:rPr lang="de-DE" sz="2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communication</a:t>
            </a:r>
            <a:endParaRPr lang="de-DE" sz="2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10BC01-C89F-410F-A222-9ED25E01E41B}"/>
              </a:ext>
            </a:extLst>
          </p:cNvPr>
          <p:cNvSpPr txBox="1"/>
          <p:nvPr/>
        </p:nvSpPr>
        <p:spPr>
          <a:xfrm>
            <a:off x="1763688" y="2708920"/>
            <a:ext cx="72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Old</a:t>
            </a:r>
            <a:r>
              <a:rPr lang="zh-CN" alt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de-DE" altLang="zh-CN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link</a:t>
            </a:r>
            <a:r>
              <a:rPr lang="zh-CN" alt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de-DE" altLang="zh-CN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will</a:t>
            </a:r>
            <a:r>
              <a:rPr lang="zh-CN" alt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de-DE" altLang="zh-CN" sz="10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be</a:t>
            </a:r>
            <a:r>
              <a:rPr lang="zh-CN" alt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de-DE" altLang="zh-CN" sz="100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updated</a:t>
            </a:r>
            <a:r>
              <a:rPr lang="de-DE" altLang="zh-CN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:</a:t>
            </a:r>
            <a:r>
              <a:rPr lang="zh-CN" alt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https://bit.ly/Topics2022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http://shijiehanxue.mikecrm.com/ac88d39</a:t>
            </a:r>
          </a:p>
        </p:txBody>
      </p:sp>
    </p:spTree>
    <p:extLst>
      <p:ext uri="{BB962C8B-B14F-4D97-AF65-F5344CB8AC3E}">
        <p14:creationId xmlns:p14="http://schemas.microsoft.com/office/powerpoint/2010/main" val="262359003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Special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18060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and </a:t>
            </a:r>
            <a:br>
              <a:rPr lang="de-DE" dirty="0"/>
            </a:br>
            <a:r>
              <a:rPr lang="de-DE" dirty="0"/>
              <a:t>Opening Door Policy: </a:t>
            </a:r>
            <a:r>
              <a:rPr lang="de-DE" dirty="0" err="1"/>
              <a:t>We</a:t>
            </a:r>
            <a:r>
              <a:rPr lang="de-DE" dirty="0"/>
              <a:t> Chat Quiz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What</a:t>
            </a:r>
            <a:r>
              <a:rPr lang="de-DE" dirty="0"/>
              <a:t> Special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Zones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?</a:t>
            </a:r>
          </a:p>
          <a:p>
            <a:endParaRPr lang="de-DE" dirty="0"/>
          </a:p>
          <a:p>
            <a:r>
              <a:rPr lang="de-DE" dirty="0"/>
              <a:t>Shenzhen, </a:t>
            </a:r>
            <a:r>
              <a:rPr lang="de-DE" dirty="0" err="1"/>
              <a:t>Zhuhai</a:t>
            </a:r>
            <a:r>
              <a:rPr lang="de-DE" dirty="0"/>
              <a:t>, </a:t>
            </a:r>
            <a:r>
              <a:rPr lang="de-DE" dirty="0" err="1"/>
              <a:t>Shanto</a:t>
            </a:r>
            <a:r>
              <a:rPr lang="de-DE" dirty="0"/>
              <a:t>, </a:t>
            </a:r>
            <a:r>
              <a:rPr lang="de-DE" dirty="0" err="1"/>
              <a:t>Amoy</a:t>
            </a:r>
            <a:r>
              <a:rPr lang="de-DE" dirty="0"/>
              <a:t>; </a:t>
            </a:r>
            <a:r>
              <a:rPr lang="de-DE" dirty="0" err="1"/>
              <a:t>Yangzi</a:t>
            </a:r>
            <a:r>
              <a:rPr lang="de-DE" dirty="0"/>
              <a:t> River Delta, Pearl River Delta, </a:t>
            </a:r>
            <a:r>
              <a:rPr lang="de-DE" dirty="0" err="1"/>
              <a:t>Southeast</a:t>
            </a:r>
            <a:r>
              <a:rPr lang="de-DE" dirty="0"/>
              <a:t> Area </a:t>
            </a:r>
            <a:r>
              <a:rPr lang="de-DE" dirty="0" err="1"/>
              <a:t>of</a:t>
            </a:r>
            <a:r>
              <a:rPr lang="de-DE" dirty="0"/>
              <a:t> Fujian Province, </a:t>
            </a:r>
            <a:r>
              <a:rPr lang="de-DE" dirty="0" err="1"/>
              <a:t>Bohai</a:t>
            </a:r>
            <a:r>
              <a:rPr lang="de-DE" dirty="0"/>
              <a:t> Bay; Hainan Island: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economic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; </a:t>
            </a:r>
            <a:r>
              <a:rPr lang="de-DE" dirty="0" err="1"/>
              <a:t>Pudong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50298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1B(2) </a:t>
            </a:r>
            <a:r>
              <a:rPr lang="de-DE" dirty="0" err="1"/>
              <a:t>Economic</a:t>
            </a:r>
            <a:r>
              <a:rPr lang="de-DE" dirty="0"/>
              <a:t> Reform </a:t>
            </a:r>
            <a:br>
              <a:rPr lang="de-DE" dirty="0"/>
            </a:br>
            <a:r>
              <a:rPr lang="de-DE" dirty="0"/>
              <a:t>and Opening Door Policy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New: On August 2019 Xinhua </a:t>
            </a:r>
            <a:r>
              <a:rPr lang="de-DE" dirty="0" err="1"/>
              <a:t>announced</a:t>
            </a:r>
            <a:r>
              <a:rPr lang="de-DE" dirty="0"/>
              <a:t> 6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pilot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trade </a:t>
            </a:r>
            <a:r>
              <a:rPr lang="de-DE" dirty="0" err="1"/>
              <a:t>zones</a:t>
            </a:r>
            <a:r>
              <a:rPr lang="de-DE" dirty="0"/>
              <a:t> in Shandong, Jiangsu, Guangxi, Hebei, Yunnan and Heilongjiang, </a:t>
            </a:r>
            <a:r>
              <a:rPr lang="de-DE" dirty="0" err="1"/>
              <a:t>bringing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total </a:t>
            </a:r>
            <a:r>
              <a:rPr lang="de-DE" dirty="0" err="1"/>
              <a:t>to</a:t>
            </a:r>
            <a:r>
              <a:rPr lang="de-DE" dirty="0"/>
              <a:t> 18</a:t>
            </a:r>
            <a:br>
              <a:rPr lang="de-DE" dirty="0"/>
            </a:br>
            <a:r>
              <a:rPr lang="de-DE" dirty="0"/>
              <a:t>Source: </a:t>
            </a:r>
            <a:r>
              <a:rPr lang="de-DE" dirty="0">
                <a:hlinkClick r:id="rId2"/>
              </a:rPr>
              <a:t>http://www.xinhuanet.com/english/2019-08/26/c_138339873.htm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https://bit.ly/2n5Cqax</a:t>
            </a:r>
          </a:p>
        </p:txBody>
      </p:sp>
    </p:spTree>
    <p:extLst>
      <p:ext uri="{BB962C8B-B14F-4D97-AF65-F5344CB8AC3E}">
        <p14:creationId xmlns:p14="http://schemas.microsoft.com/office/powerpoint/2010/main" val="13052987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Questions concerning Section B, Unit One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1. When did New China begin to open to the outside world? </a:t>
            </a:r>
            <a:endParaRPr lang="zh-CN" altLang="en-US" dirty="0"/>
          </a:p>
          <a:p>
            <a:r>
              <a:rPr lang="en-US" dirty="0"/>
              <a:t>2. What changes have taken place in China’s economy? </a:t>
            </a:r>
            <a:endParaRPr lang="zh-CN" altLang="en-US" dirty="0"/>
          </a:p>
          <a:p>
            <a:r>
              <a:rPr lang="en-US" dirty="0"/>
              <a:t>3. How many special economic zones of China can you name? </a:t>
            </a:r>
            <a:endParaRPr lang="zh-CN" altLang="en-US" dirty="0"/>
          </a:p>
          <a:p>
            <a:r>
              <a:rPr lang="en-US" dirty="0"/>
              <a:t>4. What progress has been made in China’s economy? </a:t>
            </a:r>
            <a:endParaRPr lang="zh-CN" altLang="en-US" dirty="0"/>
          </a:p>
          <a:p>
            <a:r>
              <a:rPr lang="en-US" dirty="0"/>
              <a:t>5. What problems are there with the economic development? </a:t>
            </a:r>
            <a:endParaRPr lang="zh-CN" altLang="en-US" dirty="0"/>
          </a:p>
          <a:p>
            <a:r>
              <a:rPr lang="en-US" dirty="0"/>
              <a:t>6. How shall we adapt state enterprises to the situation? </a:t>
            </a:r>
            <a:endParaRPr lang="zh-CN" alt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Questions concerning Section C, Unit One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What do you think of Confucius’ saying---“nothing is lofty except schooling?”</a:t>
            </a:r>
            <a:endParaRPr lang="zh-CN" altLang="en-US" sz="2800" dirty="0"/>
          </a:p>
          <a:p>
            <a:r>
              <a:rPr lang="en-US" sz="2800" dirty="0"/>
              <a:t>2. What do you know about China’s educational system? </a:t>
            </a:r>
            <a:endParaRPr lang="zh-CN" altLang="en-US" sz="2800" dirty="0"/>
          </a:p>
          <a:p>
            <a:r>
              <a:rPr lang="en-US" sz="2800" dirty="0"/>
              <a:t>3. What do you think of the Hope Project? </a:t>
            </a:r>
            <a:endParaRPr lang="zh-CN" altLang="en-US" sz="2800" dirty="0"/>
          </a:p>
          <a:p>
            <a:r>
              <a:rPr lang="en-US" sz="2800" dirty="0"/>
              <a:t>4. What do you know about China’s adult education? </a:t>
            </a:r>
            <a:endParaRPr lang="zh-CN" altLang="en-US" sz="2800" dirty="0"/>
          </a:p>
          <a:p>
            <a:r>
              <a:rPr lang="en-US" sz="2800" dirty="0"/>
              <a:t>5. What progress has been made in traditional Chinese medicine recently? 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1C(3) Education and Public Health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7B0CB1-6F92-451A-B1DD-B4520503F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Discussion</a:t>
            </a:r>
            <a:endParaRPr lang="de-DE" dirty="0"/>
          </a:p>
          <a:p>
            <a:r>
              <a:rPr lang="de-DE" dirty="0"/>
              <a:t>News?</a:t>
            </a:r>
          </a:p>
        </p:txBody>
      </p:sp>
    </p:spTree>
    <p:extLst>
      <p:ext uri="{BB962C8B-B14F-4D97-AF65-F5344CB8AC3E}">
        <p14:creationId xmlns:p14="http://schemas.microsoft.com/office/powerpoint/2010/main" val="241243997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9FBB14-EAB7-465F-AFC2-F5C1E876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week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7E53BE9-62B6-4916-BBAE-0A720349EFD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prepare</a:t>
            </a:r>
            <a:r>
              <a:rPr lang="de-DE" dirty="0"/>
              <a:t> all </a:t>
            </a:r>
            <a:r>
              <a:rPr lang="de-DE" dirty="0" err="1"/>
              <a:t>texts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Unit 1, </a:t>
            </a:r>
            <a:r>
              <a:rPr lang="de-DE" dirty="0" err="1"/>
              <a:t>look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related</a:t>
            </a:r>
            <a:r>
              <a:rPr lang="de-DE" dirty="0"/>
              <a:t> </a:t>
            </a:r>
            <a:r>
              <a:rPr lang="de-DE" dirty="0" err="1"/>
              <a:t>sentences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internet</a:t>
            </a:r>
            <a:r>
              <a:rPr lang="de-DE" dirty="0"/>
              <a:t>, </a:t>
            </a:r>
            <a:r>
              <a:rPr lang="de-DE" dirty="0" err="1"/>
              <a:t>translate</a:t>
            </a:r>
            <a:r>
              <a:rPr lang="de-DE" dirty="0"/>
              <a:t>, </a:t>
            </a:r>
            <a:r>
              <a:rPr lang="de-DE" dirty="0" err="1"/>
              <a:t>write</a:t>
            </a:r>
            <a:r>
              <a:rPr lang="de-DE" dirty="0"/>
              <a:t> 1 </a:t>
            </a:r>
            <a:r>
              <a:rPr lang="de-DE" dirty="0" err="1"/>
              <a:t>translation</a:t>
            </a:r>
            <a:r>
              <a:rPr lang="de-DE" dirty="0"/>
              <a:t> </a:t>
            </a:r>
            <a:r>
              <a:rPr lang="de-DE" dirty="0" err="1"/>
              <a:t>tip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0286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here for you!</a:t>
            </a:r>
            <a:br>
              <a:rPr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随时</a:t>
            </a:r>
            <a:r>
              <a:rPr lang="zh-CN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为你们服务</a:t>
            </a:r>
            <a:endParaRPr kumimoji="1" lang="zh-CN" alt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7523" name="内容占位符 2"/>
          <p:cNvSpPr>
            <a:spLocks noGrp="1"/>
          </p:cNvSpPr>
          <p:nvPr>
            <p:ph idx="1"/>
          </p:nvPr>
        </p:nvSpPr>
        <p:spPr>
          <a:xfrm>
            <a:off x="866775" y="2603500"/>
            <a:ext cx="7053263" cy="3722688"/>
          </a:xfrm>
        </p:spPr>
        <p:txBody>
          <a:bodyPr>
            <a:normAutofit lnSpcReduction="10000"/>
          </a:bodyPr>
          <a:lstStyle/>
          <a:p>
            <a:pPr algn="ctr">
              <a:buFont typeface="Garamond" panose="02020404030301010803" pitchFamily="18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Full Professor Dr. Ole </a:t>
            </a:r>
            <a:r>
              <a:rPr lang="en-US" altLang="zh-CN" sz="24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Döring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Full Professor Dr. Cord Eberspächer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吴漠汀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Distinguished Professor Dr. Martin Woesler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吴漠汀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湖南师范大学特聘教授，博士导师</a:t>
            </a:r>
            <a:endParaRPr lang="de-DE" altLang="zh-CN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Office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办公室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外国语学院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415</a:t>
            </a:r>
          </a:p>
          <a:p>
            <a:pPr marL="0" indent="0" algn="ctr">
              <a:buNone/>
            </a:pP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国际汉学中心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309</a:t>
            </a:r>
          </a:p>
          <a:p>
            <a:pPr algn="ctr">
              <a:buFont typeface="Garamond" panose="02020404030301010803" pitchFamily="18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Phone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电话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(150) 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1138 8818 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德国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+49 178 2073538)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Email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电子邮件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wmt@hunnu.edu.cn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83568" y="2435404"/>
            <a:ext cx="770485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500" dirty="0">
                <a:latin typeface="Calibri" panose="020F0502020204030204" pitchFamily="34" charset="0"/>
                <a:ea typeface="华文新魏" panose="02010800040101010101" pitchFamily="2" charset="-122"/>
              </a:rPr>
              <a:t>Thank You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term‘s</a:t>
            </a:r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zh-CN" dirty="0" err="1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votes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323528" y="1700808"/>
            <a:ext cx="4032448" cy="5112568"/>
          </a:xfrm>
        </p:spPr>
        <p:txBody>
          <a:bodyPr>
            <a:normAutofit fontScale="97500" lnSpcReduction="10000"/>
          </a:bodyPr>
          <a:lstStyle/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 Movies: Chinese Movies 73%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Chinese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Fairy Tales 71%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Global Impact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Culture 70%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 Language: Chinese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Dialects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70%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Chinese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Mythology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67%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 Global Impact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Language 66%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Folk Stories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65%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 Song: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Celadon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Celadon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Song 《</a:t>
            </a:r>
            <a:r>
              <a:rPr lang="zh-CN" alt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青花瓷</a:t>
            </a: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》</a:t>
            </a:r>
            <a:r>
              <a:rPr lang="zh-CN" alt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歌词 </a:t>
            </a: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64%</a:t>
            </a:r>
          </a:p>
          <a:p>
            <a:pPr marL="0" indent="0" algn="l">
              <a:buNone/>
            </a:pP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Strange Stories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Chinese Studio 64%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 Stage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entertainment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Crosstalk </a:t>
            </a:r>
            <a:r>
              <a:rPr lang="zh-CN" alt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相声 </a:t>
            </a: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63%</a:t>
            </a:r>
          </a:p>
          <a:p>
            <a:pPr marL="0" indent="0" algn="l">
              <a:buNone/>
            </a:pPr>
            <a:r>
              <a:rPr lang="de-DE" altLang="zh-CN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China's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Great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Novels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63%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Media: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Douyin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Tok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61%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 Language: Chinese Folk Argot 61%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Four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satirical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novels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60%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58%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Minority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China 58%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17 Language: Chinese Language 57%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 Song: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Marriage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Accompanying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Songs in Hunan 57%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19 Language: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shapes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mind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comparison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languages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57%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Modern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Qian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Zhongshu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Ch'ien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Chung-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shu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56%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Tang-Song 56%</a:t>
            </a:r>
          </a:p>
          <a:p>
            <a:pPr marL="0" indent="0" algn="l">
              <a:buNone/>
            </a:pP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22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Take Su Shi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example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Relegation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de-DE" sz="1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China 55%</a:t>
            </a:r>
            <a:endParaRPr lang="de-DE" sz="1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0C536C4-64FC-428A-8FF4-94BC483213F9}"/>
              </a:ext>
            </a:extLst>
          </p:cNvPr>
          <p:cNvSpPr txBox="1">
            <a:spLocks/>
          </p:cNvSpPr>
          <p:nvPr/>
        </p:nvSpPr>
        <p:spPr>
          <a:xfrm>
            <a:off x="4540881" y="1628800"/>
            <a:ext cx="4032448" cy="522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7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23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Modern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 Language Styles (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official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formal,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written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colloquial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slang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sociolects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dialects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regionalects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etc.) 55%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 Translation: Oral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Interpreting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55%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26 Chinese Writing: Chinese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Characters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27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Globalization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The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Westernization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Movement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28 Translation: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Written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Translation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29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Modern and Contemporary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Science Fiction, and Fantasy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 Language: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Ambiguity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Chinese Language (e.g. Tang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poetry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54%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31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Globalization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The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Eastward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Spread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Western Learning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32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Premodern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Li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Bai's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“The River-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Merchant's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Wife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Letter” and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its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translations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33 Traditional Festivals: Spring Festival Couplets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34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Ancient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The Classic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Mountains and Seas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35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Tang and Song -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Classical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Prose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Movement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late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Tang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Dynasty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Song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Dynasty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36 Chinese Writing: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Calligraphy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53%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37 Translation: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Artificial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Intelligence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Translation 52%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38 Opera: Peking Opera 52%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39 Language: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Rhethorics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Propaganda in China 51%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40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Contemporary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Literature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50%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41 Opera: Peking Opera Actor Mei 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Lanfang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50%</a:t>
            </a:r>
          </a:p>
          <a:p>
            <a:pPr marL="0" indent="0" algn="l">
              <a:buNone/>
            </a:pP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42 Opera: Hunan Flower-drum Opera (</a:t>
            </a:r>
            <a:r>
              <a:rPr lang="de-DE" sz="11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Huagu</a:t>
            </a:r>
            <a:r>
              <a:rPr lang="de-DE" sz="11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Opera) 50%</a:t>
            </a:r>
          </a:p>
          <a:p>
            <a:pPr marL="0" indent="0">
              <a:buNone/>
            </a:pPr>
            <a:endParaRPr lang="de-DE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5098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5233</Words>
  <Application>Microsoft Office PowerPoint</Application>
  <PresentationFormat>Bildschirmpräsentation (4:3)</PresentationFormat>
  <Paragraphs>635</Paragraphs>
  <Slides>88</Slides>
  <Notes>57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88</vt:i4>
      </vt:variant>
    </vt:vector>
  </HeadingPairs>
  <TitlesOfParts>
    <vt:vector size="105" baseType="lpstr">
      <vt:lpstr>??</vt:lpstr>
      <vt:lpstr>Avenir 45</vt:lpstr>
      <vt:lpstr>Avenir 65</vt:lpstr>
      <vt:lpstr>KaiTi</vt:lpstr>
      <vt:lpstr>KaiTi</vt:lpstr>
      <vt:lpstr>MentiText</vt:lpstr>
      <vt:lpstr>SimHei</vt:lpstr>
      <vt:lpstr>Arial</vt:lpstr>
      <vt:lpstr>Calibri</vt:lpstr>
      <vt:lpstr>Corbel</vt:lpstr>
      <vt:lpstr>Garamond</vt:lpstr>
      <vt:lpstr>Helvetica</vt:lpstr>
      <vt:lpstr>Times New Roman</vt:lpstr>
      <vt:lpstr>Larissa-Design</vt:lpstr>
      <vt:lpstr>Worksheet</vt:lpstr>
      <vt:lpstr>Dokument</vt:lpstr>
      <vt:lpstr>Microsoft Excel Chart</vt:lpstr>
      <vt:lpstr>中国语言文化 Chinese Language &amp; Culture for Master Students of Translation Studies</vt:lpstr>
      <vt:lpstr>Session 1 第一周 </vt:lpstr>
      <vt:lpstr>Session 1 第一周 </vt:lpstr>
      <vt:lpstr>Self-Introduction 自我介绍 Ole Doering </vt:lpstr>
      <vt:lpstr>Self-Introduction 自我介绍 Cord Eberspächer 培高德</vt:lpstr>
      <vt:lpstr>Self-Introduction 自我介绍 Martin Woesler 吴漠汀</vt:lpstr>
      <vt:lpstr>Your Introduction 学生介绍</vt:lpstr>
      <vt:lpstr>Schedule 学期题目</vt:lpstr>
      <vt:lpstr>Ranking list of last term‘s votes</vt:lpstr>
      <vt:lpstr>Use of time </vt:lpstr>
      <vt:lpstr>About grades 关于成绩</vt:lpstr>
      <vt:lpstr>About grades</vt:lpstr>
      <vt:lpstr>Unique Selling Points 独特的卖点</vt:lpstr>
      <vt:lpstr>How to find resources  怎麽能找到參考資料</vt:lpstr>
      <vt:lpstr>Session 1 第一次上课 </vt:lpstr>
      <vt:lpstr>QUIZ</vt:lpstr>
      <vt:lpstr>PowerPoint-Präsentation</vt:lpstr>
      <vt:lpstr>PowerPoint-Präsentation</vt:lpstr>
      <vt:lpstr>纲 要</vt:lpstr>
      <vt:lpstr>纲 要</vt:lpstr>
      <vt:lpstr>传统的文化比较模块</vt:lpstr>
      <vt:lpstr>PowerPoint-Präsentation</vt:lpstr>
      <vt:lpstr>PowerPoint-Präsentation</vt:lpstr>
      <vt:lpstr>PowerPoint-Präsentation</vt:lpstr>
      <vt:lpstr>纲 要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纲 要</vt:lpstr>
      <vt:lpstr>跨文化知识的例子: 常态分布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跨文化知识的例子: 类别比较</vt:lpstr>
      <vt:lpstr>PowerPoint-Präsentation</vt:lpstr>
      <vt:lpstr>参考文摘</vt:lpstr>
      <vt:lpstr>纲 要</vt:lpstr>
      <vt:lpstr>构建全球化能力为国际性事业做准备</vt:lpstr>
      <vt:lpstr>新的“国际化人才”</vt:lpstr>
      <vt:lpstr>纲 要</vt:lpstr>
      <vt:lpstr>Foundations of Chinese Cultures</vt:lpstr>
      <vt:lpstr>About the teaching</vt:lpstr>
      <vt:lpstr>Questions concerning Introduction</vt:lpstr>
      <vt:lpstr>How large is China?</vt:lpstr>
      <vt:lpstr>How many countries border China?</vt:lpstr>
      <vt:lpstr>What is China’s land surface like?</vt:lpstr>
      <vt:lpstr>1A(1) Geopgraphy: Text</vt:lpstr>
      <vt:lpstr>1B(2) Economic Reform and  Opening Door Policy: We Chat Quiz </vt:lpstr>
      <vt:lpstr>1B(2) Economic Reform and  Opening Door Policy: We Chat Quiz </vt:lpstr>
      <vt:lpstr>1B(2) Economic Reform and  Opening Door Policy: We Chat Quiz </vt:lpstr>
      <vt:lpstr>1B(2) Economic Reform and  Opening Door Policy: We Chat Quiz </vt:lpstr>
      <vt:lpstr>1B(2) Economic Reform  and Opening Door Policy</vt:lpstr>
      <vt:lpstr>Questions concerning Section B, Unit One</vt:lpstr>
      <vt:lpstr>Questions concerning Section C, Unit One</vt:lpstr>
      <vt:lpstr>1C(3) Education and Public Health</vt:lpstr>
      <vt:lpstr>Preparation for next week</vt:lpstr>
      <vt:lpstr>Always here for you! 随时为你们服务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Chinesische Literatur  der Gegenwart</dc:title>
  <dc:creator>woesler</dc:creator>
  <cp:lastModifiedBy>-</cp:lastModifiedBy>
  <cp:revision>738</cp:revision>
  <dcterms:created xsi:type="dcterms:W3CDTF">2010-06-18T15:32:00Z</dcterms:created>
  <dcterms:modified xsi:type="dcterms:W3CDTF">2022-09-30T10:38:10Z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