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331" r:id="rId3"/>
    <p:sldId id="308" r:id="rId5"/>
    <p:sldId id="310" r:id="rId6"/>
    <p:sldId id="370" r:id="rId7"/>
    <p:sldId id="328" r:id="rId8"/>
    <p:sldId id="352" r:id="rId9"/>
    <p:sldId id="353" r:id="rId10"/>
    <p:sldId id="354" r:id="rId11"/>
    <p:sldId id="361" r:id="rId12"/>
    <p:sldId id="362" r:id="rId13"/>
    <p:sldId id="355" r:id="rId14"/>
    <p:sldId id="364" r:id="rId15"/>
    <p:sldId id="365" r:id="rId16"/>
    <p:sldId id="330" r:id="rId17"/>
    <p:sldId id="356" r:id="rId18"/>
    <p:sldId id="357" r:id="rId19"/>
    <p:sldId id="329" r:id="rId20"/>
  </p:sldIdLst>
  <p:sldSz cx="12192000" cy="6858000"/>
  <p:notesSz cx="6858000" cy="9144000"/>
  <p:embeddedFontLst>
    <p:embeddedFont>
      <p:font typeface="Lantinghei SC Extralight" panose="02000000000000000000" charset="-122"/>
      <p:regular r:id="rId2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A7280"/>
    <a:srgbClr val="EEE5F8"/>
    <a:srgbClr val="C9C0D3"/>
    <a:srgbClr val="5B6753"/>
    <a:srgbClr val="7B8B70"/>
    <a:srgbClr val="DFE6DE"/>
    <a:srgbClr val="B5C4B1"/>
    <a:srgbClr val="96A48B"/>
    <a:srgbClr val="965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56" y="216"/>
      </p:cViewPr>
      <p:guideLst>
        <p:guide orient="horz" pos="2145"/>
        <p:guide pos="379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image" Target="../media/image1.png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72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8" cstate="screen"/>
          <a:srcRect l="1795" t="5758" r="6439" b="1076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9" cstate="screen">
              <a:alphaModFix amt="6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2.xml"/><Relationship Id="rId7" Type="http://schemas.openxmlformats.org/officeDocument/2006/relationships/image" Target="../media/image6.jpeg"/><Relationship Id="rId6" Type="http://schemas.openxmlformats.org/officeDocument/2006/relationships/image" Target="../media/image3.svg"/><Relationship Id="rId5" Type="http://schemas.openxmlformats.org/officeDocument/2006/relationships/image" Target="../media/image5.png"/><Relationship Id="rId4" Type="http://schemas.openxmlformats.org/officeDocument/2006/relationships/image" Target="../media/image2.svg"/><Relationship Id="rId3" Type="http://schemas.openxmlformats.org/officeDocument/2006/relationships/image" Target="../media/image4.png"/><Relationship Id="rId2" Type="http://schemas.openxmlformats.org/officeDocument/2006/relationships/image" Target="../media/image1.sv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1.xml"/><Relationship Id="rId2" Type="http://schemas.openxmlformats.org/officeDocument/2006/relationships/image" Target="../media/image7.sv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2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7.sv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3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7.sv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7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7.sv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5.xml"/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6.xml"/><Relationship Id="rId2" Type="http://schemas.openxmlformats.org/officeDocument/2006/relationships/image" Target="../media/image7.svg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7.xml"/><Relationship Id="rId2" Type="http://schemas.openxmlformats.org/officeDocument/2006/relationships/image" Target="../media/image7.svg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8.xml"/><Relationship Id="rId2" Type="http://schemas.openxmlformats.org/officeDocument/2006/relationships/image" Target="../media/image7.pn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3.xml"/><Relationship Id="rId4" Type="http://schemas.openxmlformats.org/officeDocument/2006/relationships/image" Target="../media/image5.svg"/><Relationship Id="rId3" Type="http://schemas.openxmlformats.org/officeDocument/2006/relationships/image" Target="../media/image8.png"/><Relationship Id="rId2" Type="http://schemas.openxmlformats.org/officeDocument/2006/relationships/image" Target="../media/image4.sv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4.xml"/><Relationship Id="rId7" Type="http://schemas.openxmlformats.org/officeDocument/2006/relationships/image" Target="../media/image10.png"/><Relationship Id="rId6" Type="http://schemas.openxmlformats.org/officeDocument/2006/relationships/image" Target="../media/image6.svg"/><Relationship Id="rId5" Type="http://schemas.openxmlformats.org/officeDocument/2006/relationships/image" Target="../media/image9.png"/><Relationship Id="rId4" Type="http://schemas.openxmlformats.org/officeDocument/2006/relationships/image" Target="../media/image5.svg"/><Relationship Id="rId3" Type="http://schemas.openxmlformats.org/officeDocument/2006/relationships/image" Target="../media/image8.png"/><Relationship Id="rId2" Type="http://schemas.openxmlformats.org/officeDocument/2006/relationships/image" Target="../media/image4.sv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6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7.sv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6.xml"/><Relationship Id="rId4" Type="http://schemas.openxmlformats.org/officeDocument/2006/relationships/image" Target="../media/image16.jpe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7.xml"/><Relationship Id="rId2" Type="http://schemas.openxmlformats.org/officeDocument/2006/relationships/image" Target="../media/image7.sv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8.xml"/><Relationship Id="rId2" Type="http://schemas.openxmlformats.org/officeDocument/2006/relationships/image" Target="../media/image7.sv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9.xml"/><Relationship Id="rId3" Type="http://schemas.openxmlformats.org/officeDocument/2006/relationships/image" Target="../media/image17.jpeg"/><Relationship Id="rId2" Type="http://schemas.openxmlformats.org/officeDocument/2006/relationships/image" Target="../media/image7.sv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0.xml"/><Relationship Id="rId2" Type="http://schemas.openxmlformats.org/officeDocument/2006/relationships/image" Target="../media/image7.sv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285461" y="964096"/>
            <a:ext cx="9621078" cy="49298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5"/>
          <p:cNvSpPr/>
          <p:nvPr/>
        </p:nvSpPr>
        <p:spPr bwMode="auto">
          <a:xfrm>
            <a:off x="1541489" y="4382497"/>
            <a:ext cx="2365375" cy="1014413"/>
          </a:xfrm>
          <a:custGeom>
            <a:avLst/>
            <a:gdLst>
              <a:gd name="T0" fmla="*/ 3 w 874"/>
              <a:gd name="T1" fmla="*/ 329 h 375"/>
              <a:gd name="T2" fmla="*/ 108 w 874"/>
              <a:gd name="T3" fmla="*/ 254 h 375"/>
              <a:gd name="T4" fmla="*/ 236 w 874"/>
              <a:gd name="T5" fmla="*/ 103 h 375"/>
              <a:gd name="T6" fmla="*/ 450 w 874"/>
              <a:gd name="T7" fmla="*/ 59 h 375"/>
              <a:gd name="T8" fmla="*/ 463 w 874"/>
              <a:gd name="T9" fmla="*/ 310 h 375"/>
              <a:gd name="T10" fmla="*/ 437 w 874"/>
              <a:gd name="T11" fmla="*/ 333 h 375"/>
              <a:gd name="T12" fmla="*/ 422 w 874"/>
              <a:gd name="T13" fmla="*/ 310 h 375"/>
              <a:gd name="T14" fmla="*/ 444 w 874"/>
              <a:gd name="T15" fmla="*/ 246 h 375"/>
              <a:gd name="T16" fmla="*/ 503 w 874"/>
              <a:gd name="T17" fmla="*/ 243 h 375"/>
              <a:gd name="T18" fmla="*/ 530 w 874"/>
              <a:gd name="T19" fmla="*/ 297 h 375"/>
              <a:gd name="T20" fmla="*/ 541 w 874"/>
              <a:gd name="T21" fmla="*/ 295 h 375"/>
              <a:gd name="T22" fmla="*/ 591 w 874"/>
              <a:gd name="T23" fmla="*/ 267 h 375"/>
              <a:gd name="T24" fmla="*/ 624 w 874"/>
              <a:gd name="T25" fmla="*/ 287 h 375"/>
              <a:gd name="T26" fmla="*/ 702 w 874"/>
              <a:gd name="T27" fmla="*/ 316 h 375"/>
              <a:gd name="T28" fmla="*/ 868 w 874"/>
              <a:gd name="T29" fmla="*/ 260 h 375"/>
              <a:gd name="T30" fmla="*/ 860 w 874"/>
              <a:gd name="T31" fmla="*/ 258 h 375"/>
              <a:gd name="T32" fmla="*/ 756 w 874"/>
              <a:gd name="T33" fmla="*/ 306 h 375"/>
              <a:gd name="T34" fmla="*/ 635 w 874"/>
              <a:gd name="T35" fmla="*/ 282 h 375"/>
              <a:gd name="T36" fmla="*/ 584 w 874"/>
              <a:gd name="T37" fmla="*/ 259 h 375"/>
              <a:gd name="T38" fmla="*/ 531 w 874"/>
              <a:gd name="T39" fmla="*/ 295 h 375"/>
              <a:gd name="T40" fmla="*/ 542 w 874"/>
              <a:gd name="T41" fmla="*/ 293 h 375"/>
              <a:gd name="T42" fmla="*/ 494 w 874"/>
              <a:gd name="T43" fmla="*/ 230 h 375"/>
              <a:gd name="T44" fmla="*/ 430 w 874"/>
              <a:gd name="T45" fmla="*/ 249 h 375"/>
              <a:gd name="T46" fmla="*/ 417 w 874"/>
              <a:gd name="T47" fmla="*/ 333 h 375"/>
              <a:gd name="T48" fmla="*/ 468 w 874"/>
              <a:gd name="T49" fmla="*/ 317 h 375"/>
              <a:gd name="T50" fmla="*/ 485 w 874"/>
              <a:gd name="T51" fmla="*/ 85 h 375"/>
              <a:gd name="T52" fmla="*/ 316 w 874"/>
              <a:gd name="T53" fmla="*/ 43 h 375"/>
              <a:gd name="T54" fmla="*/ 135 w 874"/>
              <a:gd name="T55" fmla="*/ 194 h 375"/>
              <a:gd name="T56" fmla="*/ 86 w 874"/>
              <a:gd name="T57" fmla="*/ 271 h 375"/>
              <a:gd name="T58" fmla="*/ 13 w 874"/>
              <a:gd name="T59" fmla="*/ 325 h 375"/>
              <a:gd name="T60" fmla="*/ 3 w 874"/>
              <a:gd name="T61" fmla="*/ 329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74" h="375">
                <a:moveTo>
                  <a:pt x="3" y="329"/>
                </a:moveTo>
                <a:cubicBezTo>
                  <a:pt x="40" y="375"/>
                  <a:pt x="94" y="277"/>
                  <a:pt x="108" y="254"/>
                </a:cubicBezTo>
                <a:cubicBezTo>
                  <a:pt x="142" y="196"/>
                  <a:pt x="184" y="146"/>
                  <a:pt x="236" y="103"/>
                </a:cubicBezTo>
                <a:cubicBezTo>
                  <a:pt x="293" y="55"/>
                  <a:pt x="383" y="0"/>
                  <a:pt x="450" y="59"/>
                </a:cubicBezTo>
                <a:cubicBezTo>
                  <a:pt x="517" y="118"/>
                  <a:pt x="514" y="243"/>
                  <a:pt x="463" y="310"/>
                </a:cubicBezTo>
                <a:cubicBezTo>
                  <a:pt x="456" y="319"/>
                  <a:pt x="448" y="329"/>
                  <a:pt x="437" y="333"/>
                </a:cubicBezTo>
                <a:cubicBezTo>
                  <a:pt x="426" y="339"/>
                  <a:pt x="423" y="316"/>
                  <a:pt x="422" y="310"/>
                </a:cubicBezTo>
                <a:cubicBezTo>
                  <a:pt x="419" y="286"/>
                  <a:pt x="426" y="262"/>
                  <a:pt x="444" y="246"/>
                </a:cubicBezTo>
                <a:cubicBezTo>
                  <a:pt x="460" y="231"/>
                  <a:pt x="484" y="231"/>
                  <a:pt x="503" y="243"/>
                </a:cubicBezTo>
                <a:cubicBezTo>
                  <a:pt x="521" y="254"/>
                  <a:pt x="528" y="276"/>
                  <a:pt x="530" y="297"/>
                </a:cubicBezTo>
                <a:cubicBezTo>
                  <a:pt x="531" y="301"/>
                  <a:pt x="540" y="297"/>
                  <a:pt x="541" y="295"/>
                </a:cubicBezTo>
                <a:cubicBezTo>
                  <a:pt x="554" y="280"/>
                  <a:pt x="569" y="261"/>
                  <a:pt x="591" y="267"/>
                </a:cubicBezTo>
                <a:cubicBezTo>
                  <a:pt x="603" y="271"/>
                  <a:pt x="614" y="279"/>
                  <a:pt x="624" y="287"/>
                </a:cubicBezTo>
                <a:cubicBezTo>
                  <a:pt x="648" y="303"/>
                  <a:pt x="673" y="313"/>
                  <a:pt x="702" y="316"/>
                </a:cubicBezTo>
                <a:cubicBezTo>
                  <a:pt x="762" y="322"/>
                  <a:pt x="818" y="290"/>
                  <a:pt x="868" y="260"/>
                </a:cubicBezTo>
                <a:cubicBezTo>
                  <a:pt x="874" y="257"/>
                  <a:pt x="864" y="255"/>
                  <a:pt x="860" y="258"/>
                </a:cubicBezTo>
                <a:cubicBezTo>
                  <a:pt x="827" y="277"/>
                  <a:pt x="793" y="297"/>
                  <a:pt x="756" y="306"/>
                </a:cubicBezTo>
                <a:cubicBezTo>
                  <a:pt x="713" y="318"/>
                  <a:pt x="670" y="307"/>
                  <a:pt x="635" y="282"/>
                </a:cubicBezTo>
                <a:cubicBezTo>
                  <a:pt x="619" y="271"/>
                  <a:pt x="604" y="259"/>
                  <a:pt x="584" y="259"/>
                </a:cubicBezTo>
                <a:cubicBezTo>
                  <a:pt x="561" y="260"/>
                  <a:pt x="544" y="279"/>
                  <a:pt x="531" y="295"/>
                </a:cubicBezTo>
                <a:cubicBezTo>
                  <a:pt x="534" y="294"/>
                  <a:pt x="538" y="294"/>
                  <a:pt x="542" y="293"/>
                </a:cubicBezTo>
                <a:cubicBezTo>
                  <a:pt x="539" y="264"/>
                  <a:pt x="524" y="238"/>
                  <a:pt x="494" y="230"/>
                </a:cubicBezTo>
                <a:cubicBezTo>
                  <a:pt x="471" y="223"/>
                  <a:pt x="446" y="233"/>
                  <a:pt x="430" y="249"/>
                </a:cubicBezTo>
                <a:cubicBezTo>
                  <a:pt x="412" y="267"/>
                  <a:pt x="400" y="311"/>
                  <a:pt x="417" y="333"/>
                </a:cubicBezTo>
                <a:cubicBezTo>
                  <a:pt x="431" y="353"/>
                  <a:pt x="457" y="329"/>
                  <a:pt x="468" y="317"/>
                </a:cubicBezTo>
                <a:cubicBezTo>
                  <a:pt x="521" y="259"/>
                  <a:pt x="526" y="151"/>
                  <a:pt x="485" y="85"/>
                </a:cubicBezTo>
                <a:cubicBezTo>
                  <a:pt x="447" y="22"/>
                  <a:pt x="379" y="16"/>
                  <a:pt x="316" y="43"/>
                </a:cubicBezTo>
                <a:cubicBezTo>
                  <a:pt x="245" y="74"/>
                  <a:pt x="184" y="134"/>
                  <a:pt x="135" y="194"/>
                </a:cubicBezTo>
                <a:cubicBezTo>
                  <a:pt x="116" y="218"/>
                  <a:pt x="102" y="245"/>
                  <a:pt x="86" y="271"/>
                </a:cubicBezTo>
                <a:cubicBezTo>
                  <a:pt x="75" y="289"/>
                  <a:pt x="38" y="355"/>
                  <a:pt x="13" y="325"/>
                </a:cubicBezTo>
                <a:cubicBezTo>
                  <a:pt x="11" y="322"/>
                  <a:pt x="0" y="326"/>
                  <a:pt x="3" y="329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431925" y="2450465"/>
            <a:ext cx="62039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i="1">
                <a:solidFill>
                  <a:srgbClr val="F47809"/>
                </a:solidFill>
                <a:latin typeface="Playlist" pitchFamily="50" charset="0"/>
                <a:ea typeface="GenRyuMin JP SemiBold" panose="02020600000000000000" pitchFamily="18" charset="-128"/>
              </a:rPr>
              <a:t>Shadow Play</a:t>
            </a:r>
            <a:endParaRPr lang="en-US" altLang="zh-CN" sz="7200" i="1">
              <a:solidFill>
                <a:srgbClr val="F47809"/>
              </a:solidFill>
              <a:latin typeface="Playlist" pitchFamily="50" charset="0"/>
              <a:ea typeface="GenRyuMin JP SemiBold" panose="02020600000000000000" pitchFamily="18" charset="-128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520989" y="3931643"/>
            <a:ext cx="3392393" cy="4508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 fontAlgn="auto">
              <a:lnSpc>
                <a:spcPct val="130000"/>
              </a:lnSpc>
            </a:pPr>
            <a:r>
              <a:rPr lang="en-US" altLang="zh-CN">
                <a:solidFill>
                  <a:srgbClr val="7A8E64"/>
                </a:solidFill>
                <a:latin typeface="+mj-lt"/>
                <a:ea typeface="思源黑体 CN Light" panose="020B0300000000000000" charset="-122"/>
                <a:cs typeface="+mj-lt"/>
              </a:rPr>
              <a:t>19</a:t>
            </a:r>
            <a:r>
              <a:rPr lang="zh-CN" altLang="en-US">
                <a:solidFill>
                  <a:srgbClr val="7A8E64"/>
                </a:solidFill>
                <a:latin typeface="+mj-lt"/>
                <a:ea typeface="思源黑体 CN Light" panose="020B0300000000000000" charset="-122"/>
                <a:cs typeface="+mj-lt"/>
              </a:rPr>
              <a:t>级翻译班 刘廷阳</a:t>
            </a:r>
            <a:endParaRPr lang="zh-CN" altLang="en-US">
              <a:solidFill>
                <a:srgbClr val="7A8E64"/>
              </a:solidFill>
              <a:latin typeface="+mj-lt"/>
              <a:ea typeface="思源黑体 CN Light" panose="020B0300000000000000" charset="-122"/>
              <a:cs typeface="+mj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802761" y="1868038"/>
            <a:ext cx="1228186" cy="353976"/>
            <a:chOff x="1789509" y="1868038"/>
            <a:chExt cx="1228186" cy="353976"/>
          </a:xfrm>
        </p:grpSpPr>
        <p:pic>
          <p:nvPicPr>
            <p:cNvPr id="25" name="Graphic 8"/>
            <p:cNvPicPr>
              <a:picLocks noChangeAspect="1"/>
            </p:cNvPicPr>
            <p:nvPr/>
          </p:nvPicPr>
          <p:blipFill>
            <a:blip r:embed="rId1" cstate="screen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 rot="6300000">
              <a:off x="1777253" y="1882701"/>
              <a:ext cx="351569" cy="327057"/>
            </a:xfrm>
            <a:prstGeom prst="rect">
              <a:avLst/>
            </a:prstGeom>
          </p:spPr>
        </p:pic>
        <p:pic>
          <p:nvPicPr>
            <p:cNvPr id="26" name="Graphic 8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6300000">
              <a:off x="2236734" y="1880294"/>
              <a:ext cx="351569" cy="327057"/>
            </a:xfrm>
            <a:prstGeom prst="rect">
              <a:avLst/>
            </a:prstGeom>
          </p:spPr>
        </p:pic>
        <p:pic>
          <p:nvPicPr>
            <p:cNvPr id="27" name="Graphic 8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6300000">
              <a:off x="2678382" y="1880294"/>
              <a:ext cx="351569" cy="327057"/>
            </a:xfrm>
            <a:prstGeom prst="rect">
              <a:avLst/>
            </a:prstGeom>
          </p:spPr>
        </p:pic>
      </p:grpSp>
      <p:pic>
        <p:nvPicPr>
          <p:cNvPr id="3" name="图片 2" descr="截屏2021-06-02 下午12.46.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2595" y="2450465"/>
            <a:ext cx="2844165" cy="193230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3633058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-186690" y="349885"/>
            <a:ext cx="740410" cy="3600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3855" y="207645"/>
            <a:ext cx="115989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The Manufacture Approach of puppets</a:t>
            </a:r>
            <a:endParaRPr lang="en-US" alt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91820" y="1023620"/>
            <a:ext cx="96970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>
              <a:buFont typeface="Wingdings" panose="05000000000000000000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charset="0"/>
                <a:ea typeface="微软雅黑" charset="0"/>
                <a:cs typeface="Songti SC Regular" panose="02010800040101010101" charset="-122"/>
                <a:sym typeface="+mn-ea"/>
              </a:rPr>
              <a:t>1. Draw pictures of the various parts of the shadow puppets.</a:t>
            </a:r>
            <a:endParaRPr lang="en-US" altLang="zh-CN" sz="2400" b="0">
              <a:solidFill>
                <a:schemeClr val="accent2"/>
              </a:solidFill>
              <a:latin typeface="微软雅黑" charset="0"/>
              <a:ea typeface="微软雅黑" charset="0"/>
              <a:cs typeface="Songti SC Regular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1820" y="1654175"/>
            <a:ext cx="11370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Wingdings" panose="05000000000000000000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charset="0"/>
                <a:ea typeface="微软雅黑" charset="0"/>
                <a:cs typeface="Songti SC Regular" panose="02010800040101010101" charset="-122"/>
                <a:sym typeface="+mn-ea"/>
              </a:rPr>
              <a:t>2. Finish carving with a knife and a hard board underneath the design.</a:t>
            </a:r>
            <a:endParaRPr lang="en-US" altLang="zh-CN" sz="2400">
              <a:solidFill>
                <a:schemeClr val="bg1"/>
              </a:solidFill>
              <a:latin typeface="微软雅黑" charset="0"/>
              <a:ea typeface="微软雅黑" charset="0"/>
              <a:cs typeface="Songti SC Regular" panose="020108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1820" y="2284730"/>
            <a:ext cx="105302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Wingdings" panose="05000000000000000000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charset="0"/>
                <a:ea typeface="微软雅黑" charset="0"/>
                <a:cs typeface="Songti SC Regular" panose="02010800040101010101" charset="-122"/>
                <a:sym typeface="+mn-ea"/>
              </a:rPr>
              <a:t>3. Color the puppet with watercolor pens.</a:t>
            </a:r>
            <a:endParaRPr lang="en-US" altLang="zh-CN" sz="2400">
              <a:solidFill>
                <a:schemeClr val="bg1"/>
              </a:solidFill>
              <a:latin typeface="微软雅黑" charset="0"/>
              <a:ea typeface="微软雅黑" charset="0"/>
              <a:cs typeface="Songti SC Regular" panose="020108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1820" y="2917190"/>
            <a:ext cx="111715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Wingdings" panose="05000000000000000000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charset="0"/>
                <a:ea typeface="微软雅黑" charset="0"/>
                <a:cs typeface="Songti SC Regular" panose="02010800040101010101" charset="-122"/>
                <a:sym typeface="+mn-ea"/>
              </a:rPr>
              <a:t>4. Paint the body parts with a brush dipped in oil. This can make the puppet transparent and better reflect colors under the light.</a:t>
            </a:r>
            <a:endParaRPr lang="en-US" altLang="zh-CN" sz="2400">
              <a:solidFill>
                <a:schemeClr val="bg1"/>
              </a:solidFill>
              <a:latin typeface="微软雅黑" charset="0"/>
              <a:ea typeface="微软雅黑" charset="0"/>
              <a:cs typeface="Songti SC Regular" panose="020108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1820" y="3919220"/>
            <a:ext cx="9542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Wingdings" panose="05000000000000000000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charset="0"/>
                <a:ea typeface="微软雅黑" charset="0"/>
                <a:cs typeface="Songti SC Regular" panose="02010800040101010101" charset="-122"/>
                <a:sym typeface="+mn-ea"/>
              </a:rPr>
              <a:t>5. Connect joint sections with the cotton thread.</a:t>
            </a:r>
            <a:endParaRPr lang="en-US" altLang="zh-CN" sz="2400">
              <a:solidFill>
                <a:schemeClr val="bg1"/>
              </a:solidFill>
              <a:latin typeface="微软雅黑" charset="0"/>
              <a:ea typeface="微软雅黑" charset="0"/>
              <a:cs typeface="Songti SC Regular" panose="020108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1820" y="4549775"/>
            <a:ext cx="95916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buFont typeface="Wingdings" panose="05000000000000000000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charset="0"/>
                <a:ea typeface="微软雅黑" charset="0"/>
                <a:cs typeface="Songti SC Regular" panose="02010800040101010101" charset="-122"/>
                <a:sym typeface="+mn-ea"/>
              </a:rPr>
              <a:t>6. Make the manipulating rods.</a:t>
            </a:r>
            <a:endParaRPr lang="en-US" altLang="zh-CN" sz="2400">
              <a:solidFill>
                <a:schemeClr val="bg1"/>
              </a:solidFill>
              <a:latin typeface="微软雅黑" charset="0"/>
              <a:ea typeface="微软雅黑" charset="0"/>
              <a:cs typeface="Songti SC Regular" panose="020108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4840" y="5812790"/>
            <a:ext cx="971296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buFont typeface="Wingdings" panose="05000000000000000000" charset="0"/>
              <a:buNone/>
            </a:pPr>
            <a:r>
              <a:rPr lang="en-US" altLang="zh-CN" sz="2400">
                <a:solidFill>
                  <a:schemeClr val="accent2"/>
                </a:solidFill>
                <a:latin typeface="微软雅黑" charset="0"/>
                <a:ea typeface="微软雅黑" charset="0"/>
                <a:cs typeface="Songti SC Regular" panose="02010800040101010101" charset="-122"/>
                <a:sym typeface="+mn-ea"/>
              </a:rPr>
              <a:t>Thanks to different manipulating rods moves, the shadow puppet  can show its happiness, anger, sorrow and gladness.</a:t>
            </a:r>
            <a:endParaRPr lang="zh-CN" altLang="en-US" sz="2400"/>
          </a:p>
        </p:txBody>
      </p:sp>
      <p:sp>
        <p:nvSpPr>
          <p:cNvPr id="9" name="文本框 8"/>
          <p:cNvSpPr txBox="1"/>
          <p:nvPr/>
        </p:nvSpPr>
        <p:spPr>
          <a:xfrm>
            <a:off x="591820" y="5180330"/>
            <a:ext cx="109816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buFont typeface="Wingdings" panose="05000000000000000000" charset="0"/>
            </a:pPr>
            <a:r>
              <a:rPr lang="en-US" altLang="zh-CN" sz="2400">
                <a:solidFill>
                  <a:schemeClr val="bg1"/>
                </a:solidFill>
                <a:latin typeface="微软雅黑" charset="0"/>
                <a:ea typeface="微软雅黑" charset="0"/>
                <a:cs typeface="Songti SC Regular" panose="02010800040101010101" charset="-122"/>
                <a:sym typeface="+mn-ea"/>
              </a:rPr>
              <a:t>7. Attach the manipulating rods to the shadow puppet with cotton thread. </a:t>
            </a:r>
            <a:endParaRPr lang="en-US" altLang="zh-CN" sz="2400">
              <a:solidFill>
                <a:schemeClr val="bg1"/>
              </a:solidFill>
              <a:latin typeface="微软雅黑" charset="0"/>
              <a:ea typeface="微软雅黑" charset="0"/>
              <a:cs typeface="Songti SC Regular" panose="0201080004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0" grpId="0"/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3633058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-186690" y="349885"/>
            <a:ext cx="740410" cy="3600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63855" y="1033145"/>
            <a:ext cx="114439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The eyes and the eyebrows of a shadow puppet’s facial features represent different personalities. 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3855" y="207645"/>
            <a:ext cx="64643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The Characters' Features</a:t>
            </a:r>
            <a:endParaRPr lang="en-US" alt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77660" y="4884420"/>
            <a:ext cx="36493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bg1"/>
                </a:solidFill>
                <a:sym typeface="+mn-ea"/>
              </a:rPr>
              <a:t>T</a:t>
            </a:r>
            <a:r>
              <a:rPr lang="zh-CN" altLang="en-US" sz="2000">
                <a:solidFill>
                  <a:schemeClr val="bg1"/>
                </a:solidFill>
                <a:sym typeface="+mn-ea"/>
              </a:rPr>
              <a:t>he villain</a:t>
            </a:r>
            <a:r>
              <a:rPr lang="en-US" altLang="zh-CN" sz="2000">
                <a:solidFill>
                  <a:schemeClr val="bg1"/>
                </a:solidFill>
                <a:sym typeface="+mn-ea"/>
              </a:rPr>
              <a:t>s</a:t>
            </a:r>
            <a:r>
              <a:rPr lang="zh-CN" altLang="en-US" sz="2000">
                <a:solidFill>
                  <a:schemeClr val="bg1"/>
                </a:solidFill>
                <a:sym typeface="+mn-ea"/>
              </a:rPr>
              <a:t> are ferocious look</a:t>
            </a:r>
            <a:r>
              <a:rPr lang="en-US" altLang="zh-CN" sz="2000">
                <a:solidFill>
                  <a:schemeClr val="bg1"/>
                </a:solidFill>
                <a:sym typeface="+mn-ea"/>
              </a:rPr>
              <a:t>ing</a:t>
            </a:r>
            <a:r>
              <a:rPr lang="zh-CN" altLang="en-US" sz="2000">
                <a:solidFill>
                  <a:schemeClr val="bg1"/>
                </a:solidFill>
                <a:sym typeface="+mn-ea"/>
              </a:rPr>
              <a:t>, with sharp eyebrows and almond-shaped eyes.</a:t>
            </a:r>
            <a:endParaRPr lang="zh-CN" altLang="en-US" sz="2000">
              <a:solidFill>
                <a:schemeClr val="bg1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38630" y="4890770"/>
            <a:ext cx="371475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Font typeface="Wingdings" panose="05000000000000000000" charset="0"/>
              <a:buNone/>
            </a:pPr>
            <a:r>
              <a:rPr lang="zh-CN" altLang="en-US" sz="2000">
                <a:solidFill>
                  <a:schemeClr val="bg1"/>
                </a:solidFill>
                <a:sym typeface="+mn-ea"/>
              </a:rPr>
              <a:t>The good and positive people are typical of a benevolent and kind countenance, with nice-looking eyebrows and eyes</a:t>
            </a:r>
            <a:r>
              <a:rPr lang="en-US" altLang="zh-CN" sz="2000">
                <a:solidFill>
                  <a:schemeClr val="bg1"/>
                </a:solidFill>
                <a:sym typeface="+mn-ea"/>
              </a:rPr>
              <a:t>. </a:t>
            </a:r>
            <a:endParaRPr lang="en-US" altLang="zh-CN" sz="2000">
              <a:solidFill>
                <a:schemeClr val="bg1"/>
              </a:solidFill>
              <a:sym typeface="+mn-ea"/>
            </a:endParaRPr>
          </a:p>
        </p:txBody>
      </p:sp>
      <p:pic>
        <p:nvPicPr>
          <p:cNvPr id="9" name="图片 8" descr="截屏2021-06-02 下午12.35.54"/>
          <p:cNvPicPr>
            <a:picLocks noChangeAspect="1"/>
          </p:cNvPicPr>
          <p:nvPr/>
        </p:nvPicPr>
        <p:blipFill>
          <a:blip r:embed="rId3"/>
          <a:srcRect l="5719"/>
          <a:stretch>
            <a:fillRect/>
          </a:stretch>
        </p:blipFill>
        <p:spPr>
          <a:xfrm>
            <a:off x="7093585" y="2011680"/>
            <a:ext cx="2070735" cy="2724150"/>
          </a:xfrm>
          <a:prstGeom prst="rect">
            <a:avLst/>
          </a:prstGeom>
        </p:spPr>
      </p:pic>
      <p:pic>
        <p:nvPicPr>
          <p:cNvPr id="10" name="图片 9" descr="截屏2021-06-02 下午12.36.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245" y="2016760"/>
            <a:ext cx="2430145" cy="27197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3633058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-186690" y="349885"/>
            <a:ext cx="740410" cy="3600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3855" y="207645"/>
            <a:ext cx="64643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The Characters' Features</a:t>
            </a:r>
            <a:endParaRPr lang="en-US" alt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60565" y="160020"/>
            <a:ext cx="43656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The decorative designs on the shadow puppets are so important that they must match the character’s social status.  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40" y="1899920"/>
            <a:ext cx="2391410" cy="34150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l="19871" t="2849" r="13103" b="4429"/>
          <a:stretch>
            <a:fillRect/>
          </a:stretch>
        </p:blipFill>
        <p:spPr>
          <a:xfrm>
            <a:off x="7527290" y="1899920"/>
            <a:ext cx="2236470" cy="34156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828155" y="5487035"/>
            <a:ext cx="38500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solidFill>
                  <a:schemeClr val="bg1"/>
                </a:solidFill>
                <a:sym typeface="+mn-ea"/>
              </a:rPr>
              <a:t>M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ale characters are often decorated with dragons, tigers, water and clouds.</a:t>
            </a:r>
            <a:endParaRPr lang="zh-CN" altLang="en-US" sz="2400">
              <a:solidFill>
                <a:schemeClr val="bg1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9285" y="5487035"/>
            <a:ext cx="515175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Font typeface="Wingdings" panose="05000000000000000000" charset="0"/>
              <a:buNone/>
            </a:pPr>
            <a:r>
              <a:rPr lang="en-US" altLang="zh-CN" sz="2400">
                <a:solidFill>
                  <a:schemeClr val="bg1"/>
                </a:solidFill>
                <a:sym typeface="+mn-ea"/>
              </a:rPr>
              <a:t>F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emale characters are usually decorated with patte</a:t>
            </a:r>
            <a:r>
              <a:rPr lang="en-US" altLang="zh-CN" sz="2400">
                <a:solidFill>
                  <a:schemeClr val="bg1"/>
                </a:solidFill>
                <a:sym typeface="+mn-ea"/>
              </a:rPr>
              <a:t>rn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s such as flowers, grass, clouds and phoeni</a:t>
            </a:r>
            <a:r>
              <a:rPr lang="en-US" altLang="zh-CN" sz="2400">
                <a:solidFill>
                  <a:schemeClr val="bg1"/>
                </a:solidFill>
                <a:sym typeface="+mn-ea"/>
              </a:rPr>
              <a:t>x.</a:t>
            </a:r>
            <a:endParaRPr lang="en-US" altLang="zh-CN" sz="2400">
              <a:solidFill>
                <a:schemeClr val="bg1"/>
              </a:solidFill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3633058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-186690" y="349885"/>
            <a:ext cx="740410" cy="3600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3855" y="207645"/>
            <a:ext cx="64643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The Characters' Features</a:t>
            </a:r>
            <a:endParaRPr lang="en-US" alt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2110" y="989965"/>
            <a:ext cx="114484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charset="0"/>
              <a:buNone/>
            </a:pPr>
            <a:r>
              <a:rPr lang="zh-CN" altLang="en-US" sz="2400">
                <a:solidFill>
                  <a:schemeClr val="bg1"/>
                </a:solidFill>
                <a:sym typeface="+mn-ea"/>
              </a:rPr>
              <a:t>The different colors of heads can also represent different characters’ personalities. </a:t>
            </a:r>
            <a:endParaRPr lang="zh-CN" altLang="en-US" sz="2400">
              <a:solidFill>
                <a:schemeClr val="bg1"/>
              </a:solidFill>
              <a:sym typeface="+mn-ea"/>
            </a:endParaRPr>
          </a:p>
        </p:txBody>
      </p:sp>
      <p:pic>
        <p:nvPicPr>
          <p:cNvPr id="7" name="图片 6" descr="截屏2021-06-02 下午12.31.17"/>
          <p:cNvPicPr>
            <a:picLocks noChangeAspect="1"/>
          </p:cNvPicPr>
          <p:nvPr/>
        </p:nvPicPr>
        <p:blipFill>
          <a:blip r:embed="rId3"/>
          <a:srcRect b="3787"/>
          <a:stretch>
            <a:fillRect/>
          </a:stretch>
        </p:blipFill>
        <p:spPr>
          <a:xfrm>
            <a:off x="467360" y="1744980"/>
            <a:ext cx="2483485" cy="28346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87680" y="4735195"/>
            <a:ext cx="244284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  <a:sym typeface="+mn-ea"/>
              </a:rPr>
              <a:t>The black is a sign of a just, honest and selfless personality and the representative is Zhang Fei.</a:t>
            </a:r>
            <a:endParaRPr lang="zh-CN" altLang="en-US" sz="2000">
              <a:solidFill>
                <a:schemeClr val="bg1"/>
              </a:solidFill>
              <a:sym typeface="+mn-ea"/>
            </a:endParaRPr>
          </a:p>
        </p:txBody>
      </p:sp>
      <p:pic>
        <p:nvPicPr>
          <p:cNvPr id="9" name="图片 8" descr="截屏2021-06-02 下午12.32.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630" y="1744980"/>
            <a:ext cx="2736850" cy="283400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405630" y="4827905"/>
            <a:ext cx="271653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chemeClr val="bg1"/>
                </a:solidFill>
                <a:sym typeface="+mn-ea"/>
              </a:rPr>
              <a:t>The red is a symbol of a heroic and upstanding character and the representative is Guan Yu. </a:t>
            </a:r>
            <a:endParaRPr lang="zh-CN" altLang="en-US" sz="2000">
              <a:solidFill>
                <a:schemeClr val="bg1"/>
              </a:solidFill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67370" y="4820920"/>
            <a:ext cx="3653155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Font typeface="Wingdings" panose="05000000000000000000" charset="0"/>
              <a:buNone/>
            </a:pPr>
            <a:r>
              <a:rPr lang="zh-CN" altLang="en-US" sz="2000">
                <a:solidFill>
                  <a:schemeClr val="bg1"/>
                </a:solidFill>
                <a:sym typeface="+mn-ea"/>
              </a:rPr>
              <a:t>The yellow shows a brave and </a:t>
            </a:r>
            <a:r>
              <a:rPr lang="en-US" altLang="zh-CN" sz="2000">
                <a:solidFill>
                  <a:schemeClr val="bg1"/>
                </a:solidFill>
                <a:sym typeface="+mn-ea"/>
              </a:rPr>
              <a:t>ill-natured</a:t>
            </a:r>
            <a:r>
              <a:rPr lang="zh-CN" altLang="en-US" sz="2000">
                <a:solidFill>
                  <a:schemeClr val="bg1"/>
                </a:solidFill>
                <a:sym typeface="+mn-ea"/>
              </a:rPr>
              <a:t> character and is often used in fantasy plays to represent people with magic power.</a:t>
            </a:r>
            <a:endParaRPr lang="zh-CN" altLang="en-US" sz="2000">
              <a:solidFill>
                <a:schemeClr val="bg1"/>
              </a:solidFill>
              <a:sym typeface="+mn-ea"/>
            </a:endParaRPr>
          </a:p>
        </p:txBody>
      </p:sp>
      <p:pic>
        <p:nvPicPr>
          <p:cNvPr id="12" name="图片 11" descr="截屏2021-06-02 下午12.34.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7900" y="1713230"/>
            <a:ext cx="2791460" cy="284543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136635" y="1089000"/>
            <a:ext cx="7920000" cy="468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3635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2165" y="2879725"/>
            <a:ext cx="3328035" cy="3011170"/>
          </a:xfrm>
          <a:prstGeom prst="rect">
            <a:avLst/>
          </a:prstGeom>
          <a:effectLst>
            <a:outerShdw blurRad="50800" dist="38100" dir="18900000" algn="bl" rotWithShape="0">
              <a:schemeClr val="tx1">
                <a:alpha val="40000"/>
              </a:scheme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3819525" y="3874135"/>
            <a:ext cx="45548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7A72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The Situation of Contemporary Shadow Play</a:t>
            </a:r>
            <a:endParaRPr lang="zh-CN" altLang="en-US" sz="1200">
              <a:solidFill>
                <a:srgbClr val="7A72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582920" y="2571115"/>
            <a:ext cx="1026795" cy="1026795"/>
          </a:xfrm>
          <a:prstGeom prst="ellipse">
            <a:avLst/>
          </a:prstGeom>
          <a:solidFill>
            <a:srgbClr val="7A7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altLang="zh-CN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 descr="36385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324100"/>
            <a:ext cx="233680" cy="1111250"/>
          </a:xfrm>
          <a:prstGeom prst="rect">
            <a:avLst/>
          </a:prstGeom>
          <a:effectLst>
            <a:outerShdw blurRad="50800" dist="38100" dir="18900000" algn="b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490" y="2179320"/>
            <a:ext cx="1945005" cy="21069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3633058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-186690" y="349885"/>
            <a:ext cx="740410" cy="36004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63855" y="1167765"/>
            <a:ext cx="989965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algn="l">
              <a:buFont typeface="Wingdings" panose="05000000000000000000" charset="0"/>
            </a:pPr>
            <a:r>
              <a:rPr lang="en-US" altLang="zh-CN" sz="2400" b="0">
                <a:solidFill>
                  <a:schemeClr val="bg1"/>
                </a:solidFill>
                <a:latin typeface="微软雅黑" charset="0"/>
                <a:ea typeface="微软雅黑" charset="0"/>
                <a:cs typeface="Songti SC Regular" panose="02010800040101010101" charset="-122"/>
              </a:rPr>
              <a:t>I.Since 1949</a:t>
            </a:r>
            <a:r>
              <a:rPr lang="zh-CN" altLang="en-US" sz="2400" b="0">
                <a:solidFill>
                  <a:schemeClr val="bg1"/>
                </a:solidFill>
                <a:latin typeface="微软雅黑" charset="0"/>
                <a:ea typeface="微软雅黑" charset="0"/>
                <a:cs typeface="Songti SC Regular" panose="02010800040101010101" charset="-122"/>
              </a:rPr>
              <a:t>：</a:t>
            </a:r>
            <a:endParaRPr lang="en-US" altLang="zh-CN" sz="2400" b="0">
              <a:solidFill>
                <a:schemeClr val="bg1"/>
              </a:solidFill>
              <a:latin typeface="微软雅黑" charset="0"/>
              <a:ea typeface="微软雅黑" charset="0"/>
              <a:cs typeface="Songti SC Regular" panose="02010800040101010101" charset="-122"/>
            </a:endParaRPr>
          </a:p>
          <a:p>
            <a:pPr marL="0" algn="l">
              <a:buFont typeface="Wingdings" panose="05000000000000000000" charset="0"/>
            </a:pPr>
            <a:r>
              <a:rPr lang="en-US" altLang="zh-CN" sz="2400" b="0">
                <a:solidFill>
                  <a:schemeClr val="bg1"/>
                </a:solidFill>
                <a:latin typeface="微软雅黑" charset="0"/>
                <a:ea typeface="微软雅黑" charset="0"/>
                <a:cs typeface="Songti SC Regular" panose="02010800040101010101" charset="-122"/>
              </a:rPr>
              <a:t>Shadow play has undergone a series of reforms, including the organization of theatrical troupes, the compilation and creation of plays, the drawing and performing forms of shadow play. </a:t>
            </a:r>
            <a:endParaRPr lang="en-US" altLang="zh-CN" sz="2400" b="0">
              <a:solidFill>
                <a:schemeClr val="bg1"/>
              </a:solidFill>
              <a:latin typeface="微软雅黑" charset="0"/>
              <a:ea typeface="微软雅黑" charset="0"/>
              <a:cs typeface="Songti SC Regular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3855" y="269240"/>
            <a:ext cx="23545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</a:rPr>
              <a:t>20th Century</a:t>
            </a:r>
            <a:endParaRPr lang="en-US" altLang="zh-CN" sz="2800" b="1">
              <a:solidFill>
                <a:schemeClr val="bg1"/>
              </a:solidFill>
              <a:latin typeface="Arial Bold" panose="020B0604020202090204" charset="0"/>
              <a:cs typeface="Arial Bold" panose="020B060402020209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8785" y="3482340"/>
            <a:ext cx="991679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algn="l">
              <a:buFont typeface="Wingdings" panose="05000000000000000000" charset="0"/>
            </a:pPr>
            <a:r>
              <a:rPr lang="en-US" altLang="zh-CN" sz="2400">
                <a:solidFill>
                  <a:schemeClr val="bg1"/>
                </a:solidFill>
                <a:latin typeface="微软雅黑" charset="0"/>
                <a:ea typeface="微软雅黑" charset="0"/>
                <a:cs typeface="Songti SC Regular" panose="02010800040101010101" charset="-122"/>
                <a:sym typeface="+mn-ea"/>
              </a:rPr>
              <a:t>II.During the 1960s and 70s:</a:t>
            </a:r>
            <a:endParaRPr lang="en-US" altLang="zh-CN" sz="2400" b="0">
              <a:solidFill>
                <a:schemeClr val="bg1"/>
              </a:solidFill>
              <a:latin typeface="微软雅黑" charset="0"/>
              <a:ea typeface="微软雅黑" charset="0"/>
              <a:cs typeface="Songti SC Regular" panose="02010800040101010101" charset="-122"/>
            </a:endParaRPr>
          </a:p>
          <a:p>
            <a:pPr marL="0" algn="l">
              <a:buFont typeface="Wingdings" panose="05000000000000000000" charset="0"/>
            </a:pPr>
            <a:r>
              <a:rPr lang="en-US" altLang="zh-CN" sz="2400">
                <a:solidFill>
                  <a:schemeClr val="bg1"/>
                </a:solidFill>
                <a:latin typeface="微软雅黑" charset="0"/>
                <a:ea typeface="微软雅黑" charset="0"/>
                <a:cs typeface="Songti SC Regular" panose="02010800040101010101" charset="-122"/>
                <a:sym typeface="+mn-ea"/>
              </a:rPr>
              <a:t>The troupe was disbanded, and the artists were transferred to other fields. A large number of precious shadow puppet props and documents were damaged. This situation lasted until 1976.</a:t>
            </a:r>
            <a:endParaRPr lang="en-US" altLang="zh-CN" sz="2400">
              <a:solidFill>
                <a:schemeClr val="bg1"/>
              </a:solidFill>
              <a:latin typeface="微软雅黑" charset="0"/>
              <a:ea typeface="微软雅黑" charset="0"/>
              <a:cs typeface="Songti SC Regular" panose="0201080004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3633058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-190500" y="349885"/>
            <a:ext cx="740410" cy="3600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77240" y="2275840"/>
            <a:ext cx="106375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Font typeface="Wingdings" panose="05000000000000000000" charset="0"/>
            </a:pPr>
            <a:r>
              <a:rPr lang="en-US" altLang="zh-CN" sz="2400">
                <a:solidFill>
                  <a:schemeClr val="bg1"/>
                </a:solidFill>
                <a:latin typeface="微软雅黑" charset="0"/>
                <a:ea typeface="微软雅黑" charset="0"/>
                <a:cs typeface="Songti SC Regular" panose="02010800040101010101" charset="-122"/>
              </a:rPr>
              <a:t>In order to inherit Chinese excellent element and protect the ancient art forms</a:t>
            </a:r>
            <a:r>
              <a:rPr lang="zh-CN" altLang="en-US" sz="2400">
                <a:solidFill>
                  <a:schemeClr val="bg1"/>
                </a:solidFill>
                <a:latin typeface="微软雅黑" charset="0"/>
                <a:ea typeface="微软雅黑" charset="0"/>
                <a:cs typeface="Songti SC Regular" panose="02010800040101010101" charset="-122"/>
              </a:rPr>
              <a:t>：</a:t>
            </a:r>
            <a:endParaRPr lang="en-US" altLang="zh-CN" sz="2400">
              <a:solidFill>
                <a:schemeClr val="bg1"/>
              </a:solidFill>
              <a:latin typeface="微软雅黑" charset="0"/>
              <a:ea typeface="微软雅黑" charset="0"/>
              <a:cs typeface="Songti SC Regular" panose="02010800040101010101" charset="-122"/>
            </a:endParaRPr>
          </a:p>
          <a:p>
            <a:pPr marL="342900" indent="-342900" algn="l">
              <a:buFont typeface="Wingdings" panose="05000000000000000000" charset="0"/>
              <a:buChar char=""/>
            </a:pPr>
            <a:r>
              <a:rPr lang="en-US" altLang="zh-CN" sz="2400">
                <a:solidFill>
                  <a:schemeClr val="bg1"/>
                </a:solidFill>
                <a:latin typeface="微软雅黑" charset="0"/>
                <a:ea typeface="微软雅黑" charset="0"/>
                <a:cs typeface="Songti SC Regular" panose="02010800040101010101" charset="-122"/>
              </a:rPr>
              <a:t>On May 20, 2006, it was approved by the State Council to be included in the first batch of national intangible cultural heritage list. </a:t>
            </a:r>
            <a:endParaRPr lang="en-US" altLang="zh-CN" sz="2400">
              <a:solidFill>
                <a:schemeClr val="bg1"/>
              </a:solidFill>
              <a:latin typeface="微软雅黑" charset="0"/>
              <a:ea typeface="微软雅黑" charset="0"/>
              <a:cs typeface="Songti SC Regular" panose="02010800040101010101" charset="-122"/>
            </a:endParaRPr>
          </a:p>
          <a:p>
            <a:pPr marL="342900" indent="-342900" algn="l">
              <a:buFont typeface="Wingdings" panose="05000000000000000000" charset="0"/>
              <a:buChar char=""/>
            </a:pPr>
            <a:r>
              <a:rPr lang="en-US" altLang="zh-CN" sz="2400">
                <a:solidFill>
                  <a:schemeClr val="bg1"/>
                </a:solidFill>
                <a:latin typeface="微软雅黑" charset="0"/>
                <a:ea typeface="微软雅黑" charset="0"/>
                <a:cs typeface="Songti SC Regular" panose="02010800040101010101" charset="-122"/>
              </a:rPr>
              <a:t>On November 27, 2011, UNESCO included Chinese shadow play in the "Representative List of Intangible Cultural Heritage of Humanity".</a:t>
            </a:r>
            <a:endParaRPr lang="en-US" altLang="zh-CN" sz="2400">
              <a:solidFill>
                <a:schemeClr val="bg1"/>
              </a:solidFill>
              <a:latin typeface="微软雅黑" charset="0"/>
              <a:ea typeface="微软雅黑" charset="0"/>
              <a:cs typeface="Songti SC Regular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3855" y="269240"/>
            <a:ext cx="23348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</a:rPr>
              <a:t>21st Century</a:t>
            </a:r>
            <a:endParaRPr lang="en-US" altLang="zh-CN" sz="2800" b="1">
              <a:solidFill>
                <a:schemeClr val="bg1"/>
              </a:solidFill>
              <a:latin typeface="Arial Bold" panose="020B0604020202090204" charset="0"/>
              <a:cs typeface="Arial Bold" panose="020B0604020202090204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136000" y="1089000"/>
            <a:ext cx="7920000" cy="468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36385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465" y="2388870"/>
            <a:ext cx="259080" cy="1233805"/>
          </a:xfrm>
          <a:prstGeom prst="rect">
            <a:avLst/>
          </a:prstGeom>
          <a:effectLst>
            <a:outerShdw blurRad="50800" dist="38100" dir="18900000" algn="b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4487545" y="2616200"/>
            <a:ext cx="32169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4400" b="1">
                <a:solidFill>
                  <a:srgbClr val="7A72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Thanks</a:t>
            </a:r>
            <a:endParaRPr lang="en-US" b="1">
              <a:solidFill>
                <a:srgbClr val="7A72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 descr="3635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65" y="2879725"/>
            <a:ext cx="3328035" cy="3011170"/>
          </a:xfrm>
          <a:prstGeom prst="rect">
            <a:avLst/>
          </a:prstGeom>
          <a:effectLst>
            <a:outerShdw blurRad="50800" dist="38100" dir="18900000" algn="bl" rotWithShape="0">
              <a:schemeClr val="tx1">
                <a:alpha val="40000"/>
              </a:schemeClr>
            </a:outerShdw>
          </a:effectLst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136000" y="1089000"/>
            <a:ext cx="7920000" cy="468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3635280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12165" y="2879725"/>
            <a:ext cx="3328035" cy="3011170"/>
          </a:xfrm>
          <a:prstGeom prst="rect">
            <a:avLst/>
          </a:prstGeom>
          <a:effectLst>
            <a:outerShdw blurRad="50800" dist="38100" dir="18900000" algn="bl" rotWithShape="0">
              <a:schemeClr val="tx1">
                <a:alpha val="40000"/>
              </a:schemeClr>
            </a:outerShdw>
          </a:effectLst>
        </p:spPr>
      </p:pic>
      <p:pic>
        <p:nvPicPr>
          <p:cNvPr id="18" name="图片 17" descr="3633350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10430" y="1367155"/>
            <a:ext cx="734060" cy="5505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59" name="组合 58"/>
          <p:cNvGrpSpPr/>
          <p:nvPr/>
        </p:nvGrpSpPr>
        <p:grpSpPr>
          <a:xfrm>
            <a:off x="3648710" y="2309495"/>
            <a:ext cx="5193219" cy="2418715"/>
            <a:chOff x="8632" y="3331"/>
            <a:chExt cx="5858" cy="3809"/>
          </a:xfrm>
        </p:grpSpPr>
        <p:grpSp>
          <p:nvGrpSpPr>
            <p:cNvPr id="17" name="组合 16"/>
            <p:cNvGrpSpPr/>
            <p:nvPr/>
          </p:nvGrpSpPr>
          <p:grpSpPr>
            <a:xfrm>
              <a:off x="8632" y="3331"/>
              <a:ext cx="5858" cy="964"/>
              <a:chOff x="8824" y="3118"/>
              <a:chExt cx="5858" cy="964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8824" y="3118"/>
                <a:ext cx="964" cy="964"/>
              </a:xfrm>
              <a:prstGeom prst="ellipse">
                <a:avLst/>
              </a:prstGeom>
              <a:solidFill>
                <a:srgbClr val="7A72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01</a:t>
                </a:r>
                <a:endParaRPr lang="en-US" altLang="zh-CN" sz="1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0022" y="3286"/>
                <a:ext cx="466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000" b="1">
                    <a:solidFill>
                      <a:srgbClr val="7A728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The Origin of </a:t>
                </a:r>
                <a:r>
                  <a:rPr lang="en-US" altLang="zh-CN" sz="2000" b="1">
                    <a:solidFill>
                      <a:srgbClr val="7A728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Shadow Play</a:t>
                </a:r>
                <a:r>
                  <a:rPr lang="en-US" altLang="zh-CN" sz="2000" b="1">
                    <a:solidFill>
                      <a:srgbClr val="7A728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</a:t>
                </a:r>
                <a:endParaRPr lang="en-US" altLang="zh-CN" sz="2000" b="1">
                  <a:solidFill>
                    <a:srgbClr val="7A72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8632" y="4582"/>
              <a:ext cx="5858" cy="964"/>
              <a:chOff x="8824" y="3118"/>
              <a:chExt cx="5858" cy="964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8824" y="3118"/>
                <a:ext cx="964" cy="964"/>
              </a:xfrm>
              <a:prstGeom prst="ellipse">
                <a:avLst/>
              </a:prstGeom>
              <a:solidFill>
                <a:srgbClr val="7A72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02</a:t>
                </a:r>
                <a:endParaRPr lang="en-US" altLang="zh-CN" sz="1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10022" y="3299"/>
                <a:ext cx="466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>
                    <a:solidFill>
                      <a:srgbClr val="7A728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The </a:t>
                </a:r>
                <a:r>
                  <a:rPr lang="zh-CN" altLang="en-US" sz="2000" b="1">
                    <a:solidFill>
                      <a:srgbClr val="7A728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Introduction</a:t>
                </a:r>
                <a:endParaRPr lang="zh-CN" altLang="en-US" sz="2000" b="1">
                  <a:solidFill>
                    <a:srgbClr val="7A72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8632" y="5846"/>
              <a:ext cx="5745" cy="1294"/>
              <a:chOff x="8824" y="3118"/>
              <a:chExt cx="5745" cy="1294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8824" y="3118"/>
                <a:ext cx="964" cy="964"/>
              </a:xfrm>
              <a:prstGeom prst="ellipse">
                <a:avLst/>
              </a:prstGeom>
              <a:solidFill>
                <a:srgbClr val="7A72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03</a:t>
                </a:r>
                <a:endParaRPr lang="en-US" altLang="zh-CN" sz="1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10022" y="3299"/>
                <a:ext cx="4547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>
                    <a:solidFill>
                      <a:srgbClr val="7A728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The Situation of Contemporary Shadow Play</a:t>
                </a:r>
                <a:endParaRPr lang="zh-CN" altLang="en-US" sz="2000" b="1">
                  <a:solidFill>
                    <a:srgbClr val="7A72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2873375" y="1404620"/>
            <a:ext cx="17456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>
                <a:latin typeface="Lantinghei SC Extralight" panose="02000000000000000000" charset="-122"/>
                <a:ea typeface="Lantinghei SC Extralight" panose="02000000000000000000" charset="-122"/>
              </a:rPr>
              <a:t>Contents</a:t>
            </a:r>
            <a:endParaRPr lang="en-US" altLang="zh-CN" sz="2800">
              <a:latin typeface="Lantinghei SC Extralight" panose="02000000000000000000" charset="-122"/>
              <a:ea typeface="Lantinghei SC Extralight" panose="02000000000000000000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136635" y="1089000"/>
            <a:ext cx="7920000" cy="468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3635280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12165" y="2879725"/>
            <a:ext cx="3328035" cy="3011170"/>
          </a:xfrm>
          <a:prstGeom prst="rect">
            <a:avLst/>
          </a:prstGeom>
          <a:effectLst>
            <a:outerShdw blurRad="50800" dist="38100" dir="18900000" algn="bl" rotWithShape="0">
              <a:schemeClr val="tx1">
                <a:alpha val="40000"/>
              </a:schemeClr>
            </a:outerShdw>
          </a:effectLst>
        </p:spPr>
      </p:pic>
      <p:pic>
        <p:nvPicPr>
          <p:cNvPr id="18" name="图片 17" descr="3633350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517640" y="2792730"/>
            <a:ext cx="734060" cy="5505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4016375" y="3839845"/>
            <a:ext cx="4160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>
                <a:solidFill>
                  <a:srgbClr val="7A72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The Origin of Shadow Play </a:t>
            </a:r>
            <a:endParaRPr lang="zh-CN" altLang="en-US" sz="1200">
              <a:solidFill>
                <a:srgbClr val="7A72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582920" y="2571115"/>
            <a:ext cx="1026795" cy="1026795"/>
          </a:xfrm>
          <a:prstGeom prst="ellipse">
            <a:avLst/>
          </a:prstGeom>
          <a:solidFill>
            <a:srgbClr val="7A7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altLang="zh-CN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 descr="3638570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8800" y="2324100"/>
            <a:ext cx="233680" cy="1111250"/>
          </a:xfrm>
          <a:prstGeom prst="rect">
            <a:avLst/>
          </a:prstGeom>
          <a:effectLst>
            <a:outerShdw blurRad="50800" dist="38100" dir="18900000" algn="b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9145" y="2157095"/>
            <a:ext cx="1657350" cy="214312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3633058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-186690" y="361315"/>
            <a:ext cx="740410" cy="360045"/>
          </a:xfrm>
          <a:prstGeom prst="rect">
            <a:avLst/>
          </a:prstGeom>
        </p:spPr>
      </p:pic>
      <p:pic>
        <p:nvPicPr>
          <p:cNvPr id="3" name="图片 2" descr="截屏2021-06-02 下午12.54.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" y="1367790"/>
            <a:ext cx="10058400" cy="338455"/>
          </a:xfrm>
          <a:prstGeom prst="rect">
            <a:avLst/>
          </a:prstGeom>
        </p:spPr>
      </p:pic>
      <p:pic>
        <p:nvPicPr>
          <p:cNvPr id="6" name="图片 5" descr="截屏2021-06-02 下午12.54.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20" y="4688840"/>
            <a:ext cx="10057765" cy="1140460"/>
          </a:xfrm>
          <a:prstGeom prst="rect">
            <a:avLst/>
          </a:prstGeom>
        </p:spPr>
      </p:pic>
      <p:pic>
        <p:nvPicPr>
          <p:cNvPr id="7" name="图片 6" descr="截屏2021-06-02 下午1.12.0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855" y="1707515"/>
            <a:ext cx="10058400" cy="1947545"/>
          </a:xfrm>
          <a:prstGeom prst="rect">
            <a:avLst/>
          </a:prstGeom>
        </p:spPr>
      </p:pic>
      <p:pic>
        <p:nvPicPr>
          <p:cNvPr id="8" name="图片 7" descr="截屏2021-06-02 下午1.13.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490" y="3656330"/>
            <a:ext cx="10057765" cy="107188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136635" y="1089000"/>
            <a:ext cx="7920000" cy="468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3635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2165" y="2879725"/>
            <a:ext cx="3328035" cy="3011170"/>
          </a:xfrm>
          <a:prstGeom prst="rect">
            <a:avLst/>
          </a:prstGeom>
          <a:effectLst>
            <a:outerShdw blurRad="50800" dist="38100" dir="18900000" algn="bl" rotWithShape="0">
              <a:schemeClr val="tx1">
                <a:alpha val="40000"/>
              </a:schemeClr>
            </a:outerShdw>
          </a:effectLst>
        </p:spPr>
      </p:pic>
      <p:pic>
        <p:nvPicPr>
          <p:cNvPr id="18" name="图片 17" descr="36333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528435" y="2809240"/>
            <a:ext cx="734060" cy="5505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4623118" y="3839845"/>
            <a:ext cx="2945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7A72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Introduction</a:t>
            </a:r>
            <a:endParaRPr lang="zh-CN" altLang="en-US" sz="1200">
              <a:solidFill>
                <a:srgbClr val="7A72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593715" y="2571115"/>
            <a:ext cx="1026795" cy="1026795"/>
          </a:xfrm>
          <a:prstGeom prst="ellipse">
            <a:avLst/>
          </a:prstGeom>
          <a:solidFill>
            <a:srgbClr val="7A7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altLang="zh-CN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 descr="36385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230" y="2324100"/>
            <a:ext cx="233680" cy="1111250"/>
          </a:xfrm>
          <a:prstGeom prst="rect">
            <a:avLst/>
          </a:prstGeom>
          <a:effectLst>
            <a:outerShdw blurRad="50800" dist="38100" dir="18900000" algn="b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pic>
        <p:nvPicPr>
          <p:cNvPr id="8" name="图片 7" descr="截屏2021-06-02 下午12.52.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610" y="2132330"/>
            <a:ext cx="1619885" cy="23825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3810" y="160020"/>
            <a:ext cx="4839335" cy="740410"/>
            <a:chOff x="6" y="252"/>
            <a:chExt cx="7621" cy="1166"/>
          </a:xfrm>
        </p:grpSpPr>
        <p:pic>
          <p:nvPicPr>
            <p:cNvPr id="28" name="图片 27" descr="3633058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 rot="16200000">
              <a:off x="-294" y="551"/>
              <a:ext cx="1166" cy="567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573" y="327"/>
              <a:ext cx="7054" cy="101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Translation Version</a:t>
              </a:r>
              <a:r>
                <a:rPr lang="en-US" altLang="zh-CN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  </a:t>
              </a:r>
              <a:endPara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732915" y="2965450"/>
            <a:ext cx="26739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28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</a:rPr>
              <a:t>Shadow Puppets</a:t>
            </a:r>
            <a:endParaRPr lang="en-US" altLang="zh-CN" sz="28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ngti SC Regular" panose="02010800040101010101" charset="-122"/>
              <a:ea typeface="Songti SC Regular" panose="02010800040101010101" charset="-122"/>
              <a:cs typeface="Songti SC Regular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32915" y="4213860"/>
            <a:ext cx="36163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l"/>
            <a:r>
              <a:rPr lang="en-US" altLang="zh-CN" sz="28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  <a:sym typeface="+mn-ea"/>
              </a:rPr>
              <a:t>Lamp and Shadow Play</a:t>
            </a:r>
            <a:endParaRPr lang="en-US" altLang="zh-CN" sz="28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ngti SC Regular" panose="02010800040101010101" charset="-122"/>
              <a:ea typeface="Songti SC Regular" panose="02010800040101010101" charset="-122"/>
              <a:cs typeface="Songti SC Regular" panose="020108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32915" y="1717040"/>
            <a:ext cx="2037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28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</a:rPr>
              <a:t>Shadow</a:t>
            </a:r>
            <a:r>
              <a:rPr lang="en-US" altLang="zh-CN" sz="28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  <a:sym typeface="+mn-ea"/>
              </a:rPr>
              <a:t> Play</a:t>
            </a:r>
            <a:endParaRPr lang="en-US" altLang="zh-CN" sz="28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ngti SC Regular" panose="02010800040101010101" charset="-122"/>
              <a:ea typeface="Songti SC Regular" panose="02010800040101010101" charset="-122"/>
              <a:cs typeface="Songti SC Regular" panose="02010800040101010101" charset="-122"/>
            </a:endParaRPr>
          </a:p>
        </p:txBody>
      </p:sp>
      <p:sp>
        <p:nvSpPr>
          <p:cNvPr id="7" name="右大括号 6"/>
          <p:cNvSpPr/>
          <p:nvPr/>
        </p:nvSpPr>
        <p:spPr>
          <a:xfrm>
            <a:off x="4406900" y="1819910"/>
            <a:ext cx="410210" cy="1574165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8" name="文本框 7"/>
          <p:cNvSpPr txBox="1"/>
          <p:nvPr/>
        </p:nvSpPr>
        <p:spPr>
          <a:xfrm>
            <a:off x="5114290" y="2346325"/>
            <a:ext cx="3399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literal translation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32915" y="5462270"/>
            <a:ext cx="41459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l"/>
            <a:r>
              <a:rPr lang="en-US" altLang="zh-CN" sz="28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  <a:sym typeface="+mn-ea"/>
              </a:rPr>
              <a:t>Lamp and Shadow Puppets</a:t>
            </a:r>
            <a:endParaRPr lang="en-US" altLang="zh-CN" sz="28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ngti SC Regular" panose="02010800040101010101" charset="-122"/>
              <a:ea typeface="Songti SC Regular" panose="02010800040101010101" charset="-122"/>
              <a:cs typeface="Songti SC Regular" panose="02010800040101010101" charset="-122"/>
              <a:sym typeface="+mn-ea"/>
            </a:endParaRPr>
          </a:p>
        </p:txBody>
      </p:sp>
      <p:cxnSp>
        <p:nvCxnSpPr>
          <p:cNvPr id="10" name="直接连接符 9"/>
          <p:cNvCxnSpPr>
            <a:stCxn id="3" idx="3"/>
          </p:cNvCxnSpPr>
          <p:nvPr/>
        </p:nvCxnSpPr>
        <p:spPr>
          <a:xfrm>
            <a:off x="5349240" y="4474845"/>
            <a:ext cx="694690" cy="254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180455" y="3997960"/>
            <a:ext cx="370586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</a:rPr>
              <a:t>A combination of 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literal </a:t>
            </a:r>
            <a:r>
              <a:rPr lang="en-US" altLang="zh-CN" sz="2800">
                <a:solidFill>
                  <a:schemeClr val="bg1"/>
                </a:solidFill>
              </a:rPr>
              <a:t>translation</a:t>
            </a:r>
            <a:r>
              <a:rPr lang="zh-CN" altLang="en-US" sz="2800">
                <a:solidFill>
                  <a:schemeClr val="bg1"/>
                </a:solidFill>
              </a:rPr>
              <a:t> </a:t>
            </a:r>
            <a:r>
              <a:rPr lang="en-US" altLang="zh-CN" sz="2800">
                <a:solidFill>
                  <a:schemeClr val="bg1"/>
                </a:solidFill>
              </a:rPr>
              <a:t>and 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liberal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translation</a:t>
            </a:r>
            <a:r>
              <a:rPr lang="en-US" altLang="zh-CN" sz="2800">
                <a:solidFill>
                  <a:schemeClr val="bg1"/>
                </a:solidFill>
              </a:rPr>
              <a:t> </a:t>
            </a:r>
            <a:endParaRPr lang="en-US" altLang="zh-CN" sz="2800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0" grpId="0"/>
      <p:bldP spid="7" grpId="0" animBg="1"/>
      <p:bldP spid="3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3633058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-186690" y="349885"/>
            <a:ext cx="740410" cy="3600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63855" y="207645"/>
            <a:ext cx="64306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Definition and Status</a:t>
            </a:r>
            <a:endParaRPr lang="en-US" altLang="zh-CN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11860" y="1192530"/>
            <a:ext cx="831469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Wingdings" panose="05000000000000000000" charset="0"/>
              <a:buChar char=""/>
            </a:pPr>
            <a:r>
              <a:rPr lang="en-US" altLang="zh-CN" sz="2800">
                <a:solidFill>
                  <a:schemeClr val="bg1"/>
                </a:solidFill>
                <a:sym typeface="+mn-ea"/>
              </a:rPr>
              <a:t>Definition:</a:t>
            </a:r>
            <a:endParaRPr lang="en-US" altLang="zh-CN" sz="2800">
              <a:solidFill>
                <a:schemeClr val="bg1"/>
              </a:solidFill>
              <a:sym typeface="+mn-ea"/>
            </a:endParaRPr>
          </a:p>
          <a:p>
            <a:r>
              <a:rPr lang="zh-CN" altLang="en-US" sz="2800">
                <a:solidFill>
                  <a:schemeClr val="bg1"/>
                </a:solidFill>
                <a:sym typeface="+mn-ea"/>
              </a:rPr>
              <a:t>Shadow Play </a:t>
            </a:r>
            <a:r>
              <a:rPr lang="zh-CN" altLang="en-US" sz="2800">
                <a:solidFill>
                  <a:schemeClr val="bg1"/>
                </a:solidFill>
              </a:rPr>
              <a:t>is an ancient form of storytelling and entertainment which uses flat articulated cut-out figures which are held between a source of light and a translucent screen or scrim. 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1860" y="3769360"/>
            <a:ext cx="838327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"/>
            </a:pPr>
            <a:r>
              <a:rPr lang="en-US" altLang="zh-CN" sz="2800">
                <a:solidFill>
                  <a:schemeClr val="bg1"/>
                </a:solidFill>
              </a:rPr>
              <a:t>Status:</a:t>
            </a:r>
            <a:endParaRPr lang="en-US" altLang="zh-CN" sz="2800">
              <a:solidFill>
                <a:schemeClr val="bg1"/>
              </a:solidFill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2800">
                <a:solidFill>
                  <a:schemeClr val="bg1"/>
                </a:solidFill>
              </a:rPr>
              <a:t>It is considered as “precursor of movie” because it was the earliest moving part of form dubbed with human voice in the world.</a:t>
            </a:r>
            <a:endParaRPr lang="zh-CN" altLang="en-US" sz="2800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3633058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-186690" y="349885"/>
            <a:ext cx="740410" cy="3600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3855" y="207645"/>
            <a:ext cx="64643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微软雅黑" charset="0"/>
                <a:ea typeface="微软雅黑" charset="0"/>
                <a:cs typeface="Songti SC Regular" panose="02010800040101010101" charset="-122"/>
                <a:sym typeface="+mn-ea"/>
              </a:rPr>
              <a:t>Performing form</a:t>
            </a:r>
            <a:endParaRPr lang="en-US" altLang="zh-CN" sz="3600" b="1">
              <a:solidFill>
                <a:schemeClr val="bg1"/>
              </a:solidFill>
              <a:latin typeface="微软雅黑" charset="0"/>
              <a:ea typeface="微软雅黑" charset="0"/>
              <a:cs typeface="Songti SC Regular" panose="02010800040101010101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4615" y="1659890"/>
            <a:ext cx="575627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 algn="l">
              <a:buFont typeface="Wingdings" panose="05000000000000000000" charset="0"/>
              <a:buChar char=""/>
            </a:pPr>
            <a:r>
              <a:rPr lang="en-US" altLang="zh-CN" sz="2800" b="0">
                <a:solidFill>
                  <a:schemeClr val="bg1"/>
                </a:solidFill>
                <a:latin typeface="微软雅黑" charset="0"/>
                <a:ea typeface="微软雅黑" charset="0"/>
                <a:cs typeface="Songti SC Regular" panose="02010800040101010101" charset="-122"/>
              </a:rPr>
              <a:t>During a play, puppeteers hide behind the white screen and move puppets, while narrating the story, usually through singing.Performances are accompanied by musicians playing percussion and stringed instruments.</a:t>
            </a:r>
            <a:endParaRPr lang="en-US" altLang="zh-CN" sz="2800" b="0">
              <a:solidFill>
                <a:schemeClr val="bg1"/>
              </a:solidFill>
              <a:latin typeface="微软雅黑" charset="0"/>
              <a:ea typeface="微软雅黑" charset="0"/>
              <a:cs typeface="Songti SC Regular" panose="02010800040101010101" charset="-122"/>
              <a:sym typeface="+mn-ea"/>
            </a:endParaRPr>
          </a:p>
        </p:txBody>
      </p:sp>
      <p:pic>
        <p:nvPicPr>
          <p:cNvPr id="5" name="图片 4" descr="截屏2021-06-02 下午12.24.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910" y="1399540"/>
            <a:ext cx="6054090" cy="44386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3633058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-186690" y="349885"/>
            <a:ext cx="740410" cy="3600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3855" y="207645"/>
            <a:ext cx="79698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The foundation and development</a:t>
            </a:r>
            <a:endParaRPr lang="en-US" alt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75310" y="3963035"/>
            <a:ext cx="1104138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>
              <a:buFont typeface="Wingdings" panose="05000000000000000000" charset="0"/>
              <a:buNone/>
            </a:pPr>
            <a:r>
              <a:rPr lang="en-US" altLang="zh-CN" sz="2800" b="0">
                <a:solidFill>
                  <a:schemeClr val="bg1"/>
                </a:solidFill>
                <a:latin typeface="微软雅黑" charset="0"/>
                <a:ea typeface="微软雅黑" charset="0"/>
                <a:cs typeface="Songti SC Regular" panose="02010800040101010101" charset="-122"/>
              </a:rPr>
              <a:t>It also has absorbed the best parts of local operas, folk songs and emerged into many schools. The well-known ones include Tangshan Shadow Play, Beijing Shadow Play as well as Shaanxi, Shanxi and Hunan Shadow Play.</a:t>
            </a:r>
            <a:endParaRPr lang="en-US" altLang="zh-CN" sz="2800" b="0">
              <a:solidFill>
                <a:schemeClr val="bg1"/>
              </a:solidFill>
              <a:latin typeface="微软雅黑" charset="0"/>
              <a:ea typeface="微软雅黑" charset="0"/>
              <a:cs typeface="Songti SC Regular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5310" y="1816735"/>
            <a:ext cx="1071118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Font typeface="Wingdings" panose="05000000000000000000" charset="0"/>
            </a:pPr>
            <a:r>
              <a:rPr lang="en-US" altLang="zh-CN" sz="2800">
                <a:solidFill>
                  <a:schemeClr val="bg1"/>
                </a:solidFill>
                <a:latin typeface="微软雅黑" charset="0"/>
                <a:ea typeface="微软雅黑" charset="0"/>
                <a:cs typeface="Songti SC Regular" panose="02010800040101010101" charset="-122"/>
                <a:sym typeface="+mn-ea"/>
              </a:rPr>
              <a:t>It combines traditional Chinese plastic art and performing art as well as the arts of painting, paper cutting, local opera, and so on.</a:t>
            </a:r>
            <a:endParaRPr lang="en-US" altLang="zh-CN" sz="2800">
              <a:solidFill>
                <a:schemeClr val="bg1"/>
              </a:solidFill>
              <a:latin typeface="微软雅黑" charset="0"/>
              <a:ea typeface="微软雅黑" charset="0"/>
              <a:cs typeface="Songti SC Regular" panose="0201080004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0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3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4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7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8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1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2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3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4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5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6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7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8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3768</Words>
  <Application>WPS 文字</Application>
  <PresentationFormat>宽屏</PresentationFormat>
  <Paragraphs>122</Paragraphs>
  <Slides>17</Slides>
  <Notes>19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6" baseType="lpstr">
      <vt:lpstr>Arial</vt:lpstr>
      <vt:lpstr>方正书宋_GBK</vt:lpstr>
      <vt:lpstr>Wingdings</vt:lpstr>
      <vt:lpstr>微软雅黑</vt:lpstr>
      <vt:lpstr>汉仪旗黑</vt:lpstr>
      <vt:lpstr>Playlist</vt:lpstr>
      <vt:lpstr>苹方-简</vt:lpstr>
      <vt:lpstr>GenRyuMin JP SemiBold</vt:lpstr>
      <vt:lpstr>思源黑体 CN Light</vt:lpstr>
      <vt:lpstr>Lantinghei SC Extralight</vt:lpstr>
      <vt:lpstr>Songti SC Regular</vt:lpstr>
      <vt:lpstr>Wingdings</vt:lpstr>
      <vt:lpstr>微软雅黑</vt:lpstr>
      <vt:lpstr>Arial Bold</vt:lpstr>
      <vt:lpstr>冬青黑体简体中文</vt:lpstr>
      <vt:lpstr>宋体</vt:lpstr>
      <vt:lpstr>Arial Unicode MS</vt:lpstr>
      <vt:lpstr>汉仪书宋二KW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yang</cp:lastModifiedBy>
  <cp:revision>74</cp:revision>
  <dcterms:created xsi:type="dcterms:W3CDTF">2021-06-02T07:53:27Z</dcterms:created>
  <dcterms:modified xsi:type="dcterms:W3CDTF">2021-06-02T07:53:27Z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2052-3.4.2.5348</vt:lpwstr>
  </property>
</Properties>
</file>