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4.svg" ContentType="image/svg+xml"/>
  <Override PartName="/ppt/media/image6.svg" ContentType="image/svg+xml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3"/>
    <p:sldId id="274" r:id="rId4"/>
    <p:sldId id="275" r:id="rId5"/>
    <p:sldId id="272" r:id="rId6"/>
    <p:sldId id="269" r:id="rId7"/>
    <p:sldId id="268" r:id="rId8"/>
    <p:sldId id="267" r:id="rId9"/>
    <p:sldId id="266" r:id="rId10"/>
    <p:sldId id="265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6.jpeg"/><Relationship Id="rId13" Type="http://schemas.openxmlformats.org/officeDocument/2006/relationships/image" Target="../media/image25.jpeg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tags" Target="../tags/tag11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8.jpeg"/><Relationship Id="rId13" Type="http://schemas.openxmlformats.org/officeDocument/2006/relationships/image" Target="../media/image27.jpeg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tags" Target="../tags/tag1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78.xml"/><Relationship Id="rId2" Type="http://schemas.openxmlformats.org/officeDocument/2006/relationships/tags" Target="../tags/tag63.xml"/><Relationship Id="rId19" Type="http://schemas.openxmlformats.org/officeDocument/2006/relationships/tags" Target="../tags/tag77.xml"/><Relationship Id="rId18" Type="http://schemas.openxmlformats.org/officeDocument/2006/relationships/image" Target="../media/image7.svg"/><Relationship Id="rId17" Type="http://schemas.openxmlformats.org/officeDocument/2006/relationships/tags" Target="../tags/tag76.xml"/><Relationship Id="rId16" Type="http://schemas.openxmlformats.org/officeDocument/2006/relationships/image" Target="../media/image6.svg"/><Relationship Id="rId15" Type="http://schemas.openxmlformats.org/officeDocument/2006/relationships/image" Target="../media/image5.png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94.xml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tags" Target="../tags/tag7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70171" y="78730"/>
            <a:ext cx="7846785" cy="995886"/>
            <a:chOff x="5641" y="3614"/>
            <a:chExt cx="4932" cy="1909"/>
          </a:xfrm>
        </p:grpSpPr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5641" y="3614"/>
              <a:ext cx="4932" cy="1909"/>
            </a:xfrm>
            <a:prstGeom prst="rect">
              <a:avLst/>
            </a:prstGeom>
            <a:solidFill>
              <a:srgbClr val="9C3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cs typeface="思源黑体 CN Normal" panose="020B0400000000000000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5818" y="3758"/>
              <a:ext cx="4754" cy="141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p>
              <a:pPr algn="l"/>
              <a:r>
                <a:rPr lang="en-US" altLang="zh-CN" sz="2400" b="1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1980s–2000s</a:t>
              </a:r>
              <a:r>
                <a:rPr lang="zh-CN" altLang="en-US" sz="2400" b="1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：</a:t>
              </a:r>
              <a:endParaRPr lang="zh-CN" altLang="en-US" sz="2400" b="1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  <a:p>
              <a:pPr algn="l"/>
              <a:r>
                <a:rPr lang="en-US" altLang="zh-CN" sz="2400" b="1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Golden Age of Hong Kong and Taiwan Horror Films</a:t>
              </a:r>
              <a:endParaRPr lang="en-US" altLang="zh-CN" sz="2400" b="1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  <p:pic>
        <p:nvPicPr>
          <p:cNvPr id="2" name="图片 1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3822" y="1919156"/>
            <a:ext cx="3419265" cy="4299689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6"/>
          <a:stretch>
            <a:fillRect/>
          </a:stretch>
        </p:blipFill>
        <p:spPr>
          <a:xfrm>
            <a:off x="4486685" y="1919156"/>
            <a:ext cx="3217783" cy="429884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93668" y="1251219"/>
            <a:ext cx="5205511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i="1">
                <a:solidFill>
                  <a:srgbClr val="06071F"/>
                </a:solidFill>
                <a:latin typeface="Times New Roman" panose="02020603050405020304"/>
                <a:ea typeface="Segoe UI" panose="020B0502040204020203"/>
              </a:rPr>
              <a:t>Zombie series starring Lam Ching-ying</a:t>
            </a:r>
            <a:endParaRPr lang="en-US" altLang="zh-CN" sz="2400" b="1" i="1">
              <a:solidFill>
                <a:srgbClr val="06071F"/>
              </a:solidFill>
              <a:latin typeface="Times New Roman" panose="02020603050405020304"/>
              <a:ea typeface="Segoe UI" panose="020B0502040204020203"/>
            </a:endParaRPr>
          </a:p>
        </p:txBody>
      </p:sp>
      <p:pic>
        <p:nvPicPr>
          <p:cNvPr id="9" name="图片 8"/>
          <p:cNvPicPr/>
          <p:nvPr/>
        </p:nvPicPr>
        <p:blipFill>
          <a:blip r:embed="rId7"/>
          <a:stretch>
            <a:fillRect/>
          </a:stretch>
        </p:blipFill>
        <p:spPr>
          <a:xfrm>
            <a:off x="8148067" y="1919156"/>
            <a:ext cx="3318524" cy="43039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37049" y="105820"/>
            <a:ext cx="7314297" cy="605292"/>
          </a:xfrm>
          <a:prstGeom prst="rect">
            <a:avLst/>
          </a:prstGeom>
          <a:solidFill>
            <a:srgbClr val="9C3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418954" y="237884"/>
            <a:ext cx="6763185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l"/>
            <a:r>
              <a:rPr lang="en-US" altLang="zh-CN" sz="2400" b="1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2000s–2010s</a:t>
            </a:r>
            <a:r>
              <a:rPr lang="zh-CN" altLang="en-US" sz="2400" b="1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：</a:t>
            </a:r>
            <a:r>
              <a:rPr lang="en-US" altLang="zh-CN" sz="2400" b="1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Modern Transformation Stage </a:t>
            </a:r>
            <a:endParaRPr lang="en-US" altLang="zh-CN" sz="2400" b="1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2719910" y="1731220"/>
            <a:ext cx="6831757" cy="42201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70812" y="976086"/>
            <a:ext cx="3729953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6071F"/>
                </a:solidFill>
                <a:latin typeface="Times New Roman" panose="02020603050405020304"/>
                <a:ea typeface="Segoe UI" panose="020B0502040204020203"/>
              </a:rPr>
              <a:t> </a:t>
            </a:r>
            <a:r>
              <a:rPr lang="en-US" altLang="zh-CN" sz="2400" b="1" i="1">
                <a:solidFill>
                  <a:srgbClr val="06071F"/>
                </a:solidFill>
                <a:latin typeface="Times New Roman" panose="02020603050405020304"/>
                <a:ea typeface="Segoe UI" panose="020B0502040204020203"/>
              </a:rPr>
              <a:t>Inner Senses</a:t>
            </a:r>
            <a:r>
              <a:rPr lang="en-US" altLang="zh-CN" sz="2400" b="1" i="1">
                <a:solidFill>
                  <a:srgbClr val="06071F"/>
                </a:solidFill>
                <a:latin typeface="Times New Roman" panose="02020603050405020304"/>
                <a:ea typeface="宋体" panose="02010600030101010101" pitchFamily="2" charset="-122"/>
              </a:rPr>
              <a:t> </a:t>
            </a:r>
            <a:r>
              <a:rPr lang="zh-CN" altLang="en-US" sz="2400" b="1" i="1">
                <a:solidFill>
                  <a:srgbClr val="06071F"/>
                </a:solidFill>
                <a:latin typeface="Times New Roman" panose="02020603050405020304"/>
                <a:ea typeface="宋体" panose="02010600030101010101" pitchFamily="2" charset="-122"/>
              </a:rPr>
              <a:t>（异度空间）</a:t>
            </a:r>
            <a:endParaRPr lang="zh-CN" altLang="en-US" sz="2400" b="1" i="1">
              <a:solidFill>
                <a:srgbClr val="06071F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矩形 18"/>
          <p:cNvSpPr/>
          <p:nvPr>
            <p:custDataLst>
              <p:tags r:id="rId1"/>
            </p:custDataLst>
          </p:nvPr>
        </p:nvSpPr>
        <p:spPr>
          <a:xfrm>
            <a:off x="76943" y="74497"/>
            <a:ext cx="7315144" cy="605292"/>
          </a:xfrm>
          <a:prstGeom prst="rect">
            <a:avLst/>
          </a:prstGeom>
          <a:solidFill>
            <a:srgbClr val="9C3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2"/>
            </p:custDataLst>
          </p:nvPr>
        </p:nvSpPr>
        <p:spPr>
          <a:xfrm>
            <a:off x="332605" y="200635"/>
            <a:ext cx="7522551" cy="738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l"/>
            <a:r>
              <a:rPr lang="en-US" altLang="zh-CN" sz="2400" b="1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2020s to Present</a:t>
            </a:r>
            <a:r>
              <a:rPr lang="zh-CN" altLang="en-US" sz="2400" b="1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：</a:t>
            </a:r>
            <a:r>
              <a:rPr lang="en-US" altLang="zh-CN" sz="2400" b="1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Recent Rise and Diversification</a:t>
            </a:r>
            <a:endParaRPr lang="en-US" altLang="zh-CN" sz="2400" b="1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804776" y="1568680"/>
            <a:ext cx="3859477" cy="49583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24249" y="965927"/>
            <a:ext cx="2220533" cy="46037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en-US" altLang="zh-CN" sz="2400" b="1" i="1">
                <a:solidFill>
                  <a:srgbClr val="06071F"/>
                </a:solidFill>
                <a:latin typeface="Times New Roman" panose="02020603050405020304"/>
                <a:ea typeface="Segoe UI" panose="020B0502040204020203"/>
              </a:rPr>
              <a:t>Incantation</a:t>
            </a:r>
            <a:r>
              <a:rPr lang="en-US" altLang="zh-CN" sz="2400" b="1">
                <a:solidFill>
                  <a:srgbClr val="06071F"/>
                </a:solidFill>
                <a:latin typeface="Times New Roman" panose="02020603050405020304"/>
                <a:ea typeface="宋体" panose="02010600030101010101" pitchFamily="2" charset="-122"/>
              </a:rPr>
              <a:t> </a:t>
            </a:r>
            <a:r>
              <a:rPr lang="en-US" altLang="zh-CN" sz="2400" b="1">
                <a:solidFill>
                  <a:srgbClr val="06071F"/>
                </a:solidFill>
                <a:latin typeface="Times New Roman" panose="02020603050405020304"/>
                <a:ea typeface="Times New Roman" panose="02020603050405020304"/>
              </a:rPr>
              <a:t>(</a:t>
            </a:r>
            <a:r>
              <a:rPr lang="zh-CN" altLang="en-US" sz="2400" b="1">
                <a:solidFill>
                  <a:srgbClr val="06071F"/>
                </a:solidFill>
                <a:latin typeface="Times New Roman" panose="02020603050405020304"/>
                <a:ea typeface="宋体" panose="02010600030101010101" pitchFamily="2" charset="-122"/>
              </a:rPr>
              <a:t>咒</a:t>
            </a:r>
            <a:r>
              <a:rPr lang="en-US" altLang="zh-CN" sz="2400" b="1">
                <a:solidFill>
                  <a:srgbClr val="06071F"/>
                </a:solidFill>
                <a:latin typeface="Times New Roman" panose="02020603050405020304"/>
                <a:ea typeface="Times New Roman" panose="02020603050405020304"/>
              </a:rPr>
              <a:t>)</a:t>
            </a:r>
            <a:endParaRPr lang="en-US" altLang="zh-CN" sz="2400" b="1">
              <a:solidFill>
                <a:srgbClr val="06071F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43726" y="965927"/>
            <a:ext cx="4283604" cy="46037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en-US" altLang="zh-CN" sz="2400" b="1" i="1">
                <a:solidFill>
                  <a:srgbClr val="06071F"/>
                </a:solidFill>
                <a:latin typeface="Times New Roman" panose="02020603050405020304"/>
                <a:ea typeface="Segoe UI" panose="020B0502040204020203"/>
              </a:rPr>
              <a:t>The Bridge of Ghosts</a:t>
            </a:r>
            <a:r>
              <a:rPr lang="zh-CN" altLang="en-US" sz="2400" b="1" i="0">
                <a:solidFill>
                  <a:srgbClr val="06071F"/>
                </a:solidFill>
                <a:latin typeface="Times New Roman" panose="02020603050405020304"/>
                <a:ea typeface="宋体" panose="02010600030101010101" pitchFamily="2" charset="-122"/>
              </a:rPr>
              <a:t>（女鬼桥）</a:t>
            </a:r>
            <a:endParaRPr lang="zh-CN" altLang="en-US" sz="2400" b="1" i="0">
              <a:solidFill>
                <a:srgbClr val="06071F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6907007" y="1568680"/>
            <a:ext cx="3757043" cy="49574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直角三角形 6"/>
          <p:cNvSpPr/>
          <p:nvPr/>
        </p:nvSpPr>
        <p:spPr>
          <a:xfrm flipH="1">
            <a:off x="11277807" y="5943713"/>
            <a:ext cx="914287" cy="914287"/>
          </a:xfrm>
          <a:prstGeom prst="rtTriangle">
            <a:avLst/>
          </a:prstGeom>
          <a:solidFill>
            <a:srgbClr val="9C3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bg1"/>
              </a:solidFill>
              <a:cs typeface="思源黑体 CN Normal" panose="020B0400000000000000" charset="-122"/>
            </a:endParaRPr>
          </a:p>
        </p:txBody>
      </p:sp>
      <p:sp>
        <p:nvSpPr>
          <p:cNvPr id="37" name="直角三角形 36"/>
          <p:cNvSpPr/>
          <p:nvPr/>
        </p:nvSpPr>
        <p:spPr>
          <a:xfrm flipV="1">
            <a:off x="-94" y="0"/>
            <a:ext cx="914287" cy="914287"/>
          </a:xfrm>
          <a:prstGeom prst="rtTriangle">
            <a:avLst/>
          </a:prstGeom>
          <a:solidFill>
            <a:srgbClr val="9C333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bg1"/>
              </a:solidFill>
              <a:cs typeface="思源黑体 CN Normal" panose="020B0400000000000000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1"/>
            </p:custDataLst>
          </p:nvPr>
        </p:nvGrpSpPr>
        <p:grpSpPr>
          <a:xfrm>
            <a:off x="518002" y="3150058"/>
            <a:ext cx="3639371" cy="834372"/>
            <a:chOff x="7957" y="2018"/>
            <a:chExt cx="5939" cy="1463"/>
          </a:xfrm>
        </p:grpSpPr>
        <p:sp>
          <p:nvSpPr>
            <p:cNvPr id="12" name="矩形 11"/>
            <p:cNvSpPr/>
            <p:nvPr>
              <p:custDataLst>
                <p:tags r:id="rId2"/>
              </p:custDataLst>
            </p:nvPr>
          </p:nvSpPr>
          <p:spPr>
            <a:xfrm>
              <a:off x="7957" y="2018"/>
              <a:ext cx="5939" cy="1463"/>
            </a:xfrm>
            <a:prstGeom prst="rect">
              <a:avLst/>
            </a:prstGeom>
            <a:noFill/>
            <a:ln w="0">
              <a:solidFill>
                <a:srgbClr val="9C33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cs typeface="思源黑体 CN Normal" panose="020B0400000000000000" charset="-122"/>
              </a:endParaRPr>
            </a:p>
          </p:txBody>
        </p:sp>
        <p:pic>
          <p:nvPicPr>
            <p:cNvPr id="89" name="图片 88" descr="小图标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4150" t="38698" r="40238" b="34195"/>
            <a:stretch>
              <a:fillRect/>
            </a:stretch>
          </p:blipFill>
          <p:spPr>
            <a:xfrm>
              <a:off x="8300" y="2451"/>
              <a:ext cx="616" cy="591"/>
            </a:xfrm>
            <a:prstGeom prst="rect">
              <a:avLst/>
            </a:prstGeom>
          </p:spPr>
        </p:pic>
        <p:sp>
          <p:nvSpPr>
            <p:cNvPr id="18" name="椭圆 17"/>
            <p:cNvSpPr/>
            <p:nvPr>
              <p:custDataLst>
                <p:tags r:id="rId6"/>
              </p:custDataLst>
            </p:nvPr>
          </p:nvSpPr>
          <p:spPr>
            <a:xfrm>
              <a:off x="8248" y="2386"/>
              <a:ext cx="720" cy="720"/>
            </a:xfrm>
            <a:prstGeom prst="ellipse">
              <a:avLst/>
            </a:prstGeom>
            <a:noFill/>
            <a:ln w="0">
              <a:solidFill>
                <a:srgbClr val="9C33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cs typeface="思源黑体 CN Normal" panose="020B04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7"/>
              </p:custDataLst>
            </p:nvPr>
          </p:nvSpPr>
          <p:spPr>
            <a:xfrm>
              <a:off x="9472" y="2128"/>
              <a:ext cx="3461" cy="9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p>
              <a:pPr algn="just" fontAlgn="auto">
                <a:lnSpc>
                  <a:spcPct val="150000"/>
                </a:lnSpc>
              </a:pPr>
              <a:r>
                <a:rPr lang="en-US" altLang="zh-CN" sz="2665" b="1">
                  <a:solidFill>
                    <a:srgbClr val="9C3336"/>
                  </a:solidFill>
                  <a:effectLst/>
                  <a:latin typeface="方正黑体简体" panose="02000000000000000000" charset="-122"/>
                  <a:ea typeface="方正黑体简体" panose="02000000000000000000" charset="-122"/>
                  <a:cs typeface="思源黑体 CN Normal" panose="020B0400000000000000" charset="-122"/>
                </a:rPr>
                <a:t>Chinese Core</a:t>
              </a:r>
              <a:endParaRPr lang="en-US" altLang="zh-CN" sz="2665" b="1">
                <a:solidFill>
                  <a:srgbClr val="9C3336"/>
                </a:solidFill>
                <a:effectLst/>
                <a:latin typeface="方正黑体简体" panose="02000000000000000000" charset="-122"/>
                <a:ea typeface="方正黑体简体" panose="02000000000000000000" charset="-122"/>
                <a:cs typeface="思源黑体 CN Normal" panose="020B0400000000000000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86044" y="252276"/>
            <a:ext cx="11675785" cy="1771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 fontAlgn="auto">
              <a:lnSpc>
                <a:spcPct val="120000"/>
              </a:lnSpc>
            </a:pPr>
            <a:r>
              <a:rPr lang="en-US" altLang="zh-CN" sz="3200" b="1">
                <a:solidFill>
                  <a:srgbClr val="9C3336"/>
                </a:solidFill>
                <a:latin typeface="Microsoft YaHei UI" panose="020B0503020204020204" charset="-122"/>
                <a:ea typeface="Microsoft YaHei UI" panose="020B0503020204020204" charset="-122"/>
                <a:cs typeface="思源黑体 CN Normal" panose="020B0400000000000000" charset="-122"/>
              </a:rPr>
              <a:t>Cultural Differences: </a:t>
            </a:r>
            <a:endParaRPr lang="en-US" altLang="zh-CN" sz="3200" b="1">
              <a:solidFill>
                <a:srgbClr val="9C3336"/>
              </a:solidFill>
              <a:latin typeface="Microsoft YaHei UI" panose="020B0503020204020204" charset="-122"/>
              <a:ea typeface="Microsoft YaHei UI" panose="020B0503020204020204" charset="-122"/>
              <a:cs typeface="思源黑体 CN Normal" panose="020B0400000000000000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3200" b="1">
                <a:solidFill>
                  <a:srgbClr val="9C3336"/>
                </a:solidFill>
                <a:latin typeface="Microsoft YaHei UI" panose="020B0503020204020204" charset="-122"/>
                <a:ea typeface="Microsoft YaHei UI" panose="020B0503020204020204" charset="-122"/>
                <a:cs typeface="思源黑体 CN Normal" panose="020B0400000000000000" charset="-122"/>
              </a:rPr>
              <a:t>Chinese vs. Western Horror Films——</a:t>
            </a:r>
            <a:r>
              <a:rPr lang="en-US" altLang="zh-CN" sz="3200" b="1">
                <a:solidFill>
                  <a:srgbClr val="9C3336"/>
                </a:solidFill>
                <a:latin typeface="Microsoft YaHei UI" panose="020B0503020204020204" charset="-122"/>
                <a:ea typeface="Microsoft YaHei UI" panose="020B0503020204020204" charset="-122"/>
                <a:cs typeface="思源黑体 CN Normal" panose="020B0400000000000000" charset="-122"/>
                <a:sym typeface="+mn-ea"/>
              </a:rPr>
              <a:t>Thematic Contrasts</a:t>
            </a:r>
            <a:endParaRPr lang="en-US" altLang="zh-CN" sz="3200" b="1">
              <a:solidFill>
                <a:srgbClr val="9C3336"/>
              </a:solidFill>
              <a:latin typeface="Microsoft YaHei UI" panose="020B0503020204020204" charset="-122"/>
              <a:ea typeface="Microsoft YaHei UI" panose="020B0503020204020204" charset="-122"/>
              <a:cs typeface="思源黑体 CN Normal" panose="020B0400000000000000" charset="-122"/>
              <a:sym typeface="+mn-ea"/>
            </a:endParaRPr>
          </a:p>
          <a:p>
            <a:pPr algn="l" fontAlgn="auto">
              <a:lnSpc>
                <a:spcPct val="120000"/>
              </a:lnSpc>
            </a:pPr>
            <a:endParaRPr lang="en-US" altLang="zh-CN" sz="3200" b="1">
              <a:solidFill>
                <a:srgbClr val="9C3336"/>
              </a:solidFill>
              <a:latin typeface="Microsoft YaHei UI" panose="020B0503020204020204" charset="-122"/>
              <a:ea typeface="Microsoft YaHei UI" panose="020B0503020204020204" charset="-122"/>
              <a:cs typeface="思源黑体 CN Normal" panose="020B0400000000000000" charset="-122"/>
              <a:sym typeface="+mn-ea"/>
            </a:endParaRPr>
          </a:p>
        </p:txBody>
      </p:sp>
      <p:grpSp>
        <p:nvGrpSpPr>
          <p:cNvPr id="24" name="组合 23"/>
          <p:cNvGrpSpPr/>
          <p:nvPr>
            <p:custDataLst>
              <p:tags r:id="rId8"/>
            </p:custDataLst>
          </p:nvPr>
        </p:nvGrpSpPr>
        <p:grpSpPr>
          <a:xfrm>
            <a:off x="4880327" y="2895665"/>
            <a:ext cx="3259486" cy="1979452"/>
            <a:chOff x="7959" y="1227"/>
            <a:chExt cx="5995" cy="4466"/>
          </a:xfrm>
        </p:grpSpPr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7968" y="1227"/>
              <a:ext cx="5939" cy="1463"/>
            </a:xfrm>
            <a:prstGeom prst="rect">
              <a:avLst/>
            </a:prstGeom>
            <a:noFill/>
            <a:ln w="0">
              <a:solidFill>
                <a:srgbClr val="9C33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cs typeface="思源黑体 CN Normal" panose="020B0400000000000000" charset="-122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10"/>
              </p:custDataLst>
            </p:nvPr>
          </p:nvSpPr>
          <p:spPr>
            <a:xfrm>
              <a:off x="7959" y="3273"/>
              <a:ext cx="5995" cy="2420"/>
            </a:xfrm>
            <a:prstGeom prst="rect">
              <a:avLst/>
            </a:prstGeom>
            <a:noFill/>
            <a:ln w="0">
              <a:solidFill>
                <a:srgbClr val="9C33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cs typeface="思源黑体 CN Normal" panose="020B0400000000000000" charset="-122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11"/>
              </p:custDataLst>
            </p:nvPr>
          </p:nvSpPr>
          <p:spPr>
            <a:xfrm>
              <a:off x="8913" y="1296"/>
              <a:ext cx="4642" cy="9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p>
              <a:pPr algn="just" fontAlgn="auto">
                <a:lnSpc>
                  <a:spcPct val="150000"/>
                </a:lnSpc>
              </a:pPr>
              <a:r>
                <a:rPr lang="en-US" altLang="zh-CN" sz="2135" b="1">
                  <a:solidFill>
                    <a:srgbClr val="9C3336"/>
                  </a:solidFill>
                  <a:latin typeface="方正黑体简体" panose="02000000000000000000" charset="-122"/>
                  <a:ea typeface="方正黑体简体" panose="02000000000000000000" charset="-122"/>
                  <a:cs typeface="思源黑体 CN Normal" panose="020B0400000000000000" charset="-122"/>
                </a:rPr>
                <a:t>Collective Ethics</a:t>
              </a:r>
              <a:endParaRPr lang="en-US" altLang="zh-CN" sz="2135" b="1">
                <a:solidFill>
                  <a:srgbClr val="9C3336"/>
                </a:solidFill>
                <a:latin typeface="方正黑体简体" panose="02000000000000000000" charset="-122"/>
                <a:ea typeface="方正黑体简体" panose="020000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12"/>
              </p:custDataLst>
            </p:nvPr>
          </p:nvSpPr>
          <p:spPr>
            <a:xfrm>
              <a:off x="8801" y="3299"/>
              <a:ext cx="4603" cy="1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p>
              <a:pPr algn="just" fontAlgn="auto">
                <a:lnSpc>
                  <a:spcPct val="150000"/>
                </a:lnSpc>
              </a:pPr>
              <a:r>
                <a:rPr lang="en-US" altLang="zh-CN" sz="2135" b="1">
                  <a:solidFill>
                    <a:srgbClr val="9C3336"/>
                  </a:solidFill>
                  <a:latin typeface="方正黑体简体" panose="02000000000000000000" charset="-122"/>
                  <a:ea typeface="方正黑体简体" panose="02000000000000000000" charset="-122"/>
                  <a:cs typeface="思源黑体 CN Normal" panose="020B0400000000000000" charset="-122"/>
                </a:rPr>
                <a:t>Interplay of Nature </a:t>
              </a:r>
              <a:endParaRPr lang="en-US" altLang="zh-CN" sz="2135" b="1">
                <a:solidFill>
                  <a:srgbClr val="9C3336"/>
                </a:solidFill>
                <a:latin typeface="方正黑体简体" panose="02000000000000000000" charset="-122"/>
                <a:ea typeface="方正黑体简体" panose="02000000000000000000" charset="-122"/>
                <a:cs typeface="思源黑体 CN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en-US" altLang="zh-CN" sz="2135" b="1">
                  <a:solidFill>
                    <a:srgbClr val="9C3336"/>
                  </a:solidFill>
                  <a:latin typeface="方正黑体简体" panose="02000000000000000000" charset="-122"/>
                  <a:ea typeface="方正黑体简体" panose="02000000000000000000" charset="-122"/>
                  <a:cs typeface="思源黑体 CN Normal" panose="020B0400000000000000" charset="-122"/>
                </a:rPr>
                <a:t>and Supernatural</a:t>
              </a:r>
              <a:endParaRPr lang="en-US" altLang="zh-CN" sz="2135" b="1">
                <a:solidFill>
                  <a:srgbClr val="9C3336"/>
                </a:solidFill>
                <a:latin typeface="方正黑体简体" panose="02000000000000000000" charset="-122"/>
                <a:ea typeface="方正黑体简体" panose="02000000000000000000" charset="-122"/>
                <a:cs typeface="思源黑体 CN Normal" panose="020B0400000000000000" charset="-122"/>
              </a:endParaRPr>
            </a:p>
          </p:txBody>
        </p:sp>
      </p:grpSp>
      <p:pic>
        <p:nvPicPr>
          <p:cNvPr id="6" name="图片 5"/>
          <p:cNvPicPr/>
          <p:nvPr/>
        </p:nvPicPr>
        <p:blipFill>
          <a:blip r:embed="rId13"/>
          <a:stretch>
            <a:fillRect/>
          </a:stretch>
        </p:blipFill>
        <p:spPr>
          <a:xfrm>
            <a:off x="9284153" y="1473018"/>
            <a:ext cx="2200215" cy="251175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14"/>
          <a:srcRect/>
          <a:stretch>
            <a:fillRect/>
          </a:stretch>
        </p:blipFill>
        <p:spPr>
          <a:xfrm>
            <a:off x="9284153" y="4235350"/>
            <a:ext cx="2200215" cy="2443178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 flipV="1">
            <a:off x="4369013" y="3286354"/>
            <a:ext cx="355556" cy="152381"/>
          </a:xfrm>
          <a:prstGeom prst="straightConnector1">
            <a:avLst/>
          </a:prstGeom>
          <a:ln w="31750" cap="rnd">
            <a:solidFill>
              <a:srgbClr val="7A282C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4308061" y="3855244"/>
            <a:ext cx="436826" cy="579049"/>
          </a:xfrm>
          <a:prstGeom prst="straightConnector1">
            <a:avLst/>
          </a:prstGeom>
          <a:ln w="31750" cap="rnd">
            <a:solidFill>
              <a:srgbClr val="7A282C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直角三角形 6"/>
          <p:cNvSpPr/>
          <p:nvPr/>
        </p:nvSpPr>
        <p:spPr>
          <a:xfrm flipH="1">
            <a:off x="11277807" y="5943713"/>
            <a:ext cx="914287" cy="914287"/>
          </a:xfrm>
          <a:prstGeom prst="rtTriangle">
            <a:avLst/>
          </a:prstGeom>
          <a:solidFill>
            <a:srgbClr val="9C3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bg1"/>
              </a:solidFill>
              <a:cs typeface="思源黑体 CN Normal" panose="020B0400000000000000" charset="-122"/>
            </a:endParaRPr>
          </a:p>
        </p:txBody>
      </p:sp>
      <p:sp>
        <p:nvSpPr>
          <p:cNvPr id="37" name="直角三角形 36"/>
          <p:cNvSpPr/>
          <p:nvPr/>
        </p:nvSpPr>
        <p:spPr>
          <a:xfrm flipV="1">
            <a:off x="-94" y="0"/>
            <a:ext cx="914287" cy="914287"/>
          </a:xfrm>
          <a:prstGeom prst="rtTriangle">
            <a:avLst/>
          </a:prstGeom>
          <a:solidFill>
            <a:srgbClr val="9C333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bg1"/>
              </a:solidFill>
              <a:cs typeface="思源黑体 CN Normal" panose="020B0400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6044" y="252276"/>
            <a:ext cx="11675785" cy="1771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 fontAlgn="auto">
              <a:lnSpc>
                <a:spcPct val="120000"/>
              </a:lnSpc>
            </a:pPr>
            <a:r>
              <a:rPr lang="en-US" altLang="zh-CN" sz="3200" b="1">
                <a:solidFill>
                  <a:srgbClr val="9C3336"/>
                </a:solidFill>
                <a:latin typeface="Microsoft YaHei UI" panose="020B0503020204020204" charset="-122"/>
                <a:ea typeface="Microsoft YaHei UI" panose="020B0503020204020204" charset="-122"/>
                <a:cs typeface="思源黑体 CN Normal" panose="020B0400000000000000" charset="-122"/>
              </a:rPr>
              <a:t>Cultural Differences: </a:t>
            </a:r>
            <a:endParaRPr lang="en-US" altLang="zh-CN" sz="3200" b="1">
              <a:solidFill>
                <a:srgbClr val="9C3336"/>
              </a:solidFill>
              <a:latin typeface="Microsoft YaHei UI" panose="020B0503020204020204" charset="-122"/>
              <a:ea typeface="Microsoft YaHei UI" panose="020B0503020204020204" charset="-122"/>
              <a:cs typeface="思源黑体 CN Normal" panose="020B0400000000000000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3200" b="1">
                <a:solidFill>
                  <a:srgbClr val="9C3336"/>
                </a:solidFill>
                <a:latin typeface="Microsoft YaHei UI" panose="020B0503020204020204" charset="-122"/>
                <a:ea typeface="Microsoft YaHei UI" panose="020B0503020204020204" charset="-122"/>
                <a:cs typeface="思源黑体 CN Normal" panose="020B0400000000000000" charset="-122"/>
              </a:rPr>
              <a:t>Chinese vs. Western Horror Films——</a:t>
            </a:r>
            <a:r>
              <a:rPr lang="en-US" altLang="zh-CN" sz="3200" b="1">
                <a:solidFill>
                  <a:srgbClr val="9C3336"/>
                </a:solidFill>
                <a:latin typeface="Microsoft YaHei UI" panose="020B0503020204020204" charset="-122"/>
                <a:ea typeface="Microsoft YaHei UI" panose="020B0503020204020204" charset="-122"/>
                <a:cs typeface="思源黑体 CN Normal" panose="020B0400000000000000" charset="-122"/>
                <a:sym typeface="+mn-ea"/>
              </a:rPr>
              <a:t>Thematic Contrasts</a:t>
            </a:r>
            <a:endParaRPr lang="en-US" altLang="zh-CN" sz="3200" b="1">
              <a:solidFill>
                <a:srgbClr val="9C3336"/>
              </a:solidFill>
              <a:latin typeface="Microsoft YaHei UI" panose="020B0503020204020204" charset="-122"/>
              <a:ea typeface="Microsoft YaHei UI" panose="020B0503020204020204" charset="-122"/>
              <a:cs typeface="思源黑体 CN Normal" panose="020B0400000000000000" charset="-122"/>
              <a:sym typeface="+mn-ea"/>
            </a:endParaRPr>
          </a:p>
          <a:p>
            <a:pPr algn="l" fontAlgn="auto">
              <a:lnSpc>
                <a:spcPct val="120000"/>
              </a:lnSpc>
            </a:pPr>
            <a:endParaRPr lang="en-US" altLang="zh-CN" sz="3200" b="1">
              <a:solidFill>
                <a:srgbClr val="9C3336"/>
              </a:solidFill>
              <a:latin typeface="Microsoft YaHei UI" panose="020B0503020204020204" charset="-122"/>
              <a:ea typeface="Microsoft YaHei UI" panose="020B0503020204020204" charset="-122"/>
              <a:cs typeface="思源黑体 CN Normal" panose="020B0400000000000000" charset="-122"/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647526" y="3067433"/>
            <a:ext cx="3639371" cy="834372"/>
            <a:chOff x="7957" y="3690"/>
            <a:chExt cx="5939" cy="1463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7957" y="3690"/>
              <a:ext cx="5939" cy="1463"/>
            </a:xfrm>
            <a:prstGeom prst="rect">
              <a:avLst/>
            </a:prstGeom>
            <a:noFill/>
            <a:ln w="0">
              <a:solidFill>
                <a:srgbClr val="9C33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cs typeface="思源黑体 CN Normal" panose="020B0400000000000000" charset="-122"/>
              </a:endParaRPr>
            </a:p>
          </p:txBody>
        </p:sp>
        <p:pic>
          <p:nvPicPr>
            <p:cNvPr id="14" name="图片 13" descr="小图标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72516" r="77339" b="378"/>
            <a:stretch>
              <a:fillRect/>
            </a:stretch>
          </p:blipFill>
          <p:spPr>
            <a:xfrm>
              <a:off x="8335" y="4129"/>
              <a:ext cx="544" cy="590"/>
            </a:xfrm>
            <a:prstGeom prst="rect">
              <a:avLst/>
            </a:prstGeom>
          </p:spPr>
        </p:pic>
        <p:sp>
          <p:nvSpPr>
            <p:cNvPr id="20" name="椭圆 19"/>
            <p:cNvSpPr/>
            <p:nvPr>
              <p:custDataLst>
                <p:tags r:id="rId6"/>
              </p:custDataLst>
            </p:nvPr>
          </p:nvSpPr>
          <p:spPr>
            <a:xfrm>
              <a:off x="8247" y="4064"/>
              <a:ext cx="721" cy="719"/>
            </a:xfrm>
            <a:prstGeom prst="ellipse">
              <a:avLst/>
            </a:prstGeom>
            <a:noFill/>
            <a:ln w="0">
              <a:solidFill>
                <a:srgbClr val="9C33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cs typeface="思源黑体 CN Normal" panose="020B0400000000000000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69" y="3785"/>
              <a:ext cx="4259" cy="10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just" fontAlgn="auto">
                <a:lnSpc>
                  <a:spcPct val="150000"/>
                </a:lnSpc>
              </a:pPr>
              <a:r>
                <a:rPr lang="en-US" altLang="zh-CN" sz="2665" b="1">
                  <a:solidFill>
                    <a:srgbClr val="9C3336"/>
                  </a:solidFill>
                  <a:latin typeface="方正黑体简体" panose="02000000000000000000" charset="-122"/>
                  <a:ea typeface="方正黑体简体" panose="02000000000000000000" charset="-122"/>
                  <a:cs typeface="Arial Narrow" panose="020B0606020202030204" charset="0"/>
                </a:rPr>
                <a:t>Western Core</a:t>
              </a:r>
              <a:endParaRPr lang="en-US" altLang="zh-CN" sz="2665" b="1">
                <a:solidFill>
                  <a:srgbClr val="9C3336"/>
                </a:solidFill>
                <a:latin typeface="方正黑体简体" panose="02000000000000000000" charset="-122"/>
                <a:ea typeface="方正黑体简体" panose="02000000000000000000" charset="-122"/>
                <a:cs typeface="Arial Narrow" panose="020B0606020202030204" charset="0"/>
              </a:endParaRPr>
            </a:p>
          </p:txBody>
        </p:sp>
      </p:grpSp>
      <p:grpSp>
        <p:nvGrpSpPr>
          <p:cNvPr id="23" name="组合 22"/>
          <p:cNvGrpSpPr/>
          <p:nvPr>
            <p:custDataLst>
              <p:tags r:id="rId8"/>
            </p:custDataLst>
          </p:nvPr>
        </p:nvGrpSpPr>
        <p:grpSpPr>
          <a:xfrm>
            <a:off x="5074199" y="2645441"/>
            <a:ext cx="3233021" cy="1581443"/>
            <a:chOff x="7957" y="1894"/>
            <a:chExt cx="5939" cy="3259"/>
          </a:xfrm>
        </p:grpSpPr>
        <p:sp>
          <p:nvSpPr>
            <p:cNvPr id="26" name="矩形 25"/>
            <p:cNvSpPr/>
            <p:nvPr>
              <p:custDataLst>
                <p:tags r:id="rId9"/>
              </p:custDataLst>
            </p:nvPr>
          </p:nvSpPr>
          <p:spPr>
            <a:xfrm>
              <a:off x="7957" y="2018"/>
              <a:ext cx="5939" cy="1338"/>
            </a:xfrm>
            <a:prstGeom prst="rect">
              <a:avLst/>
            </a:prstGeom>
            <a:noFill/>
            <a:ln w="0">
              <a:solidFill>
                <a:srgbClr val="9C33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cs typeface="思源黑体 CN Normal" panose="020B0400000000000000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7957" y="3690"/>
              <a:ext cx="5939" cy="1463"/>
            </a:xfrm>
            <a:prstGeom prst="rect">
              <a:avLst/>
            </a:prstGeom>
            <a:noFill/>
            <a:ln w="0">
              <a:solidFill>
                <a:srgbClr val="9C33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cs typeface="思源黑体 CN Normal" panose="020B04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11"/>
              </p:custDataLst>
            </p:nvPr>
          </p:nvSpPr>
          <p:spPr>
            <a:xfrm>
              <a:off x="9063" y="1894"/>
              <a:ext cx="4174" cy="8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p>
              <a:pPr algn="just" fontAlgn="auto">
                <a:lnSpc>
                  <a:spcPct val="150000"/>
                </a:lnSpc>
              </a:pPr>
              <a:r>
                <a:rPr lang="en-US" altLang="zh-CN" sz="2135" b="1">
                  <a:solidFill>
                    <a:srgbClr val="9C3336"/>
                  </a:solidFill>
                  <a:latin typeface="方正黑体简体" panose="02000000000000000000" charset="-122"/>
                  <a:ea typeface="方正黑体简体" panose="02000000000000000000" charset="-122"/>
                  <a:cs typeface="思源黑体 CN Normal" panose="020B0400000000000000" charset="-122"/>
                </a:rPr>
                <a:t>Individual Fear</a:t>
              </a:r>
              <a:r>
                <a:rPr lang="en-US" altLang="zh-CN" sz="2665" b="1">
                  <a:solidFill>
                    <a:srgbClr val="9C3336"/>
                  </a:solidFill>
                  <a:ea typeface="思源黑体 CN Normal" panose="020B0400000000000000" charset="-122"/>
                  <a:cs typeface="思源黑体 CN Normal" panose="020B0400000000000000" charset="-122"/>
                </a:rPr>
                <a:t> </a:t>
              </a:r>
              <a:endParaRPr lang="en-US" altLang="zh-CN" sz="2665" b="1">
                <a:solidFill>
                  <a:srgbClr val="9C3336"/>
                </a:solidFill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2"/>
              </p:custDataLst>
            </p:nvPr>
          </p:nvSpPr>
          <p:spPr>
            <a:xfrm>
              <a:off x="8831" y="3785"/>
              <a:ext cx="4259" cy="10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just" fontAlgn="auto">
                <a:lnSpc>
                  <a:spcPct val="150000"/>
                </a:lnSpc>
              </a:pPr>
              <a:r>
                <a:rPr lang="en-US" altLang="zh-CN" sz="2135" b="1">
                  <a:solidFill>
                    <a:srgbClr val="9C3336"/>
                  </a:solidFill>
                  <a:latin typeface="方正黑体简体" panose="02000000000000000000" charset="-122"/>
                  <a:ea typeface="方正黑体简体" panose="02000000000000000000" charset="-122"/>
                  <a:cs typeface="思源黑体 CN Normal" panose="020B0400000000000000" charset="-122"/>
                </a:rPr>
                <a:t>Tangible Monster</a:t>
              </a:r>
              <a:r>
                <a:rPr lang="en-US" altLang="zh-CN" sz="2135">
                  <a:solidFill>
                    <a:srgbClr val="9C3336"/>
                  </a:solidFill>
                  <a:latin typeface="方正黑体简体" panose="02000000000000000000" charset="-122"/>
                  <a:ea typeface="方正黑体简体" panose="02000000000000000000" charset="-122"/>
                  <a:cs typeface="思源黑体 CN Normal" panose="020B0400000000000000" charset="-122"/>
                </a:rPr>
                <a:t>s</a:t>
              </a:r>
              <a:endParaRPr lang="en-US" altLang="zh-CN" sz="2135">
                <a:solidFill>
                  <a:srgbClr val="9C3336"/>
                </a:solidFill>
                <a:latin typeface="方正黑体简体" panose="02000000000000000000" charset="-122"/>
                <a:ea typeface="方正黑体简体" panose="02000000000000000000" charset="-122"/>
                <a:cs typeface="思源黑体 CN Normal" panose="020B0400000000000000" charset="-122"/>
              </a:endParaRPr>
            </a:p>
          </p:txBody>
        </p:sp>
      </p:grpSp>
      <p:pic>
        <p:nvPicPr>
          <p:cNvPr id="35" name="图片 34"/>
          <p:cNvPicPr/>
          <p:nvPr/>
        </p:nvPicPr>
        <p:blipFill>
          <a:blip r:embed="rId13"/>
          <a:stretch>
            <a:fillRect/>
          </a:stretch>
        </p:blipFill>
        <p:spPr>
          <a:xfrm>
            <a:off x="9439074" y="1406986"/>
            <a:ext cx="1900532" cy="2494819"/>
          </a:xfrm>
          <a:prstGeom prst="rect">
            <a:avLst/>
          </a:prstGeom>
        </p:spPr>
      </p:pic>
      <p:pic>
        <p:nvPicPr>
          <p:cNvPr id="41" name="图片 40"/>
          <p:cNvPicPr/>
          <p:nvPr/>
        </p:nvPicPr>
        <p:blipFill>
          <a:blip r:embed="rId14"/>
          <a:stretch>
            <a:fillRect/>
          </a:stretch>
        </p:blipFill>
        <p:spPr>
          <a:xfrm>
            <a:off x="9439074" y="4055033"/>
            <a:ext cx="1900532" cy="2573549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 flipV="1">
            <a:off x="4474833" y="3036618"/>
            <a:ext cx="432593" cy="237037"/>
          </a:xfrm>
          <a:prstGeom prst="straightConnector1">
            <a:avLst/>
          </a:prstGeom>
          <a:ln w="28575" cmpd="sng">
            <a:solidFill>
              <a:srgbClr val="7A282C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4474833" y="3602969"/>
            <a:ext cx="421588" cy="349630"/>
          </a:xfrm>
          <a:prstGeom prst="straightConnector1">
            <a:avLst/>
          </a:prstGeom>
          <a:ln w="28575" cmpd="sng">
            <a:solidFill>
              <a:srgbClr val="7A282C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" name="图片 50" descr="2"/>
          <p:cNvPicPr>
            <a:picLocks noChangeAspect="1"/>
          </p:cNvPicPr>
          <p:nvPr/>
        </p:nvPicPr>
        <p:blipFill>
          <a:blip r:embed="rId1">
            <a:alphaModFix amt="12000"/>
          </a:blip>
          <a:srcRect/>
          <a:stretch>
            <a:fillRect/>
          </a:stretch>
        </p:blipFill>
        <p:spPr>
          <a:xfrm>
            <a:off x="752" y="16931"/>
            <a:ext cx="12190495" cy="6858847"/>
          </a:xfrm>
          <a:prstGeom prst="rect">
            <a:avLst/>
          </a:prstGeom>
        </p:spPr>
      </p:pic>
      <p:pic>
        <p:nvPicPr>
          <p:cNvPr id="3" name="图片 2" descr="popcorn-898154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17" y="967621"/>
            <a:ext cx="4706039" cy="5890379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31017" y="155767"/>
            <a:ext cx="10018217" cy="6984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algn="l" fontAlgn="auto">
              <a:lnSpc>
                <a:spcPct val="120000"/>
              </a:lnSpc>
            </a:pPr>
            <a:r>
              <a:rPr lang="en-US" altLang="zh-CN" sz="3735" b="1">
                <a:solidFill>
                  <a:srgbClr val="9C3336"/>
                </a:solidFill>
                <a:latin typeface="方正黑体简体" panose="02000000000000000000" charset="-122"/>
                <a:ea typeface="方正黑体简体" panose="02000000000000000000" charset="-122"/>
                <a:cs typeface="思源黑体 CN Normal" panose="020B0400000000000000" charset="-122"/>
              </a:rPr>
              <a:t>Translation Strategies: Bridging Cultural Gaps</a:t>
            </a:r>
            <a:endParaRPr lang="en-US" altLang="zh-CN" sz="3735" b="1">
              <a:solidFill>
                <a:srgbClr val="9C3336"/>
              </a:solidFill>
              <a:latin typeface="方正黑体简体" panose="02000000000000000000" charset="-122"/>
              <a:ea typeface="方正黑体简体" panose="02000000000000000000" charset="-122"/>
              <a:cs typeface="思源黑体 CN Normal" panose="020B0400000000000000" charset="-122"/>
            </a:endParaRPr>
          </a:p>
          <a:p>
            <a:pPr algn="l" fontAlgn="auto">
              <a:lnSpc>
                <a:spcPct val="120000"/>
              </a:lnSpc>
            </a:pPr>
            <a:endParaRPr lang="en-US" altLang="zh-CN" sz="3735" b="1">
              <a:solidFill>
                <a:srgbClr val="9C3336"/>
              </a:solidFill>
              <a:latin typeface="方正黑体简体" panose="02000000000000000000" charset="-122"/>
              <a:ea typeface="方正黑体简体" panose="02000000000000000000" charset="-122"/>
              <a:cs typeface="思源黑体 CN Normal" panose="020B0400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15048" y="1617780"/>
            <a:ext cx="6920646" cy="19710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3200" b="1">
                <a:solidFill>
                  <a:srgbClr val="9C3336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Culture-Specific Terms</a:t>
            </a:r>
            <a:endParaRPr lang="en-US" altLang="zh-CN" sz="3200" b="1">
              <a:solidFill>
                <a:srgbClr val="9C3336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65" b="1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巫蛊</a:t>
            </a:r>
            <a:r>
              <a:rPr lang="en-US" altLang="zh-CN" sz="2665" b="1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——Witchcraft?</a:t>
            </a:r>
            <a:endParaRPr lang="en-US" altLang="zh-CN" sz="2665" b="1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665" b="1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           ——Gu poison?</a:t>
            </a:r>
            <a:endParaRPr lang="en-US" altLang="zh-CN" sz="2665" b="1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515048" y="3947519"/>
            <a:ext cx="7148371" cy="21307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50000"/>
              </a:lnSpc>
            </a:pPr>
            <a:r>
              <a:rPr lang="en-US" altLang="zh-CN" sz="3200" b="1">
                <a:solidFill>
                  <a:srgbClr val="9C3336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Title Translation</a:t>
            </a:r>
            <a:endParaRPr lang="zh-CN" altLang="en-US" sz="3200" b="1">
              <a:solidFill>
                <a:srgbClr val="9C3336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65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Literary quality</a:t>
            </a:r>
            <a:endParaRPr lang="en-US" altLang="zh-CN" sz="2665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65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Atmospheric adaptation</a:t>
            </a:r>
            <a:endParaRPr lang="en-US" altLang="zh-CN" sz="2665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665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</a:t>
            </a:r>
            <a:endParaRPr lang="en-US" altLang="zh-CN" sz="2665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algn="l"/>
            <a:endParaRPr lang="en-US" altLang="zh-CN" sz="2665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 rot="0">
            <a:off x="5817481" y="1804871"/>
            <a:ext cx="506244" cy="506244"/>
            <a:chOff x="2149" y="2157"/>
            <a:chExt cx="598" cy="598"/>
          </a:xfrm>
        </p:grpSpPr>
        <p:sp>
          <p:nvSpPr>
            <p:cNvPr id="18" name="椭圆 17"/>
            <p:cNvSpPr/>
            <p:nvPr/>
          </p:nvSpPr>
          <p:spPr>
            <a:xfrm>
              <a:off x="2149" y="2157"/>
              <a:ext cx="598" cy="598"/>
            </a:xfrm>
            <a:prstGeom prst="ellipse">
              <a:avLst/>
            </a:prstGeom>
            <a:solidFill>
              <a:srgbClr val="9C3336"/>
            </a:solidFill>
            <a:ln w="508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cs typeface="思源黑体 CN Normal" panose="020B040000000000000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327" y="2157"/>
              <a:ext cx="420" cy="4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p>
              <a:pPr algn="just" fontAlgn="auto">
                <a:lnSpc>
                  <a:spcPct val="120000"/>
                </a:lnSpc>
              </a:pPr>
              <a:r>
                <a:rPr lang="en-US" altLang="zh-CN" sz="2400" b="1">
                  <a:solidFill>
                    <a:schemeClr val="bg1"/>
                  </a:solidFill>
                  <a:ea typeface="思源黑体 CN Normal" panose="020B0400000000000000" charset="-122"/>
                  <a:cs typeface="思源黑体 CN Normal" panose="020B0400000000000000" charset="-122"/>
                </a:rPr>
                <a:t>1</a:t>
              </a:r>
              <a:endParaRPr lang="en-US" altLang="zh-CN" sz="2400" b="1">
                <a:solidFill>
                  <a:schemeClr val="bg1"/>
                </a:solidFill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0">
            <a:off x="5817481" y="4150694"/>
            <a:ext cx="506244" cy="506244"/>
            <a:chOff x="4421" y="2755"/>
            <a:chExt cx="598" cy="598"/>
          </a:xfrm>
        </p:grpSpPr>
        <p:sp>
          <p:nvSpPr>
            <p:cNvPr id="39" name="椭圆 38"/>
            <p:cNvSpPr/>
            <p:nvPr/>
          </p:nvSpPr>
          <p:spPr>
            <a:xfrm>
              <a:off x="4421" y="2755"/>
              <a:ext cx="598" cy="598"/>
            </a:xfrm>
            <a:prstGeom prst="ellipse">
              <a:avLst/>
            </a:prstGeom>
            <a:solidFill>
              <a:srgbClr val="9C3336"/>
            </a:solidFill>
            <a:ln w="508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cs typeface="思源黑体 CN Normal" panose="020B0400000000000000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613" y="2786"/>
              <a:ext cx="200" cy="5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p>
              <a:pPr algn="just" fontAlgn="auto">
                <a:lnSpc>
                  <a:spcPct val="120000"/>
                </a:lnSpc>
              </a:pPr>
              <a:r>
                <a:rPr lang="en-US" altLang="zh-CN" sz="2400" b="1">
                  <a:solidFill>
                    <a:schemeClr val="bg1"/>
                  </a:solidFill>
                  <a:ea typeface="思源黑体 CN Normal" panose="020B0400000000000000" charset="-122"/>
                  <a:cs typeface="思源黑体 CN Normal" panose="020B0400000000000000" charset="-122"/>
                </a:rPr>
                <a:t>2</a:t>
              </a:r>
              <a:endParaRPr lang="en-US" altLang="zh-CN" sz="2400" b="1">
                <a:solidFill>
                  <a:schemeClr val="bg1"/>
                </a:solidFill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4" name="图片 83" descr="pexels-tima-miroshnichenko-799122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52" y="0"/>
            <a:ext cx="12191342" cy="576424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52" y="4495245"/>
            <a:ext cx="12189648" cy="23619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279704" y="5383289"/>
            <a:ext cx="2625189" cy="394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2135"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营销支出预算</a:t>
            </a:r>
            <a:endParaRPr lang="zh-CN" altLang="en-US" sz="2135"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030184" y="5348580"/>
            <a:ext cx="2625189" cy="394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2135"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预计收益效果</a:t>
            </a:r>
            <a:endParaRPr lang="zh-CN" altLang="en-US" sz="2135"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96" name="图片 95" descr="小图标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248" t="43231" r="185" b="35939"/>
          <a:stretch>
            <a:fillRect/>
          </a:stretch>
        </p:blipFill>
        <p:spPr>
          <a:xfrm>
            <a:off x="9663413" y="3745191"/>
            <a:ext cx="1361272" cy="936298"/>
          </a:xfrm>
          <a:prstGeom prst="rect">
            <a:avLst/>
          </a:prstGeom>
        </p:spPr>
      </p:pic>
      <p:pic>
        <p:nvPicPr>
          <p:cNvPr id="97" name="图片 96" descr="小图标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098" t="73910" r="40027" b="2121"/>
          <a:stretch>
            <a:fillRect/>
          </a:stretch>
        </p:blipFill>
        <p:spPr>
          <a:xfrm>
            <a:off x="6896848" y="3745191"/>
            <a:ext cx="1361272" cy="936298"/>
          </a:xfrm>
          <a:prstGeom prst="rect">
            <a:avLst/>
          </a:prstGeom>
        </p:spPr>
      </p:pic>
      <p:sp>
        <p:nvSpPr>
          <p:cNvPr id="108" name="文本框 107"/>
          <p:cNvSpPr txBox="1"/>
          <p:nvPr/>
        </p:nvSpPr>
        <p:spPr>
          <a:xfrm>
            <a:off x="6264466" y="4994717"/>
            <a:ext cx="2625189" cy="294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1600" b="1"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第三部分</a:t>
            </a:r>
            <a:endParaRPr lang="zh-CN" altLang="en-US" sz="1600" b="1"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8999708" y="4964240"/>
            <a:ext cx="2625189" cy="294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1600" b="1"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第四部分</a:t>
            </a:r>
            <a:endParaRPr lang="zh-CN" altLang="en-US" sz="1600" b="1"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5674" y="5398527"/>
            <a:ext cx="2625189" cy="394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 fontAlgn="auto">
              <a:lnSpc>
                <a:spcPct val="120000"/>
              </a:lnSpc>
            </a:pPr>
            <a:r>
              <a:rPr lang="zh-CN" altLang="en-US" sz="2135">
                <a:solidFill>
                  <a:schemeClr val="tx1"/>
                </a:solidFill>
                <a:ea typeface="思源黑体 CN Normal" panose="020B0400000000000000" charset="-122"/>
                <a:cs typeface="思源黑体 CN Normal" panose="020B0400000000000000" charset="-122"/>
              </a:rPr>
              <a:t>营销方案概述</a:t>
            </a:r>
            <a:endParaRPr lang="zh-CN" altLang="en-US" sz="2135">
              <a:solidFill>
                <a:schemeClr val="tx1"/>
              </a:solidFill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5674" y="5005722"/>
            <a:ext cx="2625189" cy="294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 fontAlgn="auto">
              <a:lnSpc>
                <a:spcPct val="120000"/>
              </a:lnSpc>
            </a:pPr>
            <a:r>
              <a:rPr lang="zh-CN" altLang="en-US" sz="1600" b="1">
                <a:solidFill>
                  <a:schemeClr val="tx1"/>
                </a:solidFill>
                <a:ea typeface="思源黑体 CN Normal" panose="020B0400000000000000" charset="-122"/>
                <a:cs typeface="思源黑体 CN Normal" panose="020B0400000000000000" charset="-122"/>
              </a:rPr>
              <a:t>第一部分</a:t>
            </a:r>
            <a:endParaRPr lang="zh-CN" altLang="en-US" sz="1600" b="1">
              <a:solidFill>
                <a:schemeClr val="tx1"/>
              </a:solidFill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7" name="图片 16" descr="小图标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047" t="10110" r="33703" b="66967"/>
          <a:stretch>
            <a:fillRect/>
          </a:stretch>
        </p:blipFill>
        <p:spPr>
          <a:xfrm>
            <a:off x="1003506" y="3673657"/>
            <a:ext cx="1569526" cy="107936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09751" y="3204238"/>
            <a:ext cx="6772497" cy="420370"/>
          </a:xfrm>
          <a:prstGeom prst="rect">
            <a:avLst/>
          </a:prstGeom>
        </p:spPr>
        <p:txBody>
          <a:bodyPr>
            <a:spAutoFit/>
          </a:bodyPr>
          <a:p>
            <a:pPr marL="0" indent="0">
              <a:spcAft>
                <a:spcPct val="60000"/>
              </a:spcAft>
            </a:pPr>
            <a:endParaRPr lang="zh-CN" altLang="en-US" sz="2135" b="1" i="0">
              <a:solidFill>
                <a:srgbClr val="404040"/>
              </a:solidFill>
              <a:latin typeface="Inter"/>
              <a:ea typeface="Inter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6416" y="1714288"/>
            <a:ext cx="8798320" cy="34285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p>
            <a:pPr algn="ctr">
              <a:lnSpc>
                <a:spcPct val="150000"/>
              </a:lnSpc>
            </a:pPr>
            <a:r>
              <a:rPr lang="en-US" altLang="zh-CN" sz="3735" b="1">
                <a:gradFill>
                  <a:gsLst>
                    <a:gs pos="30000">
                      <a:srgbClr val="9C3336"/>
                    </a:gs>
                    <a:gs pos="100000">
                      <a:srgbClr val="FDDEDD"/>
                    </a:gs>
                  </a:gsLst>
                  <a:lin ang="162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方正黑体简体" panose="02000000000000000000" charset="-122"/>
                <a:ea typeface="方正黑体简体" panose="02000000000000000000" charset="-122"/>
              </a:rPr>
              <a:t>  "Some fears belong to all </a:t>
            </a:r>
            <a:r>
              <a:rPr lang="en-US" altLang="zh-CN" sz="3735" b="1">
                <a:gradFill>
                  <a:gsLst>
                    <a:gs pos="14000">
                      <a:srgbClr val="9C3336"/>
                    </a:gs>
                    <a:gs pos="100000">
                      <a:srgbClr val="FDDEDD"/>
                    </a:gs>
                  </a:gsLst>
                  <a:lin ang="162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方正黑体简体" panose="02000000000000000000" charset="-122"/>
                <a:ea typeface="方正黑体简体" panose="02000000000000000000" charset="-122"/>
              </a:rPr>
              <a:t>humanity</a:t>
            </a:r>
            <a:r>
              <a:rPr lang="en-US" altLang="zh-CN" sz="3735" b="1">
                <a:gradFill>
                  <a:gsLst>
                    <a:gs pos="30000">
                      <a:srgbClr val="9C3336"/>
                    </a:gs>
                    <a:gs pos="100000">
                      <a:srgbClr val="FDDEDD"/>
                    </a:gs>
                  </a:gsLst>
                  <a:lin ang="162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方正黑体简体" panose="02000000000000000000" charset="-122"/>
                <a:ea typeface="方正黑体简体" panose="02000000000000000000" charset="-122"/>
              </a:rPr>
              <a:t>;</a:t>
            </a:r>
            <a:endParaRPr lang="en-US" altLang="zh-CN" sz="3735" b="1">
              <a:gradFill>
                <a:gsLst>
                  <a:gs pos="30000">
                    <a:srgbClr val="9C3336"/>
                  </a:gs>
                  <a:gs pos="100000">
                    <a:srgbClr val="FDDEDD"/>
                  </a:gs>
                </a:gsLst>
                <a:lin ang="16200000" scaled="1"/>
              </a:gradFill>
              <a:effectLst>
                <a:reflection blurRad="6350" stA="53000" endA="300" endPos="35500" dir="5400000" sy="-90000" algn="bl" rotWithShape="0"/>
              </a:effectLst>
              <a:latin typeface="方正黑体简体" panose="02000000000000000000" charset="-122"/>
              <a:ea typeface="方正黑体简体" panose="020000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735" b="1">
                <a:gradFill>
                  <a:gsLst>
                    <a:gs pos="30000">
                      <a:srgbClr val="9C3336"/>
                    </a:gs>
                    <a:gs pos="100000">
                      <a:srgbClr val="FDDEDD"/>
                    </a:gs>
                  </a:gsLst>
                  <a:lin ang="162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方正黑体简体" panose="02000000000000000000" charset="-122"/>
                <a:ea typeface="方正黑体简体" panose="02000000000000000000" charset="-122"/>
              </a:rPr>
              <a:t> but some secrets </a:t>
            </a:r>
            <a:endParaRPr lang="en-US" altLang="zh-CN" sz="3735" b="1">
              <a:gradFill>
                <a:gsLst>
                  <a:gs pos="30000">
                    <a:srgbClr val="9C3336"/>
                  </a:gs>
                  <a:gs pos="100000">
                    <a:srgbClr val="FDDEDD"/>
                  </a:gs>
                </a:gsLst>
                <a:lin ang="16200000" scaled="1"/>
              </a:gradFill>
              <a:effectLst>
                <a:reflection blurRad="6350" stA="53000" endA="300" endPos="35500" dir="5400000" sy="-90000" algn="bl" rotWithShape="0"/>
              </a:effectLst>
              <a:latin typeface="方正黑体简体" panose="02000000000000000000" charset="-122"/>
              <a:ea typeface="方正黑体简体" panose="020000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735" b="1">
                <a:gradFill>
                  <a:gsLst>
                    <a:gs pos="30000">
                      <a:srgbClr val="9C3336"/>
                    </a:gs>
                    <a:gs pos="100000">
                      <a:srgbClr val="FDDEDD"/>
                    </a:gs>
                  </a:gsLst>
                  <a:lin ang="16200000" scaled="1"/>
                </a:gradFill>
                <a:effectLst>
                  <a:reflection blurRad="6350" stA="53000" endA="300" endPos="35500" dir="5400000" sy="-90000" algn="bl" rotWithShape="0"/>
                </a:effectLst>
                <a:latin typeface="方正黑体简体" panose="02000000000000000000" charset="-122"/>
                <a:ea typeface="方正黑体简体" panose="02000000000000000000" charset="-122"/>
              </a:rPr>
              <a:t>can only be illuminated by the moonlight of the East."</a:t>
            </a:r>
            <a:endParaRPr lang="en-US" altLang="zh-CN" sz="3735" b="1">
              <a:gradFill>
                <a:gsLst>
                  <a:gs pos="30000">
                    <a:srgbClr val="9C3336"/>
                  </a:gs>
                  <a:gs pos="100000">
                    <a:srgbClr val="FDDEDD"/>
                  </a:gs>
                </a:gsLst>
                <a:lin ang="16200000" scaled="1"/>
              </a:gradFill>
              <a:effectLst>
                <a:reflection blurRad="6350" stA="53000" endA="300" endPos="35500" dir="5400000" sy="-90000" algn="bl" rotWithShape="0"/>
              </a:effectLst>
              <a:latin typeface="方正黑体简体" panose="02000000000000000000" charset="-122"/>
              <a:ea typeface="方正黑体简体" panose="02000000000000000000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dsfgdsgdsfh"/>
          <p:cNvPicPr>
            <a:picLocks noChangeAspect="1"/>
          </p:cNvPicPr>
          <p:nvPr/>
        </p:nvPicPr>
        <p:blipFill>
          <a:blip r:embed="rId1">
            <a:lum bright="6000" contrast="12000"/>
          </a:blip>
          <a:stretch>
            <a:fillRect/>
          </a:stretch>
        </p:blipFill>
        <p:spPr>
          <a:xfrm>
            <a:off x="1710808" y="0"/>
            <a:ext cx="10481286" cy="685715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94" y="0"/>
            <a:ext cx="9826893" cy="6857153"/>
          </a:xfrm>
          <a:prstGeom prst="rect">
            <a:avLst/>
          </a:prstGeom>
          <a:gradFill>
            <a:gsLst>
              <a:gs pos="45000">
                <a:schemeClr val="tx1"/>
              </a:gs>
              <a:gs pos="71000">
                <a:srgbClr val="000000">
                  <a:alpha val="50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78437" y="2816512"/>
            <a:ext cx="1642110" cy="7880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r" fontAlgn="auto">
              <a:lnSpc>
                <a:spcPct val="120000"/>
              </a:lnSpc>
            </a:pPr>
            <a:r>
              <a:rPr lang="en-US" altLang="zh-CN" sz="4265" b="1">
                <a:solidFill>
                  <a:schemeClr val="bg1"/>
                </a:solidFill>
                <a:latin typeface="新愚公装甲宋A" charset="-122"/>
                <a:ea typeface="新愚公装甲宋A" charset="-122"/>
                <a:cs typeface="思源黑体 CN Normal" panose="020B0400000000000000" charset="-122"/>
              </a:rPr>
              <a:t>THANKS</a:t>
            </a:r>
            <a:endParaRPr lang="zh-CN" altLang="en-US" sz="4265" b="1">
              <a:solidFill>
                <a:schemeClr val="bg1"/>
              </a:solidFill>
              <a:latin typeface="新愚公装甲宋A" charset="-122"/>
              <a:ea typeface="新愚公装甲宋A" charset="-122"/>
              <a:cs typeface="思源黑体 CN Normal" panose="020B0400000000000000" charset="-122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1130066" y="3603815"/>
            <a:ext cx="536720" cy="110900"/>
          </a:xfrm>
          <a:prstGeom prst="parallelogram">
            <a:avLst>
              <a:gd name="adj" fmla="val 90000"/>
            </a:avLst>
          </a:prstGeom>
          <a:solidFill>
            <a:srgbClr val="C74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1666787" y="3603815"/>
            <a:ext cx="815239" cy="110900"/>
          </a:xfrm>
          <a:prstGeom prst="parallelogram">
            <a:avLst>
              <a:gd name="adj" fmla="val 90000"/>
            </a:avLst>
          </a:prstGeom>
          <a:solidFill>
            <a:srgbClr val="B4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20" name="平行四边形 19"/>
          <p:cNvSpPr/>
          <p:nvPr/>
        </p:nvSpPr>
        <p:spPr>
          <a:xfrm>
            <a:off x="2418534" y="3603815"/>
            <a:ext cx="1365505" cy="110900"/>
          </a:xfrm>
          <a:prstGeom prst="parallelogram">
            <a:avLst>
              <a:gd name="adj" fmla="val 90000"/>
            </a:avLst>
          </a:prstGeom>
          <a:solidFill>
            <a:srgbClr val="9C3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flipV="1">
            <a:off x="-94" y="0"/>
            <a:ext cx="914287" cy="914287"/>
          </a:xfrm>
          <a:prstGeom prst="rtTriangle">
            <a:avLst/>
          </a:prstGeom>
          <a:solidFill>
            <a:srgbClr val="9C333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bg1"/>
              </a:solidFill>
              <a:cs typeface="思源黑体 CN Normal" panose="020B04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4" name="图片 83" descr="pexels-tima-miroshnichenko-799122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52" y="0"/>
            <a:ext cx="12191342" cy="576424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52" y="4495245"/>
            <a:ext cx="12189648" cy="23619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37281" y="650160"/>
            <a:ext cx="4917440" cy="1772285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p>
            <a:pPr algn="just" fontAlgn="auto">
              <a:lnSpc>
                <a:spcPct val="120000"/>
              </a:lnSpc>
            </a:pPr>
            <a:r>
              <a:rPr lang="en-US" altLang="zh-CN" sz="9600" b="1">
                <a:solidFill>
                  <a:schemeClr val="bg1"/>
                </a:solidFill>
                <a:effectLst>
                  <a:reflection blurRad="6350" stA="38000" endA="300" endPos="30000" dir="5400000" sy="-100000" algn="bl" rotWithShape="0"/>
                </a:effectLst>
                <a:latin typeface="新愚公装甲宋A" charset="-122"/>
                <a:ea typeface="新愚公装甲宋A" charset="-122"/>
                <a:cs typeface="思源黑体 CN Normal" panose="020B0400000000000000" charset="-122"/>
              </a:rPr>
              <a:t>CONTENTS</a:t>
            </a:r>
            <a:endParaRPr lang="en-US" altLang="zh-CN" sz="9600" b="1">
              <a:solidFill>
                <a:schemeClr val="bg1"/>
              </a:solidFill>
              <a:effectLst>
                <a:reflection blurRad="6350" stA="38000" endA="300" endPos="30000" dir="5400000" sy="-100000" algn="bl" rotWithShape="0"/>
              </a:effectLst>
              <a:latin typeface="新愚公装甲宋A" charset="-122"/>
              <a:ea typeface="新愚公装甲宋A" charset="-122"/>
              <a:cs typeface="思源黑体 CN Normal" panose="020B0400000000000000" charset="-122"/>
            </a:endParaRPr>
          </a:p>
        </p:txBody>
      </p:sp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626362" y="2733549"/>
            <a:ext cx="2640427" cy="338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735">
              <a:cs typeface="思源黑体 CN Normal" panose="020B0400000000000000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3"/>
            </p:custDataLst>
          </p:nvPr>
        </p:nvSpPr>
        <p:spPr>
          <a:xfrm>
            <a:off x="626362" y="5127627"/>
            <a:ext cx="2625189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 fontAlgn="auto">
              <a:lnSpc>
                <a:spcPct val="120000"/>
              </a:lnSpc>
            </a:pPr>
            <a:r>
              <a:rPr lang="en-US" altLang="zh-CN" sz="2665" b="1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  <a:cs typeface="思源黑体 CN Normal" panose="020B0400000000000000" charset="-122"/>
              </a:rPr>
              <a:t> Cultural Roots</a:t>
            </a:r>
            <a:endParaRPr lang="en-US" altLang="zh-CN" sz="2665" b="1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41" name="矩形 40"/>
          <p:cNvSpPr/>
          <p:nvPr>
            <p:custDataLst>
              <p:tags r:id="rId4"/>
            </p:custDataLst>
          </p:nvPr>
        </p:nvSpPr>
        <p:spPr>
          <a:xfrm>
            <a:off x="3392927" y="2733549"/>
            <a:ext cx="2640427" cy="338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47" name="文本框 46"/>
          <p:cNvSpPr txBox="1"/>
          <p:nvPr>
            <p:custDataLst>
              <p:tags r:id="rId5"/>
            </p:custDataLst>
          </p:nvPr>
        </p:nvSpPr>
        <p:spPr>
          <a:xfrm>
            <a:off x="3408165" y="4881277"/>
            <a:ext cx="26251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 fontAlgn="auto">
              <a:lnSpc>
                <a:spcPct val="120000"/>
              </a:lnSpc>
            </a:pPr>
            <a:r>
              <a:rPr lang="en-US" altLang="zh-CN" sz="2665" b="1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  <a:cs typeface="思源黑体 CN Normal" panose="020B0400000000000000" charset="-122"/>
              </a:rPr>
              <a:t>Historical Development</a:t>
            </a:r>
            <a:endParaRPr lang="en-US" altLang="zh-CN" sz="2665" b="1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49" name="矩形 48"/>
          <p:cNvSpPr/>
          <p:nvPr>
            <p:custDataLst>
              <p:tags r:id="rId6"/>
            </p:custDataLst>
          </p:nvPr>
        </p:nvSpPr>
        <p:spPr>
          <a:xfrm>
            <a:off x="6159492" y="2733549"/>
            <a:ext cx="2640427" cy="338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7"/>
            </p:custDataLst>
          </p:nvPr>
        </p:nvSpPr>
        <p:spPr>
          <a:xfrm>
            <a:off x="6159492" y="4881277"/>
            <a:ext cx="26251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 fontAlgn="auto">
              <a:lnSpc>
                <a:spcPct val="120000"/>
              </a:lnSpc>
            </a:pPr>
            <a:r>
              <a:rPr lang="en-US" altLang="zh-CN" sz="2665" b="1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  <a:cs typeface="思源黑体 CN Normal" panose="020B0400000000000000" charset="-122"/>
              </a:rPr>
              <a:t>Cultural Differences</a:t>
            </a:r>
            <a:endParaRPr lang="en-US" altLang="zh-CN" sz="2665" b="1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7" name="矩形 56"/>
          <p:cNvSpPr/>
          <p:nvPr>
            <p:custDataLst>
              <p:tags r:id="rId8"/>
            </p:custDataLst>
          </p:nvPr>
        </p:nvSpPr>
        <p:spPr>
          <a:xfrm>
            <a:off x="8926057" y="2733549"/>
            <a:ext cx="2640427" cy="338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63" name="文本框 62"/>
          <p:cNvSpPr txBox="1"/>
          <p:nvPr>
            <p:custDataLst>
              <p:tags r:id="rId9"/>
            </p:custDataLst>
          </p:nvPr>
        </p:nvSpPr>
        <p:spPr>
          <a:xfrm>
            <a:off x="8926057" y="4881277"/>
            <a:ext cx="26251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 fontAlgn="auto">
              <a:lnSpc>
                <a:spcPct val="120000"/>
              </a:lnSpc>
            </a:pPr>
            <a:r>
              <a:rPr lang="en-US" altLang="zh-CN" sz="2665" b="1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  <a:cs typeface="思源黑体 CN Normal" panose="020B0400000000000000" charset="-122"/>
              </a:rPr>
              <a:t>Translation Strategies</a:t>
            </a:r>
            <a:endParaRPr lang="en-US" altLang="zh-CN" sz="2665" b="1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66" name="直角三角形 65"/>
          <p:cNvSpPr/>
          <p:nvPr>
            <p:custDataLst>
              <p:tags r:id="rId10"/>
            </p:custDataLst>
          </p:nvPr>
        </p:nvSpPr>
        <p:spPr>
          <a:xfrm flipV="1">
            <a:off x="626362" y="2733549"/>
            <a:ext cx="484234" cy="484234"/>
          </a:xfrm>
          <a:prstGeom prst="rtTriangle">
            <a:avLst/>
          </a:prstGeom>
          <a:solidFill>
            <a:srgbClr val="9C3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bg1"/>
              </a:solidFill>
              <a:cs typeface="思源黑体 CN Normal" panose="020B0400000000000000" charset="-122"/>
            </a:endParaRPr>
          </a:p>
        </p:txBody>
      </p:sp>
      <p:sp>
        <p:nvSpPr>
          <p:cNvPr id="76" name="直角三角形 75"/>
          <p:cNvSpPr/>
          <p:nvPr>
            <p:custDataLst>
              <p:tags r:id="rId11"/>
            </p:custDataLst>
          </p:nvPr>
        </p:nvSpPr>
        <p:spPr>
          <a:xfrm flipV="1">
            <a:off x="3392927" y="2733549"/>
            <a:ext cx="484234" cy="484234"/>
          </a:xfrm>
          <a:prstGeom prst="rtTriangle">
            <a:avLst/>
          </a:prstGeom>
          <a:solidFill>
            <a:srgbClr val="9C3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bg1"/>
              </a:solidFill>
              <a:cs typeface="思源黑体 CN Normal" panose="020B0400000000000000" charset="-122"/>
            </a:endParaRPr>
          </a:p>
        </p:txBody>
      </p:sp>
      <p:sp>
        <p:nvSpPr>
          <p:cNvPr id="77" name="直角三角形 76"/>
          <p:cNvSpPr/>
          <p:nvPr>
            <p:custDataLst>
              <p:tags r:id="rId12"/>
            </p:custDataLst>
          </p:nvPr>
        </p:nvSpPr>
        <p:spPr>
          <a:xfrm flipV="1">
            <a:off x="6159492" y="2733549"/>
            <a:ext cx="484234" cy="484234"/>
          </a:xfrm>
          <a:prstGeom prst="rtTriangle">
            <a:avLst/>
          </a:prstGeom>
          <a:solidFill>
            <a:srgbClr val="9C3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bg1"/>
              </a:solidFill>
              <a:cs typeface="思源黑体 CN Normal" panose="020B0400000000000000" charset="-122"/>
            </a:endParaRPr>
          </a:p>
        </p:txBody>
      </p:sp>
      <p:sp>
        <p:nvSpPr>
          <p:cNvPr id="78" name="直角三角形 77"/>
          <p:cNvSpPr/>
          <p:nvPr>
            <p:custDataLst>
              <p:tags r:id="rId13"/>
            </p:custDataLst>
          </p:nvPr>
        </p:nvSpPr>
        <p:spPr>
          <a:xfrm flipV="1">
            <a:off x="8926057" y="2733549"/>
            <a:ext cx="484234" cy="484234"/>
          </a:xfrm>
          <a:prstGeom prst="rtTriangle">
            <a:avLst/>
          </a:prstGeom>
          <a:solidFill>
            <a:srgbClr val="9C3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bg1"/>
              </a:solidFill>
              <a:cs typeface="思源黑体 CN Normal" panose="020B0400000000000000" charset="-122"/>
            </a:endParaRPr>
          </a:p>
        </p:txBody>
      </p:sp>
      <p:pic>
        <p:nvPicPr>
          <p:cNvPr id="94" name="图片 93" descr="小图标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36047" t="10110" r="33703" b="66967"/>
          <a:stretch>
            <a:fillRect/>
          </a:stretch>
        </p:blipFill>
        <p:spPr>
          <a:xfrm>
            <a:off x="1161389" y="3306672"/>
            <a:ext cx="1569526" cy="1079367"/>
          </a:xfrm>
          <a:prstGeom prst="rect">
            <a:avLst/>
          </a:prstGeom>
        </p:spPr>
      </p:pic>
      <p:pic>
        <p:nvPicPr>
          <p:cNvPr id="95" name="图片 94" descr="小图标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42533" r="74493" b="35939"/>
          <a:stretch>
            <a:fillRect/>
          </a:stretch>
        </p:blipFill>
        <p:spPr>
          <a:xfrm>
            <a:off x="3927954" y="3306672"/>
            <a:ext cx="1569526" cy="1079367"/>
          </a:xfrm>
          <a:prstGeom prst="rect">
            <a:avLst/>
          </a:prstGeom>
        </p:spPr>
      </p:pic>
      <p:pic>
        <p:nvPicPr>
          <p:cNvPr id="96" name="图片 95" descr="小图标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69248" t="43231" r="185" b="35939"/>
          <a:stretch>
            <a:fillRect/>
          </a:stretch>
        </p:blipFill>
        <p:spPr>
          <a:xfrm>
            <a:off x="9461085" y="3306672"/>
            <a:ext cx="1569526" cy="1079367"/>
          </a:xfrm>
          <a:prstGeom prst="rect">
            <a:avLst/>
          </a:prstGeom>
        </p:spPr>
      </p:pic>
      <p:pic>
        <p:nvPicPr>
          <p:cNvPr id="97" name="图片 96" descr="小图标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35098" t="73910" r="40027" b="2121"/>
          <a:stretch>
            <a:fillRect/>
          </a:stretch>
        </p:blipFill>
        <p:spPr>
          <a:xfrm>
            <a:off x="6694519" y="3306672"/>
            <a:ext cx="1569526" cy="10793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264033" y="2372067"/>
            <a:ext cx="2714925" cy="1959791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838225" y="1269843"/>
            <a:ext cx="9218215" cy="1771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 fontAlgn="auto">
              <a:lnSpc>
                <a:spcPct val="120000"/>
              </a:lnSpc>
            </a:pPr>
            <a:r>
              <a:rPr lang="en-US" altLang="zh-CN" sz="3200" b="1">
                <a:solidFill>
                  <a:srgbClr val="9C33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Normal" panose="020B0400000000000000" charset="-122"/>
                <a:cs typeface="思源黑体 CN Normal" panose="020B0400000000000000" charset="-122"/>
              </a:rPr>
              <a:t>Cultural Roots: </a:t>
            </a:r>
            <a:endParaRPr lang="en-US" altLang="zh-CN" sz="3200" b="1">
              <a:solidFill>
                <a:srgbClr val="9C33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3200" b="1">
                <a:solidFill>
                  <a:srgbClr val="9C33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Normal" panose="020B0400000000000000" charset="-122"/>
                <a:cs typeface="思源黑体 CN Normal" panose="020B0400000000000000" charset="-122"/>
              </a:rPr>
              <a:t>Ghostly Traditions </a:t>
            </a:r>
            <a:endParaRPr lang="en-US" altLang="zh-CN" sz="3200" b="1">
              <a:solidFill>
                <a:srgbClr val="9C33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3200" b="1">
                <a:solidFill>
                  <a:srgbClr val="9C33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Normal" panose="020B0400000000000000" charset="-122"/>
                <a:cs typeface="思源黑体 CN Normal" panose="020B0400000000000000" charset="-122"/>
              </a:rPr>
              <a:t>and Literary Motifs</a:t>
            </a:r>
            <a:endParaRPr lang="en-US" altLang="zh-CN" sz="3200" b="1">
              <a:solidFill>
                <a:srgbClr val="9C33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795050" y="2952809"/>
            <a:ext cx="4033869" cy="2463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285750" indent="-285750" algn="just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665" b="1">
                <a:effectLst/>
                <a:latin typeface="Arial Narrow" panose="020B0606020202030204" charset="0"/>
                <a:ea typeface="思源黑体 CN Normal" panose="020B0400000000000000" charset="-122"/>
                <a:cs typeface="Arial Narrow" panose="020B0606020202030204" charset="0"/>
              </a:rPr>
              <a:t>Ghosts and Spirits Beliefs</a:t>
            </a:r>
            <a:endParaRPr lang="en-US" altLang="zh-CN" sz="2665" b="1">
              <a:effectLst/>
              <a:latin typeface="Arial Narrow" panose="020B0606020202030204" charset="0"/>
              <a:ea typeface="思源黑体 CN Normal" panose="020B0400000000000000" charset="-122"/>
              <a:cs typeface="Arial Narrow" panose="020B0606020202030204" charset="0"/>
            </a:endParaRPr>
          </a:p>
          <a:p>
            <a:pPr marL="285750" indent="-285750" algn="just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665" b="1">
                <a:effectLst/>
                <a:latin typeface="Arial Narrow" panose="020B0606020202030204" charset="0"/>
                <a:ea typeface="思源黑体 CN Normal" panose="020B0400000000000000" charset="-122"/>
                <a:cs typeface="Arial Narrow" panose="020B0606020202030204" charset="0"/>
              </a:rPr>
              <a:t>Folk Customs and Taboos</a:t>
            </a:r>
            <a:endParaRPr lang="en-US" altLang="zh-CN" sz="2665" b="1">
              <a:effectLst/>
              <a:latin typeface="Arial Narrow" panose="020B0606020202030204" charset="0"/>
              <a:ea typeface="思源黑体 CN Normal" panose="020B0400000000000000" charset="-122"/>
              <a:cs typeface="Arial Narrow" panose="020B0606020202030204" charset="0"/>
            </a:endParaRPr>
          </a:p>
          <a:p>
            <a:pPr marL="285750" indent="-285750" algn="just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665" b="1">
                <a:effectLst/>
                <a:latin typeface="Arial Narrow" panose="020B0606020202030204" charset="0"/>
                <a:ea typeface="思源黑体 CN Normal" panose="020B0400000000000000" charset="-122"/>
                <a:cs typeface="Arial Narrow" panose="020B0606020202030204" charset="0"/>
              </a:rPr>
              <a:t>Classical Literary Influence</a:t>
            </a:r>
            <a:endParaRPr lang="en-US" altLang="zh-CN" sz="2665" b="1">
              <a:effectLst/>
              <a:latin typeface="Arial Narrow" panose="020B0606020202030204" charset="0"/>
              <a:ea typeface="思源黑体 CN Normal" panose="020B0400000000000000" charset="-122"/>
              <a:cs typeface="Arial Narrow" panose="020B0606020202030204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 flipV="1">
            <a:off x="7838225" y="3041698"/>
            <a:ext cx="3990694" cy="1693"/>
          </a:xfrm>
          <a:prstGeom prst="line">
            <a:avLst/>
          </a:prstGeom>
          <a:ln w="19050">
            <a:solidFill>
              <a:srgbClr val="9C3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3307424" y="71111"/>
            <a:ext cx="3382862" cy="2195136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3073773" y="2372067"/>
            <a:ext cx="1980109" cy="2680216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139385" y="2372067"/>
            <a:ext cx="2126564" cy="146878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264033" y="70265"/>
            <a:ext cx="2968893" cy="2195136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6"/>
          <a:stretch>
            <a:fillRect/>
          </a:stretch>
        </p:blipFill>
        <p:spPr>
          <a:xfrm>
            <a:off x="259801" y="4423287"/>
            <a:ext cx="2728470" cy="21561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" name="组合 19"/>
          <p:cNvGrpSpPr/>
          <p:nvPr>
            <p:custDataLst>
              <p:tags r:id="rId1"/>
            </p:custDataLst>
          </p:nvPr>
        </p:nvGrpSpPr>
        <p:grpSpPr>
          <a:xfrm>
            <a:off x="827844" y="5178518"/>
            <a:ext cx="1121695" cy="667938"/>
            <a:chOff x="5642" y="3163"/>
            <a:chExt cx="4932" cy="1909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5642" y="3163"/>
              <a:ext cx="4932" cy="1909"/>
            </a:xfrm>
            <a:prstGeom prst="rect">
              <a:avLst/>
            </a:prstGeom>
            <a:solidFill>
              <a:srgbClr val="9C3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cs typeface="思源黑体 CN Normal" panose="020B0400000000000000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3"/>
              </p:custDataLst>
            </p:nvPr>
          </p:nvSpPr>
          <p:spPr>
            <a:xfrm>
              <a:off x="6610" y="3592"/>
              <a:ext cx="3103" cy="105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p>
              <a:pPr algn="l"/>
              <a:r>
                <a:rPr lang="en-US" altLang="zh-CN" sz="2400" b="1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1913</a:t>
              </a:r>
              <a:endParaRPr lang="en-US" altLang="zh-CN" sz="2400" b="1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53028" y="85503"/>
            <a:ext cx="7395567" cy="1181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 fontAlgn="auto">
              <a:lnSpc>
                <a:spcPct val="120000"/>
              </a:lnSpc>
            </a:pPr>
            <a:r>
              <a:rPr lang="en-US" altLang="zh-CN" sz="3200" b="1">
                <a:solidFill>
                  <a:srgbClr val="9C3336"/>
                </a:solidFill>
                <a:ea typeface="思源黑体 CN Normal" panose="020B0400000000000000" charset="-122"/>
                <a:cs typeface="思源黑体 CN Normal" panose="020B0400000000000000" charset="-122"/>
              </a:rPr>
              <a:t> Historical Development:</a:t>
            </a:r>
            <a:endParaRPr lang="en-US" altLang="zh-CN" sz="3200" b="1">
              <a:solidFill>
                <a:srgbClr val="9C3336"/>
              </a:solidFill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3200" b="1">
                <a:solidFill>
                  <a:srgbClr val="9C3336"/>
                </a:solidFill>
                <a:ea typeface="思源黑体 CN Normal" panose="020B0400000000000000" charset="-122"/>
                <a:cs typeface="思源黑体 CN Normal" panose="020B0400000000000000" charset="-122"/>
              </a:rPr>
              <a:t> From Emergence to Genre Formation</a:t>
            </a:r>
            <a:endParaRPr lang="en-US" altLang="zh-CN" sz="3200" b="1">
              <a:solidFill>
                <a:srgbClr val="9C3336"/>
              </a:solidFill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grpSp>
        <p:nvGrpSpPr>
          <p:cNvPr id="21" name="组合 20"/>
          <p:cNvGrpSpPr/>
          <p:nvPr>
            <p:custDataLst>
              <p:tags r:id="rId4"/>
            </p:custDataLst>
          </p:nvPr>
        </p:nvGrpSpPr>
        <p:grpSpPr>
          <a:xfrm>
            <a:off x="3743404" y="3553868"/>
            <a:ext cx="2125718" cy="599366"/>
            <a:chOff x="5643" y="2916"/>
            <a:chExt cx="10333" cy="1315"/>
          </a:xfrm>
        </p:grpSpPr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5643" y="2916"/>
              <a:ext cx="9981" cy="1315"/>
            </a:xfrm>
            <a:prstGeom prst="rect">
              <a:avLst/>
            </a:prstGeom>
            <a:solidFill>
              <a:srgbClr val="9C3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cs typeface="思源黑体 CN Normal" panose="020B0400000000000000" charset="-122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6"/>
              </p:custDataLst>
            </p:nvPr>
          </p:nvSpPr>
          <p:spPr>
            <a:xfrm>
              <a:off x="6350" y="3135"/>
              <a:ext cx="9626" cy="80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p>
              <a:pPr algn="l"/>
              <a:r>
                <a:rPr lang="en-US" altLang="zh-CN" sz="2400" b="1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1980s–1990s</a:t>
              </a:r>
              <a:endParaRPr lang="en-US" altLang="zh-CN" sz="2400" b="1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7"/>
            </p:custDataLst>
          </p:nvPr>
        </p:nvGrpSpPr>
        <p:grpSpPr>
          <a:xfrm>
            <a:off x="5516951" y="2780957"/>
            <a:ext cx="2067305" cy="642541"/>
            <a:chOff x="5641" y="3614"/>
            <a:chExt cx="4932" cy="1909"/>
          </a:xfrm>
        </p:grpSpPr>
        <p:sp>
          <p:nvSpPr>
            <p:cNvPr id="6" name="矩形 5"/>
            <p:cNvSpPr/>
            <p:nvPr>
              <p:custDataLst>
                <p:tags r:id="rId8"/>
              </p:custDataLst>
            </p:nvPr>
          </p:nvSpPr>
          <p:spPr>
            <a:xfrm>
              <a:off x="5641" y="3614"/>
              <a:ext cx="4932" cy="1909"/>
            </a:xfrm>
            <a:prstGeom prst="rect">
              <a:avLst/>
            </a:prstGeom>
            <a:solidFill>
              <a:srgbClr val="9C3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cs typeface="思源黑体 CN Normal" panose="020B0400000000000000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9"/>
              </p:custDataLst>
            </p:nvPr>
          </p:nvSpPr>
          <p:spPr>
            <a:xfrm>
              <a:off x="5818" y="3979"/>
              <a:ext cx="4575" cy="10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p>
              <a:pPr algn="l"/>
              <a:r>
                <a:rPr lang="en-US" altLang="zh-CN" sz="2400" b="1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1980s–2000s</a:t>
              </a:r>
              <a:endParaRPr lang="en-US" altLang="zh-CN" sz="2400" b="1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10"/>
            </p:custDataLst>
          </p:nvPr>
        </p:nvGrpSpPr>
        <p:grpSpPr>
          <a:xfrm>
            <a:off x="1949539" y="4283604"/>
            <a:ext cx="2065612" cy="634075"/>
            <a:chOff x="5641" y="3532"/>
            <a:chExt cx="4932" cy="1257"/>
          </a:xfrm>
        </p:grpSpPr>
        <p:sp>
          <p:nvSpPr>
            <p:cNvPr id="12" name="矩形 11"/>
            <p:cNvSpPr/>
            <p:nvPr>
              <p:custDataLst>
                <p:tags r:id="rId11"/>
              </p:custDataLst>
            </p:nvPr>
          </p:nvSpPr>
          <p:spPr>
            <a:xfrm>
              <a:off x="5641" y="3532"/>
              <a:ext cx="4932" cy="1257"/>
            </a:xfrm>
            <a:prstGeom prst="rect">
              <a:avLst/>
            </a:prstGeom>
            <a:solidFill>
              <a:srgbClr val="9C3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cs typeface="思源黑体 CN Normal" panose="020B04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5971" y="3759"/>
              <a:ext cx="4575" cy="7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p>
              <a:pPr algn="l"/>
              <a:r>
                <a:rPr lang="en-US" altLang="zh-CN" sz="2400" b="1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1930s–1940s</a:t>
              </a:r>
              <a:endParaRPr lang="en-US" altLang="zh-CN" sz="2400" b="1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  <p:sp>
        <p:nvSpPr>
          <p:cNvPr id="14" name="矩形 13"/>
          <p:cNvSpPr/>
          <p:nvPr>
            <p:custDataLst>
              <p:tags r:id="rId13"/>
            </p:custDataLst>
          </p:nvPr>
        </p:nvSpPr>
        <p:spPr>
          <a:xfrm>
            <a:off x="6857906" y="2017358"/>
            <a:ext cx="2266247" cy="605292"/>
          </a:xfrm>
          <a:prstGeom prst="rect">
            <a:avLst/>
          </a:prstGeom>
          <a:solidFill>
            <a:srgbClr val="9C3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7058541" y="2181591"/>
            <a:ext cx="1865823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l"/>
            <a:r>
              <a:rPr lang="en-US" altLang="zh-CN" sz="2400" b="1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2000s–2010s</a:t>
            </a:r>
            <a:endParaRPr lang="en-US" altLang="zh-CN" sz="2400" b="1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19" name="矩形 18"/>
          <p:cNvSpPr/>
          <p:nvPr>
            <p:custDataLst>
              <p:tags r:id="rId15"/>
            </p:custDataLst>
          </p:nvPr>
        </p:nvSpPr>
        <p:spPr>
          <a:xfrm>
            <a:off x="8880343" y="1296933"/>
            <a:ext cx="2724237" cy="605292"/>
          </a:xfrm>
          <a:prstGeom prst="rect">
            <a:avLst/>
          </a:prstGeom>
          <a:solidFill>
            <a:srgbClr val="9C3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6"/>
            </p:custDataLst>
          </p:nvPr>
        </p:nvSpPr>
        <p:spPr>
          <a:xfrm>
            <a:off x="9058968" y="1423071"/>
            <a:ext cx="2545612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l"/>
            <a:r>
              <a:rPr lang="en-US" altLang="zh-CN" sz="2400" b="1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2020s to Present</a:t>
            </a:r>
            <a:endParaRPr lang="en-US" altLang="zh-CN" sz="2400" b="1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 flipV="1">
            <a:off x="1498321" y="2117252"/>
            <a:ext cx="9396840" cy="4307308"/>
          </a:xfrm>
          <a:prstGeom prst="straightConnector1">
            <a:avLst/>
          </a:prstGeom>
          <a:ln w="50800" cmpd="sng">
            <a:solidFill>
              <a:srgbClr val="9C3336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" name="组合 19"/>
          <p:cNvGrpSpPr/>
          <p:nvPr>
            <p:custDataLst>
              <p:tags r:id="rId1"/>
            </p:custDataLst>
          </p:nvPr>
        </p:nvGrpSpPr>
        <p:grpSpPr>
          <a:xfrm>
            <a:off x="71017" y="117672"/>
            <a:ext cx="4438525" cy="710266"/>
            <a:chOff x="5642" y="3470"/>
            <a:chExt cx="4932" cy="1909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5642" y="3470"/>
              <a:ext cx="4932" cy="1909"/>
            </a:xfrm>
            <a:prstGeom prst="rect">
              <a:avLst/>
            </a:prstGeom>
            <a:solidFill>
              <a:srgbClr val="9C3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cs typeface="思源黑体 CN Normal" panose="020B0400000000000000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3"/>
              </p:custDataLst>
            </p:nvPr>
          </p:nvSpPr>
          <p:spPr>
            <a:xfrm>
              <a:off x="5817" y="3932"/>
              <a:ext cx="4575" cy="9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p>
              <a:pPr algn="l"/>
              <a:r>
                <a:rPr lang="en-US" altLang="zh-CN" sz="2400" b="1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1913: The Embryonic Stage</a:t>
              </a:r>
              <a:endParaRPr lang="en-US" altLang="zh-CN" sz="2400" b="1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  <p:pic>
        <p:nvPicPr>
          <p:cNvPr id="3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4011764" y="1677040"/>
            <a:ext cx="4167625" cy="48076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48376" y="1031113"/>
            <a:ext cx="6095248" cy="4425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just" fontAlgn="auto">
              <a:lnSpc>
                <a:spcPct val="120000"/>
              </a:lnSpc>
            </a:pPr>
            <a:r>
              <a:rPr lang="en-US" altLang="zh-CN" sz="2400" b="1" i="1">
                <a:latin typeface="Times New Roman" panose="02020603050405020304" charset="0"/>
                <a:ea typeface="思源黑体 CN Normal" panose="020B0400000000000000" charset="-122"/>
                <a:cs typeface="Times New Roman" panose="02020603050405020304" charset="0"/>
              </a:rPr>
              <a:t>Test of the Wife by Zhuangzi </a:t>
            </a:r>
            <a:r>
              <a:rPr lang="zh-CN" altLang="en-US" sz="2400" b="1">
                <a:latin typeface="Times New Roman" panose="02020603050405020304" charset="0"/>
                <a:ea typeface="思源黑体 CN Normal" panose="020B0400000000000000" charset="-122"/>
                <a:cs typeface="Times New Roman" panose="02020603050405020304" charset="0"/>
              </a:rPr>
              <a:t>（庄子试妻）</a:t>
            </a:r>
            <a:endParaRPr lang="zh-CN" altLang="zh-CN" sz="2400" b="1">
              <a:latin typeface="Times New Roman" panose="02020603050405020304" charset="0"/>
              <a:ea typeface="思源黑体 CN Normal" panose="020B0400000000000000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70171" y="115979"/>
            <a:ext cx="6025829" cy="853000"/>
            <a:chOff x="5641" y="3532"/>
            <a:chExt cx="4932" cy="1691"/>
          </a:xfrm>
        </p:grpSpPr>
        <p:sp>
          <p:nvSpPr>
            <p:cNvPr id="12" name="矩形 11"/>
            <p:cNvSpPr/>
            <p:nvPr>
              <p:custDataLst>
                <p:tags r:id="rId2"/>
              </p:custDataLst>
            </p:nvPr>
          </p:nvSpPr>
          <p:spPr>
            <a:xfrm>
              <a:off x="5641" y="3532"/>
              <a:ext cx="4932" cy="1257"/>
            </a:xfrm>
            <a:prstGeom prst="rect">
              <a:avLst/>
            </a:prstGeom>
            <a:solidFill>
              <a:srgbClr val="9C3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cs typeface="思源黑体 CN Normal" panose="020B04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3"/>
              </p:custDataLst>
            </p:nvPr>
          </p:nvSpPr>
          <p:spPr>
            <a:xfrm>
              <a:off x="5817" y="3759"/>
              <a:ext cx="4575" cy="14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p>
              <a:pPr algn="l"/>
              <a:r>
                <a:rPr lang="en-US" altLang="zh-CN" sz="2400" b="1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1930s–1940s</a:t>
              </a:r>
              <a:r>
                <a:rPr lang="zh-CN" altLang="en-US" sz="2400" b="1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：</a:t>
              </a:r>
              <a:r>
                <a:rPr lang="en-US" altLang="zh-CN" sz="2400" b="1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Early Exploratory Stage  </a:t>
              </a:r>
              <a:endParaRPr lang="en-US" altLang="zh-CN" sz="2400" b="1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4201394" y="1628786"/>
            <a:ext cx="3789212" cy="456127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17055" y="964234"/>
            <a:ext cx="4557891" cy="46037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en-US" altLang="zh-CN" sz="2400" b="1" i="1">
                <a:solidFill>
                  <a:srgbClr val="06071F"/>
                </a:solidFill>
                <a:latin typeface="Times New Roman" panose="02020603050405020304"/>
                <a:ea typeface="Segoe UI" panose="020B0502040204020203"/>
              </a:rPr>
              <a:t>The Phantom Lover </a:t>
            </a:r>
            <a:r>
              <a:rPr lang="zh-CN" altLang="en-US" sz="2400" i="0">
                <a:solidFill>
                  <a:srgbClr val="06071F"/>
                </a:solidFill>
                <a:latin typeface="Times New Roman" panose="02020603050405020304"/>
                <a:ea typeface="宋体" panose="02010600030101010101" pitchFamily="2" charset="-122"/>
              </a:rPr>
              <a:t>（夜半歌声）</a:t>
            </a:r>
            <a:endParaRPr lang="zh-CN" altLang="en-US" sz="2400" i="0">
              <a:solidFill>
                <a:srgbClr val="06071F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" name="组合 20"/>
          <p:cNvGrpSpPr/>
          <p:nvPr>
            <p:custDataLst>
              <p:tags r:id="rId1"/>
            </p:custDataLst>
          </p:nvPr>
        </p:nvGrpSpPr>
        <p:grpSpPr>
          <a:xfrm>
            <a:off x="72710" y="120212"/>
            <a:ext cx="8075356" cy="1229004"/>
            <a:chOff x="5643" y="2916"/>
            <a:chExt cx="12189" cy="1879"/>
          </a:xfrm>
        </p:grpSpPr>
        <p:sp>
          <p:nvSpPr>
            <p:cNvPr id="22" name="矩形 21"/>
            <p:cNvSpPr/>
            <p:nvPr>
              <p:custDataLst>
                <p:tags r:id="rId2"/>
              </p:custDataLst>
            </p:nvPr>
          </p:nvSpPr>
          <p:spPr>
            <a:xfrm>
              <a:off x="5643" y="2916"/>
              <a:ext cx="12189" cy="1496"/>
            </a:xfrm>
            <a:prstGeom prst="rect">
              <a:avLst/>
            </a:prstGeom>
            <a:solidFill>
              <a:srgbClr val="9C3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cs typeface="思源黑体 CN Normal" panose="020B0400000000000000" charset="-122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3"/>
              </p:custDataLst>
            </p:nvPr>
          </p:nvSpPr>
          <p:spPr>
            <a:xfrm>
              <a:off x="5998" y="3102"/>
              <a:ext cx="11711" cy="169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p>
              <a:pPr algn="l"/>
              <a:r>
                <a:rPr lang="en-US" altLang="zh-CN" sz="2400" b="1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1980s–1990s</a:t>
              </a:r>
              <a:r>
                <a:rPr lang="zh-CN" altLang="en-US" sz="2400" b="1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：</a:t>
              </a:r>
              <a:endParaRPr lang="zh-CN" altLang="en-US" sz="2400" b="1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  <a:p>
              <a:pPr algn="l"/>
              <a:r>
                <a:rPr lang="en-US" altLang="zh-CN" sz="2400" b="1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Revival and Restrictions After Reform and Opening-Up</a:t>
              </a:r>
              <a:endParaRPr lang="en-US" altLang="zh-CN" sz="2400" b="1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  <p:pic>
        <p:nvPicPr>
          <p:cNvPr id="2" name="图片 1"/>
          <p:cNvPicPr/>
          <p:nvPr/>
        </p:nvPicPr>
        <p:blipFill>
          <a:blip r:embed="rId4"/>
          <a:stretch>
            <a:fillRect/>
          </a:stretch>
        </p:blipFill>
        <p:spPr>
          <a:xfrm>
            <a:off x="2984038" y="1763812"/>
            <a:ext cx="6562550" cy="471365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69120" y="1206351"/>
            <a:ext cx="2392385" cy="46037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en-US" altLang="zh-CN" sz="2400" b="1" i="1">
                <a:solidFill>
                  <a:srgbClr val="06071F"/>
                </a:solidFill>
                <a:latin typeface="Times New Roman" panose="02020603050405020304"/>
                <a:ea typeface="Segoe UI" panose="020B0502040204020203"/>
              </a:rPr>
              <a:t>The Spirit</a:t>
            </a:r>
            <a:r>
              <a:rPr lang="en-US" altLang="zh-CN" sz="2400" b="1" i="1">
                <a:solidFill>
                  <a:srgbClr val="06071F"/>
                </a:solidFill>
                <a:latin typeface="Times New Roman" panose="02020603050405020304"/>
                <a:ea typeface="宋体" panose="02010600030101010101" pitchFamily="2" charset="-122"/>
              </a:rPr>
              <a:t> </a:t>
            </a:r>
            <a:r>
              <a:rPr lang="en-US" altLang="zh-CN" sz="2400" b="1" i="1">
                <a:solidFill>
                  <a:srgbClr val="06071F"/>
                </a:solidFill>
                <a:latin typeface="Times New Roman" panose="02020603050405020304"/>
                <a:ea typeface="Times New Roman" panose="02020603050405020304"/>
              </a:rPr>
              <a:t>(</a:t>
            </a:r>
            <a:r>
              <a:rPr lang="zh-CN" altLang="en-US" sz="2400" b="1" i="1">
                <a:solidFill>
                  <a:srgbClr val="06071F"/>
                </a:solidFill>
                <a:latin typeface="Times New Roman" panose="02020603050405020304"/>
                <a:ea typeface="宋体" panose="02010600030101010101" pitchFamily="2" charset="-122"/>
              </a:rPr>
              <a:t>精变</a:t>
            </a:r>
            <a:r>
              <a:rPr lang="en-US" altLang="zh-CN" sz="2400" b="1" i="1">
                <a:solidFill>
                  <a:srgbClr val="06071F"/>
                </a:solidFill>
                <a:latin typeface="Times New Roman" panose="02020603050405020304"/>
                <a:ea typeface="Times New Roman" panose="02020603050405020304"/>
              </a:rPr>
              <a:t>)</a:t>
            </a:r>
            <a:endParaRPr lang="en-US" altLang="zh-CN" sz="2400" b="1" i="1">
              <a:solidFill>
                <a:srgbClr val="06071F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282.15,&quot;left&quot;:19.6,&quot;top&quot;:99.8,&quot;width&quot;:509.1}"/>
</p:tagLst>
</file>

<file path=ppt/tags/tag101.xml><?xml version="1.0" encoding="utf-8"?>
<p:tagLst xmlns:p="http://schemas.openxmlformats.org/presentationml/2006/main">
  <p:tag name="KSO_WM_DIAGRAM_VIRTUALLY_FRAME" val="{&quot;height&quot;:305.9,&quot;left&quot;:17,&quot;top&quot;:76.05,&quot;width&quot;:511.7}"/>
</p:tagLst>
</file>

<file path=ppt/tags/tag102.xml><?xml version="1.0" encoding="utf-8"?>
<p:tagLst xmlns:p="http://schemas.openxmlformats.org/presentationml/2006/main">
  <p:tag name="KSO_WM_DIAGRAM_VIRTUALLY_FRAME" val="{&quot;height&quot;:305.9,&quot;left&quot;:17,&quot;top&quot;:76.05,&quot;width&quot;:511.7}"/>
</p:tagLst>
</file>

<file path=ppt/tags/tag103.xml><?xml version="1.0" encoding="utf-8"?>
<p:tagLst xmlns:p="http://schemas.openxmlformats.org/presentationml/2006/main">
  <p:tag name="KSO_WM_DIAGRAM_VIRTUALLY_FRAME" val="{&quot;height&quot;:305.9,&quot;left&quot;:17,&quot;top&quot;:76.05,&quot;width&quot;:511.7}"/>
</p:tagLst>
</file>

<file path=ppt/tags/tag104.xml><?xml version="1.0" encoding="utf-8"?>
<p:tagLst xmlns:p="http://schemas.openxmlformats.org/presentationml/2006/main">
  <p:tag name="KSO_WM_DIAGRAM_VIRTUALLY_FRAME" val="{&quot;height&quot;:305.9,&quot;left&quot;:17,&quot;top&quot;:76.05,&quot;width&quot;:511.7}"/>
</p:tagLst>
</file>

<file path=ppt/tags/tag105.xml><?xml version="1.0" encoding="utf-8"?>
<p:tagLst xmlns:p="http://schemas.openxmlformats.org/presentationml/2006/main">
  <p:tag name="KSO_WM_DIAGRAM_VIRTUALLY_FRAME" val="{&quot;height&quot;:305.9,&quot;left&quot;:17,&quot;top&quot;:76.05,&quot;width&quot;:511.7}"/>
</p:tagLst>
</file>

<file path=ppt/tags/tag106.xml><?xml version="1.0" encoding="utf-8"?>
<p:tagLst xmlns:p="http://schemas.openxmlformats.org/presentationml/2006/main">
  <p:tag name="KSO_WM_DIAGRAM_VIRTUALLY_FRAME" val="{&quot;height&quot;:305.9,&quot;left&quot;:17,&quot;top&quot;:76.05,&quot;width&quot;:511.7}"/>
</p:tagLst>
</file>

<file path=ppt/tags/tag107.xml><?xml version="1.0" encoding="utf-8"?>
<p:tagLst xmlns:p="http://schemas.openxmlformats.org/presentationml/2006/main">
  <p:tag name="KSO_WM_UNIT_PLACING_PICTURE_USER_VIEWPORT" val="{&quot;height&quot;:4297,&quot;width&quot;:3389}"/>
  <p:tag name="KSO_WM_UNIT_PLACING_PICTURE_USER_RELATIVERECTANGLE" val="{&quot;bottom&quot;:0,&quot;left&quot;:0,&quot;right&quot;:0,&quot;top&quot;:0}"/>
  <p:tag name="KSO_WM_UNIT_PLACING_PICTURE_COLLAGE_RELATIVERECTANGLE" val="{&quot;bottom&quot;:1.3228629011125905e-16,&quot;left&quot;:0,&quot;right&quot;:0,&quot;top&quot;:1.3228629011125905e-16}"/>
  <p:tag name="KSO_WM_UNIT_PLACING_PICTURE_COLLAGE_VIEWPORT" val="{&quot;height&quot;:4296.999999999999,&quot;width&quot;:3389}"/>
</p:tagLst>
</file>

<file path=ppt/tags/tag108.xml><?xml version="1.0" encoding="utf-8"?>
<p:tagLst xmlns:p="http://schemas.openxmlformats.org/presentationml/2006/main">
  <p:tag name="KSO_WM_DIAGRAM_VIRTUALLY_FRAME" val="{&quot;height&quot;:305.9,&quot;left&quot;:17,&quot;top&quot;:76.05,&quot;width&quot;:511.7}"/>
</p:tagLst>
</file>

<file path=ppt/tags/tag109.xml><?xml version="1.0" encoding="utf-8"?>
<p:tagLst xmlns:p="http://schemas.openxmlformats.org/presentationml/2006/main">
  <p:tag name="KSO_WM_DIAGRAM_VIRTUALLY_FRAME" val="{&quot;height&quot;:305.9,&quot;left&quot;:17,&quot;top&quot;:76.05,&quot;width&quot;:511.7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DIAGRAM_VIRTUALLY_FRAME" val="{&quot;height&quot;:305.9,&quot;left&quot;:17,&quot;top&quot;:76.05,&quot;width&quot;:511.7}"/>
</p:tagLst>
</file>

<file path=ppt/tags/tag111.xml><?xml version="1.0" encoding="utf-8"?>
<p:tagLst xmlns:p="http://schemas.openxmlformats.org/presentationml/2006/main">
  <p:tag name="KSO_WM_DIAGRAM_VIRTUALLY_FRAME" val="{&quot;height&quot;:305.9,&quot;left&quot;:17,&quot;top&quot;:76.05,&quot;width&quot;:511.7}"/>
</p:tagLst>
</file>

<file path=ppt/tags/tag112.xml><?xml version="1.0" encoding="utf-8"?>
<p:tagLst xmlns:p="http://schemas.openxmlformats.org/presentationml/2006/main">
  <p:tag name="KSO_WM_DIAGRAM_VIRTUALLY_FRAME" val="{&quot;height&quot;:317.81414673046254,&quot;left&quot;:217.7,&quot;top&quot;:53.989728867623604,&quot;width&quot;:492.1656339451086}"/>
</p:tagLst>
</file>

<file path=ppt/tags/tag113.xml><?xml version="1.0" encoding="utf-8"?>
<p:tagLst xmlns:p="http://schemas.openxmlformats.org/presentationml/2006/main">
  <p:tag name="KSO_WM_DIAGRAM_VIRTUALLY_FRAME" val="{&quot;height&quot;:317.81414673046254,&quot;left&quot;:217.7,&quot;top&quot;:53.989728867623604,&quot;width&quot;:492.1656339451086}"/>
</p:tagLst>
</file>

<file path=ppt/tags/tag114.xml><?xml version="1.0" encoding="utf-8"?>
<p:tagLst xmlns:p="http://schemas.openxmlformats.org/presentationml/2006/main">
  <p:tag name="KSO_WM_DIAGRAM_VIRTUALLY_FRAME" val="{&quot;height&quot;:317.81414673046254,&quot;left&quot;:217.7,&quot;top&quot;:53.989728867623604,&quot;width&quot;:492.1656339451086}"/>
</p:tagLst>
</file>

<file path=ppt/tags/tag115.xml><?xml version="1.0" encoding="utf-8"?>
<p:tagLst xmlns:p="http://schemas.openxmlformats.org/presentationml/2006/main">
  <p:tag name="KSO_WM_DIAGRAM_VIRTUALLY_FRAME" val="{&quot;height&quot;:317.81414673046254,&quot;left&quot;:217.7,&quot;top&quot;:53.989728867623604,&quot;width&quot;:492.1656339451086}"/>
</p:tagLst>
</file>

<file path=ppt/tags/tag116.xml><?xml version="1.0" encoding="utf-8"?>
<p:tagLst xmlns:p="http://schemas.openxmlformats.org/presentationml/2006/main">
  <p:tag name="KSO_WM_DIAGRAM_VIRTUALLY_FRAME" val="{&quot;height&quot;:317.81414673046254,&quot;left&quot;:217.7,&quot;top&quot;:53.989728867623604,&quot;width&quot;:492.1656339451086}"/>
</p:tagLst>
</file>

<file path=ppt/tags/tag117.xml><?xml version="1.0" encoding="utf-8"?>
<p:tagLst xmlns:p="http://schemas.openxmlformats.org/presentationml/2006/main">
  <p:tag name="KSO_WM_DIAGRAM_VIRTUALLY_FRAME" val="{&quot;height&quot;:317.81414673046254,&quot;left&quot;:217.7,&quot;top&quot;:53.989728867623604,&quot;width&quot;:492.1656339451086}"/>
</p:tagLst>
</file>

<file path=ppt/tags/tag118.xml><?xml version="1.0" encoding="utf-8"?>
<p:tagLst xmlns:p="http://schemas.openxmlformats.org/presentationml/2006/main">
  <p:tag name="KSO_WM_DIAGRAM_VIRTUALLY_FRAME" val="{&quot;height&quot;:253.45,&quot;left&quot;:217.7,&quot;top&quot;:104,&quot;width&quot;:472.65}"/>
</p:tagLst>
</file>

<file path=ppt/tags/tag119.xml><?xml version="1.0" encoding="utf-8"?>
<p:tagLst xmlns:p="http://schemas.openxmlformats.org/presentationml/2006/main">
  <p:tag name="KSO_WM_DIAGRAM_VIRTUALLY_FRAME" val="{&quot;height&quot;:317.81414673046254,&quot;left&quot;:217.7,&quot;top&quot;:53.989728867623604,&quot;width&quot;:492.1656339451086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DIAGRAM_VIRTUALLY_FRAME" val="{&quot;height&quot;:253.45,&quot;left&quot;:217.7,&quot;top&quot;:104,&quot;width&quot;:472.65}"/>
</p:tagLst>
</file>

<file path=ppt/tags/tag121.xml><?xml version="1.0" encoding="utf-8"?>
<p:tagLst xmlns:p="http://schemas.openxmlformats.org/presentationml/2006/main">
  <p:tag name="KSO_WM_DIAGRAM_VIRTUALLY_FRAME" val="{&quot;height&quot;:317.81414673046254,&quot;left&quot;:217.7,&quot;top&quot;:53.989728867623604,&quot;width&quot;:492.1656339451086}"/>
</p:tagLst>
</file>

<file path=ppt/tags/tag122.xml><?xml version="1.0" encoding="utf-8"?>
<p:tagLst xmlns:p="http://schemas.openxmlformats.org/presentationml/2006/main">
  <p:tag name="KSO_WM_DIAGRAM_VIRTUALLY_FRAME" val="{&quot;height&quot;:317.81414673046254,&quot;left&quot;:217.7,&quot;top&quot;:53.989728867623604,&quot;width&quot;:492.1656339451086}"/>
</p:tagLst>
</file>

<file path=ppt/tags/tag123.xml><?xml version="1.0" encoding="utf-8"?>
<p:tagLst xmlns:p="http://schemas.openxmlformats.org/presentationml/2006/main">
  <p:tag name="KSO_WM_DIAGRAM_VIRTUALLY_FRAME" val="{&quot;height&quot;:317.81414673046254,&quot;left&quot;:217.7,&quot;top&quot;:53.989728867623604,&quot;width&quot;:492.1656339451086}"/>
</p:tagLst>
</file>

<file path=ppt/tags/tag124.xml><?xml version="1.0" encoding="utf-8"?>
<p:tagLst xmlns:p="http://schemas.openxmlformats.org/presentationml/2006/main">
  <p:tag name="KSO_WM_DIAGRAM_VIRTUALLY_FRAME" val="{&quot;height&quot;:317.81414673046254,&quot;left&quot;:217.7,&quot;top&quot;:53.989728867623604,&quot;width&quot;:492.1656339451086}"/>
</p:tagLst>
</file>

<file path=ppt/tags/tag125.xml><?xml version="1.0" encoding="utf-8"?>
<p:tagLst xmlns:p="http://schemas.openxmlformats.org/presentationml/2006/main">
  <p:tag name="KSO_WM_DIAGRAM_VIRTUALLY_FRAME" val="{&quot;height&quot;:317.81414673046254,&quot;left&quot;:217.7,&quot;top&quot;:53.989728867623604,&quot;width&quot;:492.1656339451086}"/>
</p:tagLst>
</file>

<file path=ppt/tags/tag126.xml><?xml version="1.0" encoding="utf-8"?>
<p:tagLst xmlns:p="http://schemas.openxmlformats.org/presentationml/2006/main">
  <p:tag name="KSO_WM_DIAGRAM_VIRTUALLY_FRAME" val="{&quot;height&quot;:317.81414673046254,&quot;left&quot;:217.7,&quot;top&quot;:53.989728867623604,&quot;width&quot;:492.1656339451086}"/>
</p:tagLst>
</file>

<file path=ppt/tags/tag127.xml><?xml version="1.0" encoding="utf-8"?>
<p:tagLst xmlns:p="http://schemas.openxmlformats.org/presentationml/2006/main">
  <p:tag name="KSO_WM_DIAGRAM_VIRTUALLY_FRAME" val="{&quot;height&quot;:317.81414673046254,&quot;left&quot;:217.7,&quot;top&quot;:53.989728867623604,&quot;width&quot;:492.1656339451086}"/>
</p:tagLst>
</file>

<file path=ppt/tags/tag128.xml><?xml version="1.0" encoding="utf-8"?>
<p:tagLst xmlns:p="http://schemas.openxmlformats.org/presentationml/2006/main">
  <p:tag name="KSO_WM_DIAGRAM_VIRTUALLY_FRAME" val="{&quot;height&quot;:317.81414673046254,&quot;left&quot;:217.7,&quot;top&quot;:53.989728867623604,&quot;width&quot;:492.1656339451086}"/>
</p:tagLst>
</file>

<file path=ppt/tags/tag129.xml><?xml version="1.0" encoding="utf-8"?>
<p:tagLst xmlns:p="http://schemas.openxmlformats.org/presentationml/2006/main">
  <p:tag name="KSO_WM_DIAGRAM_VIRTUALLY_FRAME" val="{&quot;height&quot;:317.81414673046254,&quot;left&quot;:217.7,&quot;top&quot;:53.989728867623604,&quot;width&quot;:492.1656339451086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DIAGRAM_VIRTUALLY_FRAME" val="{&quot;height&quot;:317.81414673046254,&quot;left&quot;:217.7,&quot;top&quot;:53.989728867623604,&quot;width&quot;:492.1656339451086}"/>
</p:tagLst>
</file>

<file path=ppt/tags/tag131.xml><?xml version="1.0" encoding="utf-8"?>
<p:tagLst xmlns:p="http://schemas.openxmlformats.org/presentationml/2006/main">
  <p:tag name="KSO_WM_DIAGRAM_VIRTUALLY_FRAME" val="{&quot;height&quot;:317.81414673046254,&quot;left&quot;:217.7,&quot;top&quot;:53.989728867623604,&quot;width&quot;:492.1656339451086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257.7,&quot;left&quot;:36.95,&quot;top&quot;:161.45,&quot;width&quot;:646.15}"/>
</p:tagLst>
</file>

<file path=ppt/tags/tag64.xml><?xml version="1.0" encoding="utf-8"?>
<p:tagLst xmlns:p="http://schemas.openxmlformats.org/presentationml/2006/main">
  <p:tag name="KSO_WM_DIAGRAM_VIRTUALLY_FRAME" val="{&quot;height&quot;:257.7,&quot;left&quot;:36.95,&quot;top&quot;:161.45,&quot;width&quot;:646.15}"/>
</p:tagLst>
</file>

<file path=ppt/tags/tag65.xml><?xml version="1.0" encoding="utf-8"?>
<p:tagLst xmlns:p="http://schemas.openxmlformats.org/presentationml/2006/main">
  <p:tag name="KSO_WM_DIAGRAM_VIRTUALLY_FRAME" val="{&quot;height&quot;:257.7,&quot;left&quot;:36.95,&quot;top&quot;:161.45,&quot;width&quot;:646.15}"/>
</p:tagLst>
</file>

<file path=ppt/tags/tag66.xml><?xml version="1.0" encoding="utf-8"?>
<p:tagLst xmlns:p="http://schemas.openxmlformats.org/presentationml/2006/main">
  <p:tag name="KSO_WM_DIAGRAM_VIRTUALLY_FRAME" val="{&quot;height&quot;:257.7,&quot;left&quot;:36.95,&quot;top&quot;:161.45,&quot;width&quot;:646.15}"/>
</p:tagLst>
</file>

<file path=ppt/tags/tag67.xml><?xml version="1.0" encoding="utf-8"?>
<p:tagLst xmlns:p="http://schemas.openxmlformats.org/presentationml/2006/main">
  <p:tag name="KSO_WM_DIAGRAM_VIRTUALLY_FRAME" val="{&quot;height&quot;:257.7,&quot;left&quot;:36.95,&quot;top&quot;:161.45,&quot;width&quot;:646.15}"/>
</p:tagLst>
</file>

<file path=ppt/tags/tag68.xml><?xml version="1.0" encoding="utf-8"?>
<p:tagLst xmlns:p="http://schemas.openxmlformats.org/presentationml/2006/main">
  <p:tag name="KSO_WM_DIAGRAM_VIRTUALLY_FRAME" val="{&quot;height&quot;:257.7,&quot;left&quot;:36.95,&quot;top&quot;:161.45,&quot;width&quot;:646.15}"/>
</p:tagLst>
</file>

<file path=ppt/tags/tag69.xml><?xml version="1.0" encoding="utf-8"?>
<p:tagLst xmlns:p="http://schemas.openxmlformats.org/presentationml/2006/main">
  <p:tag name="KSO_WM_DIAGRAM_VIRTUALLY_FRAME" val="{&quot;height&quot;:257.7,&quot;left&quot;:36.95,&quot;top&quot;:161.45,&quot;width&quot;:646.1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57.7,&quot;left&quot;:36.95,&quot;top&quot;:161.45,&quot;width&quot;:646.15}"/>
</p:tagLst>
</file>

<file path=ppt/tags/tag71.xml><?xml version="1.0" encoding="utf-8"?>
<p:tagLst xmlns:p="http://schemas.openxmlformats.org/presentationml/2006/main">
  <p:tag name="KSO_WM_DIAGRAM_VIRTUALLY_FRAME" val="{&quot;height&quot;:257.7,&quot;left&quot;:36.95,&quot;top&quot;:161.45,&quot;width&quot;:646.15}"/>
</p:tagLst>
</file>

<file path=ppt/tags/tag72.xml><?xml version="1.0" encoding="utf-8"?>
<p:tagLst xmlns:p="http://schemas.openxmlformats.org/presentationml/2006/main">
  <p:tag name="KSO_WM_DIAGRAM_VIRTUALLY_FRAME" val="{&quot;height&quot;:257.7,&quot;left&quot;:36.95,&quot;top&quot;:161.45,&quot;width&quot;:646.15}"/>
</p:tagLst>
</file>

<file path=ppt/tags/tag73.xml><?xml version="1.0" encoding="utf-8"?>
<p:tagLst xmlns:p="http://schemas.openxmlformats.org/presentationml/2006/main">
  <p:tag name="KSO_WM_DIAGRAM_VIRTUALLY_FRAME" val="{&quot;height&quot;:257.7,&quot;left&quot;:36.95,&quot;top&quot;:161.45,&quot;width&quot;:646.15}"/>
</p:tagLst>
</file>

<file path=ppt/tags/tag74.xml><?xml version="1.0" encoding="utf-8"?>
<p:tagLst xmlns:p="http://schemas.openxmlformats.org/presentationml/2006/main">
  <p:tag name="KSO_WM_DIAGRAM_VIRTUALLY_FRAME" val="{&quot;height&quot;:257.7,&quot;left&quot;:36.95,&quot;top&quot;:161.45,&quot;width&quot;:646.15}"/>
</p:tagLst>
</file>

<file path=ppt/tags/tag75.xml><?xml version="1.0" encoding="utf-8"?>
<p:tagLst xmlns:p="http://schemas.openxmlformats.org/presentationml/2006/main">
  <p:tag name="KSO_WM_DIAGRAM_VIRTUALLY_FRAME" val="{&quot;height&quot;:257.7,&quot;left&quot;:36.95,&quot;top&quot;:161.45,&quot;width&quot;:646.15}"/>
</p:tagLst>
</file>

<file path=ppt/tags/tag76.xml><?xml version="1.0" encoding="utf-8"?>
<p:tagLst xmlns:p="http://schemas.openxmlformats.org/presentationml/2006/main">
  <p:tag name="KSO_WM_DIAGRAM_VIRTUALLY_FRAME" val="{&quot;height&quot;:257.7,&quot;left&quot;:36.95,&quot;top&quot;:161.45,&quot;width&quot;:646.15}"/>
</p:tagLst>
</file>

<file path=ppt/tags/tag77.xml><?xml version="1.0" encoding="utf-8"?>
<p:tagLst xmlns:p="http://schemas.openxmlformats.org/presentationml/2006/main">
  <p:tag name="KSO_WM_DIAGRAM_VIRTUALLY_FRAME" val="{&quot;height&quot;:257.7,&quot;left&quot;:36.95,&quot;top&quot;:161.45,&quot;width&quot;:646.15}"/>
</p:tagLst>
</file>

<file path=ppt/tags/tag78.xml><?xml version="1.0" encoding="utf-8"?>
<p:tagLst xmlns:p="http://schemas.openxmlformats.org/presentationml/2006/main">
  <p:tag name="KSO_WM_DIAGRAM_VIRTUALLY_FRAME" val="{&quot;height&quot;:257.7,&quot;left&quot;:36.95,&quot;top&quot;:161.45,&quot;width&quot;:646.15}"/>
</p:tagLst>
</file>

<file path=ppt/tags/tag79.xml><?xml version="1.0" encoding="utf-8"?>
<p:tagLst xmlns:p="http://schemas.openxmlformats.org/presentationml/2006/main">
  <p:tag name="KSO_WM_DIAGRAM_VIRTUALLY_FRAME" val="{&quot;height&quot;:305.9,&quot;left&quot;:17,&quot;top&quot;:76.05,&quot;width&quot;:511.7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305.9,&quot;left&quot;:17,&quot;top&quot;:76.05,&quot;width&quot;:511.7}"/>
</p:tagLst>
</file>

<file path=ppt/tags/tag81.xml><?xml version="1.0" encoding="utf-8"?>
<p:tagLst xmlns:p="http://schemas.openxmlformats.org/presentationml/2006/main">
  <p:tag name="KSO_WM_DIAGRAM_VIRTUALLY_FRAME" val="{&quot;height&quot;:305.9,&quot;left&quot;:17,&quot;top&quot;:76.05,&quot;width&quot;:511.7}"/>
</p:tagLst>
</file>

<file path=ppt/tags/tag82.xml><?xml version="1.0" encoding="utf-8"?>
<p:tagLst xmlns:p="http://schemas.openxmlformats.org/presentationml/2006/main">
  <p:tag name="KSO_WM_DIAGRAM_VIRTUALLY_FRAME" val="{&quot;height&quot;:318.3,&quot;left&quot;:17,&quot;top&quot;:76.05,&quot;width&quot;:668.35}"/>
</p:tagLst>
</file>

<file path=ppt/tags/tag83.xml><?xml version="1.0" encoding="utf-8"?>
<p:tagLst xmlns:p="http://schemas.openxmlformats.org/presentationml/2006/main">
  <p:tag name="KSO_WM_DIAGRAM_VIRTUALLY_FRAME" val="{&quot;height&quot;:318.3,&quot;left&quot;:17,&quot;top&quot;:76.05,&quot;width&quot;:668.35}"/>
</p:tagLst>
</file>

<file path=ppt/tags/tag84.xml><?xml version="1.0" encoding="utf-8"?>
<p:tagLst xmlns:p="http://schemas.openxmlformats.org/presentationml/2006/main">
  <p:tag name="KSO_WM_DIAGRAM_VIRTUALLY_FRAME" val="{&quot;height&quot;:318.3,&quot;left&quot;:17,&quot;top&quot;:76.05,&quot;width&quot;:668.35}"/>
</p:tagLst>
</file>

<file path=ppt/tags/tag85.xml><?xml version="1.0" encoding="utf-8"?>
<p:tagLst xmlns:p="http://schemas.openxmlformats.org/presentationml/2006/main">
  <p:tag name="KSO_WM_DIAGRAM_VIRTUALLY_FRAME" val="{&quot;height&quot;:318.3,&quot;left&quot;:17,&quot;top&quot;:76.05,&quot;width&quot;:668.35}"/>
</p:tagLst>
</file>

<file path=ppt/tags/tag86.xml><?xml version="1.0" encoding="utf-8"?>
<p:tagLst xmlns:p="http://schemas.openxmlformats.org/presentationml/2006/main">
  <p:tag name="KSO_WM_DIAGRAM_VIRTUALLY_FRAME" val="{&quot;height&quot;:318.3,&quot;left&quot;:17,&quot;top&quot;:76.05,&quot;width&quot;:668.35}"/>
</p:tagLst>
</file>

<file path=ppt/tags/tag87.xml><?xml version="1.0" encoding="utf-8"?>
<p:tagLst xmlns:p="http://schemas.openxmlformats.org/presentationml/2006/main">
  <p:tag name="KSO_WM_DIAGRAM_VIRTUALLY_FRAME" val="{&quot;height&quot;:318.3,&quot;left&quot;:17,&quot;top&quot;:76.05,&quot;width&quot;:668.35}"/>
</p:tagLst>
</file>

<file path=ppt/tags/tag88.xml><?xml version="1.0" encoding="utf-8"?>
<p:tagLst xmlns:p="http://schemas.openxmlformats.org/presentationml/2006/main">
  <p:tag name="KSO_WM_DIAGRAM_VIRTUALLY_FRAME" val="{&quot;height&quot;:318.3,&quot;left&quot;:17,&quot;top&quot;:76.05,&quot;width&quot;:668.35}"/>
</p:tagLst>
</file>

<file path=ppt/tags/tag89.xml><?xml version="1.0" encoding="utf-8"?>
<p:tagLst xmlns:p="http://schemas.openxmlformats.org/presentationml/2006/main">
  <p:tag name="KSO_WM_DIAGRAM_VIRTUALLY_FRAME" val="{&quot;height&quot;:318.3,&quot;left&quot;:17,&quot;top&quot;:76.05,&quot;width&quot;:668.35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318.3,&quot;left&quot;:17,&quot;top&quot;:76.05,&quot;width&quot;:668.35}"/>
</p:tagLst>
</file>

<file path=ppt/tags/tag91.xml><?xml version="1.0" encoding="utf-8"?>
<p:tagLst xmlns:p="http://schemas.openxmlformats.org/presentationml/2006/main">
  <p:tag name="KSO_WM_DIAGRAM_VIRTUALLY_FRAME" val="{&quot;height&quot;:318.3,&quot;left&quot;:17,&quot;top&quot;:76.05,&quot;width&quot;:668.35}"/>
</p:tagLst>
</file>

<file path=ppt/tags/tag92.xml><?xml version="1.0" encoding="utf-8"?>
<p:tagLst xmlns:p="http://schemas.openxmlformats.org/presentationml/2006/main">
  <p:tag name="KSO_WM_DIAGRAM_VIRTUALLY_FRAME" val="{&quot;height&quot;:318.3,&quot;left&quot;:17,&quot;top&quot;:76.05,&quot;width&quot;:668.35}"/>
</p:tagLst>
</file>

<file path=ppt/tags/tag93.xml><?xml version="1.0" encoding="utf-8"?>
<p:tagLst xmlns:p="http://schemas.openxmlformats.org/presentationml/2006/main">
  <p:tag name="KSO_WM_DIAGRAM_VIRTUALLY_FRAME" val="{&quot;height&quot;:318.3,&quot;left&quot;:17,&quot;top&quot;:76.05,&quot;width&quot;:668.35}"/>
</p:tagLst>
</file>

<file path=ppt/tags/tag94.xml><?xml version="1.0" encoding="utf-8"?>
<p:tagLst xmlns:p="http://schemas.openxmlformats.org/presentationml/2006/main">
  <p:tag name="KSO_WM_DIAGRAM_VIRTUALLY_FRAME" val="{&quot;height&quot;:318.3,&quot;left&quot;:17,&quot;top&quot;:76.05,&quot;width&quot;:668.35}"/>
</p:tagLst>
</file>

<file path=ppt/tags/tag95.xml><?xml version="1.0" encoding="utf-8"?>
<p:tagLst xmlns:p="http://schemas.openxmlformats.org/presentationml/2006/main">
  <p:tag name="KSO_WM_DIAGRAM_VIRTUALLY_FRAME" val="{&quot;height&quot;:305.9,&quot;left&quot;:17,&quot;top&quot;:76.05,&quot;width&quot;:511.7}"/>
</p:tagLst>
</file>

<file path=ppt/tags/tag96.xml><?xml version="1.0" encoding="utf-8"?>
<p:tagLst xmlns:p="http://schemas.openxmlformats.org/presentationml/2006/main">
  <p:tag name="KSO_WM_DIAGRAM_VIRTUALLY_FRAME" val="{&quot;height&quot;:305.9,&quot;left&quot;:17,&quot;top&quot;:76.05,&quot;width&quot;:511.7}"/>
</p:tagLst>
</file>

<file path=ppt/tags/tag97.xml><?xml version="1.0" encoding="utf-8"?>
<p:tagLst xmlns:p="http://schemas.openxmlformats.org/presentationml/2006/main">
  <p:tag name="KSO_WM_DIAGRAM_VIRTUALLY_FRAME" val="{&quot;height&quot;:305.9,&quot;left&quot;:17,&quot;top&quot;:76.05,&quot;width&quot;:511.7}"/>
</p:tagLst>
</file>

<file path=ppt/tags/tag98.xml><?xml version="1.0" encoding="utf-8"?>
<p:tagLst xmlns:p="http://schemas.openxmlformats.org/presentationml/2006/main">
  <p:tag name="KSO_WM_DIAGRAM_VIRTUALLY_FRAME" val="{&quot;height&quot;:282.15,&quot;left&quot;:19.6,&quot;top&quot;:99.8,&quot;width&quot;:509.1}"/>
</p:tagLst>
</file>

<file path=ppt/tags/tag99.xml><?xml version="1.0" encoding="utf-8"?>
<p:tagLst xmlns:p="http://schemas.openxmlformats.org/presentationml/2006/main">
  <p:tag name="KSO_WM_DIAGRAM_VIRTUALLY_FRAME" val="{&quot;height&quot;:282.15,&quot;left&quot;:19.6,&quot;top&quot;:99.8,&quot;width&quot;:509.1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1356</Words>
  <Application>WPS 演示</Application>
  <PresentationFormat>宽屏</PresentationFormat>
  <Paragraphs>117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宋体</vt:lpstr>
      <vt:lpstr>Wingdings</vt:lpstr>
      <vt:lpstr>Wingdings</vt:lpstr>
      <vt:lpstr>思源黑体 CN Normal</vt:lpstr>
      <vt:lpstr>黑体</vt:lpstr>
      <vt:lpstr>Arial Narrow</vt:lpstr>
      <vt:lpstr>Times New Roman</vt:lpstr>
      <vt:lpstr>Times New Roman</vt:lpstr>
      <vt:lpstr>Segoe UI</vt:lpstr>
      <vt:lpstr>方正黑体简体</vt:lpstr>
      <vt:lpstr>Microsoft YaHei UI</vt:lpstr>
      <vt:lpstr>Inter</vt:lpstr>
      <vt:lpstr>新愚公装甲宋A</vt:lpstr>
      <vt:lpstr>微软雅黑</vt:lpstr>
      <vt:lpstr>Arial Unicode MS</vt:lpstr>
      <vt:lpstr>Calibri</vt:lpstr>
      <vt:lpstr>ksdb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张同学</cp:lastModifiedBy>
  <cp:revision>158</cp:revision>
  <dcterms:created xsi:type="dcterms:W3CDTF">2019-06-19T02:08:00Z</dcterms:created>
  <dcterms:modified xsi:type="dcterms:W3CDTF">2025-05-04T07:55:12Z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80DEC80AABB84DB3998620D886304B7D_11</vt:lpwstr>
  </property>
</Properties>
</file>