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3"/>
    <p:sldId id="257" r:id="rId4"/>
    <p:sldId id="258" r:id="rId5"/>
    <p:sldId id="259" r:id="rId6"/>
    <p:sldId id="263" r:id="rId7"/>
    <p:sldId id="265" r:id="rId8"/>
    <p:sldId id="260" r:id="rId9"/>
    <p:sldId id="264" r:id="rId10"/>
    <p:sldId id="261" r:id="rId11"/>
    <p:sldId id="266" r:id="rId12"/>
    <p:sldId id="267" r:id="rId13"/>
    <p:sldId id="268" r:id="rId14"/>
    <p:sldId id="273" r:id="rId15"/>
    <p:sldId id="275" r:id="rId16"/>
    <p:sldId id="274" r:id="rId17"/>
    <p:sldId id="277" r:id="rId18"/>
    <p:sldId id="262" r:id="rId1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A6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29" autoAdjust="0"/>
    <p:restoredTop sz="94660"/>
  </p:normalViewPr>
  <p:slideViewPr>
    <p:cSldViewPr>
      <p:cViewPr varScale="1">
        <p:scale>
          <a:sx n="66" d="100"/>
          <a:sy n="66" d="100"/>
        </p:scale>
        <p:origin x="-1482" y="-96"/>
      </p:cViewPr>
      <p:guideLst>
        <p:guide orient="horz" pos="2160"/>
        <p:guide pos="2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handoutMaster" Target="handoutMasters/handoutMaster1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58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65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894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53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zh-CN" sz="3200" dirty="0">
                <a:solidFill>
                  <a:srgbClr val="92D050"/>
                </a:solidFill>
              </a:rPr>
              <a:t>Translations   by </a:t>
            </a:r>
            <a:r>
              <a:rPr lang="en-US" altLang="zh-CN" sz="3200" dirty="0">
                <a:solidFill>
                  <a:srgbClr val="92D050"/>
                </a:solidFill>
                <a:sym typeface="+mn-ea"/>
              </a:rPr>
              <a:t>Mao Dun</a:t>
            </a:r>
            <a:endParaRPr lang="en-US" altLang="zh-CN" sz="3200" dirty="0">
              <a:solidFill>
                <a:srgbClr val="92D05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6CA676"/>
                </a:solidFill>
              </a:rPr>
              <a:t> </a:t>
            </a:r>
            <a:r>
              <a:rPr lang="en-US" altLang="zh-CN" dirty="0" smtClean="0">
                <a:solidFill>
                  <a:srgbClr val="6CA676"/>
                </a:solidFill>
              </a:rPr>
              <a:t>          </a:t>
            </a:r>
            <a:endParaRPr lang="en-US" altLang="zh-CN" dirty="0" smtClean="0">
              <a:solidFill>
                <a:srgbClr val="6CA676"/>
              </a:solidFill>
            </a:endParaRPr>
          </a:p>
          <a:p>
            <a:r>
              <a:rPr lang="en-US" altLang="zh-CN" dirty="0" smtClean="0">
                <a:solidFill>
                  <a:srgbClr val="6CA676"/>
                </a:solidFill>
              </a:rPr>
              <a:t>  </a:t>
            </a:r>
            <a:r>
              <a:rPr lang="en-US" altLang="zh-CN" b="1" dirty="0" smtClean="0">
                <a:solidFill>
                  <a:srgbClr val="6CA676"/>
                </a:solidFill>
              </a:rPr>
              <a:t>by Yao Jia &amp; </a:t>
            </a:r>
            <a:r>
              <a:rPr lang="en-US" altLang="zh-CN" b="1" dirty="0" smtClean="0">
                <a:solidFill>
                  <a:srgbClr val="6CA676"/>
                </a:solidFill>
              </a:rPr>
              <a:t>Yuan </a:t>
            </a:r>
            <a:r>
              <a:rPr lang="en-US" altLang="zh-CN" b="1" dirty="0" err="1" smtClean="0">
                <a:solidFill>
                  <a:srgbClr val="6CA676"/>
                </a:solidFill>
              </a:rPr>
              <a:t>shiqi</a:t>
            </a:r>
            <a:endParaRPr lang="zh-CN" altLang="en-US" b="1" dirty="0">
              <a:solidFill>
                <a:srgbClr val="6CA67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1020" y="908050"/>
            <a:ext cx="8149590" cy="5659120"/>
          </a:xfrm>
        </p:spPr>
        <p:txBody>
          <a:bodyPr>
            <a:normAutofit lnSpcReduction="10000"/>
          </a:bodyPr>
          <a:p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Mao Dun also emphasized </a:t>
            </a:r>
            <a:r>
              <a:rPr lang="zh-CN" altLang="en-US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the artistic creativity of literary translation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. 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He believes that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 t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he translation language has to not only be the standard literary language of the country, but also conform to the style of the original work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.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 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If there is no ready-made language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for translators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,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they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 should explore  suitable vocabulary from life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o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r refine new vocabulary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like writer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s.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0385" y="646430"/>
            <a:ext cx="8072120" cy="1524000"/>
          </a:xfrm>
        </p:spPr>
        <p:txBody>
          <a:bodyPr>
            <a:normAutofit/>
          </a:bodyPr>
          <a:p>
            <a:r>
              <a:rPr lang="en-US" altLang="zh-CN" sz="30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3. Methods and Principles of Literary Translation</a:t>
            </a:r>
            <a:endParaRPr lang="en-US" altLang="zh-CN" sz="30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215" y="2170430"/>
            <a:ext cx="8289290" cy="4260850"/>
          </a:xfrm>
        </p:spPr>
        <p:txBody>
          <a:bodyPr>
            <a:normAutofit fontScale="90000"/>
          </a:bodyPr>
          <a:p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Mao Dun advocated </a:t>
            </a:r>
            <a:r>
              <a:rPr lang="zh-CN" altLang="en-US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both literal translation and free translation.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For prose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s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,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he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advocate literal translation;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for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 poetry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free translation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.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Mao Dun agreed that free translation should be </a:t>
            </a:r>
            <a:r>
              <a:rPr lang="zh-CN" altLang="en-US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based on preserving the spirit of the original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rather than arbitrarily deleting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words from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 original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works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. 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In a word, Mao Dun's general principle of literary translation is </a:t>
            </a:r>
            <a:r>
              <a:rPr lang="zh-CN" altLang="en-US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to be loyal to the original work and express the spirit of the original work.</a:t>
            </a:r>
            <a:endParaRPr lang="zh-CN" altLang="en-US" sz="26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2925" y="537210"/>
            <a:ext cx="8057515" cy="883920"/>
          </a:xfrm>
        </p:spPr>
        <p:txBody>
          <a:bodyPr>
            <a:normAutofit fontScale="90000"/>
          </a:bodyPr>
          <a:p>
            <a:br>
              <a:rPr lang="en-US" altLang="zh-CN" dirty="0">
                <a:sym typeface="+mn-ea"/>
              </a:rPr>
            </a:br>
            <a:br>
              <a:rPr lang="en-US" altLang="zh-CN" dirty="0">
                <a:sym typeface="+mn-ea"/>
              </a:rPr>
            </a:br>
            <a:br>
              <a:rPr lang="en-US" altLang="zh-CN" dirty="0">
                <a:sym typeface="+mn-ea"/>
              </a:rPr>
            </a:br>
            <a:br>
              <a:rPr lang="en-US" altLang="zh-CN" dirty="0">
                <a:sym typeface="+mn-ea"/>
              </a:rPr>
            </a:br>
            <a:br>
              <a:rPr lang="en-US" altLang="zh-CN" dirty="0"/>
            </a:br>
            <a:r>
              <a:rPr lang="en-US" altLang="zh-CN" dirty="0">
                <a:sym typeface="+mn-ea"/>
              </a:rPr>
              <a:t>Translation Practice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2290" y="1657985"/>
            <a:ext cx="8058785" cy="4677410"/>
          </a:xfrm>
        </p:spPr>
        <p:txBody>
          <a:bodyPr/>
          <a:p>
            <a:pPr marL="68580" indent="0">
              <a:buNone/>
            </a:pPr>
            <a:r>
              <a:rPr lang="en-US" altLang="zh-CN" sz="3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  <a:t>1. Early Stage (1916-1919)</a:t>
            </a:r>
            <a:endParaRPr lang="en-US" altLang="zh-CN" sz="3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  <a:p>
            <a:pPr marL="68580" indent="0">
              <a:buNone/>
            </a:pPr>
            <a:endParaRPr lang="en-US" altLang="zh-CN" sz="26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  <a:p>
            <a:pPr marL="68580" indent="0">
              <a:buNone/>
            </a:pPr>
            <a:r>
              <a:rPr lang="en-US" altLang="zh-CN" sz="2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  <a:t>The genres of his translation at this stage are </a:t>
            </a:r>
            <a:r>
              <a:rPr lang="en-US" altLang="zh-CN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  <a:t>popular books, science fiction</a:t>
            </a:r>
            <a:r>
              <a:rPr lang="en-US" altLang="zh-CN" sz="2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  <a:t> and the like, mostly of which are from British and American magazines and children's or students' books. </a:t>
            </a:r>
            <a:endParaRPr lang="en-US" altLang="zh-CN" sz="26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  <a:p>
            <a:pPr marL="68580" indent="0">
              <a:buNone/>
            </a:pPr>
            <a:endParaRPr lang="en-US" altLang="zh-CN" sz="26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  <a:p>
            <a:pPr marL="68580" indent="0">
              <a:buNone/>
            </a:pPr>
            <a:r>
              <a:rPr lang="en-US" altLang="zh-CN" sz="2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  <a:t>Most of his translations are written </a:t>
            </a:r>
            <a:r>
              <a:rPr lang="en-US" altLang="zh-CN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  <a:t>in classical Chinese and free translation is adopted.</a:t>
            </a:r>
            <a:endParaRPr lang="en-US" altLang="zh-CN" sz="26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  <a:p>
            <a:pPr marL="68580" indent="0">
              <a:buNone/>
            </a:pPr>
            <a:endParaRPr lang="en-US" altLang="zh-CN" sz="260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endParaRPr lang="en-US" altLang="zh-CN" sz="26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7860" y="642620"/>
            <a:ext cx="7410450" cy="1527810"/>
          </a:xfrm>
        </p:spPr>
        <p:txBody>
          <a:bodyPr>
            <a:normAutofit/>
          </a:bodyPr>
          <a:p>
            <a:r>
              <a:rPr lang="en-US" altLang="zh-CN" sz="3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2. Middle Stage (1919-1936)</a:t>
            </a:r>
            <a:br>
              <a:rPr lang="zh-CN" altLang="en-US">
                <a:latin typeface="微软雅黑" panose="020B0503020204020204" charset="-122"/>
                <a:ea typeface="微软雅黑" panose="020B0503020204020204" charset="-122"/>
              </a:rPr>
            </a:b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57860" y="1583055"/>
            <a:ext cx="7842885" cy="4856480"/>
          </a:xfrm>
        </p:spPr>
        <p:txBody>
          <a:bodyPr>
            <a:normAutofit lnSpcReduction="10000"/>
          </a:bodyPr>
          <a:p>
            <a:pPr marL="68580" indent="0">
              <a:buNone/>
            </a:pP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After the Outbreak of </a:t>
            </a:r>
            <a:r>
              <a:rPr lang="zh-CN" altLang="en-US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the May 4th Movement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, Mao Dun began to focus on literary translation and introduced a large number of foreign literary works, formally embarking on the road of literary translation.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The first novel he translated was </a:t>
            </a:r>
            <a:r>
              <a:rPr lang="zh-CN" altLang="en-US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Chekhov's short story </a:t>
            </a:r>
            <a:r>
              <a:rPr lang="en-US" altLang="zh-CN" sz="2600" i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A</a:t>
            </a:r>
            <a:r>
              <a:rPr lang="zh-CN" altLang="en-US" sz="2600" i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t Home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. This is Mao Dun's first vernacular translated novel.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3530" y="961390"/>
            <a:ext cx="8301355" cy="5581015"/>
          </a:xfrm>
        </p:spPr>
        <p:txBody>
          <a:bodyPr/>
          <a:p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The translated objects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at this stage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are mainly works of 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weak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 nation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s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 and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o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riental nation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s.</a:t>
            </a:r>
            <a:endParaRPr lang="en-US" altLang="zh-CN" sz="260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en-US" altLang="zh-CN" sz="26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The translated works of this period are more varied in genres, including novels, plays, poems and so on.</a:t>
            </a:r>
            <a:endParaRPr lang="en-US" altLang="zh-CN" sz="26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zh-CN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3. Late Stage (1936-1948)</a:t>
            </a:r>
            <a:br>
              <a:rPr lang="en-US" altLang="zh-CN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</a:br>
            <a:endParaRPr lang="en-US" altLang="zh-CN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300" y="1582420"/>
            <a:ext cx="8110220" cy="4857750"/>
          </a:xfrm>
        </p:spPr>
        <p:txBody>
          <a:bodyPr/>
          <a:p>
            <a:endParaRPr lang="en-US" altLang="zh-CN" sz="26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In this stage,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China's War of Resistance against Japanese Aggression broke out, and the world anti-Fascist movement gained momentum. 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At this period,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Mao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 Dun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finished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 his last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translation work </a:t>
            </a:r>
            <a:r>
              <a:rPr lang="en-US" altLang="zh-CN" sz="2600" i="1">
                <a:latin typeface="微软雅黑" panose="020B0503020204020204" charset="-122"/>
                <a:ea typeface="微软雅黑" panose="020B0503020204020204" charset="-122"/>
              </a:rPr>
              <a:t>C</a:t>
            </a:r>
            <a:r>
              <a:rPr lang="zh-CN" altLang="en-US" sz="2600" i="1">
                <a:latin typeface="微软雅黑" panose="020B0503020204020204" charset="-122"/>
                <a:ea typeface="微软雅黑" panose="020B0503020204020204" charset="-122"/>
              </a:rPr>
              <a:t>andle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which is written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 by Simonov.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86105" y="679450"/>
            <a:ext cx="8196580" cy="5744845"/>
          </a:xfrm>
        </p:spPr>
        <p:txBody>
          <a:bodyPr>
            <a:normAutofit lnSpcReduction="10000"/>
          </a:bodyPr>
          <a:p>
            <a:pPr marL="0" indent="0" fontAlgn="auto">
              <a:lnSpc>
                <a:spcPct val="150000"/>
              </a:lnSpc>
              <a:spcBef>
                <a:spcPts val="0"/>
              </a:spcBef>
            </a:pP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It was winter-time; the air was cold, the wind was sharp, but within the c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lose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d doors it was warm and comfortable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,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and within the c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lose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d door lay the flower; it lay in the bulb under the sn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o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w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-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covered earth.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 fontAlgn="auto">
              <a:lnSpc>
                <a:spcPct val="150000"/>
              </a:lnSpc>
              <a:spcBef>
                <a:spcPts val="0"/>
              </a:spcBef>
            </a:pP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 fontAlgn="auto">
              <a:lnSpc>
                <a:spcPct val="150000"/>
              </a:lnSpc>
              <a:spcBef>
                <a:spcPts val="0"/>
              </a:spcBef>
            </a:pP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茅盾的译文:是冬天哪;天气冷，风是尖溜溜的;可是屋子里关得紧紧儿的，是暖和的，那雪球花儿呢，这时也躺在尾子里;就是躺在雪泥土下面的那个球根儿里。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0815" y="1027430"/>
            <a:ext cx="6627495" cy="2864485"/>
          </a:xfrm>
        </p:spPr>
        <p:txBody>
          <a:bodyPr/>
          <a:lstStyle/>
          <a:p>
            <a:r>
              <a:rPr lang="en-US" altLang="zh-CN" sz="4400" i="1" dirty="0" smtClean="0"/>
              <a:t>Thanks for listening</a:t>
            </a:r>
            <a:r>
              <a:rPr lang="zh-CN" altLang="en-US" i="1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  <a:sym typeface="+mn-ea"/>
              </a:rPr>
              <a:t>！</a:t>
            </a:r>
            <a:br>
              <a:rPr lang="zh-CN" altLang="en-US" dirty="0"/>
            </a:br>
            <a:endParaRPr lang="en-US" altLang="zh-CN" sz="4400" i="1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22375" y="4065270"/>
            <a:ext cx="7105650" cy="1767205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4" name="笑脸 3"/>
          <p:cNvSpPr/>
          <p:nvPr/>
        </p:nvSpPr>
        <p:spPr>
          <a:xfrm>
            <a:off x="6138649" y="4145310"/>
            <a:ext cx="936104" cy="85863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305" y="619125"/>
            <a:ext cx="7025005" cy="1551305"/>
          </a:xfrm>
        </p:spPr>
        <p:txBody>
          <a:bodyPr/>
          <a:lstStyle/>
          <a:p>
            <a:pPr algn="ctr"/>
            <a:r>
              <a:rPr lang="en-US" altLang="zh-CN" sz="4800" dirty="0" smtClean="0"/>
              <a:t>Contents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2305" y="2323465"/>
            <a:ext cx="7593330" cy="4107180"/>
          </a:xfrm>
        </p:spPr>
        <p:txBody>
          <a:bodyPr/>
          <a:lstStyle/>
          <a:p>
            <a:r>
              <a:rPr lang="en-US" altLang="zh-CN" sz="4400" dirty="0" smtClean="0"/>
              <a:t>1. Personal Experience</a:t>
            </a:r>
            <a:endParaRPr lang="en-US" altLang="zh-CN" sz="4400" dirty="0" smtClean="0"/>
          </a:p>
          <a:p>
            <a:r>
              <a:rPr lang="en-US" altLang="zh-CN" sz="4400" dirty="0" smtClean="0"/>
              <a:t>2. Translation Theory</a:t>
            </a:r>
            <a:endParaRPr lang="en-US" altLang="zh-CN" sz="4400" dirty="0" smtClean="0"/>
          </a:p>
          <a:p>
            <a:r>
              <a:rPr lang="en-US" altLang="zh-CN" sz="4400" dirty="0" smtClean="0"/>
              <a:t>3. Translation Practice</a:t>
            </a:r>
            <a:r>
              <a:rPr lang="en-US" altLang="zh-CN" sz="4400" dirty="0" smtClean="0">
                <a:solidFill>
                  <a:srgbClr val="92D050"/>
                </a:solidFill>
              </a:rPr>
              <a:t>  </a:t>
            </a:r>
            <a:r>
              <a:rPr lang="en-US" altLang="zh-CN" sz="2800" dirty="0" smtClean="0">
                <a:solidFill>
                  <a:srgbClr val="92D050"/>
                </a:solidFill>
              </a:rPr>
              <a:t> </a:t>
            </a:r>
            <a:endParaRPr lang="en-US" altLang="zh-CN" sz="2800" dirty="0" smtClean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85775" y="1027430"/>
            <a:ext cx="8072120" cy="1143000"/>
          </a:xfrm>
        </p:spPr>
        <p:txBody>
          <a:bodyPr>
            <a:noAutofit/>
          </a:bodyPr>
          <a:lstStyle/>
          <a:p>
            <a:pPr algn="l"/>
            <a:r>
              <a:rPr lang="en-US" altLang="zh-CN" dirty="0"/>
              <a:t>Mao Dun's personal experience</a:t>
            </a:r>
            <a:endParaRPr lang="en-US" altLang="zh-CN" dirty="0"/>
          </a:p>
        </p:txBody>
      </p:sp>
      <p:pic>
        <p:nvPicPr>
          <p:cNvPr id="5" name="内容占位符 4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960120" y="2526665"/>
            <a:ext cx="2571750" cy="342900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6975" y="2526665"/>
            <a:ext cx="2816860" cy="33807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2855" y="414889"/>
            <a:ext cx="7024744" cy="1143000"/>
          </a:xfrm>
        </p:spPr>
        <p:txBody>
          <a:bodyPr>
            <a:normAutofit fontScale="90000"/>
          </a:bodyPr>
          <a:lstStyle/>
          <a:p>
            <a:br>
              <a:rPr lang="en-US" altLang="zh-CN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7195" y="962025"/>
            <a:ext cx="8275320" cy="5509895"/>
          </a:xfrm>
        </p:spPr>
        <p:txBody>
          <a:bodyPr>
            <a:normAutofit fontScale="90000" lnSpcReduction="20000"/>
          </a:bodyPr>
          <a:lstStyle/>
          <a:p>
            <a:pPr marL="68580" indent="0">
              <a:buNone/>
            </a:pPr>
            <a:r>
              <a:rPr lang="en-US" altLang="zh-CN" sz="3335" b="1" dirty="0">
                <a:latin typeface="微软雅黑" panose="020B0503020204020204" charset="-122"/>
                <a:ea typeface="微软雅黑" panose="020B0503020204020204" charset="-122"/>
              </a:rPr>
              <a:t>1. A Brief Introduction to Mao Dun's Lifetime</a:t>
            </a:r>
            <a:endParaRPr lang="zh-CN" altLang="en-US" sz="3335" dirty="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600" dirty="0"/>
          </a:p>
          <a:p>
            <a:r>
              <a:rPr lang="zh-CN" altLang="en-US" sz="2890" dirty="0">
                <a:latin typeface="微软雅黑" panose="020B0503020204020204" charset="-122"/>
                <a:ea typeface="微软雅黑" panose="020B0503020204020204" charset="-122"/>
              </a:rPr>
              <a:t>Mao Dun (1896</a:t>
            </a:r>
            <a:r>
              <a:rPr lang="en-US" altLang="zh-CN" sz="2890" dirty="0">
                <a:latin typeface="微软雅黑" panose="020B0503020204020204" charset="-122"/>
                <a:ea typeface="微软雅黑" panose="020B0503020204020204" charset="-122"/>
              </a:rPr>
              <a:t>-</a:t>
            </a:r>
            <a:r>
              <a:rPr lang="zh-CN" altLang="en-US" sz="2890" dirty="0">
                <a:latin typeface="微软雅黑" panose="020B0503020204020204" charset="-122"/>
                <a:ea typeface="微软雅黑" panose="020B0503020204020204" charset="-122"/>
              </a:rPr>
              <a:t>1981) was </a:t>
            </a:r>
            <a:r>
              <a:rPr lang="zh-CN" altLang="en-US" sz="289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the pen name of Shen Dehong (Shen Yanbing)</a:t>
            </a:r>
            <a:r>
              <a:rPr lang="zh-CN" altLang="en-US" sz="2890" dirty="0">
                <a:latin typeface="微软雅黑" panose="020B0503020204020204" charset="-122"/>
                <a:ea typeface="微软雅黑" panose="020B0503020204020204" charset="-122"/>
              </a:rPr>
              <a:t>, a 20th century Chinese novelist, cultural critic, and journalist. </a:t>
            </a:r>
            <a:endParaRPr lang="zh-CN" altLang="en-US" sz="2890" dirty="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89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890" dirty="0">
                <a:latin typeface="微软雅黑" panose="020B0503020204020204" charset="-122"/>
                <a:ea typeface="微软雅黑" panose="020B0503020204020204" charset="-122"/>
              </a:rPr>
              <a:t>He was also </a:t>
            </a:r>
            <a:r>
              <a:rPr lang="zh-CN" altLang="en-US" sz="289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the Minister of Culture of China</a:t>
            </a:r>
            <a:r>
              <a:rPr lang="zh-CN" altLang="en-US" sz="2890" dirty="0">
                <a:latin typeface="微软雅黑" panose="020B0503020204020204" charset="-122"/>
                <a:ea typeface="微软雅黑" panose="020B0503020204020204" charset="-122"/>
              </a:rPr>
              <a:t> from 1949 to 1965.</a:t>
            </a:r>
            <a:endParaRPr lang="zh-CN" altLang="en-US" sz="2890" dirty="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89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890" dirty="0">
                <a:latin typeface="微软雅黑" panose="020B0503020204020204" charset="-122"/>
                <a:ea typeface="微软雅黑" panose="020B0503020204020204" charset="-122"/>
              </a:rPr>
              <a:t>He is currently renowned as </a:t>
            </a:r>
            <a:r>
              <a:rPr lang="zh-CN" altLang="en-US" sz="289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one of the best realist novelists</a:t>
            </a:r>
            <a:r>
              <a:rPr lang="zh-CN" altLang="en-US" sz="2890" dirty="0">
                <a:latin typeface="微软雅黑" panose="020B0503020204020204" charset="-122"/>
                <a:ea typeface="微软雅黑" panose="020B0503020204020204" charset="-122"/>
              </a:rPr>
              <a:t> in the history of modern China. </a:t>
            </a:r>
            <a:endParaRPr lang="zh-CN" altLang="en-US" sz="2890" dirty="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89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890" dirty="0">
                <a:latin typeface="微软雅黑" panose="020B0503020204020204" charset="-122"/>
                <a:ea typeface="微软雅黑" panose="020B0503020204020204" charset="-122"/>
              </a:rPr>
              <a:t>He died on March 27, 1981 (aged 84) in Beijing.</a:t>
            </a:r>
            <a:endParaRPr lang="zh-CN" altLang="en-US" sz="289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2855" y="414889"/>
            <a:ext cx="7024744" cy="1143000"/>
          </a:xfrm>
        </p:spPr>
        <p:txBody>
          <a:bodyPr>
            <a:normAutofit fontScale="90000"/>
          </a:bodyPr>
          <a:lstStyle/>
          <a:p>
            <a:br>
              <a:rPr lang="en-US" altLang="zh-CN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5000" y="1181100"/>
            <a:ext cx="7854315" cy="5059680"/>
          </a:xfrm>
        </p:spPr>
        <p:txBody>
          <a:bodyPr>
            <a:normAutofit/>
          </a:bodyPr>
          <a:lstStyle/>
          <a:p>
            <a:pPr marL="68580" indent="0" algn="l">
              <a:buNone/>
            </a:pPr>
            <a:r>
              <a:rPr lang="en-US" altLang="zh-CN" sz="30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2.Translation Achievements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</a:rPr>
              <a:t>Mao Dun is </a:t>
            </a: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</a:rPr>
              <a:t>also </a:t>
            </a: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</a:rPr>
              <a:t>an </a:t>
            </a:r>
            <a:r>
              <a:rPr lang="zh-CN" altLang="en-US" sz="2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outstanding translator</a:t>
            </a: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</a:rPr>
              <a:t> in modern </a:t>
            </a: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</a:rPr>
              <a:t>China</a:t>
            </a: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</a:rPr>
              <a:t>. 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8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His literary career started from the initial translation activities</a:t>
            </a: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</a:rPr>
              <a:t>, and his literary translation practice has run through his literary creation practice for more than 60 years.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3860" y="1012825"/>
            <a:ext cx="8028940" cy="4505325"/>
          </a:xfrm>
        </p:spPr>
        <p:txBody>
          <a:bodyPr/>
          <a:p>
            <a:pPr marL="68580" indent="0">
              <a:buNone/>
            </a:pPr>
            <a:r>
              <a:rPr lang="en-US" altLang="zh-CN" sz="3000" b="1">
                <a:latin typeface="微软雅黑" panose="020B0503020204020204" charset="-122"/>
                <a:ea typeface="微软雅黑" panose="020B0503020204020204" charset="-122"/>
              </a:rPr>
              <a:t>2.Translation Achievements</a:t>
            </a:r>
            <a:endParaRPr lang="zh-CN" altLang="en-US" sz="300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He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 made outstanding contributions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to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literary translation in China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. A large number of his translations, </a:t>
            </a:r>
            <a:r>
              <a:rPr lang="zh-CN" altLang="en-US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especially his works on </a:t>
            </a:r>
            <a:r>
              <a:rPr lang="en-US" altLang="zh-CN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the </a:t>
            </a:r>
            <a:r>
              <a:rPr lang="zh-CN" altLang="en-US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introduction of foreign literature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, have become a valuable treasure in Chinese litera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ry works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.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54355" y="441960"/>
            <a:ext cx="7513955" cy="1143000"/>
          </a:xfrm>
        </p:spPr>
        <p:txBody>
          <a:bodyPr/>
          <a:lstStyle/>
          <a:p>
            <a:pPr algn="ctr"/>
            <a:r>
              <a:rPr lang="en-US" altLang="zh-CN" dirty="0" smtClean="0"/>
              <a:t> </a:t>
            </a:r>
            <a:r>
              <a:rPr lang="en-US" altLang="zh-CN" sz="4400" dirty="0" smtClean="0"/>
              <a:t>Translation Theory </a:t>
            </a:r>
            <a:endParaRPr lang="en-US" altLang="zh-CN" sz="4400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4355" y="1684655"/>
            <a:ext cx="8028305" cy="4759960"/>
          </a:xfrm>
        </p:spPr>
        <p:txBody>
          <a:bodyPr>
            <a:normAutofit lnSpcReduction="20000"/>
          </a:bodyPr>
          <a:lstStyle/>
          <a:p>
            <a:pPr marL="68580" indent="0">
              <a:buNone/>
            </a:pPr>
            <a:r>
              <a:rPr lang="en-US" altLang="zh-CN" sz="3000" b="1" dirty="0">
                <a:latin typeface="微软雅黑" panose="020B0503020204020204" charset="-122"/>
                <a:ea typeface="微软雅黑" panose="020B0503020204020204" charset="-122"/>
              </a:rPr>
              <a:t>1.The Purpose of Literary Translation</a:t>
            </a:r>
            <a:endParaRPr lang="en-US" altLang="zh-CN" sz="3200" b="1" dirty="0"/>
          </a:p>
          <a:p>
            <a:pPr marL="68580" indent="0">
              <a:buNone/>
            </a:pPr>
            <a:endParaRPr lang="en-US" altLang="zh-CN" dirty="0"/>
          </a:p>
          <a:p>
            <a:pPr marL="6858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Mao Dun believes that the main purpose of translating and introducing foreign literature </a:t>
            </a:r>
            <a:r>
              <a:rPr lang="en-US" altLang="zh-CN" sz="2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is to facilitate the development of new literature and the spread of new thoughts in China.</a:t>
            </a:r>
            <a:endParaRPr lang="en-US" altLang="zh-CN" sz="2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fontAlgn="auto">
              <a:lnSpc>
                <a:spcPct val="100000"/>
              </a:lnSpc>
              <a:spcBef>
                <a:spcPts val="0"/>
              </a:spcBef>
              <a:buNone/>
            </a:pPr>
            <a:endParaRPr lang="en-US" altLang="zh-CN" sz="26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Mao Dun's discussion on the purpose of translation plays an important role in guiding the development of translation in China.</a:t>
            </a:r>
            <a:endParaRPr lang="en-US" altLang="zh-CN" sz="2600" dirty="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en-US" altLang="zh-CN" dirty="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en-US" altLang="zh-CN" dirty="0"/>
          </a:p>
          <a:p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3885" y="8255"/>
            <a:ext cx="7936230" cy="1496060"/>
          </a:xfrm>
        </p:spPr>
        <p:txBody>
          <a:bodyPr/>
          <a:p>
            <a:r>
              <a:rPr lang="en-US" altLang="zh-CN" sz="3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3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.Requirements of Literary Translation</a:t>
            </a:r>
            <a:endParaRPr lang="zh-CN" altLang="en-US" sz="3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9270" y="1503680"/>
            <a:ext cx="8181340" cy="4980940"/>
          </a:xfrm>
        </p:spPr>
        <p:txBody>
          <a:bodyPr>
            <a:normAutofit lnSpcReduction="20000"/>
          </a:bodyPr>
          <a:p>
            <a:pPr marL="6858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altLang="zh-CN" sz="26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 algn="l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Firstly, Mao Dun emphasized the</a:t>
            </a:r>
            <a:r>
              <a:rPr lang="en-US" altLang="zh-CN" sz="2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 "</a:t>
            </a:r>
            <a:r>
              <a:rPr lang="en-US" altLang="zh-CN" sz="2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Romantic Charm</a:t>
            </a:r>
            <a:r>
              <a:rPr lang="en-US" altLang="zh-CN" sz="2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" of literary translation.</a:t>
            </a: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He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requires that </a:t>
            </a:r>
            <a:r>
              <a:rPr lang="zh-CN" altLang="en-US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the translation and the original </a:t>
            </a:r>
            <a:r>
              <a:rPr lang="en-US" altLang="zh-CN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work </a:t>
            </a:r>
            <a:r>
              <a:rPr lang="zh-CN" altLang="en-US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should be similar in </a:t>
            </a:r>
            <a:r>
              <a:rPr lang="en-US" altLang="zh-CN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spirit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, that is, "spirit similarity". 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 algn="l" fontAlgn="auto">
              <a:lnSpc>
                <a:spcPct val="100000"/>
              </a:lnSpc>
              <a:spcBef>
                <a:spcPts val="0"/>
              </a:spcBef>
              <a:buNone/>
            </a:pPr>
            <a:endParaRPr lang="en-US" altLang="zh-CN" sz="26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 algn="l" fontAlgn="auto">
              <a:lnSpc>
                <a:spcPct val="100000"/>
              </a:lnSpc>
              <a:spcBef>
                <a:spcPts val="0"/>
              </a:spcBef>
              <a:buNone/>
            </a:pPr>
            <a:endParaRPr lang="en-US" altLang="zh-CN" sz="26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 algn="l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He is </a:t>
            </a:r>
            <a:r>
              <a:rPr lang="en-US" altLang="zh-CN" sz="2600" b="1" dirty="0">
                <a:latin typeface="微软雅黑" panose="020B0503020204020204" charset="-122"/>
                <a:ea typeface="微软雅黑" panose="020B0503020204020204" charset="-122"/>
              </a:rPr>
              <a:t>the earliest one</a:t>
            </a: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in the history of Chinese translation </a:t>
            </a: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who </a:t>
            </a: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explicitly put forward</a:t>
            </a: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 that translation should not lose its “</a:t>
            </a: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Romantic Charm”. It is Mao Dun who</a:t>
            </a: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f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ormally introduced "Romantic Charm", an important concept in traditional aesthetics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,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into translation theory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.</a:t>
            </a:r>
            <a:endParaRPr lang="en-US" altLang="zh-CN" sz="260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 algn="l" fontAlgn="auto">
              <a:lnSpc>
                <a:spcPct val="100000"/>
              </a:lnSpc>
              <a:spcBef>
                <a:spcPts val="0"/>
              </a:spcBef>
              <a:buNone/>
            </a:pPr>
            <a:endParaRPr lang="en-US" altLang="zh-CN" sz="26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68580" indent="0" fontAlgn="auto">
              <a:lnSpc>
                <a:spcPct val="100000"/>
              </a:lnSpc>
              <a:spcBef>
                <a:spcPts val="0"/>
              </a:spcBef>
              <a:buNone/>
            </a:pPr>
            <a:endParaRPr lang="en-US" altLang="zh-CN" sz="26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85775" y="977265"/>
            <a:ext cx="8164195" cy="5575935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Secondly, Mao Dun emphasizes </a:t>
            </a:r>
            <a:r>
              <a:rPr lang="en-US" altLang="zh-CN" sz="2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the "style" of literary translation. </a:t>
            </a:r>
            <a:endParaRPr lang="en-US" altLang="zh-CN" sz="2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endParaRPr lang="en-US" altLang="zh-CN" sz="26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Mao Dun agreed with Yan Fu's </a:t>
            </a: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translation criteria</a:t>
            </a: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"faithfulness, expressiveness and elegance" , but due to the characteristics of literary translation, he paid special attention to </a:t>
            </a:r>
            <a:r>
              <a:rPr lang="en-US" altLang="zh-CN" sz="2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 "elegance". </a:t>
            </a:r>
            <a:endParaRPr lang="en-US" altLang="zh-CN" sz="2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He attached great importance to the literary grace and style of the translation.</a:t>
            </a:r>
            <a:endParaRPr lang="en-US" altLang="zh-CN" sz="26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0</TotalTime>
  <Words>4550</Words>
  <Application>WPS 演示</Application>
  <PresentationFormat>全屏显示(4:3)</PresentationFormat>
  <Paragraphs>108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8" baseType="lpstr">
      <vt:lpstr>Arial</vt:lpstr>
      <vt:lpstr>宋体</vt:lpstr>
      <vt:lpstr>Wingdings</vt:lpstr>
      <vt:lpstr>Wingdings 2</vt:lpstr>
      <vt:lpstr>Wingdings</vt:lpstr>
      <vt:lpstr>微软雅黑</vt:lpstr>
      <vt:lpstr>Century Gothic</vt:lpstr>
      <vt:lpstr>Arial Unicode MS</vt:lpstr>
      <vt:lpstr>幼圆</vt:lpstr>
      <vt:lpstr>Calibri</vt:lpstr>
      <vt:lpstr>奥斯汀</vt:lpstr>
      <vt:lpstr>Mao Dun's Translation </vt:lpstr>
      <vt:lpstr>Contents</vt:lpstr>
      <vt:lpstr>Mao Dun's personal experience</vt:lpstr>
      <vt:lpstr> </vt:lpstr>
      <vt:lpstr> </vt:lpstr>
      <vt:lpstr>PowerPoint 演示文稿</vt:lpstr>
      <vt:lpstr> Translation Theory </vt:lpstr>
      <vt:lpstr>2.Requirements of Literary Translation</vt:lpstr>
      <vt:lpstr>PowerPoint 演示文稿</vt:lpstr>
      <vt:lpstr>PowerPoint 演示文稿</vt:lpstr>
      <vt:lpstr>3. Methods and Principles of Literary Translation</vt:lpstr>
      <vt:lpstr>     Translation Practice</vt:lpstr>
      <vt:lpstr>2. Middle Stage (1919-1936) </vt:lpstr>
      <vt:lpstr>PowerPoint 演示文稿</vt:lpstr>
      <vt:lpstr>3. Late Stage (1936-1948) </vt:lpstr>
      <vt:lpstr>PowerPoint 演示文稿</vt:lpstr>
      <vt:lpstr>Thanks for listening！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Selected stories by O, henry</dc:title>
  <dc:creator>dell-pc</dc:creator>
  <cp:lastModifiedBy>Administrator</cp:lastModifiedBy>
  <cp:revision>49</cp:revision>
  <dcterms:created xsi:type="dcterms:W3CDTF">2017-06-06T12:52:00Z</dcterms:created>
  <dcterms:modified xsi:type="dcterms:W3CDTF">2020-10-27T07:42:08Z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2052-11.1.0.10069</vt:lpwstr>
  </property>
</Properties>
</file>