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4.svg" ContentType="image/svg+xml"/>
  <Override PartName="/ppt/media/image25.svg" ContentType="image/svg+xml"/>
  <Override PartName="/ppt/media/image26.svg" ContentType="image/svg+xml"/>
  <Override PartName="/ppt/media/image2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59" r:id="rId4"/>
  </p:sldMasterIdLst>
  <p:notesMasterIdLst>
    <p:notesMasterId r:id="rId8"/>
  </p:notesMasterIdLst>
  <p:handoutMasterIdLst>
    <p:handoutMasterId r:id="rId27"/>
  </p:handoutMasterIdLst>
  <p:sldIdLst>
    <p:sldId id="287" r:id="rId5"/>
    <p:sldId id="312" r:id="rId6"/>
    <p:sldId id="260" r:id="rId7"/>
    <p:sldId id="261" r:id="rId9"/>
    <p:sldId id="269" r:id="rId10"/>
    <p:sldId id="266" r:id="rId11"/>
    <p:sldId id="273" r:id="rId12"/>
    <p:sldId id="276" r:id="rId13"/>
    <p:sldId id="277" r:id="rId14"/>
    <p:sldId id="267" r:id="rId15"/>
    <p:sldId id="278" r:id="rId16"/>
    <p:sldId id="280" r:id="rId17"/>
    <p:sldId id="281" r:id="rId18"/>
    <p:sldId id="282" r:id="rId19"/>
    <p:sldId id="268" r:id="rId20"/>
    <p:sldId id="283" r:id="rId21"/>
    <p:sldId id="284" r:id="rId22"/>
    <p:sldId id="285" r:id="rId23"/>
    <p:sldId id="286" r:id="rId24"/>
    <p:sldId id="279" r:id="rId25"/>
    <p:sldId id="288" r:id="rId26"/>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F24"/>
    <a:srgbClr val="C5A37E"/>
    <a:srgbClr val="86181D"/>
    <a:srgbClr val="B08250"/>
    <a:srgbClr val="6F5233"/>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6314" autoAdjust="0"/>
  </p:normalViewPr>
  <p:slideViewPr>
    <p:cSldViewPr snapToGrid="0" showGuides="1">
      <p:cViewPr varScale="1">
        <p:scale>
          <a:sx n="108" d="100"/>
          <a:sy n="108"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gs" Target="tags/tag5.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D7555-2E0D-41F6-8692-FC02B8A02F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D26EB-2494-47DD-9D8C-40B7A4D8AAD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fld>
            <a:endParaRPr lang="zh-CN" altLang="en-US" smtClean="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D26EB-2494-47DD-9D8C-40B7A4D8AAD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Tm="0">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3957608" y="308133"/>
            <a:ext cx="4276783" cy="931334"/>
            <a:chOff x="3730285" y="406399"/>
            <a:chExt cx="4276783" cy="931334"/>
          </a:xfrm>
        </p:grpSpPr>
        <p:sp>
          <p:nvSpPr>
            <p:cNvPr id="4" name="六边形 3"/>
            <p:cNvSpPr/>
            <p:nvPr/>
          </p:nvSpPr>
          <p:spPr>
            <a:xfrm>
              <a:off x="4047068" y="555467"/>
              <a:ext cx="3960000" cy="684000"/>
            </a:xfrm>
            <a:prstGeom prst="hexagon">
              <a:avLst/>
            </a:prstGeom>
            <a:noFill/>
            <a:ln w="38100" cmpd="thickThi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a:off x="3730285" y="406399"/>
              <a:ext cx="879708" cy="931334"/>
              <a:chOff x="2367153" y="-1263534"/>
              <a:chExt cx="879708" cy="931334"/>
            </a:xfrm>
          </p:grpSpPr>
          <p:sp>
            <p:nvSpPr>
              <p:cNvPr id="6" name="椭圆 5"/>
              <p:cNvSpPr/>
              <p:nvPr/>
            </p:nvSpPr>
            <p:spPr>
              <a:xfrm>
                <a:off x="2493739" y="-1049867"/>
                <a:ext cx="504000" cy="504000"/>
              </a:xfrm>
              <a:prstGeom prst="ellipse">
                <a:avLst/>
              </a:prstGeom>
              <a:solidFill>
                <a:srgbClr val="AA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cstate="email">
                <a:duotone>
                  <a:schemeClr val="accent6">
                    <a:shade val="45000"/>
                    <a:satMod val="135000"/>
                  </a:schemeClr>
                  <a:prstClr val="white"/>
                </a:duotone>
              </a:blip>
              <a:srcRect/>
              <a:stretch>
                <a:fillRect/>
              </a:stretch>
            </p:blipFill>
            <p:spPr>
              <a:xfrm>
                <a:off x="2367153" y="-1263534"/>
                <a:ext cx="879708" cy="931334"/>
              </a:xfrm>
              <a:prstGeom prst="rect">
                <a:avLst/>
              </a:prstGeom>
            </p:spPr>
          </p:pic>
        </p:grpSp>
      </p:grpSp>
      <p:grpSp>
        <p:nvGrpSpPr>
          <p:cNvPr id="9" name="组合 8"/>
          <p:cNvGrpSpPr/>
          <p:nvPr userDrawn="1"/>
        </p:nvGrpSpPr>
        <p:grpSpPr>
          <a:xfrm>
            <a:off x="5888649" y="6265333"/>
            <a:ext cx="414702" cy="414976"/>
            <a:chOff x="5808208" y="6104309"/>
            <a:chExt cx="541538" cy="576000"/>
          </a:xfrm>
        </p:grpSpPr>
        <p:pic>
          <p:nvPicPr>
            <p:cNvPr id="10" name="图片 9"/>
            <p:cNvPicPr>
              <a:picLocks noChangeAspect="1"/>
            </p:cNvPicPr>
            <p:nvPr/>
          </p:nvPicPr>
          <p:blipFill>
            <a:blip r:embed="rId3" cstate="email"/>
            <a:stretch>
              <a:fillRect/>
            </a:stretch>
          </p:blipFill>
          <p:spPr>
            <a:xfrm>
              <a:off x="5811410" y="6104309"/>
              <a:ext cx="535135" cy="576000"/>
            </a:xfrm>
            <a:prstGeom prst="rect">
              <a:avLst/>
            </a:prstGeom>
          </p:spPr>
        </p:pic>
        <p:pic>
          <p:nvPicPr>
            <p:cNvPr id="11" name="图片 10"/>
            <p:cNvPicPr>
              <a:picLocks noChangeAspect="1"/>
            </p:cNvPicPr>
            <p:nvPr/>
          </p:nvPicPr>
          <p:blipFill>
            <a:blip r:embed="rId4" cstate="email"/>
            <a:stretch>
              <a:fillRect/>
            </a:stretch>
          </p:blipFill>
          <p:spPr>
            <a:xfrm>
              <a:off x="5808208" y="6104309"/>
              <a:ext cx="541538" cy="576000"/>
            </a:xfrm>
            <a:prstGeom prst="rect">
              <a:avLst/>
            </a:prstGeom>
          </p:spPr>
        </p:pic>
      </p:grpSp>
      <p:sp>
        <p:nvSpPr>
          <p:cNvPr id="12" name="矩形 11"/>
          <p:cNvSpPr/>
          <p:nvPr userDrawn="1"/>
        </p:nvSpPr>
        <p:spPr>
          <a:xfrm>
            <a:off x="283654" y="6330867"/>
            <a:ext cx="11624692" cy="246221"/>
          </a:xfrm>
          <a:prstGeom prst="rect">
            <a:avLst/>
          </a:prstGeom>
        </p:spPr>
        <p:txBody>
          <a:bodyPr wrap="square">
            <a:spAutoFit/>
          </a:bodyPr>
          <a:lstStyle/>
          <a:p>
            <a:pPr algn="ctr"/>
            <a:r>
              <a:rPr lang="zh-CN" altLang="en-US" sz="1000" spc="300" dirty="0">
                <a:solidFill>
                  <a:srgbClr val="B08250"/>
                </a:solidFill>
                <a:latin typeface="方正姚体" panose="02010601030101010101" pitchFamily="2" charset="-122"/>
                <a:ea typeface="方正姚体" panose="02010601030101010101" pitchFamily="2" charset="-122"/>
              </a:rPr>
              <a:t>谪仙当日事狂游，槌碎黄鹤夸风流。有无较版则且置，格高兴逸吞山邱。         故宫登楼名偶似，远眺欲见蓬瀛洲。陡思我祖开创艰，守成予责增惕愁。</a:t>
            </a:r>
            <a:endParaRPr lang="zh-CN" altLang="en-US" sz="1000" spc="300" dirty="0">
              <a:solidFill>
                <a:srgbClr val="B08250"/>
              </a:solidFill>
              <a:latin typeface="方正姚体" panose="02010601030101010101" pitchFamily="2" charset="-122"/>
              <a:ea typeface="方正姚体" panose="02010601030101010101" pitchFamily="2" charset="-122"/>
            </a:endParaRPr>
          </a:p>
        </p:txBody>
      </p:sp>
    </p:spTree>
  </p:cSld>
  <p:clrMapOvr>
    <a:masterClrMapping/>
  </p:clrMapOvr>
  <p:transition spd="slow" advTm="0">
    <p:cover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5" y="506869"/>
            <a:ext cx="1800200" cy="118430"/>
          </a:xfrm>
          <a:prstGeom prst="rect">
            <a:avLst/>
          </a:prstGeom>
          <a:noFill/>
        </p:spPr>
        <p:txBody>
          <a:bodyPr wrap="square" rtlCol="0">
            <a:spAutoFit/>
          </a:bodyPr>
          <a:lstStyle/>
          <a:p>
            <a:pPr defTabSz="914400">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0">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2" Type="http://schemas.openxmlformats.org/officeDocument/2006/relationships/theme" Target="../theme/theme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1F2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Tm="0">
    <p:cover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9" Type="http://schemas.openxmlformats.org/officeDocument/2006/relationships/hyperlink" Target="https://www.ypppt.com/kejian/" TargetMode="External"/><Relationship Id="rId8" Type="http://schemas.openxmlformats.org/officeDocument/2006/relationships/hyperlink" Target="http://www.ypppt.com/gushi/" TargetMode="External"/><Relationship Id="rId7" Type="http://schemas.openxmlformats.org/officeDocument/2006/relationships/hyperlink" Target="http://www.ypppt.com/ziti/" TargetMode="External"/><Relationship Id="rId6" Type="http://schemas.openxmlformats.org/officeDocument/2006/relationships/hyperlink" Target="https://www.ypppt.com/jiaocheng/" TargetMode="External"/><Relationship Id="rId5" Type="http://schemas.openxmlformats.org/officeDocument/2006/relationships/hyperlink" Target="http://www.ypppt.com/sucai/" TargetMode="External"/><Relationship Id="rId4" Type="http://schemas.openxmlformats.org/officeDocument/2006/relationships/hyperlink" Target="https://www.ypppt.com/tubiao/" TargetMode="External"/><Relationship Id="rId3" Type="http://schemas.openxmlformats.org/officeDocument/2006/relationships/hyperlink" Target="https://www.ypppt.com/beijing/" TargetMode="External"/><Relationship Id="rId2" Type="http://schemas.openxmlformats.org/officeDocument/2006/relationships/hyperlink" Target="https://www.ypppt.com/jieri/" TargetMode="External"/><Relationship Id="rId11" Type="http://schemas.openxmlformats.org/officeDocument/2006/relationships/notesSlide" Target="../notesSlides/notesSlide19.xml"/><Relationship Id="rId10" Type="http://schemas.openxmlformats.org/officeDocument/2006/relationships/slideLayout" Target="../slideLayouts/slideLayout16.xml"/><Relationship Id="rId1" Type="http://schemas.openxmlformats.org/officeDocument/2006/relationships/hyperlink" Target="https://www.ypppt.com/moban/" TargetMode="Externa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0" y="-634"/>
            <a:ext cx="12192000" cy="6858000"/>
          </a:xfrm>
          <a:prstGeom prst="rect">
            <a:avLst/>
          </a:prstGeom>
        </p:spPr>
      </p:pic>
      <p:grpSp>
        <p:nvGrpSpPr>
          <p:cNvPr id="4" name="组合 3"/>
          <p:cNvGrpSpPr>
            <a:grpSpLocks noChangeAspect="1"/>
          </p:cNvGrpSpPr>
          <p:nvPr/>
        </p:nvGrpSpPr>
        <p:grpSpPr>
          <a:xfrm>
            <a:off x="5557621" y="1659863"/>
            <a:ext cx="5426475" cy="4774297"/>
            <a:chOff x="7246121" y="465038"/>
            <a:chExt cx="3583999" cy="3153258"/>
          </a:xfrm>
        </p:grpSpPr>
        <p:pic>
          <p:nvPicPr>
            <p:cNvPr id="5" name="图片 4"/>
            <p:cNvPicPr>
              <a:picLocks noChangeAspect="1"/>
            </p:cNvPicPr>
            <p:nvPr/>
          </p:nvPicPr>
          <p:blipFill>
            <a:blip r:embed="rId2" cstate="email"/>
            <a:stretch>
              <a:fillRect/>
            </a:stretch>
          </p:blipFill>
          <p:spPr>
            <a:xfrm>
              <a:off x="8518358" y="1147169"/>
              <a:ext cx="1039527" cy="2361593"/>
            </a:xfrm>
            <a:prstGeom prst="rect">
              <a:avLst/>
            </a:prstGeom>
          </p:spPr>
        </p:pic>
        <p:pic>
          <p:nvPicPr>
            <p:cNvPr id="6" name="图片 5"/>
            <p:cNvPicPr>
              <a:picLocks noChangeAspect="1"/>
            </p:cNvPicPr>
            <p:nvPr/>
          </p:nvPicPr>
          <p:blipFill>
            <a:blip r:embed="rId3" cstate="email"/>
            <a:stretch>
              <a:fillRect/>
            </a:stretch>
          </p:blipFill>
          <p:spPr>
            <a:xfrm>
              <a:off x="8230308" y="1031013"/>
              <a:ext cx="1513482" cy="2587283"/>
            </a:xfrm>
            <a:prstGeom prst="rect">
              <a:avLst/>
            </a:prstGeom>
          </p:spPr>
        </p:pic>
        <p:pic>
          <p:nvPicPr>
            <p:cNvPr id="8" name="图片 7"/>
            <p:cNvPicPr>
              <a:picLocks noChangeAspect="1"/>
            </p:cNvPicPr>
            <p:nvPr/>
          </p:nvPicPr>
          <p:blipFill>
            <a:blip r:embed="rId4" cstate="email"/>
            <a:stretch>
              <a:fillRect/>
            </a:stretch>
          </p:blipFill>
          <p:spPr>
            <a:xfrm>
              <a:off x="7693177" y="2263944"/>
              <a:ext cx="2627456" cy="161623"/>
            </a:xfrm>
            <a:prstGeom prst="rect">
              <a:avLst/>
            </a:prstGeom>
          </p:spPr>
        </p:pic>
        <p:pic>
          <p:nvPicPr>
            <p:cNvPr id="9" name="图片 8"/>
            <p:cNvPicPr>
              <a:picLocks noChangeAspect="1"/>
            </p:cNvPicPr>
            <p:nvPr/>
          </p:nvPicPr>
          <p:blipFill>
            <a:blip r:embed="rId5" cstate="email"/>
            <a:stretch>
              <a:fillRect/>
            </a:stretch>
          </p:blipFill>
          <p:spPr>
            <a:xfrm>
              <a:off x="7246121" y="465038"/>
              <a:ext cx="3583999" cy="2912726"/>
            </a:xfrm>
            <a:prstGeom prst="rect">
              <a:avLst/>
            </a:prstGeom>
          </p:spPr>
        </p:pic>
      </p:grpSp>
      <p:pic>
        <p:nvPicPr>
          <p:cNvPr id="10" name="图片 9"/>
          <p:cNvPicPr>
            <a:picLocks noChangeAspect="1"/>
          </p:cNvPicPr>
          <p:nvPr/>
        </p:nvPicPr>
        <p:blipFill>
          <a:blip r:embed="rId6" cstate="email"/>
          <a:stretch>
            <a:fillRect/>
          </a:stretch>
        </p:blipFill>
        <p:spPr>
          <a:xfrm flipH="1">
            <a:off x="3839624" y="3821474"/>
            <a:ext cx="1717997" cy="451077"/>
          </a:xfrm>
          <a:prstGeom prst="rect">
            <a:avLst/>
          </a:prstGeom>
        </p:spPr>
      </p:pic>
      <p:pic>
        <p:nvPicPr>
          <p:cNvPr id="11" name="图片 10"/>
          <p:cNvPicPr>
            <a:picLocks noChangeAspect="1"/>
          </p:cNvPicPr>
          <p:nvPr/>
        </p:nvPicPr>
        <p:blipFill>
          <a:blip r:embed="rId7" cstate="email"/>
          <a:stretch>
            <a:fillRect/>
          </a:stretch>
        </p:blipFill>
        <p:spPr>
          <a:xfrm>
            <a:off x="2864213" y="4959594"/>
            <a:ext cx="1968198" cy="605682"/>
          </a:xfrm>
          <a:prstGeom prst="rect">
            <a:avLst/>
          </a:prstGeom>
        </p:spPr>
      </p:pic>
      <p:pic>
        <p:nvPicPr>
          <p:cNvPr id="12" name="图片 11"/>
          <p:cNvPicPr>
            <a:picLocks noChangeAspect="1"/>
          </p:cNvPicPr>
          <p:nvPr/>
        </p:nvPicPr>
        <p:blipFill>
          <a:blip r:embed="rId6" cstate="email"/>
          <a:stretch>
            <a:fillRect/>
          </a:stretch>
        </p:blipFill>
        <p:spPr>
          <a:xfrm>
            <a:off x="9970445" y="3312574"/>
            <a:ext cx="1717997" cy="451077"/>
          </a:xfrm>
          <a:prstGeom prst="rect">
            <a:avLst/>
          </a:prstGeom>
        </p:spPr>
      </p:pic>
      <p:pic>
        <p:nvPicPr>
          <p:cNvPr id="16" name="图片 15"/>
          <p:cNvPicPr>
            <a:picLocks noChangeAspect="1"/>
          </p:cNvPicPr>
          <p:nvPr/>
        </p:nvPicPr>
        <p:blipFill>
          <a:blip r:embed="rId8" cstate="print">
            <a:lum bright="70000" contrast="-70000"/>
          </a:blip>
          <a:stretch>
            <a:fillRect/>
          </a:stretch>
        </p:blipFill>
        <p:spPr>
          <a:xfrm>
            <a:off x="0" y="4866394"/>
            <a:ext cx="3371850" cy="1990725"/>
          </a:xfrm>
          <a:prstGeom prst="rect">
            <a:avLst/>
          </a:prstGeom>
          <a:noFill/>
          <a:ln>
            <a:noFill/>
          </a:ln>
        </p:spPr>
      </p:pic>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3737483" y="833592"/>
            <a:ext cx="4717032" cy="2779547"/>
          </a:xfrm>
          <a:prstGeom prst="rect">
            <a:avLst/>
          </a:prstGeom>
        </p:spPr>
      </p:pic>
      <p:pic>
        <p:nvPicPr>
          <p:cNvPr id="11" name="图片 10"/>
          <p:cNvPicPr>
            <a:picLocks noChangeAspect="1"/>
          </p:cNvPicPr>
          <p:nvPr/>
        </p:nvPicPr>
        <p:blipFill>
          <a:blip r:embed="rId2" cstate="email">
            <a:duotone>
              <a:prstClr val="black"/>
              <a:srgbClr val="D9C3A5">
                <a:tint val="50000"/>
                <a:satMod val="180000"/>
              </a:srgbClr>
            </a:duotone>
          </a:blip>
          <a:stretch>
            <a:fillRect/>
          </a:stretch>
        </p:blipFill>
        <p:spPr>
          <a:xfrm>
            <a:off x="2585330" y="930530"/>
            <a:ext cx="1602669" cy="600786"/>
          </a:xfrm>
          <a:prstGeom prst="rect">
            <a:avLst/>
          </a:prstGeom>
        </p:spPr>
      </p:pic>
      <p:grpSp>
        <p:nvGrpSpPr>
          <p:cNvPr id="28" name="组合 27"/>
          <p:cNvGrpSpPr/>
          <p:nvPr/>
        </p:nvGrpSpPr>
        <p:grpSpPr>
          <a:xfrm>
            <a:off x="3386666" y="3572939"/>
            <a:ext cx="5418667" cy="1202267"/>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3990934" y="3724705"/>
            <a:ext cx="3390903" cy="830997"/>
          </a:xfrm>
          <a:prstGeom prst="rect">
            <a:avLst/>
          </a:prstGeom>
          <a:noFill/>
        </p:spPr>
        <p:txBody>
          <a:bodyPr wrap="square" rtlCol="0">
            <a:spAutoFit/>
          </a:bodyPr>
          <a:lstStyle/>
          <a:p>
            <a:pPr algn="dist"/>
            <a:r>
              <a:rPr lang="zh-CN" altLang="en-US" sz="4800" b="1" dirty="0">
                <a:solidFill>
                  <a:srgbClr val="86181D"/>
                </a:solidFill>
                <a:latin typeface="方正姚体" panose="02010601030101010101" pitchFamily="2" charset="-122"/>
                <a:ea typeface="方正姚体" panose="02010601030101010101" pitchFamily="2" charset="-122"/>
              </a:rPr>
              <a:t>内廷中路</a:t>
            </a:r>
            <a:endParaRPr lang="zh-CN" altLang="en-US" sz="4800" b="1" dirty="0">
              <a:solidFill>
                <a:srgbClr val="86181D"/>
              </a:solidFill>
              <a:latin typeface="方正姚体" panose="02010601030101010101" pitchFamily="2" charset="-122"/>
              <a:ea typeface="方正姚体" panose="02010601030101010101" pitchFamily="2" charset="-122"/>
            </a:endParaRPr>
          </a:p>
        </p:txBody>
      </p:sp>
      <p:grpSp>
        <p:nvGrpSpPr>
          <p:cNvPr id="31" name="组合 30"/>
          <p:cNvGrpSpPr/>
          <p:nvPr/>
        </p:nvGrpSpPr>
        <p:grpSpPr>
          <a:xfrm>
            <a:off x="5726000" y="4735006"/>
            <a:ext cx="740000" cy="1781795"/>
            <a:chOff x="5726000" y="4735006"/>
            <a:chExt cx="740000" cy="1781795"/>
          </a:xfrm>
        </p:grpSpPr>
        <p:grpSp>
          <p:nvGrpSpPr>
            <p:cNvPr id="21" name="组合 20"/>
            <p:cNvGrpSpPr>
              <a:grpSpLocks noChangeAspect="1"/>
            </p:cNvGrpSpPr>
            <p:nvPr/>
          </p:nvGrpSpPr>
          <p:grpSpPr>
            <a:xfrm>
              <a:off x="5726000" y="5776801"/>
              <a:ext cx="740000" cy="740000"/>
              <a:chOff x="3715024" y="5545667"/>
              <a:chExt cx="972000" cy="972000"/>
            </a:xfrm>
          </p:grpSpPr>
          <p:sp>
            <p:nvSpPr>
              <p:cNvPr id="20" name="椭圆 19"/>
              <p:cNvSpPr/>
              <p:nvPr/>
            </p:nvSpPr>
            <p:spPr>
              <a:xfrm>
                <a:off x="3715024" y="5545667"/>
                <a:ext cx="972000" cy="972000"/>
              </a:xfrm>
              <a:prstGeom prst="ellipse">
                <a:avLst/>
              </a:prstGeom>
              <a:solidFill>
                <a:schemeClr val="bg1"/>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email"/>
              <a:stretch>
                <a:fillRect/>
              </a:stretch>
            </p:blipFill>
            <p:spPr>
              <a:xfrm>
                <a:off x="3870201" y="5704114"/>
                <a:ext cx="695515" cy="739776"/>
              </a:xfrm>
              <a:prstGeom prst="rect">
                <a:avLst/>
              </a:prstGeom>
            </p:spPr>
          </p:pic>
        </p:grpSp>
        <p:cxnSp>
          <p:nvCxnSpPr>
            <p:cNvPr id="23" name="直接连接符 22"/>
            <p:cNvCxnSpPr>
              <a:stCxn id="14" idx="2"/>
              <a:endCxn id="20" idx="0"/>
            </p:cNvCxnSpPr>
            <p:nvPr/>
          </p:nvCxnSpPr>
          <p:spPr>
            <a:xfrm>
              <a:off x="6095999" y="4735006"/>
              <a:ext cx="1" cy="1041795"/>
            </a:xfrm>
            <a:prstGeom prst="line">
              <a:avLst/>
            </a:prstGeom>
            <a:ln w="12700">
              <a:solidFill>
                <a:srgbClr val="C5A37E"/>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a:blip r:embed="rId4" cstate="email"/>
          <a:stretch>
            <a:fillRect/>
          </a:stretch>
        </p:blipFill>
        <p:spPr>
          <a:xfrm>
            <a:off x="7399925" y="4705695"/>
            <a:ext cx="2252020" cy="693024"/>
          </a:xfrm>
          <a:prstGeom prst="rect">
            <a:avLst/>
          </a:prstGeom>
        </p:spPr>
      </p:pic>
      <p:pic>
        <p:nvPicPr>
          <p:cNvPr id="27" name="图片 26"/>
          <p:cNvPicPr>
            <a:picLocks noChangeAspect="1"/>
          </p:cNvPicPr>
          <p:nvPr/>
        </p:nvPicPr>
        <p:blipFill>
          <a:blip r:embed="rId5" cstate="email"/>
          <a:stretch>
            <a:fillRect/>
          </a:stretch>
        </p:blipFill>
        <p:spPr>
          <a:xfrm>
            <a:off x="9068083" y="1994153"/>
            <a:ext cx="1525752" cy="400601"/>
          </a:xfrm>
          <a:prstGeom prst="rect">
            <a:avLst/>
          </a:prstGeom>
        </p:spPr>
      </p:pic>
      <p:pic>
        <p:nvPicPr>
          <p:cNvPr id="29" name="图片 28"/>
          <p:cNvPicPr>
            <a:picLocks noChangeAspect="1"/>
          </p:cNvPicPr>
          <p:nvPr/>
        </p:nvPicPr>
        <p:blipFill>
          <a:blip r:embed="rId6" cstate="email"/>
          <a:stretch>
            <a:fillRect/>
          </a:stretch>
        </p:blipFill>
        <p:spPr>
          <a:xfrm>
            <a:off x="1659552" y="4600688"/>
            <a:ext cx="1314909" cy="345242"/>
          </a:xfrm>
          <a:prstGeom prst="rect">
            <a:avLst/>
          </a:prstGeom>
        </p:spPr>
      </p:pic>
      <p:grpSp>
        <p:nvGrpSpPr>
          <p:cNvPr id="30" name="组合 29"/>
          <p:cNvGrpSpPr/>
          <p:nvPr/>
        </p:nvGrpSpPr>
        <p:grpSpPr>
          <a:xfrm>
            <a:off x="7587085" y="4009504"/>
            <a:ext cx="286264" cy="360000"/>
            <a:chOff x="7587085" y="4009504"/>
            <a:chExt cx="286264" cy="360000"/>
          </a:xfrm>
        </p:grpSpPr>
        <p:sp>
          <p:nvSpPr>
            <p:cNvPr id="13" name="箭头: V 形 12"/>
            <p:cNvSpPr/>
            <p:nvPr/>
          </p:nvSpPr>
          <p:spPr>
            <a:xfrm>
              <a:off x="7587085"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a:off x="7684450"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内廷中路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4" name="矩形 3"/>
          <p:cNvSpPr/>
          <p:nvPr/>
        </p:nvSpPr>
        <p:spPr>
          <a:xfrm>
            <a:off x="1568078" y="3679831"/>
            <a:ext cx="9055843" cy="2165914"/>
          </a:xfrm>
          <a:prstGeom prst="rect">
            <a:avLst/>
          </a:prstGeom>
        </p:spPr>
        <p:txBody>
          <a:bodyPr vert="horz" wrap="square">
            <a:spAutoFit/>
          </a:bodyPr>
          <a:lstStyle/>
          <a:p>
            <a:pPr>
              <a:lnSpc>
                <a:spcPct val="200000"/>
              </a:lnSpc>
            </a:pPr>
            <a:r>
              <a:rPr lang="zh-CN" altLang="en-US" sz="1400" dirty="0">
                <a:solidFill>
                  <a:schemeClr val="bg1"/>
                </a:solidFill>
                <a:latin typeface="方正姚体" panose="02010601030101010101" pitchFamily="2" charset="-122"/>
                <a:ea typeface="方正姚体" panose="02010601030101010101" pitchFamily="2" charset="-122"/>
              </a:rPr>
              <a:t>乾清门为紫禁城内廷的正宫门。建于明永乐十八年（</a:t>
            </a:r>
            <a:r>
              <a:rPr lang="en-US" altLang="zh-CN" sz="1400" dirty="0">
                <a:solidFill>
                  <a:schemeClr val="bg1"/>
                </a:solidFill>
                <a:latin typeface="方正姚体" panose="02010601030101010101" pitchFamily="2" charset="-122"/>
                <a:ea typeface="方正姚体" panose="02010601030101010101" pitchFamily="2" charset="-122"/>
              </a:rPr>
              <a:t>1420</a:t>
            </a:r>
            <a:r>
              <a:rPr lang="zh-CN" altLang="en-US" sz="1400" dirty="0">
                <a:solidFill>
                  <a:schemeClr val="bg1"/>
                </a:solidFill>
                <a:latin typeface="方正姚体" panose="02010601030101010101" pitchFamily="2" charset="-122"/>
                <a:ea typeface="方正姚体" panose="02010601030101010101" pitchFamily="2" charset="-122"/>
              </a:rPr>
              <a:t>年），清顺治十二年（</a:t>
            </a:r>
            <a:r>
              <a:rPr lang="en-US" altLang="zh-CN" sz="1400" dirty="0">
                <a:solidFill>
                  <a:schemeClr val="bg1"/>
                </a:solidFill>
                <a:latin typeface="方正姚体" panose="02010601030101010101" pitchFamily="2" charset="-122"/>
                <a:ea typeface="方正姚体" panose="02010601030101010101" pitchFamily="2" charset="-122"/>
              </a:rPr>
              <a:t>1655</a:t>
            </a:r>
            <a:r>
              <a:rPr lang="zh-CN" altLang="en-US" sz="1400" dirty="0">
                <a:solidFill>
                  <a:schemeClr val="bg1"/>
                </a:solidFill>
                <a:latin typeface="方正姚体" panose="02010601030101010101" pitchFamily="2" charset="-122"/>
                <a:ea typeface="方正姚体" panose="02010601030101010101" pitchFamily="2" charset="-122"/>
              </a:rPr>
              <a:t>年）重修。乾清门面阔</a:t>
            </a:r>
            <a:r>
              <a:rPr lang="en-US" altLang="zh-CN" sz="1400" dirty="0">
                <a:solidFill>
                  <a:schemeClr val="bg1"/>
                </a:solidFill>
                <a:latin typeface="方正姚体" panose="02010601030101010101" pitchFamily="2" charset="-122"/>
                <a:ea typeface="方正姚体" panose="02010601030101010101" pitchFamily="2" charset="-122"/>
              </a:rPr>
              <a:t>5</a:t>
            </a:r>
            <a:r>
              <a:rPr lang="zh-CN" altLang="en-US" sz="1400" dirty="0">
                <a:solidFill>
                  <a:schemeClr val="bg1"/>
                </a:solidFill>
                <a:latin typeface="方正姚体" panose="02010601030101010101" pitchFamily="2" charset="-122"/>
                <a:ea typeface="方正姚体" panose="02010601030101010101" pitchFamily="2" charset="-122"/>
              </a:rPr>
              <a:t>间，进深</a:t>
            </a:r>
            <a:r>
              <a:rPr lang="en-US" altLang="zh-CN" sz="1400" dirty="0">
                <a:solidFill>
                  <a:schemeClr val="bg1"/>
                </a:solidFill>
                <a:latin typeface="方正姚体" panose="02010601030101010101" pitchFamily="2" charset="-122"/>
                <a:ea typeface="方正姚体" panose="02010601030101010101" pitchFamily="2" charset="-122"/>
              </a:rPr>
              <a:t>3</a:t>
            </a:r>
            <a:r>
              <a:rPr lang="zh-CN" altLang="en-US" sz="1400" dirty="0">
                <a:solidFill>
                  <a:schemeClr val="bg1"/>
                </a:solidFill>
                <a:latin typeface="方正姚体" panose="02010601030101010101" pitchFamily="2" charset="-122"/>
                <a:ea typeface="方正姚体" panose="02010601030101010101" pitchFamily="2" charset="-122"/>
              </a:rPr>
              <a:t>间，高约</a:t>
            </a:r>
            <a:r>
              <a:rPr lang="en-US" altLang="zh-CN" sz="1400" dirty="0">
                <a:solidFill>
                  <a:schemeClr val="bg1"/>
                </a:solidFill>
                <a:latin typeface="方正姚体" panose="02010601030101010101" pitchFamily="2" charset="-122"/>
                <a:ea typeface="方正姚体" panose="02010601030101010101" pitchFamily="2" charset="-122"/>
              </a:rPr>
              <a:t>16</a:t>
            </a:r>
            <a:r>
              <a:rPr lang="zh-CN" altLang="en-US" sz="1400" dirty="0">
                <a:solidFill>
                  <a:schemeClr val="bg1"/>
                </a:solidFill>
                <a:latin typeface="方正姚体" panose="02010601030101010101" pitchFamily="2" charset="-122"/>
                <a:ea typeface="方正姚体" panose="02010601030101010101" pitchFamily="2" charset="-122"/>
              </a:rPr>
              <a:t>米，单檐歇山屋顶，座落在高</a:t>
            </a:r>
            <a:r>
              <a:rPr lang="en-US" altLang="zh-CN" sz="1400" dirty="0">
                <a:solidFill>
                  <a:schemeClr val="bg1"/>
                </a:solidFill>
                <a:latin typeface="方正姚体" panose="02010601030101010101" pitchFamily="2" charset="-122"/>
                <a:ea typeface="方正姚体" panose="02010601030101010101" pitchFamily="2" charset="-122"/>
              </a:rPr>
              <a:t>1.5</a:t>
            </a:r>
            <a:r>
              <a:rPr lang="zh-CN" altLang="en-US" sz="1400" dirty="0">
                <a:solidFill>
                  <a:schemeClr val="bg1"/>
                </a:solidFill>
                <a:latin typeface="方正姚体" panose="02010601030101010101" pitchFamily="2" charset="-122"/>
                <a:ea typeface="方正姚体" panose="02010601030101010101" pitchFamily="2" charset="-122"/>
              </a:rPr>
              <a:t>米的汉白玉石须弥座上，周围环以雕石栏杆。门前三出三阶，中为御路石，两侧列铜鎏金狮子一对，中开三门。乾清门东为内左门及九卿值房，西边内右门及军机处。门前广场东西两端为景运门、隆宗门。乾清门是连接内廷与外朝往来的重要通道，在清代又兼为处理政务的场所，清代的“御门听政”、斋戒、请宝接宝等典礼仪式都在乾清门举行</a:t>
            </a:r>
            <a:endParaRPr lang="zh-CN" altLang="en-US" sz="1400" dirty="0">
              <a:solidFill>
                <a:schemeClr val="bg1"/>
              </a:solidFill>
              <a:latin typeface="方正姚体" panose="02010601030101010101" pitchFamily="2" charset="-122"/>
              <a:ea typeface="方正姚体" panose="02010601030101010101" pitchFamily="2" charset="-122"/>
            </a:endParaRPr>
          </a:p>
        </p:txBody>
      </p:sp>
      <p:sp>
        <p:nvSpPr>
          <p:cNvPr id="5" name="矩形 4"/>
          <p:cNvSpPr/>
          <p:nvPr/>
        </p:nvSpPr>
        <p:spPr>
          <a:xfrm>
            <a:off x="1568079" y="3275598"/>
            <a:ext cx="9055842" cy="277843"/>
          </a:xfrm>
          <a:prstGeom prst="rect">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方正姚体" panose="02010601030101010101" pitchFamily="2" charset="-122"/>
                <a:ea typeface="方正姚体" panose="02010601030101010101" pitchFamily="2" charset="-122"/>
              </a:rPr>
              <a:t>赤阑桥下记停桡，细雨菰蒲响莫潮。说与行人莫回首，故宫烟柳正萧萧。</a:t>
            </a:r>
            <a:endParaRPr lang="zh-CN" altLang="en-US" sz="1600" dirty="0">
              <a:solidFill>
                <a:schemeClr val="bg1"/>
              </a:solidFill>
              <a:latin typeface="方正姚体" panose="02010601030101010101" pitchFamily="2" charset="-122"/>
              <a:ea typeface="方正姚体" panose="02010601030101010101" pitchFamily="2" charset="-122"/>
            </a:endParaRPr>
          </a:p>
        </p:txBody>
      </p:sp>
      <p:sp>
        <p:nvSpPr>
          <p:cNvPr id="6" name="矩形 5"/>
          <p:cNvSpPr/>
          <p:nvPr/>
        </p:nvSpPr>
        <p:spPr>
          <a:xfrm>
            <a:off x="1376073" y="1308634"/>
            <a:ext cx="3932487" cy="1862048"/>
          </a:xfrm>
          <a:prstGeom prst="rect">
            <a:avLst/>
          </a:prstGeom>
        </p:spPr>
        <p:txBody>
          <a:bodyPr wrap="none">
            <a:spAutoFit/>
          </a:bodyPr>
          <a:lstStyle/>
          <a:p>
            <a:r>
              <a:rPr lang="zh-CN" altLang="en-US" sz="11500" b="1" dirty="0">
                <a:solidFill>
                  <a:schemeClr val="bg1"/>
                </a:solidFill>
                <a:latin typeface="方正舒体" panose="02010601030101010101" pitchFamily="2" charset="-122"/>
                <a:ea typeface="方正舒体" panose="02010601030101010101" pitchFamily="2" charset="-122"/>
              </a:rPr>
              <a:t>乾</a:t>
            </a:r>
            <a:r>
              <a:rPr lang="zh-CN" altLang="en-US" sz="8800" b="1" dirty="0">
                <a:solidFill>
                  <a:schemeClr val="bg1"/>
                </a:solidFill>
                <a:latin typeface="方正舒体" panose="02010601030101010101" pitchFamily="2" charset="-122"/>
                <a:ea typeface="方正舒体" panose="02010601030101010101" pitchFamily="2" charset="-122"/>
              </a:rPr>
              <a:t>清门</a:t>
            </a:r>
            <a:endParaRPr lang="zh-CN" altLang="en-US" sz="8800" b="1" dirty="0">
              <a:latin typeface="方正舒体" panose="02010601030101010101" pitchFamily="2" charset="-122"/>
              <a:ea typeface="方正舒体" panose="02010601030101010101" pitchFamily="2" charset="-122"/>
            </a:endParaRPr>
          </a:p>
        </p:txBody>
      </p:sp>
      <p:pic>
        <p:nvPicPr>
          <p:cNvPr id="7" name="图片 6"/>
          <p:cNvPicPr>
            <a:picLocks noChangeAspect="1"/>
          </p:cNvPicPr>
          <p:nvPr/>
        </p:nvPicPr>
        <p:blipFill>
          <a:blip r:embed="rId1" cstate="email">
            <a:biLevel thresh="25000"/>
          </a:blip>
          <a:stretch>
            <a:fillRect/>
          </a:stretch>
        </p:blipFill>
        <p:spPr>
          <a:xfrm>
            <a:off x="5327112" y="2562900"/>
            <a:ext cx="417084" cy="465943"/>
          </a:xfrm>
          <a:prstGeom prst="rect">
            <a:avLst/>
          </a:prstGeom>
        </p:spPr>
      </p:pic>
      <p:pic>
        <p:nvPicPr>
          <p:cNvPr id="8" name="Picture 4" descr="https://timgsa.baidu.com/timg?image&amp;quality=80&amp;size=b9999_10000&amp;sec=1544693602430&amp;di=bd05939180f3d4814604f5efc9d09d47&amp;imgtype=0&amp;src=http%3A%2F%2Fimgsrc.baidu.com%2Fimgad%2Fpic%2Fitem%2F94cad1c8a786c917ae0887edc33d70cf3ac757df.jpg"/>
          <p:cNvPicPr>
            <a:picLocks noChangeAspect="1" noChangeArrowheads="1"/>
          </p:cNvPicPr>
          <p:nvPr/>
        </p:nvPicPr>
        <p:blipFill rotWithShape="1">
          <a:blip r:embed="rId2" cstate="email"/>
          <a:srcRect l="8445" t="37162" r="10006" b="12903"/>
          <a:stretch>
            <a:fillRect/>
          </a:stretch>
        </p:blipFill>
        <p:spPr bwMode="auto">
          <a:xfrm>
            <a:off x="5856042" y="1733450"/>
            <a:ext cx="4767879" cy="1946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内廷中路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3" name="矩形 2"/>
          <p:cNvSpPr/>
          <p:nvPr/>
        </p:nvSpPr>
        <p:spPr>
          <a:xfrm>
            <a:off x="1243425" y="2761727"/>
            <a:ext cx="6163226" cy="2995753"/>
          </a:xfrm>
          <a:prstGeom prst="rect">
            <a:avLst/>
          </a:prstGeom>
        </p:spPr>
        <p:txBody>
          <a:bodyPr vert="eaVert" wrap="square">
            <a:spAutoFit/>
          </a:bodyPr>
          <a:lstStyle/>
          <a:p>
            <a:pPr>
              <a:lnSpc>
                <a:spcPct val="200000"/>
              </a:lnSpc>
            </a:pPr>
            <a:r>
              <a:rPr lang="zh-CN" altLang="en-US" sz="1400" dirty="0">
                <a:solidFill>
                  <a:schemeClr val="bg1"/>
                </a:solidFill>
                <a:latin typeface="方正姚体" panose="02010601030101010101" pitchFamily="2" charset="-122"/>
                <a:ea typeface="方正姚体" panose="02010601030101010101" pitchFamily="2" charset="-122"/>
              </a:rPr>
              <a:t>乾清宫是内廷后三宫之一。始建于明永乐十八年（</a:t>
            </a:r>
            <a:r>
              <a:rPr lang="en-US" altLang="zh-CN" sz="1400" dirty="0">
                <a:solidFill>
                  <a:schemeClr val="bg1"/>
                </a:solidFill>
                <a:latin typeface="方正姚体" panose="02010601030101010101" pitchFamily="2" charset="-122"/>
                <a:ea typeface="方正姚体" panose="02010601030101010101" pitchFamily="2" charset="-122"/>
              </a:rPr>
              <a:t>1420</a:t>
            </a:r>
            <a:r>
              <a:rPr lang="zh-CN" altLang="en-US" sz="1400" dirty="0">
                <a:solidFill>
                  <a:schemeClr val="bg1"/>
                </a:solidFill>
                <a:latin typeface="方正姚体" panose="02010601030101010101" pitchFamily="2" charset="-122"/>
                <a:ea typeface="方正姚体" panose="02010601030101010101" pitchFamily="2" charset="-122"/>
              </a:rPr>
              <a:t>年），明清两代曾因数次被焚毁而重建，现有建筑为清嘉庆三年（</a:t>
            </a:r>
            <a:r>
              <a:rPr lang="en-US" altLang="zh-CN" sz="1400" dirty="0">
                <a:solidFill>
                  <a:schemeClr val="bg1"/>
                </a:solidFill>
                <a:latin typeface="方正姚体" panose="02010601030101010101" pitchFamily="2" charset="-122"/>
                <a:ea typeface="方正姚体" panose="02010601030101010101" pitchFamily="2" charset="-122"/>
              </a:rPr>
              <a:t>1798</a:t>
            </a:r>
            <a:r>
              <a:rPr lang="zh-CN" altLang="en-US" sz="1400" dirty="0">
                <a:solidFill>
                  <a:schemeClr val="bg1"/>
                </a:solidFill>
                <a:latin typeface="方正姚体" panose="02010601030101010101" pitchFamily="2" charset="-122"/>
                <a:ea typeface="方正姚体" panose="02010601030101010101" pitchFamily="2" charset="-122"/>
              </a:rPr>
              <a:t>年）所建。乾清宫为黄琉璃瓦重檐庑殿顶，座落在单层汉白玉石台基之上，连廊面阔</a:t>
            </a:r>
            <a:r>
              <a:rPr lang="en-US" altLang="zh-CN" sz="1400" dirty="0">
                <a:solidFill>
                  <a:schemeClr val="bg1"/>
                </a:solidFill>
                <a:latin typeface="方正姚体" panose="02010601030101010101" pitchFamily="2" charset="-122"/>
                <a:ea typeface="方正姚体" panose="02010601030101010101" pitchFamily="2" charset="-122"/>
              </a:rPr>
              <a:t>9</a:t>
            </a:r>
            <a:r>
              <a:rPr lang="zh-CN" altLang="en-US" sz="1400" dirty="0">
                <a:solidFill>
                  <a:schemeClr val="bg1"/>
                </a:solidFill>
                <a:latin typeface="方正姚体" panose="02010601030101010101" pitchFamily="2" charset="-122"/>
                <a:ea typeface="方正姚体" panose="02010601030101010101" pitchFamily="2" charset="-122"/>
              </a:rPr>
              <a:t>间，进深</a:t>
            </a:r>
            <a:r>
              <a:rPr lang="en-US" altLang="zh-CN" sz="1400" dirty="0">
                <a:solidFill>
                  <a:schemeClr val="bg1"/>
                </a:solidFill>
                <a:latin typeface="方正姚体" panose="02010601030101010101" pitchFamily="2" charset="-122"/>
                <a:ea typeface="方正姚体" panose="02010601030101010101" pitchFamily="2" charset="-122"/>
              </a:rPr>
              <a:t>5</a:t>
            </a:r>
            <a:r>
              <a:rPr lang="zh-CN" altLang="en-US" sz="1400" dirty="0">
                <a:solidFill>
                  <a:schemeClr val="bg1"/>
                </a:solidFill>
                <a:latin typeface="方正姚体" panose="02010601030101010101" pitchFamily="2" charset="-122"/>
                <a:ea typeface="方正姚体" panose="02010601030101010101" pitchFamily="2" charset="-122"/>
              </a:rPr>
              <a:t>间，建筑面积</a:t>
            </a:r>
            <a:r>
              <a:rPr lang="en-US" altLang="zh-CN" sz="1400" dirty="0">
                <a:solidFill>
                  <a:schemeClr val="bg1"/>
                </a:solidFill>
                <a:latin typeface="方正姚体" panose="02010601030101010101" pitchFamily="2" charset="-122"/>
                <a:ea typeface="方正姚体" panose="02010601030101010101" pitchFamily="2" charset="-122"/>
              </a:rPr>
              <a:t>1400</a:t>
            </a:r>
            <a:r>
              <a:rPr lang="zh-CN" altLang="en-US" sz="1400" dirty="0">
                <a:solidFill>
                  <a:schemeClr val="bg1"/>
                </a:solidFill>
                <a:latin typeface="方正姚体" panose="02010601030101010101" pitchFamily="2" charset="-122"/>
                <a:ea typeface="方正姚体" panose="02010601030101010101" pitchFamily="2" charset="-122"/>
              </a:rPr>
              <a:t>平方米，自台面至正脊高</a:t>
            </a:r>
            <a:r>
              <a:rPr lang="en-US" altLang="zh-CN" sz="1400" dirty="0">
                <a:solidFill>
                  <a:schemeClr val="bg1"/>
                </a:solidFill>
                <a:latin typeface="方正姚体" panose="02010601030101010101" pitchFamily="2" charset="-122"/>
                <a:ea typeface="方正姚体" panose="02010601030101010101" pitchFamily="2" charset="-122"/>
              </a:rPr>
              <a:t>20</a:t>
            </a:r>
            <a:r>
              <a:rPr lang="zh-CN" altLang="en-US" sz="1400" dirty="0">
                <a:solidFill>
                  <a:schemeClr val="bg1"/>
                </a:solidFill>
                <a:latin typeface="方正姚体" panose="02010601030101010101" pitchFamily="2" charset="-122"/>
                <a:ea typeface="方正姚体" panose="02010601030101010101" pitchFamily="2" charset="-122"/>
              </a:rPr>
              <a:t>余米 ，檐角置脊</a:t>
            </a:r>
            <a:r>
              <a:rPr lang="en-US" altLang="zh-CN" sz="1400" dirty="0">
                <a:solidFill>
                  <a:schemeClr val="bg1"/>
                </a:solidFill>
                <a:latin typeface="方正姚体" panose="02010601030101010101" pitchFamily="2" charset="-122"/>
                <a:ea typeface="方正姚体" panose="02010601030101010101" pitchFamily="2" charset="-122"/>
              </a:rPr>
              <a:t>9</a:t>
            </a:r>
            <a:r>
              <a:rPr lang="zh-CN" altLang="en-US" sz="1400" dirty="0">
                <a:solidFill>
                  <a:schemeClr val="bg1"/>
                </a:solidFill>
                <a:latin typeface="方正姚体" panose="02010601030101010101" pitchFamily="2" charset="-122"/>
                <a:ea typeface="方正姚体" panose="02010601030101010101" pitchFamily="2" charset="-122"/>
              </a:rPr>
              <a:t>个。殿前宽敞的月台上，左右分别有铜龟、铜鹤，日晷、嘉量，前设鎏金香炉</a:t>
            </a:r>
            <a:r>
              <a:rPr lang="en-US" altLang="zh-CN" sz="1400" dirty="0">
                <a:solidFill>
                  <a:schemeClr val="bg1"/>
                </a:solidFill>
                <a:latin typeface="方正姚体" panose="02010601030101010101" pitchFamily="2" charset="-122"/>
                <a:ea typeface="方正姚体" panose="02010601030101010101" pitchFamily="2" charset="-122"/>
              </a:rPr>
              <a:t>4</a:t>
            </a:r>
            <a:r>
              <a:rPr lang="zh-CN" altLang="en-US" sz="1400" dirty="0">
                <a:solidFill>
                  <a:schemeClr val="bg1"/>
                </a:solidFill>
                <a:latin typeface="方正姚体" panose="02010601030101010101" pitchFamily="2" charset="-122"/>
                <a:ea typeface="方正姚体" panose="02010601030101010101" pitchFamily="2" charset="-122"/>
              </a:rPr>
              <a:t>座，正中出丹陛，接高台甬路与乾清门相连。乾清宫建筑规模为内廷之首，明代共有</a:t>
            </a:r>
            <a:r>
              <a:rPr lang="en-US" altLang="zh-CN" sz="1400" dirty="0">
                <a:solidFill>
                  <a:schemeClr val="bg1"/>
                </a:solidFill>
                <a:latin typeface="方正姚体" panose="02010601030101010101" pitchFamily="2" charset="-122"/>
                <a:ea typeface="方正姚体" panose="02010601030101010101" pitchFamily="2" charset="-122"/>
              </a:rPr>
              <a:t>14</a:t>
            </a:r>
            <a:r>
              <a:rPr lang="zh-CN" altLang="en-US" sz="1400" dirty="0">
                <a:solidFill>
                  <a:schemeClr val="bg1"/>
                </a:solidFill>
                <a:latin typeface="方正姚体" panose="02010601030101010101" pitchFamily="2" charset="-122"/>
                <a:ea typeface="方正姚体" panose="02010601030101010101" pitchFamily="2" charset="-122"/>
              </a:rPr>
              <a:t>位皇帝曾在此居住。明代乾清宫也曾作为皇帝守丧之处。</a:t>
            </a:r>
            <a:endParaRPr lang="zh-CN" altLang="en-US" sz="1400" dirty="0">
              <a:solidFill>
                <a:schemeClr val="bg1"/>
              </a:solidFill>
              <a:latin typeface="方正姚体" panose="02010601030101010101" pitchFamily="2" charset="-122"/>
              <a:ea typeface="方正姚体" panose="02010601030101010101" pitchFamily="2" charset="-122"/>
            </a:endParaRPr>
          </a:p>
        </p:txBody>
      </p:sp>
      <p:grpSp>
        <p:nvGrpSpPr>
          <p:cNvPr id="15" name="组合 14"/>
          <p:cNvGrpSpPr/>
          <p:nvPr/>
        </p:nvGrpSpPr>
        <p:grpSpPr>
          <a:xfrm>
            <a:off x="7759353" y="1521205"/>
            <a:ext cx="2462464" cy="4377650"/>
            <a:chOff x="8002125" y="1266869"/>
            <a:chExt cx="2462464" cy="4377650"/>
          </a:xfrm>
        </p:grpSpPr>
        <p:cxnSp>
          <p:nvCxnSpPr>
            <p:cNvPr id="6" name="直接连接符 5"/>
            <p:cNvCxnSpPr/>
            <p:nvPr/>
          </p:nvCxnSpPr>
          <p:spPr>
            <a:xfrm>
              <a:off x="8053986" y="2336050"/>
              <a:ext cx="0" cy="3076260"/>
            </a:xfrm>
            <a:prstGeom prst="line">
              <a:avLst/>
            </a:prstGeom>
            <a:ln w="19050">
              <a:solidFill>
                <a:srgbClr val="C5A37E"/>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841402" y="2336050"/>
              <a:ext cx="0" cy="3076260"/>
            </a:xfrm>
            <a:prstGeom prst="line">
              <a:avLst/>
            </a:prstGeom>
            <a:ln w="19050">
              <a:solidFill>
                <a:srgbClr val="C5A37E"/>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809978" y="2782197"/>
              <a:ext cx="1015663" cy="2862322"/>
            </a:xfrm>
            <a:prstGeom prst="rect">
              <a:avLst/>
            </a:prstGeom>
          </p:spPr>
          <p:txBody>
            <a:bodyPr vert="eaVert" wrap="none">
              <a:spAutoFit/>
            </a:bodyPr>
            <a:lstStyle/>
            <a:p>
              <a:r>
                <a:rPr lang="zh-CN" altLang="en-US" sz="5400" dirty="0">
                  <a:solidFill>
                    <a:schemeClr val="bg1"/>
                  </a:solidFill>
                  <a:latin typeface="方正姚体" panose="02010601030101010101" pitchFamily="2" charset="-122"/>
                  <a:ea typeface="方正姚体" panose="02010601030101010101" pitchFamily="2" charset="-122"/>
                </a:rPr>
                <a:t>荷叶桥边</a:t>
              </a:r>
              <a:endParaRPr lang="zh-CN" altLang="en-US" sz="5400" dirty="0">
                <a:solidFill>
                  <a:schemeClr val="bg1"/>
                </a:solidFill>
                <a:latin typeface="方正姚体" panose="02010601030101010101" pitchFamily="2" charset="-122"/>
                <a:ea typeface="方正姚体" panose="02010601030101010101" pitchFamily="2" charset="-122"/>
              </a:endParaRPr>
            </a:p>
          </p:txBody>
        </p:sp>
        <p:sp>
          <p:nvSpPr>
            <p:cNvPr id="10" name="矩形 9"/>
            <p:cNvSpPr/>
            <p:nvPr/>
          </p:nvSpPr>
          <p:spPr>
            <a:xfrm>
              <a:off x="8002125" y="1266869"/>
              <a:ext cx="1200329" cy="4324261"/>
            </a:xfrm>
            <a:prstGeom prst="rect">
              <a:avLst/>
            </a:prstGeom>
          </p:spPr>
          <p:txBody>
            <a:bodyPr vert="eaVert" wrap="none">
              <a:spAutoFit/>
            </a:bodyPr>
            <a:lstStyle/>
            <a:p>
              <a:r>
                <a:rPr lang="zh-CN" altLang="en-US" sz="6600" dirty="0">
                  <a:solidFill>
                    <a:schemeClr val="bg1"/>
                  </a:solidFill>
                  <a:latin typeface="方正姚体" panose="02010601030101010101" pitchFamily="2" charset="-122"/>
                  <a:ea typeface="方正姚体" panose="02010601030101010101" pitchFamily="2" charset="-122"/>
                </a:rPr>
                <a:t>芦花海上。</a:t>
              </a:r>
              <a:endParaRPr lang="zh-CN" altLang="en-US" sz="6600" dirty="0">
                <a:solidFill>
                  <a:schemeClr val="bg1"/>
                </a:solidFill>
                <a:latin typeface="方正姚体" panose="02010601030101010101" pitchFamily="2" charset="-122"/>
                <a:ea typeface="方正姚体" panose="02010601030101010101" pitchFamily="2" charset="-122"/>
              </a:endParaRPr>
            </a:p>
          </p:txBody>
        </p:sp>
        <p:pic>
          <p:nvPicPr>
            <p:cNvPr id="12" name="图片 11"/>
            <p:cNvPicPr>
              <a:picLocks noChangeAspect="1"/>
            </p:cNvPicPr>
            <p:nvPr/>
          </p:nvPicPr>
          <p:blipFill>
            <a:blip r:embed="rId1" cstate="email"/>
            <a:stretch>
              <a:fillRect/>
            </a:stretch>
          </p:blipFill>
          <p:spPr>
            <a:xfrm>
              <a:off x="9983251" y="4614165"/>
              <a:ext cx="481338" cy="798145"/>
            </a:xfrm>
            <a:prstGeom prst="rect">
              <a:avLst/>
            </a:prstGeom>
          </p:spPr>
        </p:pic>
        <p:pic>
          <p:nvPicPr>
            <p:cNvPr id="14" name="图片 13"/>
            <p:cNvPicPr>
              <a:picLocks noChangeAspect="1"/>
            </p:cNvPicPr>
            <p:nvPr/>
          </p:nvPicPr>
          <p:blipFill>
            <a:blip r:embed="rId2" cstate="email"/>
            <a:stretch>
              <a:fillRect/>
            </a:stretch>
          </p:blipFill>
          <p:spPr>
            <a:xfrm>
              <a:off x="10091156" y="4731310"/>
              <a:ext cx="265527" cy="563854"/>
            </a:xfrm>
            <a:prstGeom prst="rect">
              <a:avLst/>
            </a:prstGeom>
          </p:spPr>
        </p:pic>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内廷中路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pic>
        <p:nvPicPr>
          <p:cNvPr id="4" name="Picture 8" descr="https://ss0.bdstatic.com/70cFuHSh_Q1YnxGkpoWK1HF6hhy/it/u=1456562502,3476717438&amp;fm=26&amp;gp=0.jpg"/>
          <p:cNvPicPr>
            <a:picLocks noChangeAspect="1" noChangeArrowheads="1"/>
          </p:cNvPicPr>
          <p:nvPr/>
        </p:nvPicPr>
        <p:blipFill rotWithShape="1">
          <a:blip r:embed="rId1" cstate="email"/>
          <a:srcRect/>
          <a:stretch>
            <a:fillRect/>
          </a:stretch>
        </p:blipFill>
        <p:spPr bwMode="auto">
          <a:xfrm>
            <a:off x="558024" y="3884249"/>
            <a:ext cx="4421749" cy="1888375"/>
          </a:xfrm>
          <a:prstGeom prst="rect">
            <a:avLst/>
          </a:prstGeom>
          <a:extLst>
            <a:ext uri="{909E8E84-426E-40DD-AFC4-6F175D3DCCD1}">
              <a14:hiddenFill xmlns:a14="http://schemas.microsoft.com/office/drawing/2010/main">
                <a:solidFill>
                  <a:srgbClr val="FFFFFF"/>
                </a:solidFill>
              </a14:hiddenFill>
            </a:ext>
          </a:extLst>
        </p:spPr>
      </p:pic>
      <p:grpSp>
        <p:nvGrpSpPr>
          <p:cNvPr id="34" name="组合 33"/>
          <p:cNvGrpSpPr/>
          <p:nvPr/>
        </p:nvGrpSpPr>
        <p:grpSpPr>
          <a:xfrm>
            <a:off x="5403953" y="2639930"/>
            <a:ext cx="6007513" cy="3458576"/>
            <a:chOff x="5008006" y="1677452"/>
            <a:chExt cx="6630914" cy="3458576"/>
          </a:xfrm>
        </p:grpSpPr>
        <p:sp>
          <p:nvSpPr>
            <p:cNvPr id="3" name="矩形 2"/>
            <p:cNvSpPr/>
            <p:nvPr/>
          </p:nvSpPr>
          <p:spPr>
            <a:xfrm>
              <a:off x="5008006" y="1677452"/>
              <a:ext cx="6630914" cy="3458576"/>
            </a:xfrm>
            <a:prstGeom prst="rect">
              <a:avLst/>
            </a:prstGeom>
          </p:spPr>
          <p:txBody>
            <a:bodyPr vert="horz" wrap="square">
              <a:spAutoFit/>
            </a:bodyPr>
            <a:lstStyle/>
            <a:p>
              <a:pPr>
                <a:lnSpc>
                  <a:spcPct val="200000"/>
                </a:lnSpc>
              </a:pPr>
              <a:r>
                <a:rPr lang="zh-CN" altLang="en-US" sz="1400" dirty="0">
                  <a:solidFill>
                    <a:schemeClr val="bg1"/>
                  </a:solidFill>
                  <a:latin typeface="方正姚体" panose="02010601030101010101" pitchFamily="2" charset="-122"/>
                  <a:ea typeface="方正姚体" panose="02010601030101010101" pitchFamily="2" charset="-122"/>
                </a:rPr>
                <a:t>御花园位于紫禁城中轴线上，坤宁宫后方，明代称为“宫后苑”，清代称御花园。始建于明永乐十八年（</a:t>
              </a:r>
              <a:r>
                <a:rPr lang="en-US" altLang="zh-CN" sz="1400" dirty="0">
                  <a:solidFill>
                    <a:schemeClr val="bg1"/>
                  </a:solidFill>
                  <a:latin typeface="方正姚体" panose="02010601030101010101" pitchFamily="2" charset="-122"/>
                  <a:ea typeface="方正姚体" panose="02010601030101010101" pitchFamily="2" charset="-122"/>
                </a:rPr>
                <a:t>1420</a:t>
              </a:r>
              <a:r>
                <a:rPr lang="zh-CN" altLang="en-US" sz="1400" dirty="0">
                  <a:solidFill>
                    <a:schemeClr val="bg1"/>
                  </a:solidFill>
                  <a:latin typeface="方正姚体" panose="02010601030101010101" pitchFamily="2" charset="-122"/>
                  <a:ea typeface="方正姚体" panose="02010601030101010101" pitchFamily="2" charset="-122"/>
                </a:rPr>
                <a:t>年），以后曾有增修，现仍保留初建时的基本格局。全园南北纵</a:t>
              </a:r>
              <a:r>
                <a:rPr lang="en-US" altLang="zh-CN" sz="1400" dirty="0">
                  <a:solidFill>
                    <a:schemeClr val="bg1"/>
                  </a:solidFill>
                  <a:latin typeface="方正姚体" panose="02010601030101010101" pitchFamily="2" charset="-122"/>
                  <a:ea typeface="方正姚体" panose="02010601030101010101" pitchFamily="2" charset="-122"/>
                </a:rPr>
                <a:t>80</a:t>
              </a:r>
              <a:r>
                <a:rPr lang="zh-CN" altLang="en-US" sz="1400" dirty="0">
                  <a:solidFill>
                    <a:schemeClr val="bg1"/>
                  </a:solidFill>
                  <a:latin typeface="方正姚体" panose="02010601030101010101" pitchFamily="2" charset="-122"/>
                  <a:ea typeface="方正姚体" panose="02010601030101010101" pitchFamily="2" charset="-122"/>
                </a:rPr>
                <a:t>米，东西宽</a:t>
              </a:r>
              <a:r>
                <a:rPr lang="en-US" altLang="zh-CN" sz="1400" dirty="0">
                  <a:solidFill>
                    <a:schemeClr val="bg1"/>
                  </a:solidFill>
                  <a:latin typeface="方正姚体" panose="02010601030101010101" pitchFamily="2" charset="-122"/>
                  <a:ea typeface="方正姚体" panose="02010601030101010101" pitchFamily="2" charset="-122"/>
                </a:rPr>
                <a:t>140</a:t>
              </a:r>
              <a:r>
                <a:rPr lang="zh-CN" altLang="en-US" sz="1400" dirty="0">
                  <a:solidFill>
                    <a:schemeClr val="bg1"/>
                  </a:solidFill>
                  <a:latin typeface="方正姚体" panose="02010601030101010101" pitchFamily="2" charset="-122"/>
                  <a:ea typeface="方正姚体" panose="02010601030101010101" pitchFamily="2" charset="-122"/>
                </a:rPr>
                <a:t>米，占地面积</a:t>
              </a:r>
              <a:r>
                <a:rPr lang="en-US" altLang="zh-CN" sz="1400" dirty="0">
                  <a:solidFill>
                    <a:schemeClr val="bg1"/>
                  </a:solidFill>
                  <a:latin typeface="方正姚体" panose="02010601030101010101" pitchFamily="2" charset="-122"/>
                  <a:ea typeface="方正姚体" panose="02010601030101010101" pitchFamily="2" charset="-122"/>
                </a:rPr>
                <a:t>12000㎡</a:t>
              </a:r>
              <a:r>
                <a:rPr lang="zh-CN" altLang="en-US" sz="1400" dirty="0">
                  <a:solidFill>
                    <a:schemeClr val="bg1"/>
                  </a:solidFill>
                  <a:latin typeface="方正姚体" panose="02010601030101010101" pitchFamily="2" charset="-122"/>
                  <a:ea typeface="方正姚体" panose="02010601030101010101" pitchFamily="2" charset="-122"/>
                </a:rPr>
                <a:t>。园内主体建筑钦安殿为重檐盝顶式，座落于紫禁城的南北中轴线上，以其为中心，向前方及两侧铺展亭台楼阁。园内的松、柏、竹与山石，形成四季长青的园林景观。绎雪轩位于御花园东南角，养性斋位于御花园西南角，两斋遥遥相对。绎雪轩的门窗装饰均为楠木雕刻，窗棂雕有</a:t>
              </a:r>
              <a:r>
                <a:rPr lang="en-US" altLang="zh-CN" sz="1400" dirty="0">
                  <a:solidFill>
                    <a:schemeClr val="bg1"/>
                  </a:solidFill>
                  <a:latin typeface="方正姚体" panose="02010601030101010101" pitchFamily="2" charset="-122"/>
                  <a:ea typeface="方正姚体" panose="02010601030101010101" pitchFamily="2" charset="-122"/>
                </a:rPr>
                <a:t>"</a:t>
              </a:r>
              <a:r>
                <a:rPr lang="zh-CN" altLang="en-US" sz="1400" dirty="0">
                  <a:solidFill>
                    <a:schemeClr val="bg1"/>
                  </a:solidFill>
                  <a:latin typeface="方正姚体" panose="02010601030101010101" pitchFamily="2" charset="-122"/>
                  <a:ea typeface="方正姚体" panose="02010601030101010101" pitchFamily="2" charset="-122"/>
                </a:rPr>
                <a:t>万寿无疆</a:t>
              </a:r>
              <a:r>
                <a:rPr lang="en-US" altLang="zh-CN" sz="1400" dirty="0">
                  <a:solidFill>
                    <a:schemeClr val="bg1"/>
                  </a:solidFill>
                  <a:latin typeface="方正姚体" panose="02010601030101010101" pitchFamily="2" charset="-122"/>
                  <a:ea typeface="方正姚体" panose="02010601030101010101" pitchFamily="2" charset="-122"/>
                </a:rPr>
                <a:t>"</a:t>
              </a:r>
              <a:r>
                <a:rPr lang="zh-CN" altLang="en-US" sz="1400" dirty="0">
                  <a:solidFill>
                    <a:schemeClr val="bg1"/>
                  </a:solidFill>
                  <a:latin typeface="方正姚体" panose="02010601030101010101" pitchFamily="2" charset="-122"/>
                  <a:ea typeface="方正姚体" panose="02010601030101010101" pitchFamily="2" charset="-122"/>
                </a:rPr>
                <a:t>花纹。</a:t>
              </a:r>
              <a:endParaRPr lang="zh-CN" altLang="en-US" sz="1400" dirty="0">
                <a:solidFill>
                  <a:schemeClr val="bg1"/>
                </a:solidFill>
                <a:latin typeface="方正姚体" panose="02010601030101010101" pitchFamily="2" charset="-122"/>
                <a:ea typeface="方正姚体" panose="02010601030101010101" pitchFamily="2" charset="-122"/>
              </a:endParaRPr>
            </a:p>
            <a:p>
              <a:pPr>
                <a:lnSpc>
                  <a:spcPct val="200000"/>
                </a:lnSpc>
              </a:pPr>
              <a:endParaRPr lang="zh-CN" altLang="en-US" sz="1400" dirty="0">
                <a:solidFill>
                  <a:schemeClr val="bg1"/>
                </a:solidFill>
                <a:latin typeface="方正姚体" panose="02010601030101010101" pitchFamily="2" charset="-122"/>
                <a:ea typeface="方正姚体" panose="02010601030101010101" pitchFamily="2" charset="-122"/>
              </a:endParaRPr>
            </a:p>
          </p:txBody>
        </p:sp>
        <p:cxnSp>
          <p:nvCxnSpPr>
            <p:cNvPr id="6" name="直接连接符 5"/>
            <p:cNvCxnSpPr/>
            <p:nvPr/>
          </p:nvCxnSpPr>
          <p:spPr>
            <a:xfrm>
              <a:off x="5045123" y="2163783"/>
              <a:ext cx="6498259" cy="0"/>
            </a:xfrm>
            <a:prstGeom prst="line">
              <a:avLst/>
            </a:prstGeom>
            <a:ln>
              <a:solidFill>
                <a:srgbClr val="C5A37E"/>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045123" y="2597580"/>
              <a:ext cx="6498259" cy="0"/>
            </a:xfrm>
            <a:prstGeom prst="line">
              <a:avLst/>
            </a:prstGeom>
            <a:ln>
              <a:solidFill>
                <a:srgbClr val="C5A37E"/>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045123" y="3031377"/>
              <a:ext cx="6498259" cy="0"/>
            </a:xfrm>
            <a:prstGeom prst="line">
              <a:avLst/>
            </a:prstGeom>
            <a:ln>
              <a:solidFill>
                <a:srgbClr val="C5A37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045123" y="3465174"/>
              <a:ext cx="6498259" cy="0"/>
            </a:xfrm>
            <a:prstGeom prst="line">
              <a:avLst/>
            </a:prstGeom>
            <a:ln>
              <a:solidFill>
                <a:srgbClr val="C5A37E"/>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045123" y="3898971"/>
              <a:ext cx="6498259" cy="0"/>
            </a:xfrm>
            <a:prstGeom prst="line">
              <a:avLst/>
            </a:prstGeom>
            <a:ln>
              <a:solidFill>
                <a:srgbClr val="C5A37E"/>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45123" y="4332768"/>
              <a:ext cx="6498259" cy="0"/>
            </a:xfrm>
            <a:prstGeom prst="line">
              <a:avLst/>
            </a:prstGeom>
            <a:ln>
              <a:solidFill>
                <a:srgbClr val="C5A37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45123" y="4766565"/>
              <a:ext cx="6498259" cy="0"/>
            </a:xfrm>
            <a:prstGeom prst="line">
              <a:avLst/>
            </a:prstGeom>
            <a:ln>
              <a:solidFill>
                <a:srgbClr val="C5A37E"/>
              </a:solidFill>
            </a:ln>
          </p:spPr>
          <p:style>
            <a:lnRef idx="1">
              <a:schemeClr val="accent1"/>
            </a:lnRef>
            <a:fillRef idx="0">
              <a:schemeClr val="accent1"/>
            </a:fillRef>
            <a:effectRef idx="0">
              <a:schemeClr val="accent1"/>
            </a:effectRef>
            <a:fontRef idx="minor">
              <a:schemeClr val="tx1"/>
            </a:fontRef>
          </p:style>
        </p:cxnSp>
      </p:grpSp>
      <p:pic>
        <p:nvPicPr>
          <p:cNvPr id="36" name="Picture 6" descr="https://ss0.bdstatic.com/70cFuHSh_Q1YnxGkpoWK1HF6hhy/it/u=52777920,2028383254&amp;fm=26&amp;gp=0.jpg"/>
          <p:cNvPicPr>
            <a:picLocks noChangeAspect="1" noChangeArrowheads="1"/>
          </p:cNvPicPr>
          <p:nvPr/>
        </p:nvPicPr>
        <p:blipFill rotWithShape="1">
          <a:blip r:embed="rId2" cstate="email"/>
          <a:srcRect t="500" b="500"/>
          <a:stretch>
            <a:fillRect/>
          </a:stretch>
        </p:blipFill>
        <p:spPr bwMode="auto">
          <a:xfrm>
            <a:off x="558024" y="1802553"/>
            <a:ext cx="4421750" cy="1888375"/>
          </a:xfrm>
          <a:prstGeom prst="rect">
            <a:avLst/>
          </a:prstGeom>
          <a:extLst>
            <a:ext uri="{909E8E84-426E-40DD-AFC4-6F175D3DCCD1}">
              <a14:hiddenFill xmlns:a14="http://schemas.microsoft.com/office/drawing/2010/main">
                <a:solidFill>
                  <a:srgbClr val="FFFFFF"/>
                </a:solidFill>
              </a14:hiddenFill>
            </a:ext>
          </a:extLst>
        </p:spPr>
      </p:pic>
      <p:sp>
        <p:nvSpPr>
          <p:cNvPr id="37" name="矩形 36"/>
          <p:cNvSpPr/>
          <p:nvPr/>
        </p:nvSpPr>
        <p:spPr>
          <a:xfrm>
            <a:off x="5337748" y="1492136"/>
            <a:ext cx="5436104" cy="1200329"/>
          </a:xfrm>
          <a:prstGeom prst="rect">
            <a:avLst/>
          </a:prstGeom>
        </p:spPr>
        <p:txBody>
          <a:bodyPr wrap="none">
            <a:spAutoFit/>
          </a:bodyPr>
          <a:lstStyle/>
          <a:p>
            <a:r>
              <a:rPr lang="zh-CN" altLang="en-US" sz="7200" b="1" dirty="0">
                <a:solidFill>
                  <a:schemeClr val="bg1"/>
                </a:solidFill>
                <a:latin typeface="方正舒体" panose="02010601030101010101" pitchFamily="2" charset="-122"/>
                <a:ea typeface="方正舒体" panose="02010601030101010101" pitchFamily="2" charset="-122"/>
              </a:rPr>
              <a:t>御花园</a:t>
            </a:r>
            <a:r>
              <a:rPr lang="en-US" altLang="zh-CN" sz="7200" b="1" dirty="0">
                <a:solidFill>
                  <a:schemeClr val="bg1"/>
                </a:solidFill>
                <a:latin typeface="方正舒体" panose="02010601030101010101" pitchFamily="2" charset="-122"/>
                <a:ea typeface="方正舒体" panose="02010601030101010101" pitchFamily="2" charset="-122"/>
              </a:rPr>
              <a:t>·</a:t>
            </a:r>
            <a:r>
              <a:rPr lang="zh-CN" altLang="en-US" sz="5400" b="1" dirty="0">
                <a:solidFill>
                  <a:schemeClr val="bg1"/>
                </a:solidFill>
                <a:latin typeface="方正舒体" panose="02010601030101010101" pitchFamily="2" charset="-122"/>
                <a:ea typeface="方正舒体" panose="02010601030101010101" pitchFamily="2" charset="-122"/>
              </a:rPr>
              <a:t>故宫</a:t>
            </a:r>
            <a:endParaRPr lang="zh-CN" altLang="en-US" sz="7200" b="1" dirty="0">
              <a:latin typeface="方正舒体" panose="02010601030101010101" pitchFamily="2" charset="-122"/>
              <a:ea typeface="方正舒体" panose="02010601030101010101" pitchFamily="2" charset="-122"/>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ppt_x</p:attrName>
                                        </p:attrNameLst>
                                      </p:cBhvr>
                                      <p:tavLst>
                                        <p:tav tm="0">
                                          <p:val>
                                            <p:strVal val="#ppt_x-#ppt_w*1.125000"/>
                                          </p:val>
                                        </p:tav>
                                        <p:tav tm="100000">
                                          <p:val>
                                            <p:strVal val="#ppt_x"/>
                                          </p:val>
                                        </p:tav>
                                      </p:tavLst>
                                    </p:anim>
                                    <p:animEffect transition="in" filter="wipe(right)">
                                      <p:cBhvr>
                                        <p:cTn id="8" dur="500"/>
                                        <p:tgtEl>
                                          <p:spTgt spid="3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heel(1)">
                                      <p:cBhvr>
                                        <p:cTn id="2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内廷中路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4" name="矩形 3"/>
          <p:cNvSpPr/>
          <p:nvPr/>
        </p:nvSpPr>
        <p:spPr>
          <a:xfrm>
            <a:off x="4795517" y="3360351"/>
            <a:ext cx="5332641" cy="2165914"/>
          </a:xfrm>
          <a:prstGeom prst="rect">
            <a:avLst/>
          </a:prstGeom>
        </p:spPr>
        <p:txBody>
          <a:bodyPr vert="horz" wrap="square">
            <a:spAutoFit/>
          </a:bodyPr>
          <a:lstStyle/>
          <a:p>
            <a:pPr algn="ctr">
              <a:lnSpc>
                <a:spcPct val="200000"/>
              </a:lnSpc>
            </a:pPr>
            <a:r>
              <a:rPr lang="zh-CN" altLang="en-US" sz="1400" dirty="0">
                <a:solidFill>
                  <a:schemeClr val="bg1"/>
                </a:solidFill>
                <a:latin typeface="方正姚体" panose="02010601030101010101" pitchFamily="2" charset="-122"/>
                <a:ea typeface="方正姚体" panose="02010601030101010101" pitchFamily="2" charset="-122"/>
              </a:rPr>
              <a:t>坤宁宫是内廷后三宫之一，始建于明永乐十八年（</a:t>
            </a:r>
            <a:r>
              <a:rPr lang="en-US" altLang="zh-CN" sz="1400" dirty="0">
                <a:solidFill>
                  <a:schemeClr val="bg1"/>
                </a:solidFill>
                <a:latin typeface="方正姚体" panose="02010601030101010101" pitchFamily="2" charset="-122"/>
                <a:ea typeface="方正姚体" panose="02010601030101010101" pitchFamily="2" charset="-122"/>
              </a:rPr>
              <a:t>1420</a:t>
            </a:r>
            <a:r>
              <a:rPr lang="zh-CN" altLang="en-US" sz="1400" dirty="0">
                <a:solidFill>
                  <a:schemeClr val="bg1"/>
                </a:solidFill>
                <a:latin typeface="方正姚体" panose="02010601030101010101" pitchFamily="2" charset="-122"/>
                <a:ea typeface="方正姚体" panose="02010601030101010101" pitchFamily="2" charset="-122"/>
              </a:rPr>
              <a:t>年），清沿明制于顺治二年（</a:t>
            </a:r>
            <a:r>
              <a:rPr lang="en-US" altLang="zh-CN" sz="1400" dirty="0">
                <a:solidFill>
                  <a:schemeClr val="bg1"/>
                </a:solidFill>
                <a:latin typeface="方正姚体" panose="02010601030101010101" pitchFamily="2" charset="-122"/>
                <a:ea typeface="方正姚体" panose="02010601030101010101" pitchFamily="2" charset="-122"/>
              </a:rPr>
              <a:t>1645</a:t>
            </a:r>
            <a:r>
              <a:rPr lang="zh-CN" altLang="en-US" sz="1400" dirty="0">
                <a:solidFill>
                  <a:schemeClr val="bg1"/>
                </a:solidFill>
                <a:latin typeface="方正姚体" panose="02010601030101010101" pitchFamily="2" charset="-122"/>
                <a:ea typeface="方正姚体" panose="02010601030101010101" pitchFamily="2" charset="-122"/>
              </a:rPr>
              <a:t>年）重修，顺治十二年（</a:t>
            </a:r>
            <a:r>
              <a:rPr lang="en-US" altLang="zh-CN" sz="1400" dirty="0">
                <a:solidFill>
                  <a:schemeClr val="bg1"/>
                </a:solidFill>
                <a:latin typeface="方正姚体" panose="02010601030101010101" pitchFamily="2" charset="-122"/>
                <a:ea typeface="方正姚体" panose="02010601030101010101" pitchFamily="2" charset="-122"/>
              </a:rPr>
              <a:t>1655</a:t>
            </a:r>
            <a:r>
              <a:rPr lang="zh-CN" altLang="en-US" sz="1400" dirty="0">
                <a:solidFill>
                  <a:schemeClr val="bg1"/>
                </a:solidFill>
                <a:latin typeface="方正姚体" panose="02010601030101010101" pitchFamily="2" charset="-122"/>
                <a:ea typeface="方正姚体" panose="02010601030101010101" pitchFamily="2" charset="-122"/>
              </a:rPr>
              <a:t>年）仿沈阳盛京清宁宫再次重修。坤宁宫座北面南，面阔连廊</a:t>
            </a:r>
            <a:r>
              <a:rPr lang="en-US" altLang="zh-CN" sz="1400" dirty="0">
                <a:solidFill>
                  <a:schemeClr val="bg1"/>
                </a:solidFill>
                <a:latin typeface="方正姚体" panose="02010601030101010101" pitchFamily="2" charset="-122"/>
                <a:ea typeface="方正姚体" panose="02010601030101010101" pitchFamily="2" charset="-122"/>
              </a:rPr>
              <a:t>9</a:t>
            </a:r>
            <a:r>
              <a:rPr lang="zh-CN" altLang="en-US" sz="1400" dirty="0">
                <a:solidFill>
                  <a:schemeClr val="bg1"/>
                </a:solidFill>
                <a:latin typeface="方正姚体" panose="02010601030101010101" pitchFamily="2" charset="-122"/>
                <a:ea typeface="方正姚体" panose="02010601030101010101" pitchFamily="2" charset="-122"/>
              </a:rPr>
              <a:t>间，进深</a:t>
            </a:r>
            <a:r>
              <a:rPr lang="en-US" altLang="zh-CN" sz="1400" dirty="0">
                <a:solidFill>
                  <a:schemeClr val="bg1"/>
                </a:solidFill>
                <a:latin typeface="方正姚体" panose="02010601030101010101" pitchFamily="2" charset="-122"/>
                <a:ea typeface="方正姚体" panose="02010601030101010101" pitchFamily="2" charset="-122"/>
              </a:rPr>
              <a:t>3</a:t>
            </a:r>
            <a:r>
              <a:rPr lang="zh-CN" altLang="en-US" sz="1400" dirty="0">
                <a:solidFill>
                  <a:schemeClr val="bg1"/>
                </a:solidFill>
                <a:latin typeface="方正姚体" panose="02010601030101010101" pitchFamily="2" charset="-122"/>
                <a:ea typeface="方正姚体" panose="02010601030101010101" pitchFamily="2" charset="-122"/>
              </a:rPr>
              <a:t>间，黄琉璃瓦重檐庑殿顶。明代是皇后的寝宫。清顺治十二年改建后，为萨满教祭神的主要场所。</a:t>
            </a:r>
            <a:endParaRPr lang="zh-CN" altLang="en-US" sz="1400" dirty="0">
              <a:solidFill>
                <a:schemeClr val="bg1"/>
              </a:solidFill>
              <a:latin typeface="方正姚体" panose="02010601030101010101" pitchFamily="2" charset="-122"/>
              <a:ea typeface="方正姚体" panose="02010601030101010101" pitchFamily="2" charset="-122"/>
            </a:endParaRPr>
          </a:p>
        </p:txBody>
      </p:sp>
      <p:grpSp>
        <p:nvGrpSpPr>
          <p:cNvPr id="10" name="组合 9"/>
          <p:cNvGrpSpPr/>
          <p:nvPr/>
        </p:nvGrpSpPr>
        <p:grpSpPr>
          <a:xfrm>
            <a:off x="1758259" y="1877597"/>
            <a:ext cx="2514040" cy="4092779"/>
            <a:chOff x="7905881" y="1869356"/>
            <a:chExt cx="2514040" cy="4092779"/>
          </a:xfrm>
        </p:grpSpPr>
        <p:sp>
          <p:nvSpPr>
            <p:cNvPr id="7" name="椭圆 6"/>
            <p:cNvSpPr/>
            <p:nvPr/>
          </p:nvSpPr>
          <p:spPr>
            <a:xfrm>
              <a:off x="8499583" y="3276169"/>
              <a:ext cx="1080000" cy="1080000"/>
            </a:xfrm>
            <a:prstGeom prst="ellipse">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8757928" y="1869356"/>
              <a:ext cx="1661993" cy="1195937"/>
            </a:xfrm>
            <a:prstGeom prst="rect">
              <a:avLst/>
            </a:prstGeom>
          </p:spPr>
          <p:txBody>
            <a:bodyPr vert="eaVert" wrap="square">
              <a:spAutoFit/>
            </a:bodyPr>
            <a:lstStyle/>
            <a:p>
              <a:r>
                <a:rPr lang="zh-CN" altLang="en-US" sz="11500" b="1" spc="600" dirty="0">
                  <a:solidFill>
                    <a:schemeClr val="bg1"/>
                  </a:solidFill>
                  <a:latin typeface="方正姚体" panose="02010601030101010101" pitchFamily="2" charset="-122"/>
                  <a:ea typeface="方正姚体" panose="02010601030101010101" pitchFamily="2" charset="-122"/>
                </a:rPr>
                <a:t>坤</a:t>
              </a:r>
              <a:endParaRPr lang="zh-CN" altLang="en-US" sz="11500" b="1" dirty="0">
                <a:solidFill>
                  <a:schemeClr val="bg1"/>
                </a:solidFill>
                <a:latin typeface="方正姚体" panose="02010601030101010101" pitchFamily="2" charset="-122"/>
                <a:ea typeface="方正姚体" panose="02010601030101010101" pitchFamily="2" charset="-122"/>
              </a:endParaRPr>
            </a:p>
          </p:txBody>
        </p:sp>
        <p:sp>
          <p:nvSpPr>
            <p:cNvPr id="6" name="矩形 5"/>
            <p:cNvSpPr/>
            <p:nvPr/>
          </p:nvSpPr>
          <p:spPr>
            <a:xfrm>
              <a:off x="7905881" y="3219828"/>
              <a:ext cx="1538883" cy="2742307"/>
            </a:xfrm>
            <a:prstGeom prst="rect">
              <a:avLst/>
            </a:prstGeom>
          </p:spPr>
          <p:txBody>
            <a:bodyPr vert="eaVert" wrap="square">
              <a:spAutoFit/>
            </a:bodyPr>
            <a:lstStyle/>
            <a:p>
              <a:r>
                <a:rPr lang="zh-CN" altLang="en-US" sz="8800" b="1" spc="600" dirty="0">
                  <a:solidFill>
                    <a:schemeClr val="bg1"/>
                  </a:solidFill>
                  <a:latin typeface="方正姚体" panose="02010601030101010101" pitchFamily="2" charset="-122"/>
                  <a:ea typeface="方正姚体" panose="02010601030101010101" pitchFamily="2" charset="-122"/>
                </a:rPr>
                <a:t>宁宫</a:t>
              </a:r>
              <a:endParaRPr lang="zh-CN" altLang="en-US" sz="8800" b="1" dirty="0">
                <a:solidFill>
                  <a:schemeClr val="bg1"/>
                </a:solidFill>
                <a:latin typeface="方正姚体" panose="02010601030101010101" pitchFamily="2" charset="-122"/>
                <a:ea typeface="方正姚体" panose="02010601030101010101" pitchFamily="2" charset="-122"/>
              </a:endParaRPr>
            </a:p>
          </p:txBody>
        </p:sp>
        <p:sp>
          <p:nvSpPr>
            <p:cNvPr id="9" name="文本框 8"/>
            <p:cNvSpPr txBox="1"/>
            <p:nvPr/>
          </p:nvSpPr>
          <p:spPr>
            <a:xfrm>
              <a:off x="8757928" y="3739969"/>
              <a:ext cx="1415772" cy="461665"/>
            </a:xfrm>
            <a:prstGeom prst="rect">
              <a:avLst/>
            </a:prstGeom>
            <a:noFill/>
          </p:spPr>
          <p:txBody>
            <a:bodyPr wrap="square" rtlCol="0">
              <a:spAutoFit/>
            </a:bodyPr>
            <a:lstStyle/>
            <a:p>
              <a:r>
                <a:rPr lang="en-US" altLang="zh-CN" sz="1200" dirty="0">
                  <a:latin typeface="Calibri" panose="020F0502020204030204" pitchFamily="34" charset="0"/>
                  <a:cs typeface="Calibri" panose="020F0502020204030204" pitchFamily="34" charset="0"/>
                </a:rPr>
                <a:t>The</a:t>
              </a:r>
              <a:endParaRPr lang="en-US" altLang="zh-CN" sz="1200" dirty="0">
                <a:latin typeface="Calibri" panose="020F0502020204030204" pitchFamily="34" charset="0"/>
                <a:cs typeface="Calibri" panose="020F0502020204030204" pitchFamily="34" charset="0"/>
              </a:endParaRPr>
            </a:p>
            <a:p>
              <a:r>
                <a:rPr lang="en-US" altLang="zh-CN" sz="1200" dirty="0">
                  <a:latin typeface="Calibri" panose="020F0502020204030204" pitchFamily="34" charset="0"/>
                  <a:cs typeface="Calibri" panose="020F0502020204030204" pitchFamily="34" charset="0"/>
                </a:rPr>
                <a:t>Forbidden City</a:t>
              </a:r>
              <a:endParaRPr lang="zh-CN" altLang="en-US" sz="1200" dirty="0">
                <a:latin typeface="Calibri" panose="020F0502020204030204" pitchFamily="34" charset="0"/>
                <a:cs typeface="Calibri" panose="020F0502020204030204" pitchFamily="34" charset="0"/>
              </a:endParaRPr>
            </a:p>
          </p:txBody>
        </p:sp>
      </p:grpSp>
      <p:sp>
        <p:nvSpPr>
          <p:cNvPr id="11" name="矩形 10"/>
          <p:cNvSpPr/>
          <p:nvPr/>
        </p:nvSpPr>
        <p:spPr>
          <a:xfrm>
            <a:off x="6096000" y="2925670"/>
            <a:ext cx="2731675" cy="276999"/>
          </a:xfrm>
          <a:prstGeom prst="rect">
            <a:avLst/>
          </a:prstGeom>
        </p:spPr>
        <p:txBody>
          <a:bodyPr wrap="square">
            <a:spAutoFit/>
          </a:bodyPr>
          <a:lstStyle/>
          <a:p>
            <a:pPr algn="ctr"/>
            <a:r>
              <a:rPr lang="zh-CN" altLang="en-US" sz="1200" dirty="0">
                <a:solidFill>
                  <a:schemeClr val="bg1"/>
                </a:solidFill>
                <a:latin typeface="方正姚体" panose="02010601030101010101" pitchFamily="2" charset="-122"/>
                <a:ea typeface="方正姚体" panose="02010601030101010101" pitchFamily="2" charset="-122"/>
              </a:rPr>
              <a:t>坤宁宫是内廷后三宫之一</a:t>
            </a:r>
            <a:endParaRPr lang="zh-CN" altLang="en-US" sz="1200" dirty="0"/>
          </a:p>
        </p:txBody>
      </p:sp>
      <p:cxnSp>
        <p:nvCxnSpPr>
          <p:cNvPr id="13" name="直接连接符 12"/>
          <p:cNvCxnSpPr/>
          <p:nvPr/>
        </p:nvCxnSpPr>
        <p:spPr>
          <a:xfrm>
            <a:off x="6921837" y="2750751"/>
            <a:ext cx="10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3737483" y="833592"/>
            <a:ext cx="4717032" cy="2779547"/>
          </a:xfrm>
          <a:prstGeom prst="rect">
            <a:avLst/>
          </a:prstGeom>
        </p:spPr>
      </p:pic>
      <p:pic>
        <p:nvPicPr>
          <p:cNvPr id="11" name="图片 10"/>
          <p:cNvPicPr>
            <a:picLocks noChangeAspect="1"/>
          </p:cNvPicPr>
          <p:nvPr/>
        </p:nvPicPr>
        <p:blipFill>
          <a:blip r:embed="rId2" cstate="email">
            <a:duotone>
              <a:prstClr val="black"/>
              <a:srgbClr val="D9C3A5">
                <a:tint val="50000"/>
                <a:satMod val="180000"/>
              </a:srgbClr>
            </a:duotone>
          </a:blip>
          <a:stretch>
            <a:fillRect/>
          </a:stretch>
        </p:blipFill>
        <p:spPr>
          <a:xfrm>
            <a:off x="2585330" y="930530"/>
            <a:ext cx="1602669" cy="600786"/>
          </a:xfrm>
          <a:prstGeom prst="rect">
            <a:avLst/>
          </a:prstGeom>
        </p:spPr>
      </p:pic>
      <p:grpSp>
        <p:nvGrpSpPr>
          <p:cNvPr id="28" name="组合 27"/>
          <p:cNvGrpSpPr/>
          <p:nvPr/>
        </p:nvGrpSpPr>
        <p:grpSpPr>
          <a:xfrm>
            <a:off x="3386666" y="3572939"/>
            <a:ext cx="5418667" cy="1202267"/>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3990934" y="3724705"/>
            <a:ext cx="3390903" cy="830997"/>
          </a:xfrm>
          <a:prstGeom prst="rect">
            <a:avLst/>
          </a:prstGeom>
          <a:noFill/>
        </p:spPr>
        <p:txBody>
          <a:bodyPr wrap="square" rtlCol="0">
            <a:spAutoFit/>
          </a:bodyPr>
          <a:lstStyle/>
          <a:p>
            <a:pPr algn="dist"/>
            <a:r>
              <a:rPr lang="zh-CN" altLang="en-US" sz="4800" b="1" dirty="0">
                <a:solidFill>
                  <a:srgbClr val="86181D"/>
                </a:solidFill>
                <a:latin typeface="方正姚体" panose="02010601030101010101" pitchFamily="2" charset="-122"/>
                <a:ea typeface="方正姚体" panose="02010601030101010101" pitchFamily="2" charset="-122"/>
              </a:rPr>
              <a:t>内廷东西路</a:t>
            </a:r>
            <a:endParaRPr lang="zh-CN" altLang="en-US" sz="4800" b="1" dirty="0">
              <a:solidFill>
                <a:srgbClr val="86181D"/>
              </a:solidFill>
              <a:latin typeface="方正姚体" panose="02010601030101010101" pitchFamily="2" charset="-122"/>
              <a:ea typeface="方正姚体" panose="02010601030101010101" pitchFamily="2" charset="-122"/>
            </a:endParaRPr>
          </a:p>
        </p:txBody>
      </p:sp>
      <p:grpSp>
        <p:nvGrpSpPr>
          <p:cNvPr id="31" name="组合 30"/>
          <p:cNvGrpSpPr/>
          <p:nvPr/>
        </p:nvGrpSpPr>
        <p:grpSpPr>
          <a:xfrm>
            <a:off x="5726000" y="4735006"/>
            <a:ext cx="740000" cy="1781795"/>
            <a:chOff x="5726000" y="4735006"/>
            <a:chExt cx="740000" cy="1781795"/>
          </a:xfrm>
        </p:grpSpPr>
        <p:grpSp>
          <p:nvGrpSpPr>
            <p:cNvPr id="21" name="组合 20"/>
            <p:cNvGrpSpPr>
              <a:grpSpLocks noChangeAspect="1"/>
            </p:cNvGrpSpPr>
            <p:nvPr/>
          </p:nvGrpSpPr>
          <p:grpSpPr>
            <a:xfrm>
              <a:off x="5726000" y="5776801"/>
              <a:ext cx="740000" cy="740000"/>
              <a:chOff x="3715024" y="5545667"/>
              <a:chExt cx="972000" cy="972000"/>
            </a:xfrm>
          </p:grpSpPr>
          <p:sp>
            <p:nvSpPr>
              <p:cNvPr id="20" name="椭圆 19"/>
              <p:cNvSpPr/>
              <p:nvPr/>
            </p:nvSpPr>
            <p:spPr>
              <a:xfrm>
                <a:off x="3715024" y="5545667"/>
                <a:ext cx="972000" cy="972000"/>
              </a:xfrm>
              <a:prstGeom prst="ellipse">
                <a:avLst/>
              </a:prstGeom>
              <a:solidFill>
                <a:schemeClr val="bg1"/>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email"/>
              <a:stretch>
                <a:fillRect/>
              </a:stretch>
            </p:blipFill>
            <p:spPr>
              <a:xfrm>
                <a:off x="3870201" y="5704114"/>
                <a:ext cx="695515" cy="739776"/>
              </a:xfrm>
              <a:prstGeom prst="rect">
                <a:avLst/>
              </a:prstGeom>
            </p:spPr>
          </p:pic>
        </p:grpSp>
        <p:cxnSp>
          <p:nvCxnSpPr>
            <p:cNvPr id="23" name="直接连接符 22"/>
            <p:cNvCxnSpPr>
              <a:stCxn id="14" idx="2"/>
              <a:endCxn id="20" idx="0"/>
            </p:cNvCxnSpPr>
            <p:nvPr/>
          </p:nvCxnSpPr>
          <p:spPr>
            <a:xfrm>
              <a:off x="6095999" y="4735006"/>
              <a:ext cx="1" cy="1041795"/>
            </a:xfrm>
            <a:prstGeom prst="line">
              <a:avLst/>
            </a:prstGeom>
            <a:ln w="12700">
              <a:solidFill>
                <a:srgbClr val="C5A37E"/>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a:blip r:embed="rId4" cstate="email"/>
          <a:stretch>
            <a:fillRect/>
          </a:stretch>
        </p:blipFill>
        <p:spPr>
          <a:xfrm>
            <a:off x="7399925" y="4705695"/>
            <a:ext cx="2252020" cy="693024"/>
          </a:xfrm>
          <a:prstGeom prst="rect">
            <a:avLst/>
          </a:prstGeom>
        </p:spPr>
      </p:pic>
      <p:pic>
        <p:nvPicPr>
          <p:cNvPr id="27" name="图片 26"/>
          <p:cNvPicPr>
            <a:picLocks noChangeAspect="1"/>
          </p:cNvPicPr>
          <p:nvPr/>
        </p:nvPicPr>
        <p:blipFill>
          <a:blip r:embed="rId5" cstate="email"/>
          <a:stretch>
            <a:fillRect/>
          </a:stretch>
        </p:blipFill>
        <p:spPr>
          <a:xfrm>
            <a:off x="9068083" y="1994153"/>
            <a:ext cx="1525752" cy="400601"/>
          </a:xfrm>
          <a:prstGeom prst="rect">
            <a:avLst/>
          </a:prstGeom>
        </p:spPr>
      </p:pic>
      <p:pic>
        <p:nvPicPr>
          <p:cNvPr id="29" name="图片 28"/>
          <p:cNvPicPr>
            <a:picLocks noChangeAspect="1"/>
          </p:cNvPicPr>
          <p:nvPr/>
        </p:nvPicPr>
        <p:blipFill>
          <a:blip r:embed="rId6" cstate="email"/>
          <a:stretch>
            <a:fillRect/>
          </a:stretch>
        </p:blipFill>
        <p:spPr>
          <a:xfrm>
            <a:off x="1659552" y="4600688"/>
            <a:ext cx="1314909" cy="345242"/>
          </a:xfrm>
          <a:prstGeom prst="rect">
            <a:avLst/>
          </a:prstGeom>
        </p:spPr>
      </p:pic>
      <p:grpSp>
        <p:nvGrpSpPr>
          <p:cNvPr id="30" name="组合 29"/>
          <p:cNvGrpSpPr/>
          <p:nvPr/>
        </p:nvGrpSpPr>
        <p:grpSpPr>
          <a:xfrm>
            <a:off x="7587085" y="4009504"/>
            <a:ext cx="286264" cy="360000"/>
            <a:chOff x="7587085" y="4009504"/>
            <a:chExt cx="286264" cy="360000"/>
          </a:xfrm>
        </p:grpSpPr>
        <p:sp>
          <p:nvSpPr>
            <p:cNvPr id="13" name="箭头: V 形 12"/>
            <p:cNvSpPr/>
            <p:nvPr/>
          </p:nvSpPr>
          <p:spPr>
            <a:xfrm>
              <a:off x="7587085"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a:off x="7684450"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内廷东西路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grpSp>
        <p:nvGrpSpPr>
          <p:cNvPr id="15" name="组合 14"/>
          <p:cNvGrpSpPr/>
          <p:nvPr/>
        </p:nvGrpSpPr>
        <p:grpSpPr>
          <a:xfrm>
            <a:off x="1596000" y="1809750"/>
            <a:ext cx="9042764" cy="3960000"/>
            <a:chOff x="1596000" y="1809750"/>
            <a:chExt cx="9042764" cy="3960000"/>
          </a:xfrm>
        </p:grpSpPr>
        <p:sp>
          <p:nvSpPr>
            <p:cNvPr id="4" name="矩形 3"/>
            <p:cNvSpPr/>
            <p:nvPr/>
          </p:nvSpPr>
          <p:spPr>
            <a:xfrm>
              <a:off x="1596000" y="1809750"/>
              <a:ext cx="9000000" cy="396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776000" y="1989750"/>
              <a:ext cx="8640000" cy="36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 name="直接连接符 6"/>
            <p:cNvCxnSpPr/>
            <p:nvPr/>
          </p:nvCxnSpPr>
          <p:spPr>
            <a:xfrm flipH="1">
              <a:off x="8121650" y="1989750"/>
              <a:ext cx="0" cy="36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668661" y="2234513"/>
              <a:ext cx="1200329" cy="2631490"/>
            </a:xfrm>
            <a:prstGeom prst="rect">
              <a:avLst/>
            </a:prstGeom>
          </p:spPr>
          <p:txBody>
            <a:bodyPr vert="eaVert" wrap="none">
              <a:spAutoFit/>
            </a:bodyPr>
            <a:lstStyle/>
            <a:p>
              <a:r>
                <a:rPr lang="zh-CN" altLang="en-US" sz="6600" dirty="0">
                  <a:solidFill>
                    <a:schemeClr val="bg1"/>
                  </a:solidFill>
                  <a:latin typeface="方正姚体" panose="02010601030101010101" pitchFamily="2" charset="-122"/>
                  <a:ea typeface="方正姚体" panose="02010601030101010101" pitchFamily="2" charset="-122"/>
                </a:rPr>
                <a:t>养心殿</a:t>
              </a:r>
              <a:endParaRPr lang="zh-CN" altLang="en-US" sz="6600" dirty="0">
                <a:solidFill>
                  <a:schemeClr val="bg1"/>
                </a:solidFill>
              </a:endParaRPr>
            </a:p>
          </p:txBody>
        </p:sp>
        <p:pic>
          <p:nvPicPr>
            <p:cNvPr id="10" name="图片 9"/>
            <p:cNvPicPr>
              <a:picLocks noChangeAspect="1"/>
            </p:cNvPicPr>
            <p:nvPr/>
          </p:nvPicPr>
          <p:blipFill>
            <a:blip r:embed="rId1" cstate="email"/>
            <a:stretch>
              <a:fillRect/>
            </a:stretch>
          </p:blipFill>
          <p:spPr>
            <a:xfrm>
              <a:off x="10157426" y="4905863"/>
              <a:ext cx="481338" cy="798145"/>
            </a:xfrm>
            <a:prstGeom prst="rect">
              <a:avLst/>
            </a:prstGeom>
          </p:spPr>
        </p:pic>
        <p:pic>
          <p:nvPicPr>
            <p:cNvPr id="11" name="图片 10"/>
            <p:cNvPicPr>
              <a:picLocks noChangeAspect="1"/>
            </p:cNvPicPr>
            <p:nvPr/>
          </p:nvPicPr>
          <p:blipFill>
            <a:blip r:embed="rId2" cstate="email"/>
            <a:stretch>
              <a:fillRect/>
            </a:stretch>
          </p:blipFill>
          <p:spPr>
            <a:xfrm>
              <a:off x="10265331" y="5023008"/>
              <a:ext cx="265527" cy="563854"/>
            </a:xfrm>
            <a:prstGeom prst="rect">
              <a:avLst/>
            </a:prstGeom>
          </p:spPr>
        </p:pic>
        <p:sp>
          <p:nvSpPr>
            <p:cNvPr id="12" name="矩形 11"/>
            <p:cNvSpPr/>
            <p:nvPr/>
          </p:nvSpPr>
          <p:spPr>
            <a:xfrm>
              <a:off x="2109527" y="2199005"/>
              <a:ext cx="5355312" cy="3181489"/>
            </a:xfrm>
            <a:prstGeom prst="rect">
              <a:avLst/>
            </a:prstGeom>
          </p:spPr>
          <p:txBody>
            <a:bodyPr vert="eaVert" wrap="square" anchor="b">
              <a:spAutoFit/>
            </a:bodyPr>
            <a:lstStyle/>
            <a:p>
              <a:pPr algn="r">
                <a:lnSpc>
                  <a:spcPct val="150000"/>
                </a:lnSpc>
              </a:pPr>
              <a:r>
                <a:rPr lang="zh-CN" altLang="en-US" sz="1400" dirty="0">
                  <a:solidFill>
                    <a:schemeClr val="bg1"/>
                  </a:solidFill>
                  <a:latin typeface="方正姚体" panose="02010601030101010101" pitchFamily="2" charset="-122"/>
                  <a:ea typeface="方正姚体" panose="02010601030101010101" pitchFamily="2" charset="-122"/>
                </a:rPr>
                <a:t>养心殿位于内廷后三宫的西侧，西六宫的南面。初建于明嘉靖年间（</a:t>
              </a:r>
              <a:r>
                <a:rPr lang="en-US" altLang="zh-CN" sz="1400" dirty="0">
                  <a:solidFill>
                    <a:schemeClr val="bg1"/>
                  </a:solidFill>
                  <a:latin typeface="方正姚体" panose="02010601030101010101" pitchFamily="2" charset="-122"/>
                  <a:ea typeface="方正姚体" panose="02010601030101010101" pitchFamily="2" charset="-122"/>
                </a:rPr>
                <a:t>16</a:t>
              </a:r>
              <a:r>
                <a:rPr lang="zh-CN" altLang="en-US" sz="1400" dirty="0">
                  <a:solidFill>
                    <a:schemeClr val="bg1"/>
                  </a:solidFill>
                  <a:latin typeface="方正姚体" panose="02010601030101010101" pitchFamily="2" charset="-122"/>
                  <a:ea typeface="方正姚体" panose="02010601030101010101" pitchFamily="2" charset="-122"/>
                </a:rPr>
                <a:t>世纪中），一直做为皇帝的便殿。自从清雍正朝开始，这里做为皇帝的主要居所和日常理政之处，遂成清代皇帝实际上的正寝。“养心”意为涵养心性。养心殿在宫中的位置比较便利，殿内空间布局丰富而功能集中，厅堂、书房、寝室以及分别用来批阅奏折、密谈、休憩、礼佛的小室等一应俱全，比大殿宇更宜于宵衣旰食的君主周旋其间，是清代高度集权的政治体制下更适宜皇帝起居活动的场所。养心殿中最著名的是雍正皇帝的“勤政亲贤”室、乾隆皇帝的三希堂以及东暖阁的晚清垂帘听政处。</a:t>
              </a:r>
              <a:endParaRPr lang="zh-CN" altLang="en-US" sz="1400" dirty="0">
                <a:solidFill>
                  <a:schemeClr val="bg1"/>
                </a:solidFill>
                <a:latin typeface="方正姚体" panose="02010601030101010101" pitchFamily="2" charset="-122"/>
                <a:ea typeface="方正姚体" panose="02010601030101010101" pitchFamily="2" charset="-122"/>
              </a:endParaRPr>
            </a:p>
            <a:p>
              <a:pPr algn="r">
                <a:lnSpc>
                  <a:spcPct val="150000"/>
                </a:lnSpc>
              </a:pPr>
              <a:endParaRPr lang="zh-CN" altLang="en-US" sz="1400" dirty="0">
                <a:solidFill>
                  <a:schemeClr val="bg1"/>
                </a:solidFill>
                <a:latin typeface="方正姚体" panose="02010601030101010101" pitchFamily="2" charset="-122"/>
                <a:ea typeface="方正姚体" panose="02010601030101010101" pitchFamily="2" charset="-122"/>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内廷东西路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grpSp>
        <p:nvGrpSpPr>
          <p:cNvPr id="10" name="组合 9"/>
          <p:cNvGrpSpPr/>
          <p:nvPr/>
        </p:nvGrpSpPr>
        <p:grpSpPr>
          <a:xfrm>
            <a:off x="2414673" y="2231408"/>
            <a:ext cx="3059027" cy="3287852"/>
            <a:chOff x="2414673" y="2231408"/>
            <a:chExt cx="3059027" cy="3287852"/>
          </a:xfrm>
        </p:grpSpPr>
        <p:sp>
          <p:nvSpPr>
            <p:cNvPr id="5" name="矩形 4"/>
            <p:cNvSpPr/>
            <p:nvPr/>
          </p:nvSpPr>
          <p:spPr>
            <a:xfrm>
              <a:off x="2414673" y="2231408"/>
              <a:ext cx="2716128" cy="3287852"/>
            </a:xfrm>
            <a:prstGeom prst="rect">
              <a:avLst/>
            </a:prstGeom>
          </p:spPr>
          <p:txBody>
            <a:bodyPr vert="eaVert" wrap="square">
              <a:spAutoFit/>
            </a:bodyPr>
            <a:lstStyle/>
            <a:p>
              <a:pPr>
                <a:lnSpc>
                  <a:spcPct val="200000"/>
                </a:lnSpc>
              </a:pPr>
              <a:r>
                <a:rPr lang="zh-CN" altLang="en-US" sz="1400" dirty="0">
                  <a:solidFill>
                    <a:schemeClr val="bg1"/>
                  </a:solidFill>
                  <a:latin typeface="方正姚体" panose="02010601030101010101" pitchFamily="2" charset="-122"/>
                  <a:ea typeface="方正姚体" panose="02010601030101010101" pitchFamily="2" charset="-122"/>
                </a:rPr>
                <a:t>咸丰帝题额曰“体元殿”。长春宫、启祥宫两宫院由此连通。长春宫面阔</a:t>
              </a:r>
              <a:r>
                <a:rPr lang="en-US" altLang="zh-CN" sz="1400" dirty="0">
                  <a:solidFill>
                    <a:schemeClr val="bg1"/>
                  </a:solidFill>
                  <a:latin typeface="方正姚体" panose="02010601030101010101" pitchFamily="2" charset="-122"/>
                  <a:ea typeface="方正姚体" panose="02010601030101010101" pitchFamily="2" charset="-122"/>
                </a:rPr>
                <a:t>5</a:t>
              </a:r>
              <a:r>
                <a:rPr lang="zh-CN" altLang="en-US" sz="1400" dirty="0">
                  <a:solidFill>
                    <a:schemeClr val="bg1"/>
                  </a:solidFill>
                  <a:latin typeface="方正姚体" panose="02010601030101010101" pitchFamily="2" charset="-122"/>
                  <a:ea typeface="方正姚体" panose="02010601030101010101" pitchFamily="2" charset="-122"/>
                </a:rPr>
                <a:t>间，黄琉璃瓦歇山式顶。殿前左右设铜龟、铜鹤各</a:t>
              </a:r>
              <a:r>
                <a:rPr lang="en-US" altLang="zh-CN" sz="1400" dirty="0">
                  <a:solidFill>
                    <a:schemeClr val="bg1"/>
                  </a:solidFill>
                  <a:latin typeface="方正姚体" panose="02010601030101010101" pitchFamily="2" charset="-122"/>
                  <a:ea typeface="方正姚体" panose="02010601030101010101" pitchFamily="2" charset="-122"/>
                </a:rPr>
                <a:t>1</a:t>
              </a:r>
              <a:r>
                <a:rPr lang="zh-CN" altLang="en-US" sz="1400" dirty="0">
                  <a:solidFill>
                    <a:schemeClr val="bg1"/>
                  </a:solidFill>
                  <a:latin typeface="方正姚体" panose="02010601030101010101" pitchFamily="2" charset="-122"/>
                  <a:ea typeface="方正姚体" panose="02010601030101010101" pitchFamily="2" charset="-122"/>
                </a:rPr>
                <a:t>对。东配殿曰绥寿殿，西配殿曰承禧殿，各</a:t>
              </a:r>
              <a:r>
                <a:rPr lang="en-US" altLang="zh-CN" sz="1400" dirty="0">
                  <a:solidFill>
                    <a:schemeClr val="bg1"/>
                  </a:solidFill>
                  <a:latin typeface="方正姚体" panose="02010601030101010101" pitchFamily="2" charset="-122"/>
                  <a:ea typeface="方正姚体" panose="02010601030101010101" pitchFamily="2" charset="-122"/>
                </a:rPr>
                <a:t>3</a:t>
              </a:r>
              <a:r>
                <a:rPr lang="zh-CN" altLang="en-US" sz="1400" dirty="0">
                  <a:solidFill>
                    <a:schemeClr val="bg1"/>
                  </a:solidFill>
                  <a:latin typeface="方正姚体" panose="02010601030101010101" pitchFamily="2" charset="-122"/>
                  <a:ea typeface="方正姚体" panose="02010601030101010101" pitchFamily="2" charset="-122"/>
                </a:rPr>
                <a:t>间，前出廊，与转角廊相连，可通各殿。</a:t>
              </a:r>
              <a:endParaRPr lang="zh-CN" altLang="en-US" sz="1400" dirty="0">
                <a:solidFill>
                  <a:schemeClr val="bg1"/>
                </a:solidFill>
                <a:latin typeface="方正姚体" panose="02010601030101010101" pitchFamily="2" charset="-122"/>
                <a:ea typeface="方正姚体" panose="02010601030101010101" pitchFamily="2" charset="-122"/>
              </a:endParaRPr>
            </a:p>
          </p:txBody>
        </p:sp>
        <p:sp>
          <p:nvSpPr>
            <p:cNvPr id="6" name="矩形 5"/>
            <p:cNvSpPr/>
            <p:nvPr/>
          </p:nvSpPr>
          <p:spPr>
            <a:xfrm>
              <a:off x="5092700" y="2288558"/>
              <a:ext cx="381000" cy="135255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方正姚体" panose="02010601030101010101" pitchFamily="2" charset="-122"/>
                  <a:ea typeface="方正姚体" panose="02010601030101010101" pitchFamily="2" charset="-122"/>
                </a:rPr>
                <a:t>黄琉璃瓦</a:t>
              </a:r>
              <a:endParaRPr lang="zh-CN" altLang="en-US" dirty="0">
                <a:solidFill>
                  <a:schemeClr val="tx1"/>
                </a:solidFill>
                <a:latin typeface="方正姚体" panose="02010601030101010101" pitchFamily="2" charset="-122"/>
                <a:ea typeface="方正姚体" panose="02010601030101010101" pitchFamily="2" charset="-122"/>
              </a:endParaRPr>
            </a:p>
          </p:txBody>
        </p:sp>
      </p:grpSp>
      <p:grpSp>
        <p:nvGrpSpPr>
          <p:cNvPr id="9" name="组合 8"/>
          <p:cNvGrpSpPr/>
          <p:nvPr/>
        </p:nvGrpSpPr>
        <p:grpSpPr>
          <a:xfrm>
            <a:off x="6438900" y="1809750"/>
            <a:ext cx="4157100" cy="3960000"/>
            <a:chOff x="6438900" y="1809750"/>
            <a:chExt cx="4157100" cy="3960000"/>
          </a:xfrm>
        </p:grpSpPr>
        <p:sp>
          <p:nvSpPr>
            <p:cNvPr id="4" name="矩形 3"/>
            <p:cNvSpPr/>
            <p:nvPr/>
          </p:nvSpPr>
          <p:spPr>
            <a:xfrm>
              <a:off x="6438900" y="1809750"/>
              <a:ext cx="4157100" cy="396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7252461" y="2231408"/>
              <a:ext cx="2285241" cy="3219450"/>
            </a:xfrm>
            <a:prstGeom prst="rect">
              <a:avLst/>
            </a:prstGeom>
          </p:spPr>
          <p:txBody>
            <a:bodyPr vert="eaVert" wrap="square">
              <a:spAutoFit/>
            </a:bodyPr>
            <a:lstStyle/>
            <a:p>
              <a:pPr>
                <a:lnSpc>
                  <a:spcPct val="200000"/>
                </a:lnSpc>
              </a:pPr>
              <a:r>
                <a:rPr lang="zh-CN" altLang="en-US" sz="1400" dirty="0">
                  <a:solidFill>
                    <a:schemeClr val="bg1"/>
                  </a:solidFill>
                  <a:latin typeface="方正姚体" panose="02010601030101010101" pitchFamily="2" charset="-122"/>
                  <a:ea typeface="方正姚体" panose="02010601030101010101" pitchFamily="2" charset="-122"/>
                </a:rPr>
                <a:t>长春宫，内廷西六宫之一，明永乐十八年（</a:t>
              </a:r>
              <a:r>
                <a:rPr lang="en-US" altLang="zh-CN" sz="1400" dirty="0">
                  <a:solidFill>
                    <a:schemeClr val="bg1"/>
                  </a:solidFill>
                  <a:latin typeface="方正姚体" panose="02010601030101010101" pitchFamily="2" charset="-122"/>
                  <a:ea typeface="方正姚体" panose="02010601030101010101" pitchFamily="2" charset="-122"/>
                </a:rPr>
                <a:t>1420</a:t>
              </a:r>
              <a:r>
                <a:rPr lang="zh-CN" altLang="en-US" sz="1400" dirty="0">
                  <a:solidFill>
                    <a:schemeClr val="bg1"/>
                  </a:solidFill>
                  <a:latin typeface="方正姚体" panose="02010601030101010101" pitchFamily="2" charset="-122"/>
                  <a:ea typeface="方正姚体" panose="02010601030101010101" pitchFamily="2" charset="-122"/>
                </a:rPr>
                <a:t>年）建成，清康熙二十二年（</a:t>
              </a:r>
              <a:r>
                <a:rPr lang="en-US" altLang="zh-CN" sz="1400" dirty="0">
                  <a:solidFill>
                    <a:schemeClr val="bg1"/>
                  </a:solidFill>
                  <a:latin typeface="方正姚体" panose="02010601030101010101" pitchFamily="2" charset="-122"/>
                  <a:ea typeface="方正姚体" panose="02010601030101010101" pitchFamily="2" charset="-122"/>
                </a:rPr>
                <a:t>1683</a:t>
              </a:r>
              <a:r>
                <a:rPr lang="zh-CN" altLang="en-US" sz="1400" dirty="0">
                  <a:solidFill>
                    <a:schemeClr val="bg1"/>
                  </a:solidFill>
                  <a:latin typeface="方正姚体" panose="02010601030101010101" pitchFamily="2" charset="-122"/>
                  <a:ea typeface="方正姚体" panose="02010601030101010101" pitchFamily="2" charset="-122"/>
                </a:rPr>
                <a:t>年）重修，后又多次修整。咸丰九年（</a:t>
              </a:r>
              <a:r>
                <a:rPr lang="en-US" altLang="zh-CN" sz="1400" dirty="0">
                  <a:solidFill>
                    <a:schemeClr val="bg1"/>
                  </a:solidFill>
                  <a:latin typeface="方正姚体" panose="02010601030101010101" pitchFamily="2" charset="-122"/>
                  <a:ea typeface="方正姚体" panose="02010601030101010101" pitchFamily="2" charset="-122"/>
                </a:rPr>
                <a:t>1859</a:t>
              </a:r>
              <a:r>
                <a:rPr lang="zh-CN" altLang="en-US" sz="1400" dirty="0">
                  <a:solidFill>
                    <a:schemeClr val="bg1"/>
                  </a:solidFill>
                  <a:latin typeface="方正姚体" panose="02010601030101010101" pitchFamily="2" charset="-122"/>
                  <a:ea typeface="方正姚体" panose="02010601030101010101" pitchFamily="2" charset="-122"/>
                </a:rPr>
                <a:t>年）拆除长春宫的宫门长春门，并将启祥宫后殿改为穿堂殿，</a:t>
              </a:r>
              <a:endParaRPr lang="zh-CN" altLang="en-US" sz="1400" dirty="0">
                <a:solidFill>
                  <a:schemeClr val="bg1"/>
                </a:solidFill>
                <a:latin typeface="方正姚体" panose="02010601030101010101" pitchFamily="2" charset="-122"/>
                <a:ea typeface="方正姚体" panose="02010601030101010101" pitchFamily="2" charset="-122"/>
              </a:endParaRPr>
            </a:p>
          </p:txBody>
        </p:sp>
        <p:sp>
          <p:nvSpPr>
            <p:cNvPr id="8" name="矩形 7"/>
            <p:cNvSpPr/>
            <p:nvPr/>
          </p:nvSpPr>
          <p:spPr>
            <a:xfrm>
              <a:off x="9461500" y="2288558"/>
              <a:ext cx="381000" cy="1352550"/>
            </a:xfrm>
            <a:prstGeom prst="rect">
              <a:avLst/>
            </a:prstGeom>
            <a:solidFill>
              <a:srgbClr val="AA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方正姚体" panose="02010601030101010101" pitchFamily="2" charset="-122"/>
                  <a:ea typeface="方正姚体" panose="02010601030101010101" pitchFamily="2" charset="-122"/>
                </a:rPr>
                <a:t>歇山式顶</a:t>
              </a:r>
              <a:endParaRPr lang="zh-CN" altLang="en-US" dirty="0">
                <a:solidFill>
                  <a:schemeClr val="bg1"/>
                </a:solidFill>
                <a:latin typeface="方正姚体" panose="02010601030101010101" pitchFamily="2" charset="-122"/>
                <a:ea typeface="方正姚体" panose="02010601030101010101" pitchFamily="2" charset="-122"/>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内廷东西路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3" name="矩形 2"/>
          <p:cNvSpPr/>
          <p:nvPr/>
        </p:nvSpPr>
        <p:spPr>
          <a:xfrm>
            <a:off x="1283476" y="4547424"/>
            <a:ext cx="9625047" cy="1334083"/>
          </a:xfrm>
          <a:prstGeom prst="rect">
            <a:avLst/>
          </a:prstGeom>
        </p:spPr>
        <p:txBody>
          <a:bodyPr vert="horz" wrap="square">
            <a:spAutoFit/>
          </a:bodyPr>
          <a:lstStyle/>
          <a:p>
            <a:pPr algn="ctr">
              <a:lnSpc>
                <a:spcPct val="150000"/>
              </a:lnSpc>
            </a:pPr>
            <a:r>
              <a:rPr lang="zh-CN" altLang="en-US" sz="1400" dirty="0">
                <a:solidFill>
                  <a:schemeClr val="bg1"/>
                </a:solidFill>
                <a:latin typeface="方正姚体" panose="02010601030101010101" pitchFamily="2" charset="-122"/>
                <a:ea typeface="方正姚体" panose="02010601030101010101" pitchFamily="2" charset="-122"/>
              </a:rPr>
              <a:t>奉先殿，位于紫禁城内廷东侧，为明清皇室祭祀祖先的家庙，始建于明初。清沿明制，于清顺治十四年（</a:t>
            </a:r>
            <a:r>
              <a:rPr lang="en-US" altLang="zh-CN" sz="1400" dirty="0">
                <a:solidFill>
                  <a:schemeClr val="bg1"/>
                </a:solidFill>
                <a:latin typeface="方正姚体" panose="02010601030101010101" pitchFamily="2" charset="-122"/>
                <a:ea typeface="方正姚体" panose="02010601030101010101" pitchFamily="2" charset="-122"/>
              </a:rPr>
              <a:t>1657</a:t>
            </a:r>
            <a:r>
              <a:rPr lang="zh-CN" altLang="en-US" sz="1400" dirty="0">
                <a:solidFill>
                  <a:schemeClr val="bg1"/>
                </a:solidFill>
                <a:latin typeface="方正姚体" panose="02010601030101010101" pitchFamily="2" charset="-122"/>
                <a:ea typeface="方正姚体" panose="02010601030101010101" pitchFamily="2" charset="-122"/>
              </a:rPr>
              <a:t>年）重建，后又多次修缮。奉先殿建筑面积</a:t>
            </a:r>
            <a:r>
              <a:rPr lang="en-US" altLang="zh-CN" sz="1400" dirty="0">
                <a:solidFill>
                  <a:schemeClr val="bg1"/>
                </a:solidFill>
                <a:latin typeface="方正姚体" panose="02010601030101010101" pitchFamily="2" charset="-122"/>
                <a:ea typeface="方正姚体" panose="02010601030101010101" pitchFamily="2" charset="-122"/>
              </a:rPr>
              <a:t>1225.00㎡</a:t>
            </a:r>
            <a:r>
              <a:rPr lang="zh-CN" altLang="en-US" sz="1400" dirty="0">
                <a:solidFill>
                  <a:schemeClr val="bg1"/>
                </a:solidFill>
                <a:latin typeface="方正姚体" panose="02010601030101010101" pitchFamily="2" charset="-122"/>
                <a:ea typeface="方正姚体" panose="02010601030101010101" pitchFamily="2" charset="-122"/>
              </a:rPr>
              <a:t>。黄色琉璃瓦重檐庑殿顶，檐下彩绘金线大点金旋子彩画。按清制，凡遇朔望、万寿圣节、元旦及国家大庆等，大祭于前殿；遇列圣列后圣诞、忌辰及元宵、清明、中元、霜降、岁除等日，于后殿上香行礼；凡上徽号、册立、册封、御经筵、耕耤、谒陵、巡狩、回銮及诸庆典，均祗告于后殿。</a:t>
            </a:r>
            <a:endParaRPr lang="zh-CN" altLang="en-US" sz="1400" dirty="0">
              <a:solidFill>
                <a:schemeClr val="bg1"/>
              </a:solidFill>
              <a:latin typeface="方正姚体" panose="02010601030101010101" pitchFamily="2" charset="-122"/>
              <a:ea typeface="方正姚体" panose="02010601030101010101" pitchFamily="2" charset="-122"/>
            </a:endParaRPr>
          </a:p>
        </p:txBody>
      </p:sp>
      <p:sp>
        <p:nvSpPr>
          <p:cNvPr id="4" name="矩形 3"/>
          <p:cNvSpPr/>
          <p:nvPr/>
        </p:nvSpPr>
        <p:spPr>
          <a:xfrm>
            <a:off x="4636978" y="1863800"/>
            <a:ext cx="2918041" cy="461665"/>
          </a:xfrm>
          <a:prstGeom prst="rect">
            <a:avLst/>
          </a:prstGeom>
          <a:solidFill>
            <a:srgbClr val="C5A37E"/>
          </a:solidFill>
        </p:spPr>
        <p:txBody>
          <a:bodyPr wrap="square">
            <a:spAutoFit/>
          </a:bodyPr>
          <a:lstStyle/>
          <a:p>
            <a:pPr algn="ctr"/>
            <a:r>
              <a:rPr lang="zh-CN" altLang="en-US" sz="2400" dirty="0">
                <a:solidFill>
                  <a:schemeClr val="bg1"/>
                </a:solidFill>
                <a:latin typeface="方正姚体" panose="02010601030101010101" pitchFamily="2" charset="-122"/>
                <a:ea typeface="方正姚体" panose="02010601030101010101" pitchFamily="2" charset="-122"/>
              </a:rPr>
              <a:t>奉先殿</a:t>
            </a:r>
            <a:endParaRPr lang="zh-CN" altLang="en-US" sz="2400" dirty="0"/>
          </a:p>
        </p:txBody>
      </p:sp>
      <p:pic>
        <p:nvPicPr>
          <p:cNvPr id="7" name="图片 6"/>
          <p:cNvPicPr>
            <a:picLocks noChangeAspect="1"/>
          </p:cNvPicPr>
          <p:nvPr/>
        </p:nvPicPr>
        <p:blipFill rotWithShape="1">
          <a:blip r:embed="rId1" cstate="email"/>
          <a:srcRect/>
          <a:stretch>
            <a:fillRect/>
          </a:stretch>
        </p:blipFill>
        <p:spPr>
          <a:xfrm>
            <a:off x="0" y="2599970"/>
            <a:ext cx="12192000" cy="1771209"/>
          </a:xfrm>
          <a:prstGeom prst="rect">
            <a:avLst/>
          </a:prstGeom>
        </p:spPr>
      </p:pic>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内廷东西路</a:t>
            </a:r>
            <a:endParaRPr lang="zh-CN" altLang="en-US" sz="3200" b="1" dirty="0">
              <a:solidFill>
                <a:schemeClr val="bg1"/>
              </a:solidFill>
              <a:latin typeface="方正姚体" panose="02010601030101010101" pitchFamily="2" charset="-122"/>
              <a:ea typeface="方正姚体" panose="02010601030101010101" pitchFamily="2" charset="-122"/>
            </a:endParaRPr>
          </a:p>
        </p:txBody>
      </p:sp>
      <p:grpSp>
        <p:nvGrpSpPr>
          <p:cNvPr id="15" name="组合 14"/>
          <p:cNvGrpSpPr/>
          <p:nvPr/>
        </p:nvGrpSpPr>
        <p:grpSpPr>
          <a:xfrm>
            <a:off x="1733550" y="1870968"/>
            <a:ext cx="8302065" cy="3236653"/>
            <a:chOff x="1733550" y="1870968"/>
            <a:chExt cx="8302065" cy="3236653"/>
          </a:xfrm>
        </p:grpSpPr>
        <p:sp>
          <p:nvSpPr>
            <p:cNvPr id="6" name="矩形 5"/>
            <p:cNvSpPr/>
            <p:nvPr/>
          </p:nvSpPr>
          <p:spPr>
            <a:xfrm>
              <a:off x="1733550" y="1870968"/>
              <a:ext cx="2965450" cy="2584583"/>
            </a:xfrm>
            <a:prstGeom prst="rect">
              <a:avLst/>
            </a:prstGeom>
            <a:noFill/>
            <a:ln w="38100">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67417" y="2871637"/>
              <a:ext cx="3473449" cy="2169551"/>
            </a:xfrm>
            <a:prstGeom prst="rect">
              <a:avLst/>
            </a:prstGeom>
            <a:solidFill>
              <a:srgbClr val="A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56385" y="3803481"/>
              <a:ext cx="7879230" cy="1304140"/>
            </a:xfrm>
            <a:prstGeom prst="rect">
              <a:avLst/>
            </a:prstGeom>
          </p:spPr>
          <p:txBody>
            <a:bodyPr vert="horz" wrap="square">
              <a:spAutoFit/>
            </a:bodyPr>
            <a:lstStyle/>
            <a:p>
              <a:pPr>
                <a:lnSpc>
                  <a:spcPct val="200000"/>
                </a:lnSpc>
              </a:pPr>
              <a:r>
                <a:rPr lang="zh-CN" altLang="en-US" sz="1400" dirty="0">
                  <a:solidFill>
                    <a:schemeClr val="bg1"/>
                  </a:solidFill>
                  <a:latin typeface="方正姚体" panose="02010601030101010101" pitchFamily="2" charset="-122"/>
                  <a:ea typeface="方正姚体" panose="02010601030101010101" pitchFamily="2" charset="-122"/>
                </a:rPr>
                <a:t>承乾宫，内廷东六宫之一。明永乐十八年（</a:t>
              </a:r>
              <a:r>
                <a:rPr lang="en-US" altLang="zh-CN" sz="1400" dirty="0">
                  <a:solidFill>
                    <a:schemeClr val="bg1"/>
                  </a:solidFill>
                  <a:latin typeface="方正姚体" panose="02010601030101010101" pitchFamily="2" charset="-122"/>
                  <a:ea typeface="方正姚体" panose="02010601030101010101" pitchFamily="2" charset="-122"/>
                </a:rPr>
                <a:t>1420</a:t>
              </a:r>
              <a:r>
                <a:rPr lang="zh-CN" altLang="en-US" sz="1400" dirty="0">
                  <a:solidFill>
                    <a:schemeClr val="bg1"/>
                  </a:solidFill>
                  <a:latin typeface="方正姚体" panose="02010601030101010101" pitchFamily="2" charset="-122"/>
                  <a:ea typeface="方正姚体" panose="02010601030101010101" pitchFamily="2" charset="-122"/>
                </a:rPr>
                <a:t>年）建成，初曰永宁宫。宫为两进院，后院正殿</a:t>
              </a:r>
              <a:r>
                <a:rPr lang="en-US" altLang="zh-CN" sz="1400" dirty="0">
                  <a:solidFill>
                    <a:schemeClr val="bg1"/>
                  </a:solidFill>
                  <a:latin typeface="方正姚体" panose="02010601030101010101" pitchFamily="2" charset="-122"/>
                  <a:ea typeface="方正姚体" panose="02010601030101010101" pitchFamily="2" charset="-122"/>
                </a:rPr>
                <a:t>5</a:t>
              </a:r>
              <a:r>
                <a:rPr lang="zh-CN" altLang="en-US" sz="1400" dirty="0">
                  <a:solidFill>
                    <a:schemeClr val="bg1"/>
                  </a:solidFill>
                  <a:latin typeface="方正姚体" panose="02010601030101010101" pitchFamily="2" charset="-122"/>
                  <a:ea typeface="方正姚体" panose="02010601030101010101" pitchFamily="2" charset="-122"/>
                </a:rPr>
                <a:t>间，明间开门。此宫在明代为贵妃所居。清代为后妃所居，清顺治帝皇贵妃董鄂氏，道光帝孝全成皇后等都曾在此居住。</a:t>
              </a:r>
              <a:endParaRPr lang="zh-CN" altLang="en-US" sz="1400" dirty="0">
                <a:solidFill>
                  <a:schemeClr val="bg1"/>
                </a:solidFill>
                <a:latin typeface="方正姚体" panose="02010601030101010101" pitchFamily="2" charset="-122"/>
                <a:ea typeface="方正姚体" panose="02010601030101010101" pitchFamily="2" charset="-122"/>
              </a:endParaRPr>
            </a:p>
          </p:txBody>
        </p:sp>
        <p:sp>
          <p:nvSpPr>
            <p:cNvPr id="8" name="矩形 7"/>
            <p:cNvSpPr/>
            <p:nvPr/>
          </p:nvSpPr>
          <p:spPr>
            <a:xfrm>
              <a:off x="2156385" y="2813718"/>
              <a:ext cx="2965451" cy="1107996"/>
            </a:xfrm>
            <a:prstGeom prst="rect">
              <a:avLst/>
            </a:prstGeom>
          </p:spPr>
          <p:txBody>
            <a:bodyPr wrap="square">
              <a:spAutoFit/>
            </a:bodyPr>
            <a:lstStyle/>
            <a:p>
              <a:pPr algn="dist"/>
              <a:r>
                <a:rPr lang="zh-CN" altLang="en-US" sz="6600" dirty="0">
                  <a:solidFill>
                    <a:srgbClr val="C5A37E"/>
                  </a:solidFill>
                  <a:latin typeface="方正姚体" panose="02010601030101010101" pitchFamily="2" charset="-122"/>
                  <a:ea typeface="方正姚体" panose="02010601030101010101" pitchFamily="2" charset="-122"/>
                </a:rPr>
                <a:t>承乾宫</a:t>
              </a:r>
              <a:endParaRPr lang="zh-CN" altLang="en-US" sz="6600" dirty="0">
                <a:solidFill>
                  <a:srgbClr val="C5A37E"/>
                </a:solidFill>
              </a:endParaRPr>
            </a:p>
          </p:txBody>
        </p:sp>
        <p:sp>
          <p:nvSpPr>
            <p:cNvPr id="9" name="矩形 8"/>
            <p:cNvSpPr/>
            <p:nvPr/>
          </p:nvSpPr>
          <p:spPr>
            <a:xfrm>
              <a:off x="2249518" y="2257902"/>
              <a:ext cx="1027082" cy="584775"/>
            </a:xfrm>
            <a:prstGeom prst="rect">
              <a:avLst/>
            </a:prstGeom>
          </p:spPr>
          <p:txBody>
            <a:bodyPr wrap="square">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故宫</a:t>
              </a:r>
              <a:endParaRPr lang="zh-CN" altLang="en-US" sz="3200" b="1" dirty="0">
                <a:solidFill>
                  <a:schemeClr val="bg1"/>
                </a:solidFill>
              </a:endParaRPr>
            </a:p>
          </p:txBody>
        </p:sp>
        <p:pic>
          <p:nvPicPr>
            <p:cNvPr id="14" name="图片 13"/>
            <p:cNvPicPr>
              <a:picLocks noChangeAspect="1"/>
            </p:cNvPicPr>
            <p:nvPr/>
          </p:nvPicPr>
          <p:blipFill>
            <a:blip r:embed="rId1" cstate="email"/>
            <a:stretch>
              <a:fillRect/>
            </a:stretch>
          </p:blipFill>
          <p:spPr>
            <a:xfrm>
              <a:off x="6951136" y="1934271"/>
              <a:ext cx="2908112" cy="1816812"/>
            </a:xfrm>
            <a:prstGeom prst="rect">
              <a:avLst/>
            </a:prstGeom>
          </p:spPr>
        </p:pic>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99050" y="868045"/>
            <a:ext cx="5513070" cy="1501775"/>
          </a:xfrm>
          <a:prstGeom prst="rect">
            <a:avLst/>
          </a:prstGeom>
          <a:noFill/>
        </p:spPr>
        <p:txBody>
          <a:bodyPr wrap="square" rtlCol="0" anchor="t">
            <a:spAutoFit/>
          </a:bodyPr>
          <a:p>
            <a:pPr marL="0" indent="0" algn="l">
              <a:lnSpc>
                <a:spcPts val="5500"/>
              </a:lnSpc>
              <a:buNone/>
            </a:pPr>
            <a:r>
              <a:rPr lang="en-US" sz="4400" dirty="0">
                <a:solidFill>
                  <a:schemeClr val="bg1"/>
                </a:solidFill>
                <a:latin typeface="Times New Roman" panose="02020603050405020304" charset="0"/>
                <a:ea typeface="Funnel Display" pitchFamily="34" charset="-122"/>
                <a:cs typeface="Times New Roman" panose="02020603050405020304" charset="0"/>
                <a:sym typeface="+mn-ea"/>
              </a:rPr>
              <a:t>The Imperial Heart of Beijing: Overview</a:t>
            </a:r>
            <a:endParaRPr lang="en-US" altLang="en-US" sz="4400" dirty="0">
              <a:solidFill>
                <a:schemeClr val="bg1"/>
              </a:solidFill>
              <a:latin typeface="Times New Roman" panose="02020603050405020304" charset="0"/>
              <a:ea typeface="Funnel Display" pitchFamily="34" charset="-122"/>
              <a:cs typeface="Times New Roman" panose="02020603050405020304" charset="0"/>
              <a:sym typeface="+mn-ea"/>
            </a:endParaRPr>
          </a:p>
        </p:txBody>
      </p:sp>
      <p:sp>
        <p:nvSpPr>
          <p:cNvPr id="3" name="文本框 2"/>
          <p:cNvSpPr txBox="1"/>
          <p:nvPr/>
        </p:nvSpPr>
        <p:spPr>
          <a:xfrm>
            <a:off x="4478655" y="3192780"/>
            <a:ext cx="6930390" cy="2399665"/>
          </a:xfrm>
          <a:prstGeom prst="rect">
            <a:avLst/>
          </a:prstGeom>
          <a:noFill/>
        </p:spPr>
        <p:txBody>
          <a:bodyPr wrap="square" rtlCol="0" anchor="t">
            <a:spAutoFit/>
          </a:bodyPr>
          <a:p>
            <a:pPr marL="0" indent="0" algn="l">
              <a:lnSpc>
                <a:spcPts val="3000"/>
              </a:lnSpc>
              <a:buNone/>
            </a:pPr>
            <a:r>
              <a:rPr lang="en-US" sz="1850" dirty="0">
                <a:solidFill>
                  <a:schemeClr val="bg1"/>
                </a:solidFill>
                <a:latin typeface="Times New Roman" panose="02020603050405020304" charset="0"/>
                <a:ea typeface="Funnel Sans" pitchFamily="34" charset="-122"/>
                <a:cs typeface="Times New Roman" panose="02020603050405020304" charset="0"/>
                <a:sym typeface="+mn-ea"/>
              </a:rPr>
              <a:t>        For nearly five centuries, the Forbidden City stood as the political and ceremonial center of China. This immense palace complex, covering 180 acres, housed emperors, their families, and countless officials, serving as the nerve center of imperial power. Its meticulously planned layout reflects traditional Chinese cosmology and social hierarchy.</a:t>
            </a:r>
            <a:endParaRPr lang="en-US" altLang="en-US" sz="1850" dirty="0">
              <a:solidFill>
                <a:schemeClr val="bg1"/>
              </a:solidFill>
              <a:latin typeface="Times New Roman" panose="02020603050405020304" charset="0"/>
              <a:ea typeface="Funnel Sans" pitchFamily="34" charset="-122"/>
              <a:cs typeface="Times New Roman" panose="02020603050405020304" charset="0"/>
              <a:sym typeface="+mn-ea"/>
            </a:endParaRPr>
          </a:p>
        </p:txBody>
      </p:sp>
      <p:pic>
        <p:nvPicPr>
          <p:cNvPr id="4" name="Image 0" descr="preencoded.png"/>
          <p:cNvPicPr>
            <a:picLocks noChangeAspect="1"/>
          </p:cNvPicPr>
          <p:nvPr/>
        </p:nvPicPr>
        <p:blipFill>
          <a:blip r:embed="rId1"/>
          <a:stretch>
            <a:fillRect/>
          </a:stretch>
        </p:blipFill>
        <p:spPr>
          <a:xfrm>
            <a:off x="-48895" y="0"/>
            <a:ext cx="3895090" cy="6858000"/>
          </a:xfrm>
          <a:prstGeom prst="rect">
            <a:avLst/>
          </a:prstGeom>
        </p:spPr>
      </p:pic>
    </p:spTree>
  </p:cSld>
  <p:clrMapOvr>
    <a:masterClrMapping/>
  </p:clrMapOvr>
  <p:transition spd="slow" advTm="0">
    <p:cover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2702213" y="395446"/>
            <a:ext cx="6787571" cy="3999628"/>
          </a:xfrm>
          <a:prstGeom prst="rect">
            <a:avLst/>
          </a:prstGeom>
        </p:spPr>
      </p:pic>
      <p:grpSp>
        <p:nvGrpSpPr>
          <p:cNvPr id="28" name="组合 27"/>
          <p:cNvGrpSpPr/>
          <p:nvPr/>
        </p:nvGrpSpPr>
        <p:grpSpPr>
          <a:xfrm>
            <a:off x="1331135" y="4395074"/>
            <a:ext cx="9529729" cy="1794196"/>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2851103" y="4455066"/>
            <a:ext cx="6596723" cy="1569660"/>
          </a:xfrm>
          <a:prstGeom prst="rect">
            <a:avLst/>
          </a:prstGeom>
          <a:noFill/>
        </p:spPr>
        <p:txBody>
          <a:bodyPr wrap="square" rtlCol="0">
            <a:spAutoFit/>
          </a:bodyPr>
          <a:lstStyle/>
          <a:p>
            <a:pPr algn="dist"/>
            <a:r>
              <a:rPr lang="zh-CN" altLang="en-US" sz="9600" b="1" dirty="0">
                <a:solidFill>
                  <a:srgbClr val="86181D"/>
                </a:solidFill>
                <a:latin typeface="方正姚体" panose="02010601030101010101" pitchFamily="2" charset="-122"/>
                <a:ea typeface="方正姚体" panose="02010601030101010101" pitchFamily="2" charset="-122"/>
              </a:rPr>
              <a:t>谢谢观看</a:t>
            </a:r>
            <a:endParaRPr lang="zh-CN" altLang="en-US" sz="9600" b="1" dirty="0">
              <a:solidFill>
                <a:srgbClr val="86181D"/>
              </a:solidFill>
              <a:latin typeface="方正姚体" panose="02010601030101010101" pitchFamily="2" charset="-122"/>
              <a:ea typeface="方正姚体" panose="02010601030101010101" pitchFamily="2" charset="-122"/>
            </a:endParaRPr>
          </a:p>
        </p:txBody>
      </p:sp>
      <p:pic>
        <p:nvPicPr>
          <p:cNvPr id="25" name="图片 24"/>
          <p:cNvPicPr>
            <a:picLocks noChangeAspect="1"/>
          </p:cNvPicPr>
          <p:nvPr/>
        </p:nvPicPr>
        <p:blipFill>
          <a:blip r:embed="rId2" cstate="email"/>
          <a:stretch>
            <a:fillRect/>
          </a:stretch>
        </p:blipFill>
        <p:spPr>
          <a:xfrm>
            <a:off x="0" y="5556238"/>
            <a:ext cx="2252020" cy="693024"/>
          </a:xfrm>
          <a:prstGeom prst="rect">
            <a:avLst/>
          </a:prstGeom>
        </p:spPr>
      </p:pic>
      <p:pic>
        <p:nvPicPr>
          <p:cNvPr id="27" name="图片 26"/>
          <p:cNvPicPr>
            <a:picLocks noChangeAspect="1"/>
          </p:cNvPicPr>
          <p:nvPr/>
        </p:nvPicPr>
        <p:blipFill>
          <a:blip r:embed="rId3" cstate="email"/>
          <a:stretch>
            <a:fillRect/>
          </a:stretch>
        </p:blipFill>
        <p:spPr>
          <a:xfrm>
            <a:off x="9514545" y="2179504"/>
            <a:ext cx="1525752" cy="400601"/>
          </a:xfrm>
          <a:prstGeom prst="rect">
            <a:avLst/>
          </a:prstGeom>
        </p:spPr>
      </p:pic>
      <p:pic>
        <p:nvPicPr>
          <p:cNvPr id="29" name="图片 28"/>
          <p:cNvPicPr>
            <a:picLocks noChangeAspect="1"/>
          </p:cNvPicPr>
          <p:nvPr/>
        </p:nvPicPr>
        <p:blipFill>
          <a:blip r:embed="rId4" cstate="email"/>
          <a:stretch>
            <a:fillRect/>
          </a:stretch>
        </p:blipFill>
        <p:spPr>
          <a:xfrm>
            <a:off x="1901989" y="1431180"/>
            <a:ext cx="1314909" cy="345242"/>
          </a:xfrm>
          <a:prstGeom prst="rect">
            <a:avLst/>
          </a:prstGeom>
        </p:spPr>
      </p:pic>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outVertical)">
                                      <p:cBhvr>
                                        <p:cTn id="21" dur="500"/>
                                        <p:tgtEl>
                                          <p:spTgt spid="2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2"/>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6"/>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7"/>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00867" y="0"/>
            <a:ext cx="6741437" cy="5867400"/>
          </a:xfrm>
          <a:prstGeom prst="rect">
            <a:avLst/>
          </a:prstGeom>
          <a:blipFill>
            <a:blip r:embed="rId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cstate="email"/>
          <a:stretch>
            <a:fillRect/>
          </a:stretch>
        </p:blipFill>
        <p:spPr>
          <a:xfrm>
            <a:off x="1278466" y="772623"/>
            <a:ext cx="9635065" cy="6417960"/>
          </a:xfrm>
          <a:prstGeom prst="ellipse">
            <a:avLst/>
          </a:prstGeom>
        </p:spPr>
      </p:pic>
      <p:sp>
        <p:nvSpPr>
          <p:cNvPr id="11" name="文本框 10"/>
          <p:cNvSpPr txBox="1"/>
          <p:nvPr/>
        </p:nvSpPr>
        <p:spPr>
          <a:xfrm>
            <a:off x="3208866" y="405825"/>
            <a:ext cx="1405467" cy="584775"/>
          </a:xfrm>
          <a:prstGeom prst="rect">
            <a:avLst/>
          </a:prstGeom>
          <a:noFill/>
        </p:spPr>
        <p:txBody>
          <a:bodyPr wrap="square" rtlCol="0">
            <a:spAutoFit/>
          </a:bodyPr>
          <a:lstStyle/>
          <a:p>
            <a:r>
              <a:rPr lang="zh-CN" altLang="en-US" sz="3200" b="1" dirty="0">
                <a:latin typeface="方正姚体" panose="02010601030101010101" pitchFamily="2" charset="-122"/>
                <a:ea typeface="方正姚体" panose="02010601030101010101" pitchFamily="2" charset="-122"/>
              </a:rPr>
              <a:t>目   录</a:t>
            </a:r>
            <a:endParaRPr lang="zh-CN" altLang="en-US" sz="3200" b="1" dirty="0">
              <a:latin typeface="方正姚体" panose="02010601030101010101" pitchFamily="2" charset="-122"/>
              <a:ea typeface="方正姚体" panose="02010601030101010101" pitchFamily="2" charset="-122"/>
            </a:endParaRPr>
          </a:p>
        </p:txBody>
      </p:sp>
      <p:pic>
        <p:nvPicPr>
          <p:cNvPr id="12" name="图片 11"/>
          <p:cNvPicPr>
            <a:picLocks noChangeAspect="1"/>
          </p:cNvPicPr>
          <p:nvPr/>
        </p:nvPicPr>
        <p:blipFill>
          <a:blip r:embed="rId3" cstate="email"/>
          <a:stretch>
            <a:fillRect/>
          </a:stretch>
        </p:blipFill>
        <p:spPr>
          <a:xfrm rot="16200000">
            <a:off x="1763086" y="1823154"/>
            <a:ext cx="2723997" cy="167562"/>
          </a:xfrm>
          <a:prstGeom prst="rect">
            <a:avLst/>
          </a:prstGeom>
        </p:spPr>
      </p:pic>
      <p:sp>
        <p:nvSpPr>
          <p:cNvPr id="13" name="文本框 12"/>
          <p:cNvSpPr txBox="1"/>
          <p:nvPr/>
        </p:nvSpPr>
        <p:spPr>
          <a:xfrm>
            <a:off x="3302982" y="920540"/>
            <a:ext cx="2557921" cy="369332"/>
          </a:xfrm>
          <a:prstGeom prst="rect">
            <a:avLst/>
          </a:prstGeom>
          <a:noFill/>
        </p:spPr>
        <p:txBody>
          <a:bodyPr wrap="square" rtlCol="0">
            <a:spAutoFit/>
          </a:bodyPr>
          <a:lstStyle/>
          <a:p>
            <a:r>
              <a:rPr lang="en-US" altLang="zh-CN" b="1" dirty="0">
                <a:latin typeface="方正姚体" panose="02010601030101010101" pitchFamily="2" charset="-122"/>
                <a:ea typeface="方正姚体" panose="02010601030101010101" pitchFamily="2" charset="-122"/>
              </a:rPr>
              <a:t>CONTENTS</a:t>
            </a:r>
            <a:endParaRPr lang="zh-CN" altLang="en-US" b="1" dirty="0">
              <a:latin typeface="方正姚体" panose="02010601030101010101" pitchFamily="2" charset="-122"/>
              <a:ea typeface="方正姚体" panose="02010601030101010101" pitchFamily="2" charset="-122"/>
            </a:endParaRPr>
          </a:p>
        </p:txBody>
      </p:sp>
      <p:sp>
        <p:nvSpPr>
          <p:cNvPr id="14" name="文本框 13"/>
          <p:cNvSpPr txBox="1"/>
          <p:nvPr>
            <p:custDataLst>
              <p:tags r:id="rId4"/>
            </p:custDataLst>
          </p:nvPr>
        </p:nvSpPr>
        <p:spPr>
          <a:xfrm>
            <a:off x="3911597" y="1517559"/>
            <a:ext cx="1800000" cy="461665"/>
          </a:xfrm>
          <a:prstGeom prst="rect">
            <a:avLst/>
          </a:prstGeom>
          <a:noFill/>
        </p:spPr>
        <p:txBody>
          <a:bodyPr wrap="square" rtlCol="0">
            <a:spAutoFit/>
          </a:bodyPr>
          <a:lstStyle/>
          <a:p>
            <a:pPr algn="dist"/>
            <a:r>
              <a:rPr lang="zh-CN" altLang="en-US" sz="2400" dirty="0">
                <a:latin typeface="方正姚体" panose="02010601030101010101" pitchFamily="2" charset="-122"/>
                <a:ea typeface="方正姚体" panose="02010601030101010101" pitchFamily="2" charset="-122"/>
              </a:rPr>
              <a:t>故宫四门</a:t>
            </a:r>
            <a:endParaRPr lang="zh-CN" altLang="en-US" sz="2400" dirty="0">
              <a:latin typeface="方正姚体" panose="02010601030101010101" pitchFamily="2" charset="-122"/>
              <a:ea typeface="方正姚体" panose="02010601030101010101" pitchFamily="2" charset="-122"/>
            </a:endParaRPr>
          </a:p>
        </p:txBody>
      </p:sp>
      <p:sp>
        <p:nvSpPr>
          <p:cNvPr id="15" name="文本框 14"/>
          <p:cNvSpPr txBox="1"/>
          <p:nvPr>
            <p:custDataLst>
              <p:tags r:id="rId5"/>
            </p:custDataLst>
          </p:nvPr>
        </p:nvSpPr>
        <p:spPr>
          <a:xfrm>
            <a:off x="6684269" y="1517559"/>
            <a:ext cx="1800000" cy="461665"/>
          </a:xfrm>
          <a:prstGeom prst="rect">
            <a:avLst/>
          </a:prstGeom>
          <a:noFill/>
        </p:spPr>
        <p:txBody>
          <a:bodyPr wrap="square" rtlCol="0">
            <a:spAutoFit/>
          </a:bodyPr>
          <a:lstStyle/>
          <a:p>
            <a:pPr algn="dist"/>
            <a:r>
              <a:rPr lang="zh-CN" altLang="en-US" sz="2400" dirty="0">
                <a:latin typeface="方正姚体" panose="02010601030101010101" pitchFamily="2" charset="-122"/>
                <a:ea typeface="方正姚体" panose="02010601030101010101" pitchFamily="2" charset="-122"/>
              </a:rPr>
              <a:t>外廷建筑</a:t>
            </a:r>
            <a:endParaRPr lang="zh-CN" altLang="en-US" sz="2400" dirty="0">
              <a:latin typeface="方正姚体" panose="02010601030101010101" pitchFamily="2" charset="-122"/>
              <a:ea typeface="方正姚体" panose="02010601030101010101" pitchFamily="2" charset="-122"/>
            </a:endParaRPr>
          </a:p>
        </p:txBody>
      </p:sp>
      <p:sp>
        <p:nvSpPr>
          <p:cNvPr id="16" name="文本框 15"/>
          <p:cNvSpPr txBox="1"/>
          <p:nvPr>
            <p:custDataLst>
              <p:tags r:id="rId6"/>
            </p:custDataLst>
          </p:nvPr>
        </p:nvSpPr>
        <p:spPr>
          <a:xfrm>
            <a:off x="3911597" y="2761604"/>
            <a:ext cx="1800000" cy="461665"/>
          </a:xfrm>
          <a:prstGeom prst="rect">
            <a:avLst/>
          </a:prstGeom>
          <a:noFill/>
        </p:spPr>
        <p:txBody>
          <a:bodyPr wrap="square" rtlCol="0">
            <a:spAutoFit/>
          </a:bodyPr>
          <a:lstStyle/>
          <a:p>
            <a:pPr algn="dist"/>
            <a:r>
              <a:rPr lang="zh-CN" altLang="en-US" sz="2400" dirty="0">
                <a:latin typeface="方正姚体" panose="02010601030101010101" pitchFamily="2" charset="-122"/>
                <a:ea typeface="方正姚体" panose="02010601030101010101" pitchFamily="2" charset="-122"/>
              </a:rPr>
              <a:t>内廷中路</a:t>
            </a:r>
            <a:endParaRPr lang="zh-CN" altLang="en-US" sz="2400" dirty="0">
              <a:latin typeface="方正姚体" panose="02010601030101010101" pitchFamily="2" charset="-122"/>
              <a:ea typeface="方正姚体" panose="02010601030101010101" pitchFamily="2" charset="-122"/>
            </a:endParaRPr>
          </a:p>
        </p:txBody>
      </p:sp>
      <p:sp>
        <p:nvSpPr>
          <p:cNvPr id="17" name="文本框 16"/>
          <p:cNvSpPr txBox="1"/>
          <p:nvPr>
            <p:custDataLst>
              <p:tags r:id="rId7"/>
            </p:custDataLst>
          </p:nvPr>
        </p:nvSpPr>
        <p:spPr>
          <a:xfrm>
            <a:off x="6684617" y="2761604"/>
            <a:ext cx="1799304" cy="461665"/>
          </a:xfrm>
          <a:prstGeom prst="rect">
            <a:avLst/>
          </a:prstGeom>
          <a:noFill/>
        </p:spPr>
        <p:txBody>
          <a:bodyPr wrap="square" rtlCol="0">
            <a:spAutoFit/>
          </a:bodyPr>
          <a:lstStyle/>
          <a:p>
            <a:pPr algn="dist"/>
            <a:r>
              <a:rPr lang="zh-CN" altLang="en-US" sz="2400" dirty="0">
                <a:latin typeface="方正姚体" panose="02010601030101010101" pitchFamily="2" charset="-122"/>
                <a:ea typeface="方正姚体" panose="02010601030101010101" pitchFamily="2" charset="-122"/>
              </a:rPr>
              <a:t>内廷东西路</a:t>
            </a:r>
            <a:endParaRPr lang="zh-CN" altLang="en-US" sz="2400" dirty="0">
              <a:latin typeface="方正姚体" panose="02010601030101010101" pitchFamily="2" charset="-122"/>
              <a:ea typeface="方正姚体" panose="02010601030101010101" pitchFamily="2" charset="-122"/>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3737483" y="833592"/>
            <a:ext cx="4717032" cy="2779547"/>
          </a:xfrm>
          <a:prstGeom prst="rect">
            <a:avLst/>
          </a:prstGeom>
        </p:spPr>
      </p:pic>
      <p:pic>
        <p:nvPicPr>
          <p:cNvPr id="11" name="图片 10"/>
          <p:cNvPicPr>
            <a:picLocks noChangeAspect="1"/>
          </p:cNvPicPr>
          <p:nvPr/>
        </p:nvPicPr>
        <p:blipFill>
          <a:blip r:embed="rId2" cstate="email">
            <a:duotone>
              <a:prstClr val="black"/>
              <a:srgbClr val="D9C3A5">
                <a:tint val="50000"/>
                <a:satMod val="180000"/>
              </a:srgbClr>
            </a:duotone>
          </a:blip>
          <a:stretch>
            <a:fillRect/>
          </a:stretch>
        </p:blipFill>
        <p:spPr>
          <a:xfrm>
            <a:off x="2585330" y="930530"/>
            <a:ext cx="1602669" cy="600786"/>
          </a:xfrm>
          <a:prstGeom prst="rect">
            <a:avLst/>
          </a:prstGeom>
        </p:spPr>
      </p:pic>
      <p:grpSp>
        <p:nvGrpSpPr>
          <p:cNvPr id="28" name="组合 27"/>
          <p:cNvGrpSpPr/>
          <p:nvPr/>
        </p:nvGrpSpPr>
        <p:grpSpPr>
          <a:xfrm>
            <a:off x="3386666" y="3572939"/>
            <a:ext cx="5418667" cy="1202267"/>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3990934" y="3724705"/>
            <a:ext cx="3390903" cy="830997"/>
          </a:xfrm>
          <a:prstGeom prst="rect">
            <a:avLst/>
          </a:prstGeom>
          <a:noFill/>
        </p:spPr>
        <p:txBody>
          <a:bodyPr wrap="square" rtlCol="0">
            <a:spAutoFit/>
          </a:bodyPr>
          <a:lstStyle/>
          <a:p>
            <a:pPr algn="dist"/>
            <a:r>
              <a:rPr lang="zh-CN" altLang="en-US" sz="4800" b="1" dirty="0">
                <a:solidFill>
                  <a:srgbClr val="86181D"/>
                </a:solidFill>
                <a:latin typeface="方正姚体" panose="02010601030101010101" pitchFamily="2" charset="-122"/>
                <a:ea typeface="方正姚体" panose="02010601030101010101" pitchFamily="2" charset="-122"/>
              </a:rPr>
              <a:t>故宫四门</a:t>
            </a:r>
            <a:endParaRPr lang="zh-CN" altLang="en-US" sz="4800" b="1" dirty="0">
              <a:solidFill>
                <a:srgbClr val="86181D"/>
              </a:solidFill>
              <a:latin typeface="方正姚体" panose="02010601030101010101" pitchFamily="2" charset="-122"/>
              <a:ea typeface="方正姚体" panose="02010601030101010101" pitchFamily="2" charset="-122"/>
            </a:endParaRPr>
          </a:p>
        </p:txBody>
      </p:sp>
      <p:grpSp>
        <p:nvGrpSpPr>
          <p:cNvPr id="31" name="组合 30"/>
          <p:cNvGrpSpPr/>
          <p:nvPr/>
        </p:nvGrpSpPr>
        <p:grpSpPr>
          <a:xfrm>
            <a:off x="5726000" y="4735006"/>
            <a:ext cx="740000" cy="1781795"/>
            <a:chOff x="5726000" y="4735006"/>
            <a:chExt cx="740000" cy="1781795"/>
          </a:xfrm>
        </p:grpSpPr>
        <p:grpSp>
          <p:nvGrpSpPr>
            <p:cNvPr id="21" name="组合 20"/>
            <p:cNvGrpSpPr>
              <a:grpSpLocks noChangeAspect="1"/>
            </p:cNvGrpSpPr>
            <p:nvPr/>
          </p:nvGrpSpPr>
          <p:grpSpPr>
            <a:xfrm>
              <a:off x="5726000" y="5776801"/>
              <a:ext cx="740000" cy="740000"/>
              <a:chOff x="3715024" y="5545667"/>
              <a:chExt cx="972000" cy="972000"/>
            </a:xfrm>
          </p:grpSpPr>
          <p:sp>
            <p:nvSpPr>
              <p:cNvPr id="20" name="椭圆 19"/>
              <p:cNvSpPr/>
              <p:nvPr/>
            </p:nvSpPr>
            <p:spPr>
              <a:xfrm>
                <a:off x="3715024" y="5545667"/>
                <a:ext cx="972000" cy="972000"/>
              </a:xfrm>
              <a:prstGeom prst="ellipse">
                <a:avLst/>
              </a:prstGeom>
              <a:solidFill>
                <a:schemeClr val="bg1"/>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email"/>
              <a:stretch>
                <a:fillRect/>
              </a:stretch>
            </p:blipFill>
            <p:spPr>
              <a:xfrm>
                <a:off x="3870201" y="5704114"/>
                <a:ext cx="695515" cy="739776"/>
              </a:xfrm>
              <a:prstGeom prst="rect">
                <a:avLst/>
              </a:prstGeom>
            </p:spPr>
          </p:pic>
        </p:grpSp>
        <p:cxnSp>
          <p:nvCxnSpPr>
            <p:cNvPr id="23" name="直接连接符 22"/>
            <p:cNvCxnSpPr>
              <a:stCxn id="14" idx="2"/>
              <a:endCxn id="20" idx="0"/>
            </p:cNvCxnSpPr>
            <p:nvPr/>
          </p:nvCxnSpPr>
          <p:spPr>
            <a:xfrm>
              <a:off x="6095999" y="4735006"/>
              <a:ext cx="1" cy="1041795"/>
            </a:xfrm>
            <a:prstGeom prst="line">
              <a:avLst/>
            </a:prstGeom>
            <a:ln w="12700">
              <a:solidFill>
                <a:srgbClr val="C5A37E"/>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a:blip r:embed="rId4" cstate="email"/>
          <a:stretch>
            <a:fillRect/>
          </a:stretch>
        </p:blipFill>
        <p:spPr>
          <a:xfrm>
            <a:off x="7399925" y="4705695"/>
            <a:ext cx="2252020" cy="693024"/>
          </a:xfrm>
          <a:prstGeom prst="rect">
            <a:avLst/>
          </a:prstGeom>
        </p:spPr>
      </p:pic>
      <p:pic>
        <p:nvPicPr>
          <p:cNvPr id="27" name="图片 26"/>
          <p:cNvPicPr>
            <a:picLocks noChangeAspect="1"/>
          </p:cNvPicPr>
          <p:nvPr/>
        </p:nvPicPr>
        <p:blipFill>
          <a:blip r:embed="rId5" cstate="email"/>
          <a:stretch>
            <a:fillRect/>
          </a:stretch>
        </p:blipFill>
        <p:spPr>
          <a:xfrm>
            <a:off x="9068083" y="1994153"/>
            <a:ext cx="1525752" cy="400601"/>
          </a:xfrm>
          <a:prstGeom prst="rect">
            <a:avLst/>
          </a:prstGeom>
        </p:spPr>
      </p:pic>
      <p:pic>
        <p:nvPicPr>
          <p:cNvPr id="29" name="图片 28"/>
          <p:cNvPicPr>
            <a:picLocks noChangeAspect="1"/>
          </p:cNvPicPr>
          <p:nvPr/>
        </p:nvPicPr>
        <p:blipFill>
          <a:blip r:embed="rId6" cstate="email"/>
          <a:stretch>
            <a:fillRect/>
          </a:stretch>
        </p:blipFill>
        <p:spPr>
          <a:xfrm>
            <a:off x="1659552" y="4600688"/>
            <a:ext cx="1314909" cy="345242"/>
          </a:xfrm>
          <a:prstGeom prst="rect">
            <a:avLst/>
          </a:prstGeom>
        </p:spPr>
      </p:pic>
      <p:grpSp>
        <p:nvGrpSpPr>
          <p:cNvPr id="30" name="组合 29"/>
          <p:cNvGrpSpPr/>
          <p:nvPr/>
        </p:nvGrpSpPr>
        <p:grpSpPr>
          <a:xfrm>
            <a:off x="7587085" y="4009504"/>
            <a:ext cx="286264" cy="360000"/>
            <a:chOff x="7587085" y="4009504"/>
            <a:chExt cx="286264" cy="360000"/>
          </a:xfrm>
        </p:grpSpPr>
        <p:sp>
          <p:nvSpPr>
            <p:cNvPr id="13" name="箭头: V 形 12"/>
            <p:cNvSpPr/>
            <p:nvPr/>
          </p:nvSpPr>
          <p:spPr>
            <a:xfrm>
              <a:off x="7587085"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a:off x="7684450"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文本框 1"/>
          <p:cNvSpPr txBox="1"/>
          <p:nvPr/>
        </p:nvSpPr>
        <p:spPr>
          <a:xfrm>
            <a:off x="7873349" y="408373"/>
            <a:ext cx="2859754" cy="369332"/>
          </a:xfrm>
          <a:prstGeom prst="rect">
            <a:avLst/>
          </a:prstGeom>
          <a:noFill/>
        </p:spPr>
        <p:txBody>
          <a:bodyPr wrap="square" rtlCol="0">
            <a:spAutoFit/>
          </a:bodyPr>
          <a:lstStyle/>
          <a:p>
            <a:r>
              <a:rPr lang="en-US" altLang="zh-CN" dirty="0">
                <a:solidFill>
                  <a:srgbClr val="AA1F24"/>
                </a:solidFill>
              </a:rPr>
              <a:t>https://www.ypppt.com/</a:t>
            </a:r>
            <a:endParaRPr lang="zh-CN" altLang="en-US" dirty="0">
              <a:solidFill>
                <a:srgbClr val="AA1F24"/>
              </a:solidFill>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故宫四门</a:t>
            </a:r>
            <a:endParaRPr lang="zh-CN" altLang="en-US" sz="3200" b="1" dirty="0">
              <a:solidFill>
                <a:schemeClr val="bg1"/>
              </a:solidFill>
              <a:latin typeface="方正姚体" panose="02010601030101010101" pitchFamily="2" charset="-122"/>
              <a:ea typeface="方正姚体" panose="02010601030101010101" pitchFamily="2" charset="-122"/>
            </a:endParaRPr>
          </a:p>
        </p:txBody>
      </p:sp>
      <p:pic>
        <p:nvPicPr>
          <p:cNvPr id="6" name="图片 5"/>
          <p:cNvPicPr>
            <a:picLocks noChangeAspect="1"/>
          </p:cNvPicPr>
          <p:nvPr/>
        </p:nvPicPr>
        <p:blipFill rotWithShape="1">
          <a:blip r:embed="rId1" cstate="email"/>
          <a:srcRect/>
          <a:stretch>
            <a:fillRect/>
          </a:stretch>
        </p:blipFill>
        <p:spPr>
          <a:xfrm>
            <a:off x="0" y="3543310"/>
            <a:ext cx="12120916" cy="2595024"/>
          </a:xfrm>
          <a:prstGeom prst="rect">
            <a:avLst/>
          </a:prstGeom>
        </p:spPr>
      </p:pic>
      <p:sp>
        <p:nvSpPr>
          <p:cNvPr id="9" name="Shape 1"/>
          <p:cNvSpPr/>
          <p:nvPr/>
        </p:nvSpPr>
        <p:spPr>
          <a:xfrm>
            <a:off x="403225" y="1334135"/>
            <a:ext cx="5619750" cy="2615565"/>
          </a:xfrm>
          <a:prstGeom prst="roundRect">
            <a:avLst>
              <a:gd name="adj" fmla="val 4313"/>
            </a:avLst>
          </a:prstGeom>
          <a:solidFill>
            <a:srgbClr val="FAF5EB"/>
          </a:solidFill>
          <a:ln w="7620">
            <a:solidFill>
              <a:srgbClr val="D5CDBE"/>
            </a:solidFill>
            <a:prstDash val="solid"/>
          </a:ln>
        </p:spPr>
      </p:sp>
      <p:sp>
        <p:nvSpPr>
          <p:cNvPr id="10" name="Shape 2"/>
          <p:cNvSpPr/>
          <p:nvPr/>
        </p:nvSpPr>
        <p:spPr>
          <a:xfrm>
            <a:off x="810141" y="1651595"/>
            <a:ext cx="655320" cy="655320"/>
          </a:xfrm>
          <a:prstGeom prst="roundRect">
            <a:avLst>
              <a:gd name="adj" fmla="val 13952093"/>
            </a:avLst>
          </a:prstGeom>
          <a:solidFill>
            <a:srgbClr val="3371A5"/>
          </a:solidFill>
        </p:spPr>
      </p:sp>
      <p:pic>
        <p:nvPicPr>
          <p:cNvPr id="11" name="Image 0" descr="preencoded.pn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8850" y="1798955"/>
            <a:ext cx="357505" cy="357505"/>
          </a:xfrm>
          <a:prstGeom prst="rect">
            <a:avLst/>
          </a:prstGeom>
        </p:spPr>
      </p:pic>
      <p:sp>
        <p:nvSpPr>
          <p:cNvPr id="12" name="Text 3"/>
          <p:cNvSpPr/>
          <p:nvPr/>
        </p:nvSpPr>
        <p:spPr>
          <a:xfrm>
            <a:off x="764421" y="2650371"/>
            <a:ext cx="2856786" cy="321231"/>
          </a:xfrm>
          <a:prstGeom prst="rect">
            <a:avLst/>
          </a:prstGeom>
          <a:noFill/>
        </p:spPr>
        <p:txBody>
          <a:bodyPr wrap="none" lIns="0" tIns="0" rIns="0" bIns="0" rtlCol="0" anchor="t"/>
          <a:p>
            <a:pPr marL="0" indent="0" algn="l">
              <a:lnSpc>
                <a:spcPts val="2500"/>
              </a:lnSpc>
              <a:buNone/>
            </a:pPr>
            <a:r>
              <a:rPr lang="en-US" sz="2000" dirty="0">
                <a:solidFill>
                  <a:srgbClr val="2B3541"/>
                </a:solidFill>
                <a:latin typeface="Times New Roman" panose="02020603050405020304" charset="0"/>
                <a:ea typeface="Funnel Display" pitchFamily="34" charset="-122"/>
                <a:cs typeface="Times New Roman" panose="02020603050405020304" charset="0"/>
              </a:rPr>
              <a:t>Meridian Gate (Wumen)</a:t>
            </a:r>
            <a:endParaRPr lang="en-US" sz="2000" dirty="0">
              <a:latin typeface="Times New Roman" panose="02020603050405020304" charset="0"/>
              <a:cs typeface="Times New Roman" panose="02020603050405020304" charset="0"/>
            </a:endParaRPr>
          </a:p>
        </p:txBody>
      </p:sp>
      <p:sp>
        <p:nvSpPr>
          <p:cNvPr id="13" name="Text 4"/>
          <p:cNvSpPr/>
          <p:nvPr/>
        </p:nvSpPr>
        <p:spPr>
          <a:xfrm>
            <a:off x="764421" y="3272750"/>
            <a:ext cx="5989558" cy="349568"/>
          </a:xfrm>
          <a:prstGeom prst="rect">
            <a:avLst/>
          </a:prstGeom>
          <a:noFill/>
        </p:spPr>
        <p:txBody>
          <a:bodyPr wrap="none" lIns="0" tIns="0" rIns="0" bIns="0" rtlCol="0" anchor="t"/>
          <a:p>
            <a:pPr marL="0" indent="0" algn="l">
              <a:lnSpc>
                <a:spcPts val="2750"/>
              </a:lnSpc>
              <a:buNone/>
            </a:pPr>
            <a:r>
              <a:rPr lang="en-US" sz="1700" dirty="0">
                <a:solidFill>
                  <a:srgbClr val="2B3541"/>
                </a:solidFill>
                <a:latin typeface="Times New Roman" panose="02020603050405020304" charset="0"/>
                <a:ea typeface="Funnel Sans" pitchFamily="34" charset="-122"/>
                <a:cs typeface="Times New Roman" panose="02020603050405020304" charset="0"/>
              </a:rPr>
              <a:t>The magnificent southern gate, used for major ceremonies.</a:t>
            </a:r>
            <a:endParaRPr lang="en-US" sz="1700" dirty="0">
              <a:latin typeface="Times New Roman" panose="02020603050405020304" charset="0"/>
              <a:cs typeface="Times New Roman" panose="02020603050405020304" charset="0"/>
            </a:endParaRPr>
          </a:p>
        </p:txBody>
      </p:sp>
      <p:sp>
        <p:nvSpPr>
          <p:cNvPr id="14" name="Shape 5"/>
          <p:cNvSpPr/>
          <p:nvPr/>
        </p:nvSpPr>
        <p:spPr>
          <a:xfrm>
            <a:off x="6236335" y="1361440"/>
            <a:ext cx="5765165" cy="2588260"/>
          </a:xfrm>
          <a:prstGeom prst="roundRect">
            <a:avLst>
              <a:gd name="adj" fmla="val 4313"/>
            </a:avLst>
          </a:prstGeom>
          <a:solidFill>
            <a:srgbClr val="FAF5EB"/>
          </a:solidFill>
          <a:ln w="7620">
            <a:solidFill>
              <a:srgbClr val="D5CDBE"/>
            </a:solidFill>
            <a:prstDash val="solid"/>
          </a:ln>
        </p:spPr>
      </p:sp>
      <p:sp>
        <p:nvSpPr>
          <p:cNvPr id="15" name="Shape 6"/>
          <p:cNvSpPr/>
          <p:nvPr/>
        </p:nvSpPr>
        <p:spPr>
          <a:xfrm>
            <a:off x="6769100" y="1663065"/>
            <a:ext cx="744220" cy="674370"/>
          </a:xfrm>
          <a:prstGeom prst="roundRect">
            <a:avLst>
              <a:gd name="adj" fmla="val 13952093"/>
            </a:avLst>
          </a:prstGeom>
          <a:solidFill>
            <a:srgbClr val="3371A5"/>
          </a:solidFill>
        </p:spPr>
      </p:sp>
      <p:pic>
        <p:nvPicPr>
          <p:cNvPr id="16" name="Image 1" descr="preencoded.png"/>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6979722" y="1861701"/>
            <a:ext cx="294799" cy="294799"/>
          </a:xfrm>
          <a:prstGeom prst="rect">
            <a:avLst/>
          </a:prstGeom>
        </p:spPr>
      </p:pic>
      <p:sp>
        <p:nvSpPr>
          <p:cNvPr id="17" name="Text 7"/>
          <p:cNvSpPr/>
          <p:nvPr/>
        </p:nvSpPr>
        <p:spPr>
          <a:xfrm>
            <a:off x="6688971" y="2523371"/>
            <a:ext cx="4213027" cy="321231"/>
          </a:xfrm>
          <a:prstGeom prst="rect">
            <a:avLst/>
          </a:prstGeom>
          <a:noFill/>
        </p:spPr>
        <p:txBody>
          <a:bodyPr wrap="none" lIns="0" tIns="0" rIns="0" bIns="0" rtlCol="0" anchor="t"/>
          <a:p>
            <a:pPr marL="0" indent="0" algn="l">
              <a:lnSpc>
                <a:spcPts val="2500"/>
              </a:lnSpc>
              <a:buNone/>
            </a:pPr>
            <a:r>
              <a:rPr lang="en-US" sz="2000" dirty="0">
                <a:solidFill>
                  <a:srgbClr val="2B3541"/>
                </a:solidFill>
                <a:latin typeface="Times New Roman" panose="02020603050405020304" charset="0"/>
                <a:ea typeface="Funnel Display" pitchFamily="34" charset="-122"/>
                <a:cs typeface="Times New Roman" panose="02020603050405020304" charset="0"/>
              </a:rPr>
              <a:t>Gate of Divine Might (Shenwumen)</a:t>
            </a:r>
            <a:endParaRPr lang="en-US" sz="2000" dirty="0">
              <a:latin typeface="Times New Roman" panose="02020603050405020304" charset="0"/>
              <a:cs typeface="Times New Roman" panose="02020603050405020304" charset="0"/>
            </a:endParaRPr>
          </a:p>
        </p:txBody>
      </p:sp>
      <p:sp>
        <p:nvSpPr>
          <p:cNvPr id="18" name="Text 8"/>
          <p:cNvSpPr/>
          <p:nvPr/>
        </p:nvSpPr>
        <p:spPr>
          <a:xfrm>
            <a:off x="6688971" y="3190835"/>
            <a:ext cx="5989558" cy="349568"/>
          </a:xfrm>
          <a:prstGeom prst="rect">
            <a:avLst/>
          </a:prstGeom>
          <a:noFill/>
        </p:spPr>
        <p:txBody>
          <a:bodyPr wrap="none" lIns="0" tIns="0" rIns="0" bIns="0" rtlCol="0" anchor="t"/>
          <a:p>
            <a:pPr marL="0" indent="0" algn="l">
              <a:lnSpc>
                <a:spcPts val="2750"/>
              </a:lnSpc>
              <a:buNone/>
            </a:pPr>
            <a:r>
              <a:rPr lang="en-US" sz="1700" dirty="0">
                <a:solidFill>
                  <a:srgbClr val="2B3541"/>
                </a:solidFill>
                <a:latin typeface="Times New Roman" panose="02020603050405020304" charset="0"/>
                <a:ea typeface="Funnel Sans" pitchFamily="34" charset="-122"/>
                <a:cs typeface="Times New Roman" panose="02020603050405020304" charset="0"/>
              </a:rPr>
              <a:t>The northern gate, used by the imperial family and officials.</a:t>
            </a:r>
            <a:endParaRPr lang="en-US" sz="1700" dirty="0">
              <a:latin typeface="Times New Roman" panose="02020603050405020304" charset="0"/>
              <a:cs typeface="Times New Roman" panose="02020603050405020304" charset="0"/>
            </a:endParaRPr>
          </a:p>
        </p:txBody>
      </p:sp>
      <p:sp>
        <p:nvSpPr>
          <p:cNvPr id="19" name="Shape 9"/>
          <p:cNvSpPr/>
          <p:nvPr/>
        </p:nvSpPr>
        <p:spPr>
          <a:xfrm>
            <a:off x="403860" y="4168140"/>
            <a:ext cx="5619115" cy="2127250"/>
          </a:xfrm>
          <a:prstGeom prst="roundRect">
            <a:avLst>
              <a:gd name="adj" fmla="val 4313"/>
            </a:avLst>
          </a:prstGeom>
          <a:solidFill>
            <a:srgbClr val="FAF5EB"/>
          </a:solidFill>
          <a:ln w="7620">
            <a:solidFill>
              <a:srgbClr val="D5CDBE"/>
            </a:solidFill>
            <a:prstDash val="solid"/>
          </a:ln>
        </p:spPr>
      </p:sp>
      <p:sp>
        <p:nvSpPr>
          <p:cNvPr id="20" name="Shape 10"/>
          <p:cNvSpPr/>
          <p:nvPr/>
        </p:nvSpPr>
        <p:spPr>
          <a:xfrm>
            <a:off x="810141" y="4281210"/>
            <a:ext cx="655320" cy="655320"/>
          </a:xfrm>
          <a:prstGeom prst="roundRect">
            <a:avLst>
              <a:gd name="adj" fmla="val 13952093"/>
            </a:avLst>
          </a:prstGeom>
          <a:solidFill>
            <a:srgbClr val="3371A5"/>
          </a:solidFill>
        </p:spPr>
      </p:sp>
      <p:pic>
        <p:nvPicPr>
          <p:cNvPr id="21" name="Image 2" descr="preencoded.png"/>
          <p:cNvPicPr>
            <a:picLocks noChangeAspect="1"/>
          </p:cNvPicPr>
          <p:nvPr/>
        </p:nvPicPr>
        <p:blipFill>
          <a:blip r:embed="rId2">
            <a:extLst>
              <a:ext uri="{96DAC541-7B7A-43D3-8B79-37D633B846F1}">
                <asvg:svgBlip xmlns:asvg="http://schemas.microsoft.com/office/drawing/2016/SVG/main" r:embed="rId5"/>
              </a:ext>
            </a:extLst>
          </a:blip>
          <a:stretch>
            <a:fillRect/>
          </a:stretch>
        </p:blipFill>
        <p:spPr>
          <a:xfrm>
            <a:off x="958652" y="4461470"/>
            <a:ext cx="294799" cy="294799"/>
          </a:xfrm>
          <a:prstGeom prst="rect">
            <a:avLst/>
          </a:prstGeom>
        </p:spPr>
      </p:pic>
      <p:sp>
        <p:nvSpPr>
          <p:cNvPr id="22" name="Text 11"/>
          <p:cNvSpPr/>
          <p:nvPr/>
        </p:nvSpPr>
        <p:spPr>
          <a:xfrm>
            <a:off x="764421" y="5133935"/>
            <a:ext cx="4352211" cy="321231"/>
          </a:xfrm>
          <a:prstGeom prst="rect">
            <a:avLst/>
          </a:prstGeom>
          <a:noFill/>
        </p:spPr>
        <p:txBody>
          <a:bodyPr wrap="none" lIns="0" tIns="0" rIns="0" bIns="0" rtlCol="0" anchor="t"/>
          <a:p>
            <a:pPr marL="0" indent="0" algn="l">
              <a:lnSpc>
                <a:spcPts val="2500"/>
              </a:lnSpc>
              <a:buNone/>
            </a:pPr>
            <a:r>
              <a:rPr lang="en-US" sz="2000" dirty="0">
                <a:solidFill>
                  <a:srgbClr val="2B3541"/>
                </a:solidFill>
                <a:latin typeface="Times New Roman" panose="02020603050405020304" charset="0"/>
                <a:ea typeface="Funnel Display" pitchFamily="34" charset="-122"/>
                <a:cs typeface="Times New Roman" panose="02020603050405020304" charset="0"/>
              </a:rPr>
              <a:t>East Prosperity Gate (Donghuamen)</a:t>
            </a:r>
            <a:endParaRPr lang="en-US" sz="2000" dirty="0">
              <a:latin typeface="Times New Roman" panose="02020603050405020304" charset="0"/>
              <a:cs typeface="Times New Roman" panose="02020603050405020304" charset="0"/>
            </a:endParaRPr>
          </a:p>
        </p:txBody>
      </p:sp>
      <p:sp>
        <p:nvSpPr>
          <p:cNvPr id="23" name="Text 12"/>
          <p:cNvSpPr/>
          <p:nvPr/>
        </p:nvSpPr>
        <p:spPr>
          <a:xfrm>
            <a:off x="764421" y="5568355"/>
            <a:ext cx="5989558" cy="349568"/>
          </a:xfrm>
          <a:prstGeom prst="rect">
            <a:avLst/>
          </a:prstGeom>
          <a:noFill/>
        </p:spPr>
        <p:txBody>
          <a:bodyPr wrap="none" lIns="0" tIns="0" rIns="0" bIns="0" rtlCol="0" anchor="t"/>
          <a:p>
            <a:pPr marL="0" indent="0" algn="l">
              <a:lnSpc>
                <a:spcPts val="2750"/>
              </a:lnSpc>
              <a:buNone/>
            </a:pPr>
            <a:r>
              <a:rPr lang="en-US" sz="1700" dirty="0">
                <a:solidFill>
                  <a:srgbClr val="2B3541"/>
                </a:solidFill>
                <a:latin typeface="Times New Roman" panose="02020603050405020304" charset="0"/>
                <a:ea typeface="Funnel Sans" pitchFamily="34" charset="-122"/>
                <a:cs typeface="Times New Roman" panose="02020603050405020304" charset="0"/>
              </a:rPr>
              <a:t>The eastern gate, responsible for daily palace operations.</a:t>
            </a:r>
            <a:endParaRPr lang="en-US" sz="1700" dirty="0">
              <a:latin typeface="Times New Roman" panose="02020603050405020304" charset="0"/>
              <a:cs typeface="Times New Roman" panose="02020603050405020304" charset="0"/>
            </a:endParaRPr>
          </a:p>
        </p:txBody>
      </p:sp>
      <p:sp>
        <p:nvSpPr>
          <p:cNvPr id="24" name="Shape 13"/>
          <p:cNvSpPr/>
          <p:nvPr/>
        </p:nvSpPr>
        <p:spPr>
          <a:xfrm>
            <a:off x="6236335" y="4168140"/>
            <a:ext cx="5765165" cy="2127250"/>
          </a:xfrm>
          <a:prstGeom prst="roundRect">
            <a:avLst>
              <a:gd name="adj" fmla="val 4313"/>
            </a:avLst>
          </a:prstGeom>
          <a:solidFill>
            <a:srgbClr val="FAF5EB"/>
          </a:solidFill>
          <a:ln w="7620">
            <a:solidFill>
              <a:srgbClr val="D5CDBE"/>
            </a:solidFill>
            <a:prstDash val="solid"/>
          </a:ln>
        </p:spPr>
      </p:sp>
      <p:sp>
        <p:nvSpPr>
          <p:cNvPr id="25" name="Shape 14"/>
          <p:cNvSpPr/>
          <p:nvPr/>
        </p:nvSpPr>
        <p:spPr>
          <a:xfrm>
            <a:off x="6768981" y="4365665"/>
            <a:ext cx="655320" cy="655320"/>
          </a:xfrm>
          <a:prstGeom prst="roundRect">
            <a:avLst>
              <a:gd name="adj" fmla="val 13952093"/>
            </a:avLst>
          </a:prstGeom>
          <a:solidFill>
            <a:srgbClr val="3371A5"/>
          </a:solidFill>
        </p:spPr>
      </p:sp>
      <p:pic>
        <p:nvPicPr>
          <p:cNvPr id="26" name="Image 3" descr="preencoded.png"/>
          <p:cNvPicPr>
            <a:picLocks noChangeAspect="1"/>
          </p:cNvPicPr>
          <p:nvPr/>
        </p:nvPicPr>
        <p:blipFill>
          <a:blip r:embed="rId2">
            <a:extLst>
              <a:ext uri="{96DAC541-7B7A-43D3-8B79-37D633B846F1}">
                <asvg:svgBlip xmlns:asvg="http://schemas.microsoft.com/office/drawing/2016/SVG/main" r:embed="rId6"/>
              </a:ext>
            </a:extLst>
          </a:blip>
          <a:stretch>
            <a:fillRect/>
          </a:stretch>
        </p:blipFill>
        <p:spPr>
          <a:xfrm>
            <a:off x="6979722" y="4574500"/>
            <a:ext cx="294799" cy="294799"/>
          </a:xfrm>
          <a:prstGeom prst="rect">
            <a:avLst/>
          </a:prstGeom>
        </p:spPr>
      </p:pic>
      <p:sp>
        <p:nvSpPr>
          <p:cNvPr id="27" name="Text 15"/>
          <p:cNvSpPr/>
          <p:nvPr/>
        </p:nvSpPr>
        <p:spPr>
          <a:xfrm>
            <a:off x="6688971" y="5133935"/>
            <a:ext cx="3992880" cy="321231"/>
          </a:xfrm>
          <a:prstGeom prst="rect">
            <a:avLst/>
          </a:prstGeom>
          <a:noFill/>
        </p:spPr>
        <p:txBody>
          <a:bodyPr wrap="none" lIns="0" tIns="0" rIns="0" bIns="0" rtlCol="0" anchor="t"/>
          <a:p>
            <a:pPr marL="0" indent="0" algn="l">
              <a:lnSpc>
                <a:spcPts val="2500"/>
              </a:lnSpc>
              <a:buNone/>
            </a:pPr>
            <a:r>
              <a:rPr lang="en-US" sz="2000" dirty="0">
                <a:solidFill>
                  <a:srgbClr val="2B3541"/>
                </a:solidFill>
                <a:latin typeface="Times New Roman" panose="02020603050405020304" charset="0"/>
                <a:ea typeface="Funnel Display" pitchFamily="34" charset="-122"/>
                <a:cs typeface="Times New Roman" panose="02020603050405020304" charset="0"/>
              </a:rPr>
              <a:t>West Prosperity Gate (Xihuamen)</a:t>
            </a:r>
            <a:endParaRPr lang="en-US" sz="2000" dirty="0">
              <a:latin typeface="Times New Roman" panose="02020603050405020304" charset="0"/>
              <a:cs typeface="Times New Roman" panose="02020603050405020304" charset="0"/>
            </a:endParaRPr>
          </a:p>
        </p:txBody>
      </p:sp>
      <p:sp>
        <p:nvSpPr>
          <p:cNvPr id="28" name="Text 16"/>
          <p:cNvSpPr/>
          <p:nvPr/>
        </p:nvSpPr>
        <p:spPr>
          <a:xfrm>
            <a:off x="6688971" y="5720120"/>
            <a:ext cx="5989558" cy="349568"/>
          </a:xfrm>
          <a:prstGeom prst="rect">
            <a:avLst/>
          </a:prstGeom>
          <a:noFill/>
        </p:spPr>
        <p:txBody>
          <a:bodyPr wrap="none" lIns="0" tIns="0" rIns="0" bIns="0" rtlCol="0" anchor="t"/>
          <a:p>
            <a:pPr marL="0" indent="0" algn="l">
              <a:lnSpc>
                <a:spcPts val="2750"/>
              </a:lnSpc>
              <a:buNone/>
            </a:pPr>
            <a:r>
              <a:rPr lang="en-US" sz="1700" dirty="0">
                <a:solidFill>
                  <a:srgbClr val="2B3541"/>
                </a:solidFill>
                <a:latin typeface="Times New Roman" panose="02020603050405020304" charset="0"/>
                <a:ea typeface="Funnel Sans" pitchFamily="34" charset="-122"/>
                <a:cs typeface="Times New Roman" panose="02020603050405020304" charset="0"/>
              </a:rPr>
              <a:t>The western gate, used for administrative affairs.</a:t>
            </a:r>
            <a:endParaRPr lang="en-US" sz="1700" dirty="0">
              <a:latin typeface="Times New Roman" panose="02020603050405020304" charset="0"/>
              <a:cs typeface="Times New Roman" panose="02020603050405020304" charset="0"/>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lum bright="70000" contrast="-70000"/>
          </a:blip>
          <a:stretch>
            <a:fillRect/>
          </a:stretch>
        </p:blipFill>
        <p:spPr>
          <a:xfrm>
            <a:off x="3737483" y="833592"/>
            <a:ext cx="4717032" cy="2779547"/>
          </a:xfrm>
          <a:prstGeom prst="rect">
            <a:avLst/>
          </a:prstGeom>
        </p:spPr>
      </p:pic>
      <p:pic>
        <p:nvPicPr>
          <p:cNvPr id="11" name="图片 10"/>
          <p:cNvPicPr>
            <a:picLocks noChangeAspect="1"/>
          </p:cNvPicPr>
          <p:nvPr/>
        </p:nvPicPr>
        <p:blipFill>
          <a:blip r:embed="rId2" cstate="email">
            <a:duotone>
              <a:prstClr val="black"/>
              <a:srgbClr val="D9C3A5">
                <a:tint val="50000"/>
                <a:satMod val="180000"/>
              </a:srgbClr>
            </a:duotone>
          </a:blip>
          <a:stretch>
            <a:fillRect/>
          </a:stretch>
        </p:blipFill>
        <p:spPr>
          <a:xfrm>
            <a:off x="2585330" y="930530"/>
            <a:ext cx="1602669" cy="600786"/>
          </a:xfrm>
          <a:prstGeom prst="rect">
            <a:avLst/>
          </a:prstGeom>
        </p:spPr>
      </p:pic>
      <p:grpSp>
        <p:nvGrpSpPr>
          <p:cNvPr id="28" name="组合 27"/>
          <p:cNvGrpSpPr/>
          <p:nvPr/>
        </p:nvGrpSpPr>
        <p:grpSpPr>
          <a:xfrm>
            <a:off x="3386666" y="3572939"/>
            <a:ext cx="5418667" cy="1202267"/>
            <a:chOff x="3386666" y="3572939"/>
            <a:chExt cx="5418667" cy="1202267"/>
          </a:xfrm>
        </p:grpSpPr>
        <p:sp>
          <p:nvSpPr>
            <p:cNvPr id="12" name="矩形: 圆角 11"/>
            <p:cNvSpPr/>
            <p:nvPr/>
          </p:nvSpPr>
          <p:spPr>
            <a:xfrm>
              <a:off x="3386666" y="3572939"/>
              <a:ext cx="5418667" cy="1202267"/>
            </a:xfrm>
            <a:prstGeom prst="roundRect">
              <a:avLst>
                <a:gd name="adj" fmla="val 50000"/>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a:spLocks noChangeAspect="1"/>
            </p:cNvSpPr>
            <p:nvPr/>
          </p:nvSpPr>
          <p:spPr>
            <a:xfrm>
              <a:off x="3443754" y="3613139"/>
              <a:ext cx="5304490" cy="1121867"/>
            </a:xfrm>
            <a:prstGeom prst="roundRect">
              <a:avLst>
                <a:gd name="adj" fmla="val 50000"/>
              </a:avLst>
            </a:prstGeom>
            <a:noFill/>
            <a:ln>
              <a:solidFill>
                <a:srgbClr val="B0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p:nvSpPr>
        <p:spPr>
          <a:xfrm>
            <a:off x="3990934" y="3724705"/>
            <a:ext cx="3390903" cy="830997"/>
          </a:xfrm>
          <a:prstGeom prst="rect">
            <a:avLst/>
          </a:prstGeom>
          <a:noFill/>
        </p:spPr>
        <p:txBody>
          <a:bodyPr wrap="square" rtlCol="0">
            <a:spAutoFit/>
          </a:bodyPr>
          <a:lstStyle/>
          <a:p>
            <a:pPr algn="dist"/>
            <a:r>
              <a:rPr lang="zh-CN" altLang="en-US" sz="4800" b="1" dirty="0">
                <a:solidFill>
                  <a:srgbClr val="86181D"/>
                </a:solidFill>
                <a:latin typeface="方正姚体" panose="02010601030101010101" pitchFamily="2" charset="-122"/>
                <a:ea typeface="方正姚体" panose="02010601030101010101" pitchFamily="2" charset="-122"/>
              </a:rPr>
              <a:t>外廷建筑</a:t>
            </a:r>
            <a:endParaRPr lang="zh-CN" altLang="en-US" sz="4800" b="1" dirty="0">
              <a:solidFill>
                <a:srgbClr val="86181D"/>
              </a:solidFill>
              <a:latin typeface="方正姚体" panose="02010601030101010101" pitchFamily="2" charset="-122"/>
              <a:ea typeface="方正姚体" panose="02010601030101010101" pitchFamily="2" charset="-122"/>
            </a:endParaRPr>
          </a:p>
        </p:txBody>
      </p:sp>
      <p:grpSp>
        <p:nvGrpSpPr>
          <p:cNvPr id="31" name="组合 30"/>
          <p:cNvGrpSpPr/>
          <p:nvPr/>
        </p:nvGrpSpPr>
        <p:grpSpPr>
          <a:xfrm>
            <a:off x="5726000" y="4735006"/>
            <a:ext cx="740000" cy="1781795"/>
            <a:chOff x="5726000" y="4735006"/>
            <a:chExt cx="740000" cy="1781795"/>
          </a:xfrm>
        </p:grpSpPr>
        <p:grpSp>
          <p:nvGrpSpPr>
            <p:cNvPr id="21" name="组合 20"/>
            <p:cNvGrpSpPr>
              <a:grpSpLocks noChangeAspect="1"/>
            </p:cNvGrpSpPr>
            <p:nvPr/>
          </p:nvGrpSpPr>
          <p:grpSpPr>
            <a:xfrm>
              <a:off x="5726000" y="5776801"/>
              <a:ext cx="740000" cy="740000"/>
              <a:chOff x="3715024" y="5545667"/>
              <a:chExt cx="972000" cy="972000"/>
            </a:xfrm>
          </p:grpSpPr>
          <p:sp>
            <p:nvSpPr>
              <p:cNvPr id="20" name="椭圆 19"/>
              <p:cNvSpPr/>
              <p:nvPr/>
            </p:nvSpPr>
            <p:spPr>
              <a:xfrm>
                <a:off x="3715024" y="5545667"/>
                <a:ext cx="972000" cy="972000"/>
              </a:xfrm>
              <a:prstGeom prst="ellipse">
                <a:avLst/>
              </a:prstGeom>
              <a:solidFill>
                <a:schemeClr val="bg1"/>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3" cstate="email"/>
              <a:stretch>
                <a:fillRect/>
              </a:stretch>
            </p:blipFill>
            <p:spPr>
              <a:xfrm>
                <a:off x="3870201" y="5704114"/>
                <a:ext cx="695515" cy="739776"/>
              </a:xfrm>
              <a:prstGeom prst="rect">
                <a:avLst/>
              </a:prstGeom>
            </p:spPr>
          </p:pic>
        </p:grpSp>
        <p:cxnSp>
          <p:nvCxnSpPr>
            <p:cNvPr id="23" name="直接连接符 22"/>
            <p:cNvCxnSpPr>
              <a:stCxn id="14" idx="2"/>
              <a:endCxn id="20" idx="0"/>
            </p:cNvCxnSpPr>
            <p:nvPr/>
          </p:nvCxnSpPr>
          <p:spPr>
            <a:xfrm>
              <a:off x="6095999" y="4735006"/>
              <a:ext cx="1" cy="1041795"/>
            </a:xfrm>
            <a:prstGeom prst="line">
              <a:avLst/>
            </a:prstGeom>
            <a:ln w="12700">
              <a:solidFill>
                <a:srgbClr val="C5A37E"/>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a:blip r:embed="rId4" cstate="email"/>
          <a:stretch>
            <a:fillRect/>
          </a:stretch>
        </p:blipFill>
        <p:spPr>
          <a:xfrm>
            <a:off x="7399925" y="4705695"/>
            <a:ext cx="2252020" cy="693024"/>
          </a:xfrm>
          <a:prstGeom prst="rect">
            <a:avLst/>
          </a:prstGeom>
        </p:spPr>
      </p:pic>
      <p:pic>
        <p:nvPicPr>
          <p:cNvPr id="27" name="图片 26"/>
          <p:cNvPicPr>
            <a:picLocks noChangeAspect="1"/>
          </p:cNvPicPr>
          <p:nvPr/>
        </p:nvPicPr>
        <p:blipFill>
          <a:blip r:embed="rId5" cstate="email"/>
          <a:stretch>
            <a:fillRect/>
          </a:stretch>
        </p:blipFill>
        <p:spPr>
          <a:xfrm>
            <a:off x="9068083" y="1994153"/>
            <a:ext cx="1525752" cy="400601"/>
          </a:xfrm>
          <a:prstGeom prst="rect">
            <a:avLst/>
          </a:prstGeom>
        </p:spPr>
      </p:pic>
      <p:pic>
        <p:nvPicPr>
          <p:cNvPr id="29" name="图片 28"/>
          <p:cNvPicPr>
            <a:picLocks noChangeAspect="1"/>
          </p:cNvPicPr>
          <p:nvPr/>
        </p:nvPicPr>
        <p:blipFill>
          <a:blip r:embed="rId6" cstate="email"/>
          <a:stretch>
            <a:fillRect/>
          </a:stretch>
        </p:blipFill>
        <p:spPr>
          <a:xfrm>
            <a:off x="1659552" y="4600688"/>
            <a:ext cx="1314909" cy="345242"/>
          </a:xfrm>
          <a:prstGeom prst="rect">
            <a:avLst/>
          </a:prstGeom>
        </p:spPr>
      </p:pic>
      <p:grpSp>
        <p:nvGrpSpPr>
          <p:cNvPr id="30" name="组合 29"/>
          <p:cNvGrpSpPr/>
          <p:nvPr/>
        </p:nvGrpSpPr>
        <p:grpSpPr>
          <a:xfrm>
            <a:off x="7587085" y="4009504"/>
            <a:ext cx="286264" cy="360000"/>
            <a:chOff x="7587085" y="4009504"/>
            <a:chExt cx="286264" cy="360000"/>
          </a:xfrm>
        </p:grpSpPr>
        <p:sp>
          <p:nvSpPr>
            <p:cNvPr id="13" name="箭头: V 形 12"/>
            <p:cNvSpPr/>
            <p:nvPr/>
          </p:nvSpPr>
          <p:spPr>
            <a:xfrm>
              <a:off x="7587085"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箭头: V 形 16"/>
            <p:cNvSpPr/>
            <p:nvPr/>
          </p:nvSpPr>
          <p:spPr>
            <a:xfrm>
              <a:off x="7684450" y="4009504"/>
              <a:ext cx="188899" cy="360000"/>
            </a:xfrm>
            <a:prstGeom prst="chevron">
              <a:avLst>
                <a:gd name="adj" fmla="val 87143"/>
              </a:avLst>
            </a:prstGeom>
            <a:solidFill>
              <a:srgbClr val="6F5233"/>
            </a:solidFill>
            <a:ln>
              <a:solidFill>
                <a:srgbClr val="6F5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外廷建筑</a:t>
            </a:r>
            <a:endParaRPr lang="zh-CN" altLang="en-US" sz="3200" b="1" dirty="0">
              <a:solidFill>
                <a:schemeClr val="bg1"/>
              </a:solidFill>
              <a:latin typeface="方正姚体" panose="02010601030101010101" pitchFamily="2" charset="-122"/>
              <a:ea typeface="方正姚体" panose="02010601030101010101" pitchFamily="2" charset="-122"/>
            </a:endParaRPr>
          </a:p>
        </p:txBody>
      </p:sp>
      <p:sp>
        <p:nvSpPr>
          <p:cNvPr id="20" name="矩形 19"/>
          <p:cNvSpPr/>
          <p:nvPr/>
        </p:nvSpPr>
        <p:spPr>
          <a:xfrm>
            <a:off x="4891001" y="3299865"/>
            <a:ext cx="5869331" cy="1168400"/>
          </a:xfrm>
          <a:prstGeom prst="rect">
            <a:avLst/>
          </a:prstGeom>
        </p:spPr>
        <p:txBody>
          <a:bodyPr wrap="square">
            <a:spAutoFit/>
          </a:bodyPr>
          <a:lstStyle/>
          <a:p>
            <a:pPr marL="0" indent="0" algn="l">
              <a:lnSpc>
                <a:spcPts val="2800"/>
              </a:lnSpc>
              <a:buNone/>
            </a:pPr>
            <a:r>
              <a:rPr lang="en-US" sz="1400" dirty="0">
                <a:solidFill>
                  <a:schemeClr val="bg1"/>
                </a:solidFill>
                <a:latin typeface="Times New Roman" panose="02020603050405020304" charset="0"/>
                <a:ea typeface="Funnel Sans" pitchFamily="34" charset="-122"/>
                <a:cs typeface="Times New Roman" panose="02020603050405020304" charset="0"/>
                <a:sym typeface="+mn-ea"/>
              </a:rPr>
              <a:t>The Outer Court was the ceremonial heart of the Chinese Empire, where the emperor exercised supreme authority through grand ceremonies and state affairs.</a:t>
            </a:r>
            <a:endParaRPr lang="en-US" altLang="en-US" sz="1400" dirty="0">
              <a:solidFill>
                <a:schemeClr val="bg1"/>
              </a:solidFill>
              <a:latin typeface="Times New Roman" panose="02020603050405020304" charset="0"/>
              <a:ea typeface="Funnel Sans" pitchFamily="34" charset="-122"/>
              <a:cs typeface="Times New Roman" panose="02020603050405020304" charset="0"/>
              <a:sym typeface="+mn-ea"/>
            </a:endParaRPr>
          </a:p>
        </p:txBody>
      </p:sp>
      <p:grpSp>
        <p:nvGrpSpPr>
          <p:cNvPr id="23" name="组合 22"/>
          <p:cNvGrpSpPr/>
          <p:nvPr/>
        </p:nvGrpSpPr>
        <p:grpSpPr>
          <a:xfrm>
            <a:off x="1542407" y="1465176"/>
            <a:ext cx="2722548" cy="4688002"/>
            <a:chOff x="996613" y="1403393"/>
            <a:chExt cx="2722548" cy="4688002"/>
          </a:xfrm>
        </p:grpSpPr>
        <p:sp>
          <p:nvSpPr>
            <p:cNvPr id="8" name="矩形 7"/>
            <p:cNvSpPr/>
            <p:nvPr/>
          </p:nvSpPr>
          <p:spPr>
            <a:xfrm>
              <a:off x="1011290" y="1754618"/>
              <a:ext cx="2622087" cy="3699989"/>
            </a:xfrm>
            <a:prstGeom prst="rect">
              <a:avLst/>
            </a:prstGeom>
            <a:no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97074" y="1834346"/>
              <a:ext cx="2622087" cy="3699989"/>
            </a:xfrm>
            <a:prstGeom prst="rect">
              <a:avLst/>
            </a:prstGeom>
            <a:no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12662" y="3459547"/>
              <a:ext cx="1359971" cy="276999"/>
            </a:xfrm>
            <a:prstGeom prst="rect">
              <a:avLst/>
            </a:prstGeom>
            <a:noFill/>
          </p:spPr>
          <p:txBody>
            <a:bodyPr wrap="square" rtlCol="0">
              <a:spAutoFit/>
            </a:bodyPr>
            <a:lstStyle/>
            <a:p>
              <a:pPr algn="ctr"/>
              <a:r>
                <a:rPr lang="zh-CN" altLang="en-US" sz="1200" dirty="0">
                  <a:solidFill>
                    <a:schemeClr val="bg1"/>
                  </a:solidFill>
                  <a:latin typeface="方正姚体" panose="02010601030101010101" pitchFamily="2" charset="-122"/>
                  <a:ea typeface="方正姚体" panose="02010601030101010101" pitchFamily="2" charset="-122"/>
                </a:rPr>
                <a:t>雕栏玉砌应犹在</a:t>
              </a:r>
              <a:endParaRPr lang="zh-CN" altLang="en-US" sz="1200" dirty="0">
                <a:solidFill>
                  <a:schemeClr val="bg1"/>
                </a:solidFill>
                <a:latin typeface="方正姚体" panose="02010601030101010101" pitchFamily="2" charset="-122"/>
                <a:ea typeface="方正姚体" panose="02010601030101010101" pitchFamily="2" charset="-122"/>
              </a:endParaRPr>
            </a:p>
          </p:txBody>
        </p:sp>
        <p:sp>
          <p:nvSpPr>
            <p:cNvPr id="18" name="矩形 17"/>
            <p:cNvSpPr/>
            <p:nvPr/>
          </p:nvSpPr>
          <p:spPr>
            <a:xfrm>
              <a:off x="2678034" y="3854823"/>
              <a:ext cx="319262" cy="2236572"/>
            </a:xfrm>
            <a:prstGeom prst="rect">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方正姚体" panose="02010601030101010101" pitchFamily="2" charset="-122"/>
                  <a:ea typeface="方正姚体" panose="02010601030101010101" pitchFamily="2" charset="-122"/>
                </a:rPr>
                <a:t>香径小船通，菱歌绕故宫。</a:t>
              </a:r>
              <a:endParaRPr lang="zh-CN" altLang="en-US" sz="1200" dirty="0">
                <a:solidFill>
                  <a:schemeClr val="bg1"/>
                </a:solidFill>
                <a:latin typeface="方正姚体" panose="02010601030101010101" pitchFamily="2" charset="-122"/>
                <a:ea typeface="方正姚体" panose="02010601030101010101" pitchFamily="2" charset="-122"/>
              </a:endParaRPr>
            </a:p>
          </p:txBody>
        </p:sp>
        <p:sp>
          <p:nvSpPr>
            <p:cNvPr id="21" name="文本框 20"/>
            <p:cNvSpPr txBox="1"/>
            <p:nvPr/>
          </p:nvSpPr>
          <p:spPr>
            <a:xfrm>
              <a:off x="996613" y="3398453"/>
              <a:ext cx="1841052" cy="1862048"/>
            </a:xfrm>
            <a:prstGeom prst="rect">
              <a:avLst/>
            </a:prstGeom>
            <a:noFill/>
          </p:spPr>
          <p:txBody>
            <a:bodyPr wrap="square" rtlCol="0">
              <a:spAutoFit/>
            </a:bodyPr>
            <a:lstStyle/>
            <a:p>
              <a:r>
                <a:rPr lang="zh-CN" altLang="en-US" sz="11500" b="1" dirty="0">
                  <a:solidFill>
                    <a:schemeClr val="bg1"/>
                  </a:solidFill>
                  <a:latin typeface="方正舒体" panose="02010601030101010101" pitchFamily="2" charset="-122"/>
                  <a:ea typeface="方正舒体" panose="02010601030101010101" pitchFamily="2" charset="-122"/>
                </a:rPr>
                <a:t>廷</a:t>
              </a:r>
              <a:endParaRPr lang="zh-CN" altLang="en-US" sz="11500" b="1" dirty="0">
                <a:solidFill>
                  <a:schemeClr val="bg1"/>
                </a:solidFill>
                <a:latin typeface="方正舒体" panose="02010601030101010101" pitchFamily="2" charset="-122"/>
                <a:ea typeface="方正舒体" panose="02010601030101010101" pitchFamily="2" charset="-122"/>
              </a:endParaRPr>
            </a:p>
          </p:txBody>
        </p:sp>
        <p:sp>
          <p:nvSpPr>
            <p:cNvPr id="22" name="文本框 21"/>
            <p:cNvSpPr txBox="1"/>
            <p:nvPr/>
          </p:nvSpPr>
          <p:spPr>
            <a:xfrm>
              <a:off x="1729441" y="1403393"/>
              <a:ext cx="1841052" cy="2215991"/>
            </a:xfrm>
            <a:prstGeom prst="rect">
              <a:avLst/>
            </a:prstGeom>
            <a:noFill/>
          </p:spPr>
          <p:txBody>
            <a:bodyPr wrap="square" rtlCol="0">
              <a:spAutoFit/>
            </a:bodyPr>
            <a:lstStyle/>
            <a:p>
              <a:r>
                <a:rPr lang="zh-CN" altLang="en-US" sz="13800" b="1" dirty="0">
                  <a:solidFill>
                    <a:schemeClr val="bg1"/>
                  </a:solidFill>
                  <a:latin typeface="方正舒体" panose="02010601030101010101" pitchFamily="2" charset="-122"/>
                  <a:ea typeface="方正舒体" panose="02010601030101010101" pitchFamily="2" charset="-122"/>
                </a:rPr>
                <a:t>外</a:t>
              </a:r>
              <a:endParaRPr lang="zh-CN" altLang="en-US" sz="13800" b="1" dirty="0">
                <a:solidFill>
                  <a:schemeClr val="bg1"/>
                </a:solidFill>
                <a:latin typeface="方正舒体" panose="02010601030101010101" pitchFamily="2" charset="-122"/>
                <a:ea typeface="方正舒体" panose="02010601030101010101" pitchFamily="2" charset="-122"/>
              </a:endParaRPr>
            </a:p>
          </p:txBody>
        </p:sp>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外廷建筑</a:t>
            </a:r>
            <a:endParaRPr lang="zh-CN" altLang="en-US" sz="3200" b="1" dirty="0">
              <a:solidFill>
                <a:schemeClr val="bg1"/>
              </a:solidFill>
              <a:latin typeface="方正姚体" panose="02010601030101010101" pitchFamily="2" charset="-122"/>
              <a:ea typeface="方正姚体" panose="02010601030101010101" pitchFamily="2" charset="-122"/>
            </a:endParaRPr>
          </a:p>
        </p:txBody>
      </p:sp>
      <p:grpSp>
        <p:nvGrpSpPr>
          <p:cNvPr id="14" name="组合 13"/>
          <p:cNvGrpSpPr/>
          <p:nvPr/>
        </p:nvGrpSpPr>
        <p:grpSpPr>
          <a:xfrm>
            <a:off x="1493517" y="1154748"/>
            <a:ext cx="9204965" cy="4504769"/>
            <a:chOff x="1423073" y="1160803"/>
            <a:chExt cx="9204965" cy="4504769"/>
          </a:xfrm>
        </p:grpSpPr>
        <p:cxnSp>
          <p:nvCxnSpPr>
            <p:cNvPr id="8" name="直接连接符 7"/>
            <p:cNvCxnSpPr/>
            <p:nvPr/>
          </p:nvCxnSpPr>
          <p:spPr>
            <a:xfrm>
              <a:off x="1423073" y="1719799"/>
              <a:ext cx="0" cy="18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475228" y="1847975"/>
              <a:ext cx="0" cy="288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005505" y="1160803"/>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太</a:t>
              </a:r>
              <a:endParaRPr lang="zh-CN" altLang="en-US" sz="13800" dirty="0">
                <a:latin typeface="方正舒体" panose="02010601030101010101" pitchFamily="2" charset="-122"/>
                <a:ea typeface="方正舒体" panose="02010601030101010101" pitchFamily="2" charset="-122"/>
              </a:endParaRPr>
            </a:p>
          </p:txBody>
        </p:sp>
        <p:sp>
          <p:nvSpPr>
            <p:cNvPr id="11" name="矩形 10"/>
            <p:cNvSpPr/>
            <p:nvPr/>
          </p:nvSpPr>
          <p:spPr>
            <a:xfrm>
              <a:off x="7703869" y="2559364"/>
              <a:ext cx="1661993" cy="1323439"/>
            </a:xfrm>
            <a:prstGeom prst="rect">
              <a:avLst/>
            </a:prstGeom>
          </p:spPr>
          <p:txBody>
            <a:bodyPr vert="eaVert" wrap="none">
              <a:spAutoFit/>
            </a:bodyPr>
            <a:lstStyle/>
            <a:p>
              <a:r>
                <a:rPr lang="zh-CN" altLang="en-US" sz="9600" dirty="0">
                  <a:solidFill>
                    <a:schemeClr val="bg1"/>
                  </a:solidFill>
                  <a:latin typeface="方正舒体" panose="02010601030101010101" pitchFamily="2" charset="-122"/>
                  <a:ea typeface="方正舒体" panose="02010601030101010101" pitchFamily="2" charset="-122"/>
                </a:rPr>
                <a:t>和</a:t>
              </a:r>
              <a:endParaRPr lang="zh-CN" altLang="en-US" sz="9600" dirty="0">
                <a:latin typeface="方正舒体" panose="02010601030101010101" pitchFamily="2" charset="-122"/>
                <a:ea typeface="方正舒体" panose="02010601030101010101" pitchFamily="2" charset="-122"/>
              </a:endParaRPr>
            </a:p>
          </p:txBody>
        </p:sp>
        <p:sp>
          <p:nvSpPr>
            <p:cNvPr id="12" name="矩形 11"/>
            <p:cNvSpPr/>
            <p:nvPr/>
          </p:nvSpPr>
          <p:spPr>
            <a:xfrm>
              <a:off x="8319714" y="2971784"/>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殿</a:t>
              </a:r>
              <a:endParaRPr lang="zh-CN" altLang="en-US" sz="13800" dirty="0">
                <a:latin typeface="方正舒体" panose="02010601030101010101" pitchFamily="2" charset="-122"/>
                <a:ea typeface="方正舒体" panose="02010601030101010101" pitchFamily="2" charset="-122"/>
              </a:endParaRPr>
            </a:p>
          </p:txBody>
        </p:sp>
        <p:sp>
          <p:nvSpPr>
            <p:cNvPr id="13" name="矩形: 剪去对角 12"/>
            <p:cNvSpPr/>
            <p:nvPr/>
          </p:nvSpPr>
          <p:spPr>
            <a:xfrm>
              <a:off x="7641395" y="3429000"/>
              <a:ext cx="319262" cy="2236572"/>
            </a:xfrm>
            <a:prstGeom prst="snip2DiagRect">
              <a:avLst>
                <a:gd name="adj1" fmla="val 0"/>
                <a:gd name="adj2" fmla="val 29944"/>
              </a:avLst>
            </a:prstGeom>
            <a:solidFill>
              <a:srgbClr val="C5A37E"/>
            </a:solidFill>
            <a:ln>
              <a:solidFill>
                <a:srgbClr val="C5A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方正姚体" panose="02010601030101010101" pitchFamily="2" charset="-122"/>
                  <a:ea typeface="方正姚体" panose="02010601030101010101" pitchFamily="2" charset="-122"/>
                </a:rPr>
                <a:t>荷叶桥边雨，芦花海上风。</a:t>
              </a:r>
              <a:endParaRPr lang="zh-CN" altLang="en-US" sz="1200" dirty="0">
                <a:solidFill>
                  <a:schemeClr val="bg1"/>
                </a:solidFill>
                <a:latin typeface="方正姚体" panose="02010601030101010101" pitchFamily="2" charset="-122"/>
                <a:ea typeface="方正姚体" panose="02010601030101010101" pitchFamily="2" charset="-122"/>
              </a:endParaRPr>
            </a:p>
          </p:txBody>
        </p:sp>
      </p:grpSp>
      <p:sp>
        <p:nvSpPr>
          <p:cNvPr id="5" name="文本框 4"/>
          <p:cNvSpPr txBox="1"/>
          <p:nvPr/>
        </p:nvSpPr>
        <p:spPr>
          <a:xfrm>
            <a:off x="1777365" y="2049780"/>
            <a:ext cx="5615305" cy="2339975"/>
          </a:xfrm>
          <a:prstGeom prst="rect">
            <a:avLst/>
          </a:prstGeom>
          <a:noFill/>
        </p:spPr>
        <p:txBody>
          <a:bodyPr wrap="square" rtlCol="0" anchor="t">
            <a:noAutofit/>
          </a:bodyPr>
          <a:p>
            <a:pPr marL="0" indent="0" algn="l">
              <a:lnSpc>
                <a:spcPts val="2800"/>
              </a:lnSpc>
              <a:buNone/>
            </a:pPr>
            <a:r>
              <a:rPr lang="en-US" sz="2400" dirty="0">
                <a:solidFill>
                  <a:schemeClr val="bg1"/>
                </a:solidFill>
                <a:latin typeface="Times New Roman" panose="02020603050405020304" charset="0"/>
                <a:ea typeface="Funnel Sans" pitchFamily="34" charset="-122"/>
                <a:cs typeface="Times New Roman" panose="02020603050405020304" charset="0"/>
                <a:sym typeface="+mn-ea"/>
              </a:rPr>
              <a:t>          This magnificent hall was the venue for the emperor's major ceremonies, such as coronations, weddings, and birthday celebrations, symbolizing supreme imperial power.</a:t>
            </a:r>
            <a:endParaRPr lang="en-US" altLang="en-US" sz="2400" dirty="0">
              <a:solidFill>
                <a:schemeClr val="bg1"/>
              </a:solidFill>
              <a:latin typeface="Times New Roman" panose="02020603050405020304" charset="0"/>
              <a:ea typeface="Funnel Sans" pitchFamily="34" charset="-122"/>
              <a:cs typeface="Times New Roman" panose="02020603050405020304" charset="0"/>
              <a:sym typeface="+mn-ea"/>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57220" y="3036395"/>
            <a:ext cx="6060433" cy="2861310"/>
          </a:xfrm>
          <a:prstGeom prst="rect">
            <a:avLst/>
          </a:prstGeom>
        </p:spPr>
        <p:txBody>
          <a:bodyPr vert="horz" wrap="square">
            <a:spAutoFit/>
          </a:bodyPr>
          <a:lstStyle/>
          <a:p>
            <a:pPr algn="ctr">
              <a:lnSpc>
                <a:spcPct val="150000"/>
              </a:lnSpc>
            </a:pPr>
            <a:r>
              <a:rPr lang="en-US" sz="2400" dirty="0">
                <a:solidFill>
                  <a:schemeClr val="bg1"/>
                </a:solidFill>
                <a:latin typeface="Times New Roman" panose="02020603050405020304" charset="0"/>
                <a:ea typeface="Funnel Sans" pitchFamily="34" charset="-122"/>
                <a:cs typeface="Times New Roman" panose="02020603050405020304" charset="0"/>
                <a:sym typeface="+mn-ea"/>
              </a:rPr>
              <a:t>           Before presiding over grand ceremonies in the Hall of Supreme Harmony, the emperor would prepare and receive high-ranking officials here.</a:t>
            </a:r>
            <a:endParaRPr lang="en-US" sz="2400" dirty="0">
              <a:solidFill>
                <a:schemeClr val="bg1"/>
              </a:solidFill>
              <a:latin typeface="Times New Roman" panose="02020603050405020304" charset="0"/>
              <a:cs typeface="Times New Roman" panose="02020603050405020304" charset="0"/>
            </a:endParaRPr>
          </a:p>
          <a:p>
            <a:pPr algn="ctr">
              <a:lnSpc>
                <a:spcPct val="150000"/>
              </a:lnSpc>
            </a:pPr>
            <a:endParaRPr lang="en-US" altLang="en-US" sz="2400" dirty="0">
              <a:solidFill>
                <a:schemeClr val="bg1"/>
              </a:solidFill>
              <a:latin typeface="Times New Roman" panose="02020603050405020304" charset="0"/>
              <a:ea typeface="方正姚体" panose="02010601030101010101" pitchFamily="2" charset="-122"/>
              <a:cs typeface="Times New Roman" panose="02020603050405020304" charset="0"/>
            </a:endParaRPr>
          </a:p>
        </p:txBody>
      </p:sp>
      <p:sp>
        <p:nvSpPr>
          <p:cNvPr id="3" name="矩形 2"/>
          <p:cNvSpPr/>
          <p:nvPr/>
        </p:nvSpPr>
        <p:spPr>
          <a:xfrm>
            <a:off x="6588539" y="2134877"/>
            <a:ext cx="2597795" cy="399981"/>
          </a:xfrm>
          <a:prstGeom prst="rect">
            <a:avLst/>
          </a:prstGeom>
        </p:spPr>
        <p:txBody>
          <a:bodyPr wrap="square">
            <a:spAutoFit/>
          </a:bodyPr>
          <a:lstStyle/>
          <a:p>
            <a:pPr algn="dist">
              <a:lnSpc>
                <a:spcPct val="150000"/>
              </a:lnSpc>
              <a:spcBef>
                <a:spcPts val="600"/>
              </a:spcBef>
            </a:pPr>
            <a:r>
              <a:rPr lang="zh-CN" altLang="en-US" sz="1600" dirty="0">
                <a:solidFill>
                  <a:schemeClr val="bg1"/>
                </a:solidFill>
                <a:latin typeface="方正姚体" panose="02010601030101010101" pitchFamily="2" charset="-122"/>
                <a:ea typeface="方正姚体" panose="02010601030101010101" pitchFamily="2" charset="-122"/>
              </a:rPr>
              <a:t>黄琉璃瓦，鎏金宝顶</a:t>
            </a:r>
            <a:endParaRPr lang="zh-CN" altLang="en-US" sz="1600" dirty="0">
              <a:solidFill>
                <a:schemeClr val="bg1"/>
              </a:solidFill>
              <a:latin typeface="方正姚体" panose="02010601030101010101" pitchFamily="2" charset="-122"/>
              <a:ea typeface="方正姚体" panose="02010601030101010101" pitchFamily="2" charset="-122"/>
            </a:endParaRPr>
          </a:p>
        </p:txBody>
      </p:sp>
      <p:sp>
        <p:nvSpPr>
          <p:cNvPr id="4" name="文本框 3"/>
          <p:cNvSpPr txBox="1"/>
          <p:nvPr/>
        </p:nvSpPr>
        <p:spPr>
          <a:xfrm>
            <a:off x="5154099" y="504867"/>
            <a:ext cx="2494533" cy="584775"/>
          </a:xfrm>
          <a:prstGeom prst="rect">
            <a:avLst/>
          </a:prstGeom>
          <a:noFill/>
        </p:spPr>
        <p:txBody>
          <a:bodyPr wrap="square" rtlCol="0">
            <a:spAutoFit/>
          </a:bodyPr>
          <a:lstStyle/>
          <a:p>
            <a:pPr algn="dist"/>
            <a:r>
              <a:rPr lang="zh-CN" altLang="en-US" sz="3200" b="1" dirty="0">
                <a:solidFill>
                  <a:schemeClr val="bg1"/>
                </a:solidFill>
                <a:latin typeface="方正姚体" panose="02010601030101010101" pitchFamily="2" charset="-122"/>
                <a:ea typeface="方正姚体" panose="02010601030101010101" pitchFamily="2" charset="-122"/>
              </a:rPr>
              <a:t>外廷建筑</a:t>
            </a:r>
            <a:endParaRPr lang="zh-CN" altLang="en-US" sz="3200" b="1" dirty="0">
              <a:solidFill>
                <a:schemeClr val="bg1"/>
              </a:solidFill>
              <a:latin typeface="方正姚体" panose="02010601030101010101" pitchFamily="2" charset="-122"/>
              <a:ea typeface="方正姚体" panose="02010601030101010101" pitchFamily="2" charset="-122"/>
            </a:endParaRPr>
          </a:p>
        </p:txBody>
      </p:sp>
      <p:cxnSp>
        <p:nvCxnSpPr>
          <p:cNvPr id="15" name="直接连接符 14"/>
          <p:cNvCxnSpPr/>
          <p:nvPr/>
        </p:nvCxnSpPr>
        <p:spPr>
          <a:xfrm>
            <a:off x="6987436" y="2107380"/>
            <a:ext cx="1800000" cy="0"/>
          </a:xfrm>
          <a:prstGeom prst="line">
            <a:avLst/>
          </a:prstGeom>
          <a:ln w="57150">
            <a:solidFill>
              <a:srgbClr val="C5A37E"/>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15724" y="1619194"/>
            <a:ext cx="3760320" cy="3888927"/>
            <a:chOff x="544245" y="1124923"/>
            <a:chExt cx="3760320" cy="3888927"/>
          </a:xfrm>
        </p:grpSpPr>
        <p:grpSp>
          <p:nvGrpSpPr>
            <p:cNvPr id="10" name="组合 9"/>
            <p:cNvGrpSpPr/>
            <p:nvPr/>
          </p:nvGrpSpPr>
          <p:grpSpPr>
            <a:xfrm>
              <a:off x="1433534" y="2071802"/>
              <a:ext cx="2279046" cy="2277604"/>
              <a:chOff x="1334605" y="1266404"/>
              <a:chExt cx="2279046" cy="2277604"/>
            </a:xfrm>
          </p:grpSpPr>
          <p:sp>
            <p:nvSpPr>
              <p:cNvPr id="6" name="矩形 5"/>
              <p:cNvSpPr/>
              <p:nvPr/>
            </p:nvSpPr>
            <p:spPr>
              <a:xfrm>
                <a:off x="1334605" y="2464008"/>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2533651" y="2464008"/>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2533651" y="1266404"/>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334605" y="1266404"/>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 name="矩形 10"/>
            <p:cNvSpPr/>
            <p:nvPr/>
          </p:nvSpPr>
          <p:spPr>
            <a:xfrm>
              <a:off x="1996241" y="1124923"/>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中</a:t>
              </a:r>
              <a:endParaRPr lang="zh-CN" altLang="en-US" sz="13800" dirty="0">
                <a:latin typeface="方正舒体" panose="02010601030101010101" pitchFamily="2" charset="-122"/>
                <a:ea typeface="方正舒体" panose="02010601030101010101" pitchFamily="2" charset="-122"/>
              </a:endParaRPr>
            </a:p>
          </p:txBody>
        </p:sp>
        <p:sp>
          <p:nvSpPr>
            <p:cNvPr id="12" name="矩形 11"/>
            <p:cNvSpPr/>
            <p:nvPr/>
          </p:nvSpPr>
          <p:spPr>
            <a:xfrm>
              <a:off x="1818086" y="2281741"/>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和</a:t>
              </a:r>
              <a:endParaRPr lang="zh-CN" altLang="en-US" sz="13800" dirty="0">
                <a:latin typeface="方正舒体" panose="02010601030101010101" pitchFamily="2" charset="-122"/>
                <a:ea typeface="方正舒体" panose="02010601030101010101" pitchFamily="2" charset="-122"/>
              </a:endParaRPr>
            </a:p>
          </p:txBody>
        </p:sp>
        <p:sp>
          <p:nvSpPr>
            <p:cNvPr id="13" name="矩形 12"/>
            <p:cNvSpPr/>
            <p:nvPr/>
          </p:nvSpPr>
          <p:spPr>
            <a:xfrm>
              <a:off x="544245" y="3151802"/>
              <a:ext cx="2308324" cy="1862048"/>
            </a:xfrm>
            <a:prstGeom prst="rect">
              <a:avLst/>
            </a:prstGeom>
          </p:spPr>
          <p:txBody>
            <a:bodyPr vert="eaVert" wrap="none">
              <a:spAutoFit/>
            </a:bodyPr>
            <a:lstStyle/>
            <a:p>
              <a:r>
                <a:rPr lang="zh-CN" altLang="en-US" sz="13800" dirty="0">
                  <a:solidFill>
                    <a:schemeClr val="bg1"/>
                  </a:solidFill>
                  <a:latin typeface="方正舒体" panose="02010601030101010101" pitchFamily="2" charset="-122"/>
                  <a:ea typeface="方正舒体" panose="02010601030101010101" pitchFamily="2" charset="-122"/>
                </a:rPr>
                <a:t>殿</a:t>
              </a:r>
              <a:endParaRPr lang="zh-CN" altLang="en-US" sz="13800" dirty="0">
                <a:latin typeface="方正舒体" panose="02010601030101010101" pitchFamily="2" charset="-122"/>
                <a:ea typeface="方正舒体" panose="02010601030101010101" pitchFamily="2" charset="-122"/>
              </a:endParaRPr>
            </a:p>
          </p:txBody>
        </p:sp>
        <p:pic>
          <p:nvPicPr>
            <p:cNvPr id="17" name="图片 16"/>
            <p:cNvPicPr>
              <a:picLocks noChangeAspect="1"/>
            </p:cNvPicPr>
            <p:nvPr/>
          </p:nvPicPr>
          <p:blipFill>
            <a:blip r:embed="rId1" cstate="email">
              <a:duotone>
                <a:schemeClr val="accent6">
                  <a:shade val="45000"/>
                  <a:satMod val="135000"/>
                </a:schemeClr>
                <a:prstClr val="white"/>
              </a:duotone>
            </a:blip>
            <a:stretch>
              <a:fillRect/>
            </a:stretch>
          </p:blipFill>
          <p:spPr>
            <a:xfrm>
              <a:off x="2677798" y="4684907"/>
              <a:ext cx="294450" cy="328943"/>
            </a:xfrm>
            <a:prstGeom prst="rect">
              <a:avLst/>
            </a:prstGeom>
          </p:spPr>
        </p:pic>
      </p:gr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p="http://schemas.openxmlformats.org/presentationml/2006/main">
  <p:tag name="KSO_WM_DIAGRAM_VIRTUALLY_FRAME" val="{&quot;height&quot;:185.57086614173227,&quot;left&quot;:287.53251968503935,&quot;top&quot;:119.49283464566929,&quot;width&quot;:400.98748031496064}"/>
</p:tagLst>
</file>

<file path=ppt/tags/tag2.xml><?xml version="1.0" encoding="utf-8"?>
<p:tagLst xmlns:p="http://schemas.openxmlformats.org/presentationml/2006/main">
  <p:tag name="KSO_WM_DIAGRAM_VIRTUALLY_FRAME" val="{&quot;height&quot;:185.57086614173227,&quot;left&quot;:287.53251968503935,&quot;top&quot;:119.49283464566929,&quot;width&quot;:400.98748031496064}"/>
</p:tagLst>
</file>

<file path=ppt/tags/tag3.xml><?xml version="1.0" encoding="utf-8"?>
<p:tagLst xmlns:p="http://schemas.openxmlformats.org/presentationml/2006/main">
  <p:tag name="KSO_WM_DIAGRAM_VIRTUALLY_FRAME" val="{&quot;height&quot;:185.57086614173227,&quot;left&quot;:287.53251968503935,&quot;top&quot;:119.49283464566929,&quot;width&quot;:400.98748031496064}"/>
</p:tagLst>
</file>

<file path=ppt/tags/tag4.xml><?xml version="1.0" encoding="utf-8"?>
<p:tagLst xmlns:p="http://schemas.openxmlformats.org/presentationml/2006/main">
  <p:tag name="KSO_WM_DIAGRAM_VIRTUALLY_FRAME" val="{&quot;height&quot;:185.57086614173227,&quot;left&quot;:287.53251968503935,&quot;top&quot;:119.49283464566929,&quot;width&quot;:400.98748031496064}"/>
</p:tagLst>
</file>

<file path=ppt/tags/tag5.xml><?xml version="1.0" encoding="utf-8"?>
<p:tagLst xmlns:p="http://schemas.openxmlformats.org/presentationml/2006/main">
  <p:tag name="commondata" val="eyJoZGlkIjoiMjRiYTJmY2Y2MTk3NTQzZWE3ZmQzMDFkM2NmODg4NTAifQ=="/>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3456</Words>
  <Application>WPS 演示</Application>
  <PresentationFormat>宽屏</PresentationFormat>
  <Paragraphs>160</Paragraphs>
  <Slides>21</Slides>
  <Notes>24</Notes>
  <HiddenSlides>0</HiddenSlides>
  <MMClips>0</MMClips>
  <ScaleCrop>false</ScaleCrop>
  <HeadingPairs>
    <vt:vector size="6" baseType="variant">
      <vt:variant>
        <vt:lpstr>已用的字体</vt:lpstr>
      </vt:variant>
      <vt:variant>
        <vt:i4>27</vt:i4>
      </vt:variant>
      <vt:variant>
        <vt:lpstr>主题</vt:lpstr>
      </vt:variant>
      <vt:variant>
        <vt:i4>3</vt:i4>
      </vt:variant>
      <vt:variant>
        <vt:lpstr>幻灯片标题</vt:lpstr>
      </vt:variant>
      <vt:variant>
        <vt:i4>21</vt:i4>
      </vt:variant>
    </vt:vector>
  </HeadingPairs>
  <TitlesOfParts>
    <vt:vector size="51" baseType="lpstr">
      <vt:lpstr>Arial</vt:lpstr>
      <vt:lpstr>宋体</vt:lpstr>
      <vt:lpstr>Wingdings</vt:lpstr>
      <vt:lpstr>方正姚体</vt:lpstr>
      <vt:lpstr>微软雅黑</vt:lpstr>
      <vt:lpstr>方正舒体</vt:lpstr>
      <vt:lpstr>Arial Unicode MS</vt:lpstr>
      <vt:lpstr>等线</vt:lpstr>
      <vt:lpstr>Calibri</vt:lpstr>
      <vt:lpstr>Meiryo</vt:lpstr>
      <vt:lpstr>Arial Narrow</vt:lpstr>
      <vt:lpstr>Calibri Light</vt:lpstr>
      <vt:lpstr>等线 Light</vt:lpstr>
      <vt:lpstr>Funnel Display</vt:lpstr>
      <vt:lpstr>ksdb</vt:lpstr>
      <vt:lpstr>Funnel Display</vt:lpstr>
      <vt:lpstr>Funnel Display</vt:lpstr>
      <vt:lpstr>MingLiU-ExtB</vt:lpstr>
      <vt:lpstr>MiSans Normal</vt:lpstr>
      <vt:lpstr>站酷文艺体</vt:lpstr>
      <vt:lpstr>仿宋</vt:lpstr>
      <vt:lpstr>华文楷体</vt:lpstr>
      <vt:lpstr>华文行楷</vt:lpstr>
      <vt:lpstr>Times New Roman</vt:lpstr>
      <vt:lpstr>Funnel Sans</vt:lpstr>
      <vt:lpstr>Funnel Sans</vt:lpstr>
      <vt:lpstr>Funnel Sans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嗨哈</cp:lastModifiedBy>
  <cp:revision>11</cp:revision>
  <dcterms:created xsi:type="dcterms:W3CDTF">2019-01-25T01:39:00Z</dcterms:created>
  <dcterms:modified xsi:type="dcterms:W3CDTF">2025-11-02T16:05:13Z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6A2A99412B9C47B3A69FBE9BD57DC604_12</vt:lpwstr>
  </property>
</Properties>
</file>