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1" r:id="rId3"/>
    <p:sldId id="267" r:id="rId4"/>
    <p:sldId id="268" r:id="rId5"/>
    <p:sldId id="269" r:id="rId6"/>
    <p:sldId id="270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160"/>
        <p:guide pos="3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7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6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tags" Target="../tags/tag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6.png"/><Relationship Id="rId7" Type="http://schemas.openxmlformats.org/officeDocument/2006/relationships/image" Target="../media/image5.png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8.png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636905" y="485140"/>
            <a:ext cx="4568825" cy="645160"/>
          </a:xfrm>
          <a:prstGeom prst="rect">
            <a:avLst/>
          </a:prstGeom>
          <a:noFill/>
          <a:effectLst>
            <a:softEdge rad="50800"/>
          </a:effectLst>
        </p:spPr>
        <p:style>
          <a:lnRef idx="0">
            <a:srgbClr val="FFFFFF"/>
          </a:lnRef>
          <a:fillRef idx="1">
            <a:schemeClr val="accent2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>
              <a:buFont typeface="Arial" panose="020B0704020202020204" pitchFamily="34" charset="0"/>
              <a:buNone/>
            </a:pPr>
            <a:r>
              <a:rPr lang="en-US" altLang="zh-CN" sz="3600">
                <a:solidFill>
                  <a:srgbClr val="C00000"/>
                </a:solidFill>
                <a:latin typeface="Times New Roman Regular" panose="02020803070505020304" charset="0"/>
                <a:cs typeface="Times New Roman Regular" panose="02020803070505020304" charset="0"/>
              </a:rPr>
              <a:t>Origins of Tanghulu</a:t>
            </a:r>
            <a:endParaRPr lang="en-US" altLang="zh-CN" sz="3600">
              <a:solidFill>
                <a:srgbClr val="C00000"/>
              </a:solidFill>
              <a:latin typeface="Times New Roman Regular" panose="02020803070505020304" charset="0"/>
              <a:cs typeface="Times New Roman Regular" panose="02020803070505020304" charset="0"/>
            </a:endParaRPr>
          </a:p>
        </p:txBody>
      </p:sp>
      <p:pic>
        <p:nvPicPr>
          <p:cNvPr id="2" name="图片 1" descr="屏幕快照 2024-10-22 上午9.58.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375" y="169545"/>
            <a:ext cx="6576695" cy="65411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67055" y="2639060"/>
            <a:ext cx="4591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Times New Roman Regular" panose="02020803070505020304" charset="0"/>
                <a:cs typeface="Times New Roman Regular" panose="02020803070505020304" charset="0"/>
              </a:rPr>
              <a:t> </a:t>
            </a:r>
            <a:r>
              <a:rPr lang="en-US" altLang="zh-CN" sz="2400" b="1">
                <a:latin typeface="Times New Roman Regular" panose="02020803070505020304" charset="0"/>
                <a:cs typeface="Times New Roman Regular" panose="02020803070505020304" charset="0"/>
              </a:rPr>
              <a:t>In </a:t>
            </a:r>
            <a:r>
              <a:rPr lang="en-US" altLang="zh-CN" sz="2400" b="1" i="1">
                <a:solidFill>
                  <a:srgbClr val="C00000"/>
                </a:solidFill>
                <a:latin typeface="Times New Roman Regular" panose="02020803070505020304" charset="0"/>
                <a:cs typeface="Times New Roman Regular" panose="02020803070505020304" charset="0"/>
              </a:rPr>
              <a:t>Song Dynasty</a:t>
            </a:r>
            <a:r>
              <a:rPr lang="en-US" altLang="zh-CN" sz="2400" b="1">
                <a:latin typeface="Times New Roman Regular" panose="02020803070505020304" charset="0"/>
                <a:cs typeface="Times New Roman Regular" panose="02020803070505020304" charset="0"/>
              </a:rPr>
              <a:t>, </a:t>
            </a:r>
            <a:r>
              <a:rPr lang="zh-CN" altLang="en-US" sz="2400" b="1">
                <a:latin typeface="Times New Roman Regular" panose="02020803070505020304" charset="0"/>
                <a:cs typeface="Times New Roman Regular" panose="02020803070505020304" charset="0"/>
              </a:rPr>
              <a:t>Emperor Guangzong's favorite concubine, Huang Guifei, </a:t>
            </a:r>
            <a:r>
              <a:rPr lang="zh-CN" altLang="en-US" sz="2400">
                <a:latin typeface="Times New Roman Regular" panose="02020803070505020304" charset="0"/>
                <a:cs typeface="Times New Roman Regular" panose="02020803070505020304" charset="0"/>
              </a:rPr>
              <a:t>fell </a:t>
            </a:r>
            <a:r>
              <a:rPr lang="zh-CN" altLang="en-US" sz="2400" b="1">
                <a:latin typeface="Times New Roman Regular" panose="02020803070505020304" charset="0"/>
                <a:cs typeface="Times New Roman Regular" panose="02020803070505020304" charset="0"/>
              </a:rPr>
              <a:t>ill.</a:t>
            </a:r>
            <a:endParaRPr lang="zh-CN" altLang="en-US" sz="2400" b="1">
              <a:latin typeface="Times New Roman Regular" panose="02020803070505020304" charset="0"/>
              <a:cs typeface="Times New Roman Regular" panose="020208030705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36905" y="4046220"/>
            <a:ext cx="48520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Times New Roman Regular" panose="02020803070505020304" charset="0"/>
                <a:cs typeface="Times New Roman Regular" panose="02020803070505020304" charset="0"/>
              </a:rPr>
              <a:t>Official phisicians failed to remedy the concubine.</a:t>
            </a:r>
            <a:endParaRPr lang="en-US" altLang="zh-CN" sz="2400" b="1">
              <a:latin typeface="Times New Roman Regular" panose="02020803070505020304" charset="0"/>
              <a:cs typeface="Times New Roman Regular" panose="020208030705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131060" y="3173730"/>
            <a:ext cx="7930515" cy="779145"/>
          </a:xfrm>
          <a:prstGeom prst="rect">
            <a:avLst/>
          </a:prstGeom>
          <a:noFill/>
        </p:spPr>
        <p:style>
          <a:lnRef idx="0">
            <a:srgbClr val="FFFFFF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p>
            <a:pPr indent="0">
              <a:buFont typeface="Arial" panose="020B0704020202020204" pitchFamily="34" charset="0"/>
              <a:buNone/>
            </a:pPr>
            <a:r>
              <a:rPr lang="en-US" altLang="zh-CN" sz="3600">
                <a:solidFill>
                  <a:srgbClr val="002060"/>
                </a:solidFill>
                <a:latin typeface="Times New Roman Regular" panose="02020803070505020304" charset="0"/>
                <a:cs typeface="Times New Roman Regular" panose="02020803070505020304" charset="0"/>
              </a:rPr>
              <a:t> Is Tanghulu suitable for everyone to eat?</a:t>
            </a:r>
            <a:endParaRPr lang="en-US" altLang="zh-CN" sz="3600">
              <a:solidFill>
                <a:srgbClr val="002060"/>
              </a:solidFill>
              <a:latin typeface="Times New Roman Regular" panose="02020803070505020304" charset="0"/>
              <a:cs typeface="Times New Roman Regular" panose="020208030705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654300" y="3173730"/>
            <a:ext cx="6884035" cy="779145"/>
          </a:xfrm>
          <a:prstGeom prst="rect">
            <a:avLst/>
          </a:prstGeom>
          <a:noFill/>
        </p:spPr>
        <p:style>
          <a:lnRef idx="0">
            <a:srgbClr val="FFFFFF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p>
            <a:pPr indent="0">
              <a:buFont typeface="Arial" panose="020B0704020202020204" pitchFamily="34" charset="0"/>
              <a:buNone/>
            </a:pPr>
            <a:r>
              <a:rPr lang="en-US" altLang="zh-CN" sz="3600">
                <a:solidFill>
                  <a:srgbClr val="002060"/>
                </a:solidFill>
                <a:latin typeface="Times New Roman Regular" panose="02020803070505020304" charset="0"/>
                <a:cs typeface="Times New Roman Regular" panose="02020803070505020304" charset="0"/>
              </a:rPr>
              <a:t>Who should avoid eating Tanghulu?</a:t>
            </a:r>
            <a:endParaRPr lang="en-US" altLang="zh-CN" sz="3600">
              <a:solidFill>
                <a:srgbClr val="002060"/>
              </a:solidFill>
              <a:latin typeface="Times New Roman Regular" panose="02020803070505020304" charset="0"/>
              <a:cs typeface="Times New Roman Regular" panose="020208030705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636905" y="485140"/>
            <a:ext cx="6391910" cy="645160"/>
          </a:xfrm>
          <a:prstGeom prst="rect">
            <a:avLst/>
          </a:prstGeom>
          <a:noFill/>
        </p:spPr>
        <p:style>
          <a:lnRef idx="0">
            <a:srgbClr val="FFFFFF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>
              <a:buFont typeface="Arial" panose="020B0704020202020204" pitchFamily="34" charset="0"/>
              <a:buNone/>
            </a:pPr>
            <a:r>
              <a:rPr lang="en-US" altLang="zh-CN" sz="3600">
                <a:solidFill>
                  <a:srgbClr val="C00000"/>
                </a:solidFill>
                <a:latin typeface="Times New Roman Regular" panose="02020803070505020304" charset="0"/>
                <a:cs typeface="Times New Roman Regular" panose="02020803070505020304" charset="0"/>
                <a:sym typeface="+mn-ea"/>
              </a:rPr>
              <a:t>Commercialization &amp; Innovation</a:t>
            </a:r>
            <a:endParaRPr lang="en-US" altLang="zh-CN" sz="3600">
              <a:solidFill>
                <a:srgbClr val="C00000"/>
              </a:solidFill>
              <a:latin typeface="Times New Roman Regular" panose="02020803070505020304" charset="0"/>
              <a:cs typeface="Times New Roman Regular" panose="02020803070505020304" charset="0"/>
              <a:sym typeface="+mn-ea"/>
            </a:endParaRPr>
          </a:p>
        </p:txBody>
      </p:sp>
      <p:pic>
        <p:nvPicPr>
          <p:cNvPr id="2" name="图片 1" descr="u=3285855832,353492905&amp;fm=253&amp;fmt=auto&amp;app=138&amp;f=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214120"/>
            <a:ext cx="3331845" cy="44767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74445" y="5904230"/>
            <a:ext cx="44545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 Regular" panose="02020803070505020304" charset="0"/>
                <a:cs typeface="Times New Roman Regular" panose="02020803070505020304" charset="0"/>
              </a:rPr>
              <a:t>Tanghuluhuluhulu...</a:t>
            </a:r>
            <a:endParaRPr lang="en-US" altLang="zh-CN" sz="360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 Regular" panose="02020803070505020304" charset="0"/>
              <a:cs typeface="Times New Roman Regular" panose="02020803070505020304" charset="0"/>
            </a:endParaRPr>
          </a:p>
        </p:txBody>
      </p:sp>
      <p:pic>
        <p:nvPicPr>
          <p:cNvPr id="4" name="图片 3" descr="eb7939c2568e4d6bafa0d73338fd7c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900" y="1983105"/>
            <a:ext cx="4454525" cy="297180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8011160" y="5690870"/>
            <a:ext cx="20726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 Regular" panose="02020803070505020304" charset="0"/>
                <a:cs typeface="Times New Roman Regular" panose="02020803070505020304" charset="0"/>
              </a:rPr>
              <a:t>Tanghulu.</a:t>
            </a:r>
            <a:endParaRPr lang="zh-CN" altLang="en-US" sz="360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 Regular" panose="02020803070505020304" charset="0"/>
              <a:cs typeface="Times New Roman Regular" panose="02020803070505020304" charset="0"/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5374005" y="3320415"/>
            <a:ext cx="1377315" cy="334645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636905" y="485140"/>
            <a:ext cx="6391910" cy="645160"/>
          </a:xfrm>
          <a:prstGeom prst="rect">
            <a:avLst/>
          </a:prstGeom>
          <a:noFill/>
        </p:spPr>
        <p:style>
          <a:lnRef idx="0">
            <a:srgbClr val="FFFFFF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>
              <a:buFont typeface="Arial" panose="020B0704020202020204" pitchFamily="34" charset="0"/>
              <a:buNone/>
            </a:pPr>
            <a:r>
              <a:rPr lang="en-US" altLang="zh-CN" sz="3600">
                <a:solidFill>
                  <a:srgbClr val="C00000"/>
                </a:solidFill>
                <a:latin typeface="Times New Roman Regular" panose="02020803070505020304" charset="0"/>
                <a:cs typeface="Times New Roman Regular" panose="02020803070505020304" charset="0"/>
                <a:sym typeface="+mn-ea"/>
              </a:rPr>
              <a:t>Commercialization &amp; Innovation</a:t>
            </a:r>
            <a:endParaRPr lang="en-US" altLang="zh-CN" sz="3600">
              <a:solidFill>
                <a:srgbClr val="C00000"/>
              </a:solidFill>
              <a:latin typeface="Times New Roman Regular" panose="02020803070505020304" charset="0"/>
              <a:cs typeface="Times New Roman Regular" panose="02020803070505020304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23315" y="2980690"/>
            <a:ext cx="96710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>
                <a:solidFill>
                  <a:schemeClr val="tx1"/>
                </a:solidFill>
                <a:latin typeface="Times New Roman Regular" panose="02020803070505020304" charset="0"/>
                <a:cs typeface="Times New Roman Regular" panose="02020803070505020304" charset="0"/>
              </a:rPr>
              <a:t>Everything can be made into Tanghulu.</a:t>
            </a:r>
            <a:endParaRPr lang="en-US" altLang="zh-CN" sz="3600">
              <a:solidFill>
                <a:schemeClr val="tx1"/>
              </a:solidFill>
              <a:latin typeface="Times New Roman Regular" panose="02020803070505020304" charset="0"/>
              <a:cs typeface="Times New Roman Regular" panose="02020803070505020304" charset="0"/>
            </a:endParaRPr>
          </a:p>
          <a:p>
            <a:pPr algn="ctr"/>
            <a:r>
              <a:rPr lang="en-US" altLang="zh-CN" sz="2400">
                <a:solidFill>
                  <a:schemeClr val="tx1"/>
                </a:solidFill>
                <a:latin typeface="Times New Roman Regular" panose="02020803070505020304" charset="0"/>
                <a:cs typeface="Times New Roman Regular" panose="02020803070505020304" charset="0"/>
              </a:rPr>
              <a:t>(</a:t>
            </a:r>
            <a:r>
              <a:rPr lang="zh-CN" altLang="en-US" sz="2400">
                <a:solidFill>
                  <a:schemeClr val="tx1"/>
                </a:solidFill>
                <a:latin typeface="Times New Roman Regular" panose="02020803070505020304" charset="0"/>
                <a:cs typeface="Times New Roman Regular" panose="02020803070505020304" charset="0"/>
              </a:rPr>
              <a:t>万物皆可糖葫芦。）</a:t>
            </a:r>
            <a:endParaRPr lang="zh-CN" altLang="en-US" sz="2400">
              <a:solidFill>
                <a:schemeClr val="tx1"/>
              </a:solidFill>
              <a:latin typeface="Times New Roman Regular" panose="02020803070505020304" charset="0"/>
              <a:cs typeface="Times New Roman Regular" panose="02020803070505020304" charset="0"/>
            </a:endParaRPr>
          </a:p>
        </p:txBody>
      </p:sp>
      <p:pic>
        <p:nvPicPr>
          <p:cNvPr id="5" name="图片 4" descr="36341729732259_.pi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55" y="1130300"/>
            <a:ext cx="3532505" cy="4371340"/>
          </a:xfrm>
          <a:prstGeom prst="rect">
            <a:avLst/>
          </a:prstGeom>
        </p:spPr>
      </p:pic>
      <p:pic>
        <p:nvPicPr>
          <p:cNvPr id="4" name="图片 3" descr="36331729732258_.pi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245" y="2329815"/>
            <a:ext cx="3670300" cy="4528185"/>
          </a:xfrm>
          <a:prstGeom prst="rect">
            <a:avLst/>
          </a:prstGeom>
        </p:spPr>
      </p:pic>
      <p:pic>
        <p:nvPicPr>
          <p:cNvPr id="11" name="图片 10" descr="WechatIMG1947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045" y="1091565"/>
            <a:ext cx="3563620" cy="4408805"/>
          </a:xfrm>
          <a:prstGeom prst="rect">
            <a:avLst/>
          </a:prstGeom>
        </p:spPr>
      </p:pic>
      <p:pic>
        <p:nvPicPr>
          <p:cNvPr id="3" name="图片 2" descr="36361729732262_.pi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2550" y="2131695"/>
            <a:ext cx="3670300" cy="4555490"/>
          </a:xfrm>
          <a:prstGeom prst="rect">
            <a:avLst/>
          </a:prstGeom>
        </p:spPr>
      </p:pic>
      <p:pic>
        <p:nvPicPr>
          <p:cNvPr id="9" name="图片 8" descr="WechatIMG19476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0450" y="1002030"/>
            <a:ext cx="3550285" cy="4371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4035425" y="485140"/>
            <a:ext cx="4120515" cy="64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5">
                        <a:lumMod val="110000"/>
                        <a:satMod val="105000"/>
                        <a:tint val="67000"/>
                      </a:schemeClr>
                    </a:gs>
                    <a:gs pos="50000">
                      <a:schemeClr val="accent5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5">
                        <a:lumMod val="105000"/>
                        <a:satMod val="109000"/>
                        <a:tint val="81000"/>
                      </a:schemeClr>
                    </a:gs>
                  </a:gsLst>
                  <a:lin ang="5400000" scaled="0"/>
                </a:gradFill>
              </a14:hiddenFill>
            </a:ext>
          </a:extLst>
        </p:spPr>
        <p:style>
          <a:lnRef idx="0">
            <a:srgbClr val="FFFFFF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>
              <a:buFont typeface="Arial" panose="020B0704020202020204" pitchFamily="34" charset="0"/>
              <a:buNone/>
            </a:pPr>
            <a:r>
              <a:rPr lang="en-US" altLang="zh-CN" sz="3600">
                <a:solidFill>
                  <a:srgbClr val="C00000"/>
                </a:solidFill>
                <a:latin typeface="Times New Roman Regular" panose="02020803070505020304" charset="0"/>
                <a:cs typeface="Times New Roman Regular" panose="02020803070505020304" charset="0"/>
                <a:sym typeface="+mn-ea"/>
              </a:rPr>
              <a:t>Cultural Significance</a:t>
            </a:r>
            <a:endParaRPr lang="en-US" altLang="zh-CN" sz="3600">
              <a:solidFill>
                <a:srgbClr val="C00000"/>
              </a:solidFill>
              <a:latin typeface="Times New Roman Regular" panose="02020803070505020304" charset="0"/>
              <a:cs typeface="Times New Roman Regular" panose="0202080307050502030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11450" y="1677035"/>
            <a:ext cx="7216140" cy="521970"/>
          </a:xfrm>
          <a:prstGeom prst="rect">
            <a:avLst/>
          </a:prstGeom>
          <a:solidFill>
            <a:schemeClr val="accent6"/>
          </a:solidFill>
        </p:spPr>
        <p:style>
          <a:lnRef idx="0">
            <a:srgbClr val="FFFFFF"/>
          </a:lnRef>
          <a:fillRef idx="2">
            <a:schemeClr val="accent5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zh-CN" altLang="en-US" sz="2800">
                <a:latin typeface="Times New Roman Regular" panose="02020803070505020304" charset="0"/>
                <a:cs typeface="Times New Roman Regular" panose="02020803070505020304" charset="0"/>
              </a:rPr>
              <a:t>Family Reunion and Harmony (团圆美满)</a:t>
            </a:r>
            <a:endParaRPr lang="zh-CN" altLang="en-US" sz="2800">
              <a:latin typeface="Times New Roman Regular" panose="02020803070505020304" charset="0"/>
              <a:cs typeface="Times New Roman Regular" panose="020208030705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711450" y="2907030"/>
            <a:ext cx="7216140" cy="521970"/>
          </a:xfrm>
          <a:prstGeom prst="rect">
            <a:avLst/>
          </a:prstGeom>
          <a:solidFill>
            <a:schemeClr val="accent6"/>
          </a:solidFill>
        </p:spPr>
        <p:style>
          <a:lnRef idx="0">
            <a:srgbClr val="FFFFFF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zh-CN" altLang="en-US" sz="2800">
                <a:latin typeface="Times New Roman Regular" panose="02020803070505020304" charset="0"/>
                <a:cs typeface="Times New Roman Regular" panose="02020803070505020304" charset="0"/>
              </a:rPr>
              <a:t>Prosperity and Vitality (红红火火)</a:t>
            </a:r>
            <a:endParaRPr lang="zh-CN" altLang="en-US" sz="2800">
              <a:latin typeface="Times New Roman Regular" panose="02020803070505020304" charset="0"/>
              <a:cs typeface="Times New Roman Regular" panose="020208030705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1450" y="4137025"/>
            <a:ext cx="7216140" cy="521970"/>
          </a:xfrm>
          <a:prstGeom prst="rect">
            <a:avLst/>
          </a:prstGeom>
          <a:solidFill>
            <a:schemeClr val="accent6"/>
          </a:solidFill>
        </p:spPr>
        <p:style>
          <a:lnRef idx="0">
            <a:srgbClr val="FFFFFF"/>
          </a:lnRef>
          <a:fillRef idx="2">
            <a:schemeClr val="accent5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zh-CN" altLang="en-US" sz="2800">
                <a:latin typeface="Times New Roman Regular" panose="02020803070505020304" charset="0"/>
                <a:cs typeface="Times New Roman Regular" panose="02020803070505020304" charset="0"/>
              </a:rPr>
              <a:t>Sweetness and Happiness (甜甜蜜蜜)</a:t>
            </a:r>
            <a:endParaRPr lang="zh-CN" altLang="en-US" sz="2800">
              <a:latin typeface="Times New Roman Regular" panose="02020803070505020304" charset="0"/>
              <a:cs typeface="Times New Roman Regular" panose="020208030705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711450" y="5367020"/>
            <a:ext cx="7216140" cy="521970"/>
          </a:xfrm>
          <a:prstGeom prst="rect">
            <a:avLst/>
          </a:prstGeom>
          <a:solidFill>
            <a:schemeClr val="accent6"/>
          </a:solidFill>
        </p:spPr>
        <p:style>
          <a:lnRef idx="0">
            <a:srgbClr val="FFFFFF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zh-CN" altLang="en-US" sz="2800">
                <a:latin typeface="Times New Roman Regular" panose="02020803070505020304" charset="0"/>
                <a:cs typeface="Times New Roman Regular" panose="02020803070505020304" charset="0"/>
              </a:rPr>
              <a:t>Good Fortune and Wealth (吉祥富贵)</a:t>
            </a:r>
            <a:endParaRPr lang="zh-CN" altLang="en-US" sz="2800">
              <a:latin typeface="Times New Roman Regular" panose="02020803070505020304" charset="0"/>
              <a:cs typeface="Times New Roman Regular" panose="020208030705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787140" y="2934335"/>
            <a:ext cx="461772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Times New Roman Regular" panose="02020803070505020304" charset="0"/>
                <a:cs typeface="Times New Roman Regular" panose="02020803070505020304" charset="0"/>
              </a:rPr>
              <a:t>THANKS</a:t>
            </a:r>
            <a:endParaRPr lang="en-US" altLang="zh-CN" sz="660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  <a:latin typeface="Times New Roman Regular" panose="02020803070505020304" charset="0"/>
              <a:cs typeface="Times New Roman Regular" panose="020208030705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636905" y="485140"/>
            <a:ext cx="4568825" cy="645160"/>
          </a:xfrm>
          <a:prstGeom prst="rect">
            <a:avLst/>
          </a:prstGeom>
          <a:noFill/>
        </p:spPr>
        <p:style>
          <a:lnRef idx="0">
            <a:srgbClr val="FFFFFF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>
              <a:buFont typeface="Arial" panose="020B0704020202020204" pitchFamily="34" charset="0"/>
              <a:buNone/>
            </a:pPr>
            <a:r>
              <a:rPr lang="en-US" altLang="zh-CN" sz="3600">
                <a:solidFill>
                  <a:srgbClr val="C00000"/>
                </a:solidFill>
                <a:latin typeface="Times New Roman Regular" panose="02020803070505020304" charset="0"/>
                <a:cs typeface="Times New Roman Regular" panose="02020803070505020304" charset="0"/>
              </a:rPr>
              <a:t>Origins of Tanghulu</a:t>
            </a:r>
            <a:endParaRPr lang="en-US" altLang="zh-CN" sz="3600">
              <a:solidFill>
                <a:srgbClr val="C00000"/>
              </a:solidFill>
              <a:latin typeface="Times New Roman Regular" panose="02020803070505020304" charset="0"/>
              <a:cs typeface="Times New Roman Regular" panose="02020803070505020304" charset="0"/>
            </a:endParaRPr>
          </a:p>
        </p:txBody>
      </p:sp>
      <p:pic>
        <p:nvPicPr>
          <p:cNvPr id="3" name="图片 2" descr="屏幕快照 2024-10-22 上午9.58.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205" y="183515"/>
            <a:ext cx="6494780" cy="650240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636905" y="3014345"/>
            <a:ext cx="48520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Times New Roman Regular" panose="02020803070505020304" charset="0"/>
                <a:cs typeface="Times New Roman Regular" panose="02020803070505020304" charset="0"/>
              </a:rPr>
              <a:t>A quake (</a:t>
            </a:r>
            <a:r>
              <a:rPr lang="zh-CN" altLang="en-US" sz="2400" b="1">
                <a:latin typeface="Times New Roman Regular" panose="02020803070505020304" charset="0"/>
                <a:cs typeface="Times New Roman Regular" panose="02020803070505020304" charset="0"/>
              </a:rPr>
              <a:t>江湖郎中）</a:t>
            </a:r>
            <a:r>
              <a:rPr lang="en-US" altLang="zh-CN" sz="2400" b="1">
                <a:latin typeface="Times New Roman Regular" panose="02020803070505020304" charset="0"/>
                <a:cs typeface="Times New Roman Regular" panose="02020803070505020304" charset="0"/>
              </a:rPr>
              <a:t> came to the palace and suggested a remedy.</a:t>
            </a:r>
            <a:endParaRPr lang="en-US" altLang="zh-CN" sz="2400" b="1">
              <a:latin typeface="Times New Roman Regular" panose="02020803070505020304" charset="0"/>
              <a:cs typeface="Times New Roman Regular" panose="020208030705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636905" y="485140"/>
            <a:ext cx="4568825" cy="645160"/>
          </a:xfrm>
          <a:prstGeom prst="rect">
            <a:avLst/>
          </a:prstGeom>
          <a:noFill/>
        </p:spPr>
        <p:style>
          <a:lnRef idx="0">
            <a:srgbClr val="FFFFFF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>
              <a:buFont typeface="Arial" panose="020B0704020202020204" pitchFamily="34" charset="0"/>
              <a:buNone/>
            </a:pPr>
            <a:r>
              <a:rPr lang="en-US" altLang="zh-CN" sz="3600">
                <a:solidFill>
                  <a:srgbClr val="C00000"/>
                </a:solidFill>
                <a:latin typeface="Times New Roman Regular" panose="02020803070505020304" charset="0"/>
                <a:cs typeface="Times New Roman Regular" panose="02020803070505020304" charset="0"/>
              </a:rPr>
              <a:t>Origins of Tanghulu</a:t>
            </a:r>
            <a:endParaRPr lang="en-US" altLang="zh-CN" sz="3600">
              <a:solidFill>
                <a:srgbClr val="C00000"/>
              </a:solidFill>
              <a:latin typeface="Times New Roman Regular" panose="02020803070505020304" charset="0"/>
              <a:cs typeface="Times New Roman Regular" panose="02020803070505020304" charset="0"/>
            </a:endParaRPr>
          </a:p>
        </p:txBody>
      </p:sp>
      <p:pic>
        <p:nvPicPr>
          <p:cNvPr id="8" name="图片 7" descr="屏幕快照 2024-10-22 上午9.58.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315" y="168275"/>
            <a:ext cx="6496685" cy="6507480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502285" y="3199130"/>
            <a:ext cx="47034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 Bold" panose="02020803070505020304" charset="0"/>
                <a:cs typeface="Times New Roman Bold" panose="02020803070505020304" charset="0"/>
              </a:rPr>
              <a:t>Hawthorn + syrup = cure!</a:t>
            </a:r>
            <a:endParaRPr lang="en-US" altLang="zh-CN" sz="32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 Bold" panose="02020803070505020304" charset="0"/>
              <a:cs typeface="Times New Roman Bold" panose="020208030705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636905" y="485140"/>
            <a:ext cx="4568825" cy="645160"/>
          </a:xfrm>
          <a:prstGeom prst="rect">
            <a:avLst/>
          </a:prstGeom>
          <a:noFill/>
        </p:spPr>
        <p:style>
          <a:lnRef idx="0">
            <a:srgbClr val="FFFFFF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>
              <a:buFont typeface="Arial" panose="020B0704020202020204" pitchFamily="34" charset="0"/>
              <a:buNone/>
            </a:pPr>
            <a:r>
              <a:rPr lang="en-US" altLang="zh-CN" sz="3600">
                <a:solidFill>
                  <a:srgbClr val="C00000"/>
                </a:solidFill>
                <a:latin typeface="Times New Roman Regular" panose="02020803070505020304" charset="0"/>
                <a:cs typeface="Times New Roman Regular" panose="02020803070505020304" charset="0"/>
              </a:rPr>
              <a:t>Origins of Tanghulu</a:t>
            </a:r>
            <a:endParaRPr lang="en-US" altLang="zh-CN" sz="3600">
              <a:solidFill>
                <a:srgbClr val="C00000"/>
              </a:solidFill>
              <a:latin typeface="Times New Roman Regular" panose="02020803070505020304" charset="0"/>
              <a:cs typeface="Times New Roman Regular" panose="020208030705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328295" y="3199130"/>
            <a:ext cx="53816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tx1"/>
                </a:solidFill>
                <a:latin typeface="Times New Roman Regular" panose="02020803070505020304" charset="0"/>
                <a:cs typeface="Times New Roman Regular" panose="02020803070505020304" charset="0"/>
              </a:rPr>
              <a:t>Finally, the Tanghulu is revealed.</a:t>
            </a:r>
            <a:endParaRPr lang="en-US" altLang="zh-CN" sz="2800" b="1">
              <a:solidFill>
                <a:schemeClr val="tx1"/>
              </a:solidFill>
              <a:latin typeface="Times New Roman Regular" panose="02020803070505020304" charset="0"/>
              <a:cs typeface="Times New Roman Regular" panose="02020803070505020304" charset="0"/>
            </a:endParaRPr>
          </a:p>
        </p:txBody>
      </p:sp>
      <p:pic>
        <p:nvPicPr>
          <p:cNvPr id="2" name="图片 1" descr="屏幕快照 2024-10-22 下午8.47.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920" y="173990"/>
            <a:ext cx="6513195" cy="64935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3101975" y="3173730"/>
            <a:ext cx="5988050" cy="779145"/>
          </a:xfrm>
          <a:prstGeom prst="rect">
            <a:avLst/>
          </a:prstGeom>
          <a:noFill/>
        </p:spPr>
        <p:style>
          <a:lnRef idx="0">
            <a:srgbClr val="FFFFFF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p>
            <a:pPr indent="0">
              <a:buFont typeface="Arial" panose="020B0704020202020204" pitchFamily="34" charset="0"/>
              <a:buNone/>
            </a:pPr>
            <a:r>
              <a:rPr lang="en-US" altLang="zh-CN" sz="3600">
                <a:solidFill>
                  <a:srgbClr val="002060"/>
                </a:solidFill>
                <a:latin typeface="Times New Roman Regular" panose="02020803070505020304" charset="0"/>
                <a:cs typeface="Times New Roman Regular" panose="02020803070505020304" charset="0"/>
              </a:rPr>
              <a:t>When did Tanghulu originate?</a:t>
            </a:r>
            <a:endParaRPr lang="en-US" altLang="zh-CN" sz="3600">
              <a:solidFill>
                <a:srgbClr val="002060"/>
              </a:solidFill>
              <a:latin typeface="Times New Roman Regular" panose="02020803070505020304" charset="0"/>
              <a:cs typeface="Times New Roman Regular" panose="020208030705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636905" y="485140"/>
            <a:ext cx="3824605" cy="645160"/>
          </a:xfrm>
          <a:prstGeom prst="rect">
            <a:avLst/>
          </a:prstGeom>
          <a:noFill/>
        </p:spPr>
        <p:style>
          <a:lnRef idx="0">
            <a:srgbClr val="FFFFFF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0">
              <a:buFont typeface="Arial" panose="020B0704020202020204" pitchFamily="34" charset="0"/>
              <a:buNone/>
            </a:pPr>
            <a:r>
              <a:rPr lang="en-US" altLang="zh-CN" sz="3600">
                <a:solidFill>
                  <a:srgbClr val="C00000"/>
                </a:solidFill>
                <a:latin typeface="Times New Roman Regular" panose="02020803070505020304" charset="0"/>
                <a:cs typeface="Times New Roman Regular" panose="02020803070505020304" charset="0"/>
                <a:sym typeface="+mn-ea"/>
              </a:rPr>
              <a:t>Production Process</a:t>
            </a:r>
            <a:endParaRPr lang="en-US" altLang="zh-CN" sz="3600">
              <a:solidFill>
                <a:srgbClr val="C00000"/>
              </a:solidFill>
              <a:latin typeface="Times New Roman Regular" panose="02020803070505020304" charset="0"/>
              <a:cs typeface="Times New Roman Regular" panose="0202080307050502030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24580" y="1567180"/>
            <a:ext cx="4725035" cy="460375"/>
          </a:xfrm>
          <a:prstGeom prst="rect">
            <a:avLst/>
          </a:prstGeom>
          <a:solidFill>
            <a:schemeClr val="accent6"/>
          </a:solidFill>
        </p:spPr>
        <p:style>
          <a:lnRef idx="0">
            <a:srgbClr val="FFFFFF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zh-CN" altLang="en-US" sz="2400">
                <a:latin typeface="Times New Roman Regular" panose="02020803070505020304" charset="0"/>
                <a:cs typeface="Times New Roman Regular" panose="02020803070505020304" charset="0"/>
              </a:rPr>
              <a:t>Skewering the Fruit（</a:t>
            </a:r>
            <a:r>
              <a:rPr lang="en-US" altLang="zh-CN" sz="2400">
                <a:latin typeface="Times New Roman Regular" panose="02020803070505020304" charset="0"/>
                <a:cs typeface="Times New Roman Regular" panose="02020803070505020304" charset="0"/>
              </a:rPr>
              <a:t> </a:t>
            </a:r>
            <a:r>
              <a:rPr lang="zh-CN" altLang="en-US" sz="2400">
                <a:latin typeface="Times New Roman Regular" panose="02020803070505020304" charset="0"/>
                <a:cs typeface="Times New Roman Regular" panose="02020803070505020304" charset="0"/>
              </a:rPr>
              <a:t>串果）</a:t>
            </a:r>
            <a:endParaRPr lang="zh-CN" altLang="en-US" sz="2400">
              <a:latin typeface="Times New Roman Regular" panose="02020803070505020304" charset="0"/>
              <a:cs typeface="Times New Roman Regular" panose="020208030705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3625215" y="2781935"/>
            <a:ext cx="4723765" cy="460375"/>
          </a:xfrm>
          <a:prstGeom prst="rect">
            <a:avLst/>
          </a:prstGeom>
          <a:solidFill>
            <a:schemeClr val="accent6"/>
          </a:solidFill>
        </p:spPr>
        <p:style>
          <a:lnRef idx="0">
            <a:srgbClr val="FFFFFF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zh-CN" altLang="en-US" sz="2400">
                <a:latin typeface="Times New Roman Regular" panose="02020803070505020304" charset="0"/>
                <a:cs typeface="Times New Roman Regular" panose="02020803070505020304" charset="0"/>
              </a:rPr>
              <a:t>Cooking the Sugar Syrup（</a:t>
            </a:r>
            <a:r>
              <a:rPr lang="zh-CN" altLang="en-US" sz="2400">
                <a:latin typeface="Times New Roman Regular" panose="02020803070505020304" charset="0"/>
                <a:cs typeface="Times New Roman Regular" panose="02020803070505020304" charset="0"/>
                <a:sym typeface="+mn-ea"/>
              </a:rPr>
              <a:t>煮糖）</a:t>
            </a:r>
            <a:r>
              <a:rPr lang="zh-CN" altLang="en-US">
                <a:latin typeface="Times New Roman Regular" panose="02020803070505020304" charset="0"/>
                <a:cs typeface="Times New Roman Regular" panose="02020803070505020304" charset="0"/>
                <a:sym typeface="+mn-ea"/>
              </a:rPr>
              <a:t> </a:t>
            </a:r>
            <a:endParaRPr lang="zh-CN" altLang="en-US">
              <a:latin typeface="Times New Roman Regular" panose="02020803070505020304" charset="0"/>
              <a:cs typeface="Times New Roman Regular" panose="020208030705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3623310" y="3996690"/>
            <a:ext cx="4725670" cy="460375"/>
          </a:xfrm>
          <a:prstGeom prst="rect">
            <a:avLst/>
          </a:prstGeom>
          <a:solidFill>
            <a:schemeClr val="accent6"/>
          </a:solidFill>
        </p:spPr>
        <p:style>
          <a:lnRef idx="0">
            <a:srgbClr val="FFFFFF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zh-CN" altLang="en-US" sz="2400">
                <a:latin typeface="Times New Roman Regular" panose="02020803070505020304" charset="0"/>
                <a:cs typeface="Times New Roman Regular" panose="02020803070505020304" charset="0"/>
              </a:rPr>
              <a:t>Dipping the Skewered Fruit（蘸糖）</a:t>
            </a:r>
            <a:endParaRPr lang="zh-CN" altLang="en-US" sz="2400">
              <a:latin typeface="Times New Roman Regular" panose="02020803070505020304" charset="0"/>
              <a:cs typeface="Times New Roman Regular" panose="020208030705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3625215" y="5211445"/>
            <a:ext cx="4724400" cy="460375"/>
          </a:xfrm>
          <a:prstGeom prst="rect">
            <a:avLst/>
          </a:prstGeom>
          <a:solidFill>
            <a:schemeClr val="accent6"/>
          </a:solidFill>
        </p:spPr>
        <p:style>
          <a:lnRef idx="0">
            <a:srgbClr val="FFFFFF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zh-CN" altLang="en-US" sz="2400">
                <a:latin typeface="Times New Roman Regular" panose="02020803070505020304" charset="0"/>
                <a:cs typeface="Times New Roman Regular" panose="02020803070505020304" charset="0"/>
              </a:rPr>
              <a:t>Cooling（冷却）</a:t>
            </a:r>
            <a:endParaRPr lang="zh-CN" altLang="en-US" sz="2400">
              <a:latin typeface="Times New Roman Regular" panose="02020803070505020304" charset="0"/>
              <a:cs typeface="Times New Roman Regular" panose="02020803070505020304" charset="0"/>
            </a:endParaRPr>
          </a:p>
        </p:txBody>
      </p:sp>
      <p:sp>
        <p:nvSpPr>
          <p:cNvPr id="11" name="下箭头 10"/>
          <p:cNvSpPr/>
          <p:nvPr/>
        </p:nvSpPr>
        <p:spPr>
          <a:xfrm>
            <a:off x="5935980" y="2155190"/>
            <a:ext cx="291465" cy="553085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下箭头 11"/>
          <p:cNvSpPr/>
          <p:nvPr>
            <p:custDataLst>
              <p:tags r:id="rId5"/>
            </p:custDataLst>
          </p:nvPr>
        </p:nvSpPr>
        <p:spPr>
          <a:xfrm>
            <a:off x="5935980" y="3342640"/>
            <a:ext cx="291465" cy="553085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下箭头 12"/>
          <p:cNvSpPr/>
          <p:nvPr>
            <p:custDataLst>
              <p:tags r:id="rId6"/>
            </p:custDataLst>
          </p:nvPr>
        </p:nvSpPr>
        <p:spPr>
          <a:xfrm>
            <a:off x="5935980" y="4558030"/>
            <a:ext cx="291465" cy="553085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 descr="屏幕快照 2024-10-23 下午12.05.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605" y="1042670"/>
            <a:ext cx="3406775" cy="2620645"/>
          </a:xfrm>
          <a:prstGeom prst="rect">
            <a:avLst/>
          </a:prstGeom>
        </p:spPr>
      </p:pic>
      <p:pic>
        <p:nvPicPr>
          <p:cNvPr id="2" name="图片 1" descr="屏幕快照 2024-10-23 下午12.05.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9575" y="983615"/>
            <a:ext cx="3481705" cy="2679700"/>
          </a:xfrm>
          <a:prstGeom prst="rect">
            <a:avLst/>
          </a:prstGeom>
        </p:spPr>
      </p:pic>
      <p:pic>
        <p:nvPicPr>
          <p:cNvPr id="4" name="图片 3" descr="屏幕快照 2024-10-23 下午12.06.0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905" y="4084320"/>
            <a:ext cx="3347720" cy="2397125"/>
          </a:xfrm>
          <a:prstGeom prst="rect">
            <a:avLst/>
          </a:prstGeom>
        </p:spPr>
      </p:pic>
      <p:pic>
        <p:nvPicPr>
          <p:cNvPr id="5" name="图片 4" descr="屏幕快照 2024-10-23 下午12.06.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79435" y="4083685"/>
            <a:ext cx="3358515" cy="2374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1734820" y="3173730"/>
            <a:ext cx="9394190" cy="779145"/>
          </a:xfrm>
          <a:prstGeom prst="rect">
            <a:avLst/>
          </a:prstGeom>
          <a:noFill/>
        </p:spPr>
        <p:style>
          <a:lnRef idx="0">
            <a:srgbClr val="FFFFFF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p>
            <a:pPr indent="0">
              <a:buFont typeface="Arial" panose="020B0704020202020204" pitchFamily="34" charset="0"/>
              <a:buNone/>
            </a:pPr>
            <a:r>
              <a:rPr lang="en-US" altLang="zh-CN" sz="3600">
                <a:solidFill>
                  <a:srgbClr val="002060"/>
                </a:solidFill>
                <a:latin typeface="Times New Roman Regular" panose="02020803070505020304" charset="0"/>
                <a:cs typeface="Times New Roman Regular" panose="02020803070505020304" charset="0"/>
              </a:rPr>
              <a:t>How many steps are there in making Tanghulu?</a:t>
            </a:r>
            <a:endParaRPr lang="en-US" altLang="zh-CN" sz="3600">
              <a:solidFill>
                <a:srgbClr val="002060"/>
              </a:solidFill>
              <a:latin typeface="Times New Roman Regular" panose="02020803070505020304" charset="0"/>
              <a:cs typeface="Times New Roman Regular" panose="020208030705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1734820" y="3173730"/>
            <a:ext cx="8691880" cy="779145"/>
          </a:xfrm>
          <a:prstGeom prst="rect">
            <a:avLst/>
          </a:prstGeom>
          <a:noFill/>
        </p:spPr>
        <p:style>
          <a:lnRef idx="0">
            <a:srgbClr val="FFFFFF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p>
            <a:pPr indent="0">
              <a:buFont typeface="Arial" panose="020B0704020202020204" pitchFamily="34" charset="0"/>
              <a:buNone/>
            </a:pPr>
            <a:r>
              <a:rPr lang="en-US" altLang="zh-CN" sz="3600">
                <a:solidFill>
                  <a:srgbClr val="002060"/>
                </a:solidFill>
                <a:latin typeface="Times New Roman Regular" panose="02020803070505020304" charset="0"/>
                <a:cs typeface="Times New Roman Regular" panose="02020803070505020304" charset="0"/>
              </a:rPr>
              <a:t>What is the second step of making Tanghulu?</a:t>
            </a:r>
            <a:endParaRPr lang="en-US" altLang="zh-CN" sz="3600">
              <a:solidFill>
                <a:srgbClr val="002060"/>
              </a:solidFill>
              <a:latin typeface="Times New Roman Regular" panose="02020803070505020304" charset="0"/>
              <a:cs typeface="Times New Roman Regular" panose="020208030705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768985" y="485140"/>
            <a:ext cx="10468610" cy="92202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square" rtlCol="0">
            <a:noAutofit/>
          </a:bodyPr>
          <a:p>
            <a:pPr indent="0" algn="ctr">
              <a:buNone/>
            </a:pPr>
            <a:r>
              <a:rPr lang="en-US" sz="4000">
                <a:solidFill>
                  <a:srgbClr val="C00000"/>
                </a:solidFill>
                <a:latin typeface="Times New Roman Regular" panose="02020803070505020304" charset="0"/>
                <a:cs typeface="Times New Roman Regular" panose="02020803070505020304" charset="0"/>
                <a:sym typeface="+mn-ea"/>
              </a:rPr>
              <a:t>Nutritive Value of Tanghulu</a:t>
            </a:r>
            <a:endParaRPr lang="en-US" sz="4000">
              <a:solidFill>
                <a:srgbClr val="C00000"/>
              </a:solidFill>
              <a:latin typeface="Times New Roman Regular" panose="02020803070505020304" charset="0"/>
              <a:cs typeface="Times New Roman Regular" panose="02020803070505020304" charset="0"/>
              <a:sym typeface="+mn-ea"/>
            </a:endParaRPr>
          </a:p>
          <a:p>
            <a:pPr indent="0" algn="just">
              <a:buFont typeface="Wingdings" panose="05000000000000000000" charset="0"/>
              <a:buNone/>
            </a:pPr>
            <a:endParaRPr lang="en-US" sz="3200">
              <a:solidFill>
                <a:srgbClr val="C00000"/>
              </a:solidFill>
              <a:latin typeface="Times New Roman Regular" panose="02020803070505020304" charset="0"/>
              <a:cs typeface="Times New Roman Regular" panose="02020803070505020304" charset="0"/>
              <a:sym typeface="+mn-ea"/>
            </a:endParaRPr>
          </a:p>
          <a:p>
            <a:pPr marL="571500" indent="-571500" algn="just">
              <a:buFont typeface="Wingdings" panose="05000000000000000000" charset="0"/>
              <a:buChar char=""/>
            </a:pPr>
            <a:endParaRPr lang="en-US" sz="3200">
              <a:solidFill>
                <a:srgbClr val="C00000"/>
              </a:solidFill>
              <a:latin typeface="Times New Roman Regular" panose="02020803070505020304" charset="0"/>
              <a:cs typeface="Times New Roman Regular" panose="02020803070505020304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0280" y="1239520"/>
            <a:ext cx="9999345" cy="5016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342900" indent="-342900" algn="just">
              <a:buFont typeface="Wingdings" panose="05000000000000000000" charset="0"/>
              <a:buChar char=""/>
            </a:pPr>
            <a:r>
              <a:rPr lang="en-US" sz="2400">
                <a:solidFill>
                  <a:srgbClr val="C00000"/>
                </a:solidFill>
                <a:latin typeface="Times New Roman Regular" panose="02020803070505020304" charset="0"/>
                <a:cs typeface="Times New Roman Regular" panose="02020803070505020304" charset="0"/>
                <a:sym typeface="+mn-ea"/>
              </a:rPr>
              <a:t>no pigment, no food additives, good taste, naturally nutritional food. </a:t>
            </a:r>
            <a:endParaRPr lang="en-US" altLang="en-US" sz="2400">
              <a:solidFill>
                <a:srgbClr val="C00000"/>
              </a:solidFill>
              <a:latin typeface="Times New Roman Regular" panose="02020803070505020304" charset="0"/>
              <a:cs typeface="Times New Roman Regular" panose="02020803070505020304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70280" y="2084070"/>
            <a:ext cx="10382885" cy="935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342900" indent="-342900">
              <a:buFont typeface="Wingdings" panose="05000000000000000000" charset="0"/>
              <a:buChar char=""/>
            </a:pPr>
            <a:r>
              <a:rPr lang="en-US" sz="2400">
                <a:solidFill>
                  <a:srgbClr val="C00000"/>
                </a:solidFill>
                <a:latin typeface="Times New Roman Regular" panose="02020803070505020304" charset="0"/>
                <a:cs typeface="Times New Roman Regular" panose="02020803070505020304" charset="0"/>
                <a:sym typeface="+mn-ea"/>
              </a:rPr>
              <a:t>rich in </a:t>
            </a:r>
            <a:r>
              <a:rPr lang="en-US" sz="2400" b="1" i="1">
                <a:solidFill>
                  <a:srgbClr val="C00000"/>
                </a:solidFill>
                <a:latin typeface="Times New Roman Regular" panose="02020803070505020304" charset="0"/>
                <a:cs typeface="Times New Roman Regular" panose="02020803070505020304" charset="0"/>
                <a:sym typeface="+mn-ea"/>
              </a:rPr>
              <a:t>vitamin C, pectin, hawthorn acid</a:t>
            </a:r>
            <a:r>
              <a:rPr lang="en-US" sz="2400">
                <a:solidFill>
                  <a:srgbClr val="C00000"/>
                </a:solidFill>
                <a:latin typeface="Times New Roman Regular" panose="02020803070505020304" charset="0"/>
                <a:cs typeface="Times New Roman Regular" panose="02020803070505020304" charset="0"/>
                <a:sym typeface="+mn-ea"/>
              </a:rPr>
              <a:t>, and other organic acids and nutrients.</a:t>
            </a:r>
            <a:endParaRPr lang="en-US" sz="2400">
              <a:solidFill>
                <a:srgbClr val="C00000"/>
              </a:solidFill>
              <a:latin typeface="Times New Roman Regular" panose="02020803070505020304" charset="0"/>
              <a:cs typeface="Times New Roman Regular" panose="02020803070505020304" charset="0"/>
              <a:sym typeface="+mn-ea"/>
            </a:endParaRPr>
          </a:p>
          <a:p>
            <a:endParaRPr lang="en-US" altLang="en-US" sz="2400">
              <a:solidFill>
                <a:srgbClr val="C00000"/>
              </a:solidFill>
              <a:latin typeface="Times New Roman Regular" panose="02020803070505020304" charset="0"/>
              <a:cs typeface="Times New Roman Regular" panose="02020803070505020304" charset="0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69645" y="3186430"/>
            <a:ext cx="5250815" cy="20955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/>
            <a:r>
              <a:rPr lang="en-US" altLang="zh-CN" sz="2400">
                <a:solidFill>
                  <a:srgbClr val="C00000"/>
                </a:solidFill>
                <a:latin typeface="Times New Roman Regular" panose="02020803070505020304" charset="0"/>
                <a:cs typeface="Times New Roman Regular" panose="02020803070505020304" charset="0"/>
              </a:rPr>
              <a:t>Medical Effects:</a:t>
            </a:r>
            <a:endParaRPr lang="en-US" altLang="zh-CN" sz="2400">
              <a:solidFill>
                <a:srgbClr val="C00000"/>
              </a:solidFill>
              <a:latin typeface="Times New Roman Regular" panose="02020803070505020304" charset="0"/>
              <a:cs typeface="Times New Roman Regular" panose="02020803070505020304" charset="0"/>
            </a:endParaRPr>
          </a:p>
          <a:p>
            <a:pPr marL="342900" indent="-342900" algn="just">
              <a:buFont typeface="Arial" panose="020B0704020202020204" pitchFamily="34" charset="0"/>
              <a:buChar char="•"/>
            </a:pPr>
            <a:r>
              <a:rPr lang="en-US" altLang="zh-CN" sz="2400">
                <a:latin typeface="Times New Roman Regular" panose="02020803070505020304" charset="0"/>
                <a:cs typeface="Times New Roman Regular" panose="02020803070505020304" charset="0"/>
              </a:rPr>
              <a:t>eliminate food accumulation</a:t>
            </a:r>
            <a:endParaRPr lang="en-US" altLang="zh-CN" sz="2400">
              <a:latin typeface="Times New Roman Regular" panose="02020803070505020304" charset="0"/>
              <a:cs typeface="Times New Roman Regular" panose="02020803070505020304" charset="0"/>
            </a:endParaRPr>
          </a:p>
          <a:p>
            <a:pPr marL="342900" indent="-342900" algn="just">
              <a:buFont typeface="Arial" panose="020B0704020202020204" pitchFamily="34" charset="0"/>
              <a:buChar char="•"/>
            </a:pPr>
            <a:r>
              <a:rPr lang="en-US" altLang="zh-CN" sz="2400">
                <a:latin typeface="Times New Roman Regular" panose="02020803070505020304" charset="0"/>
                <a:cs typeface="Times New Roman Regular" panose="02020803070505020304" charset="0"/>
              </a:rPr>
              <a:t>disperse congestion</a:t>
            </a:r>
            <a:endParaRPr lang="en-US" altLang="zh-CN" sz="2400">
              <a:latin typeface="Times New Roman Regular" panose="02020803070505020304" charset="0"/>
              <a:cs typeface="Times New Roman Regular" panose="02020803070505020304" charset="0"/>
            </a:endParaRPr>
          </a:p>
          <a:p>
            <a:pPr marL="342900" indent="-342900" algn="just">
              <a:buFont typeface="Arial" panose="020B0704020202020204" pitchFamily="34" charset="0"/>
              <a:buChar char="•"/>
            </a:pPr>
            <a:r>
              <a:rPr lang="en-US" altLang="zh-CN" sz="2400">
                <a:latin typeface="Times New Roman Regular" panose="02020803070505020304" charset="0"/>
                <a:cs typeface="Times New Roman Regular" panose="02020803070505020304" charset="0"/>
              </a:rPr>
              <a:t>reduce blood lipid and serum cholesterol </a:t>
            </a:r>
            <a:endParaRPr lang="en-US" altLang="zh-CN" sz="2400">
              <a:latin typeface="Times New Roman Regular" panose="02020803070505020304" charset="0"/>
              <a:cs typeface="Times New Roman Regular" panose="0202080307050502030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451600" y="3186430"/>
            <a:ext cx="4901565" cy="24415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>
                <a:solidFill>
                  <a:srgbClr val="C00000"/>
                </a:solidFill>
                <a:latin typeface="Times New Roman Regular" panose="02020803070505020304" charset="0"/>
                <a:cs typeface="Times New Roman Regular" panose="02020803070505020304" charset="0"/>
              </a:rPr>
              <a:t>Caution:</a:t>
            </a:r>
            <a:endParaRPr lang="en-US" altLang="zh-CN" sz="2400">
              <a:solidFill>
                <a:srgbClr val="C00000"/>
              </a:solidFill>
              <a:latin typeface="Times New Roman Regular" panose="02020803070505020304" charset="0"/>
              <a:cs typeface="Times New Roman Regular" panose="02020803070505020304" charset="0"/>
            </a:endParaRPr>
          </a:p>
          <a:p>
            <a:pPr marL="342900" indent="-342900">
              <a:buFont typeface="Arial" panose="020B0704020202020204" pitchFamily="34" charset="0"/>
              <a:buChar char="•"/>
            </a:pPr>
            <a:r>
              <a:rPr lang="en-US" altLang="zh-CN" sz="2400">
                <a:latin typeface="Times New Roman Regular" panose="02020803070505020304" charset="0"/>
                <a:cs typeface="Times New Roman Regular" panose="02020803070505020304" charset="0"/>
              </a:rPr>
              <a:t>diabetes patients </a:t>
            </a:r>
            <a:endParaRPr lang="en-US" altLang="zh-CN" sz="2400">
              <a:latin typeface="Times New Roman Regular" panose="02020803070505020304" charset="0"/>
              <a:cs typeface="Times New Roman Regular" panose="02020803070505020304" charset="0"/>
            </a:endParaRPr>
          </a:p>
          <a:p>
            <a:pPr marL="342900" indent="-342900">
              <a:buFont typeface="Arial" panose="020B0704020202020204" pitchFamily="34" charset="0"/>
              <a:buChar char="•"/>
            </a:pPr>
            <a:r>
              <a:rPr lang="en-US" altLang="zh-CN" sz="2400">
                <a:latin typeface="Times New Roman Regular" panose="02020803070505020304" charset="0"/>
                <a:cs typeface="Times New Roman Regular" panose="02020803070505020304" charset="0"/>
              </a:rPr>
              <a:t>people with a weak spleen and stomach </a:t>
            </a:r>
            <a:endParaRPr lang="en-US" altLang="zh-CN" sz="2400">
              <a:latin typeface="Times New Roman Regular" panose="02020803070505020304" charset="0"/>
              <a:cs typeface="Times New Roman Regular" panose="02020803070505020304" charset="0"/>
            </a:endParaRPr>
          </a:p>
          <a:p>
            <a:pPr indent="0">
              <a:buFont typeface="Arial" panose="020B0704020202020204" pitchFamily="34" charset="0"/>
              <a:buNone/>
            </a:pPr>
            <a:r>
              <a:rPr lang="en-US" altLang="zh-CN" sz="2400">
                <a:solidFill>
                  <a:srgbClr val="C00000"/>
                </a:solidFill>
                <a:latin typeface="Times New Roman Regular" panose="02020803070505020304" charset="0"/>
                <a:cs typeface="Times New Roman Regular" panose="02020803070505020304" charset="0"/>
                <a:sym typeface="+mn-ea"/>
              </a:rPr>
              <a:t>should not eat too much !</a:t>
            </a:r>
            <a:endParaRPr lang="en-US" altLang="zh-CN" sz="2400">
              <a:solidFill>
                <a:srgbClr val="C00000"/>
              </a:solidFill>
              <a:latin typeface="Times New Roman Regular" panose="02020803070505020304" charset="0"/>
              <a:cs typeface="Times New Roman Regular" panose="0202080307050502030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/>
      <p:bldP spid="8" grpId="1"/>
      <p:bldP spid="16" grpId="0"/>
      <p:bldP spid="16" grpId="1"/>
      <p:bldP spid="17" grpId="0"/>
      <p:bldP spid="17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1279</Words>
  <Application>WPS 文字</Application>
  <PresentationFormat>宽屏</PresentationFormat>
  <Paragraphs>80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1" baseType="lpstr">
      <vt:lpstr>Arial</vt:lpstr>
      <vt:lpstr>宋体</vt:lpstr>
      <vt:lpstr>Wingdings</vt:lpstr>
      <vt:lpstr>Calibri</vt:lpstr>
      <vt:lpstr>Helvetica Neue</vt:lpstr>
      <vt:lpstr>汉仪书宋二KW</vt:lpstr>
      <vt:lpstr>微软雅黑</vt:lpstr>
      <vt:lpstr>汉仪旗黑</vt:lpstr>
      <vt:lpstr>宋体</vt:lpstr>
      <vt:lpstr>Arial Unicode MS</vt:lpstr>
      <vt:lpstr>Times New Roman Regular</vt:lpstr>
      <vt:lpstr>站酷小薇LOGO体</vt:lpstr>
      <vt:lpstr>华文宋体</vt:lpstr>
      <vt:lpstr>Wingdings</vt:lpstr>
      <vt:lpstr>Times New Roman Bold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嵌也勒口柏</cp:lastModifiedBy>
  <cp:revision>11</cp:revision>
  <dcterms:created xsi:type="dcterms:W3CDTF">2024-10-31T11:48:17Z</dcterms:created>
  <dcterms:modified xsi:type="dcterms:W3CDTF">2024-10-31T11:48:17Z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2052-6.4.0.8550</vt:lpwstr>
  </property>
  <property fmtid="{D5CDD505-2E9C-101B-9397-08002B2CF9AE}" pid="3" name="ICV">
    <vt:lpwstr>AFC4BD12C2C7F327056C236783E93666_41</vt:lpwstr>
  </property>
</Properties>
</file>