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59" r:id="rId5"/>
    <p:sldId id="265" r:id="rId6"/>
    <p:sldId id="260" r:id="rId7"/>
    <p:sldId id="267" r:id="rId8"/>
    <p:sldId id="268" r:id="rId9"/>
    <p:sldId id="282" r:id="rId10"/>
    <p:sldId id="262" r:id="rId11"/>
    <p:sldId id="269" r:id="rId12"/>
    <p:sldId id="270" r:id="rId13"/>
    <p:sldId id="271" r:id="rId14"/>
    <p:sldId id="272" r:id="rId15"/>
    <p:sldId id="273" r:id="rId16"/>
    <p:sldId id="274" r:id="rId17"/>
    <p:sldId id="275" r:id="rId18"/>
    <p:sldId id="276" r:id="rId19"/>
    <p:sldId id="277" r:id="rId20"/>
    <p:sldId id="278" r:id="rId21"/>
    <p:sldId id="279" r:id="rId22"/>
    <p:sldId id="283" r:id="rId23"/>
    <p:sldId id="280" r:id="rId24"/>
  </p:sldIdLst>
  <p:sldSz cx="12192000" cy="6858000"/>
  <p:notesSz cx="6858000" cy="9144000"/>
  <p:embeddedFontLst>
    <p:embeddedFont>
      <p:font typeface="OPPOSans B" panose="02010600030101010101" charset="-122"/>
      <p:regular r:id="rId25"/>
    </p:embeddedFont>
    <p:embeddedFont>
      <p:font typeface="OPPOSans H" panose="02010600030101010101" charset="-122"/>
      <p:regular r:id="rId26"/>
    </p:embeddedFont>
    <p:embeddedFont>
      <p:font typeface="Source Han Sans" panose="02010600030101010101" charset="-122"/>
      <p:regular r:id="rId27"/>
    </p:embeddedFont>
    <p:embeddedFont>
      <p:font typeface="Source Han Sans CN Bold" panose="02010600030101010101" charset="-122"/>
      <p:regular r:id="rId28"/>
    </p:embeddedFont>
    <p:embeddedFont>
      <p:font typeface="YouSheBiaoTiHei" panose="02010600030101010101" charset="-122"/>
      <p:regular r:id="rId29"/>
    </p:embeddedFont>
    <p:embeddedFont>
      <p:font typeface="Tempus Sans ITC" panose="04020404030D07020202" pitchFamily="82" charset="0"/>
      <p:regular r:id="rId30"/>
    </p:embeddedFont>
    <p:embeddedFont>
      <p:font typeface="等线" panose="02010600030101010101" pitchFamily="2" charset="-122"/>
      <p:regular r:id="rId31"/>
      <p:bold r:id="rId32"/>
    </p:embeddedFont>
    <p:embeddedFont>
      <p:font typeface="隶书" panose="02010509060101010101" pitchFamily="49"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dirty="0"/>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dirty="0">
                <a:ln w="12700">
                  <a:solidFill>
                    <a:srgbClr val="000000">
                      <a:alpha val="100000"/>
                    </a:srgbClr>
                  </a:solidFill>
                </a:ln>
                <a:noFill/>
                <a:latin typeface="YouSheBiaoTiHei"/>
                <a:ea typeface="YouSheBiaoTiHei"/>
                <a:cs typeface="YouSheBiaoTiHei"/>
              </a:rPr>
              <a:t>2025</a:t>
            </a:r>
            <a:endParaRPr kumimoji="1" lang="zh-CN" altLang="en-US" dirty="0"/>
          </a:p>
        </p:txBody>
      </p:sp>
      <p:sp>
        <p:nvSpPr>
          <p:cNvPr id="16" name="标题 1"/>
          <p:cNvSpPr txBox="1"/>
          <p:nvPr/>
        </p:nvSpPr>
        <p:spPr>
          <a:xfrm>
            <a:off x="556228" y="4756038"/>
            <a:ext cx="3850640" cy="609600"/>
          </a:xfrm>
          <a:prstGeom prst="roundRect">
            <a:avLst>
              <a:gd name="adj" fmla="val 50000"/>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4310914" y="5191304"/>
            <a:ext cx="608400" cy="563402"/>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8100000">
            <a:off x="4402303" y="5282654"/>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55428" y="4858036"/>
            <a:ext cx="1782659" cy="369332"/>
          </a:xfrm>
          <a:prstGeom prst="rect">
            <a:avLst/>
          </a:prstGeom>
          <a:noFill/>
          <a:ln cap="sq">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A5A5A5">
                    <a:lumMod val="60000"/>
                    <a:lumOff val="4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Speaker: Zheng Kaiwu</a:t>
            </a:r>
            <a:endParaRPr kumimoji="0" lang="zh-CN" altLang="en-US" sz="2400" b="1" i="0" u="none" strike="noStrike" kern="1200" cap="none" spc="0" normalizeH="0" baseline="0" noProof="0" dirty="0">
              <a:ln>
                <a:noFill/>
              </a:ln>
              <a:solidFill>
                <a:srgbClr val="A5A5A5">
                  <a:lumMod val="60000"/>
                  <a:lumOff val="4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0" name="标题 1"/>
          <p:cNvSpPr txBox="1"/>
          <p:nvPr/>
        </p:nvSpPr>
        <p:spPr>
          <a:xfrm>
            <a:off x="2695955" y="4877476"/>
            <a:ext cx="1782659" cy="369332"/>
          </a:xfrm>
          <a:prstGeom prst="rect">
            <a:avLst/>
          </a:prstGeom>
          <a:noFill/>
          <a:ln cap="sq">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Times New Roman" panose="02020603050405020304" pitchFamily="18" charset="0"/>
                <a:ea typeface="等线" panose="02010600030101010101" pitchFamily="2" charset="-122"/>
                <a:cs typeface="Times New Roman" panose="02020603050405020304" pitchFamily="18" charset="0"/>
              </a:rPr>
              <a:t>TIME: 2025</a:t>
            </a:r>
            <a:endParaRPr kumimoji="0" lang="zh-CN"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327628"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rot="18900000">
            <a:off x="384586"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5"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6"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7"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9"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0"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1"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3"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4"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5"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6"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7"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8"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9"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50"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51"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52" name="标题 1"/>
          <p:cNvSpPr txBox="1"/>
          <p:nvPr/>
        </p:nvSpPr>
        <p:spPr>
          <a:xfrm>
            <a:off x="556227" y="1706880"/>
            <a:ext cx="5158773" cy="2899844"/>
          </a:xfrm>
          <a:prstGeom prst="rect">
            <a:avLst/>
          </a:prstGeom>
          <a:noFill/>
          <a:ln>
            <a:noFill/>
          </a:ln>
        </p:spPr>
        <p:txBody>
          <a:bodyPr vert="horz" wrap="square" lIns="0" tIns="0" rIns="0" bIns="0" rtlCol="0" anchor="ctr"/>
          <a:lstStyle/>
          <a:p>
            <a:pPr algn="l">
              <a:lnSpc>
                <a:spcPct val="100000"/>
              </a:lnSpc>
            </a:pPr>
            <a:r>
              <a:rPr kumimoji="1" lang="en-US" altLang="zh-CN" sz="4100" dirty="0">
                <a:ln w="12700">
                  <a:noFill/>
                </a:ln>
                <a:solidFill>
                  <a:srgbClr val="000000">
                    <a:alpha val="100000"/>
                  </a:srgbClr>
                </a:solidFill>
                <a:latin typeface="YouSheBiaoTiHei"/>
                <a:ea typeface="YouSheBiaoTiHei"/>
                <a:cs typeface="YouSheBiaoTiHei"/>
              </a:rPr>
              <a:t>Exploring China's Eight Culinary Traditions</a:t>
            </a:r>
            <a:endParaRPr kumimoji="1" lang="zh-CN" altLang="en-US" dirty="0"/>
          </a:p>
        </p:txBody>
      </p:sp>
      <p:sp>
        <p:nvSpPr>
          <p:cNvPr id="53" name="标题 1"/>
          <p:cNvSpPr txBox="1"/>
          <p:nvPr/>
        </p:nvSpPr>
        <p:spPr>
          <a:xfrm flipH="1">
            <a:off x="281384" y="133735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4" name="标题 1"/>
          <p:cNvSpPr txBox="1"/>
          <p:nvPr/>
        </p:nvSpPr>
        <p:spPr>
          <a:xfrm flipH="1">
            <a:off x="5013197" y="4359479"/>
            <a:ext cx="431730" cy="4309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5" name="图片 54" descr="615a0920e5502105153c38c1098e8c9a">
            <a:extLst>
              <a:ext uri="{FF2B5EF4-FFF2-40B4-BE49-F238E27FC236}">
                <a16:creationId xmlns:a16="http://schemas.microsoft.com/office/drawing/2014/main" id="{FFD86754-DDB7-D3F6-A4C1-0920724F4760}"/>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6" name="图片 55">
            <a:extLst>
              <a:ext uri="{FF2B5EF4-FFF2-40B4-BE49-F238E27FC236}">
                <a16:creationId xmlns:a16="http://schemas.microsoft.com/office/drawing/2014/main" id="{8111EBCF-796F-BEFE-9AB1-133800A14FE5}"/>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983491" y="1154304"/>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b="1">
              <a:ln w="22225">
                <a:solidFill>
                  <a:schemeClr val="accent2"/>
                </a:solidFill>
                <a:prstDash val="solid"/>
              </a:ln>
              <a:solidFill>
                <a:schemeClr val="accent2">
                  <a:lumMod val="40000"/>
                  <a:lumOff val="60000"/>
                </a:schemeClr>
              </a:solidFill>
            </a:endParaRPr>
          </a:p>
        </p:txBody>
      </p:sp>
      <p:sp>
        <p:nvSpPr>
          <p:cNvPr id="3" name="标题 1"/>
          <p:cNvSpPr txBox="1"/>
          <p:nvPr/>
        </p:nvSpPr>
        <p:spPr>
          <a:xfrm>
            <a:off x="1151767" y="1620345"/>
            <a:ext cx="9888466" cy="4221655"/>
          </a:xfrm>
          <a:prstGeom prst="roundRect">
            <a:avLst>
              <a:gd name="adj" fmla="val 2814"/>
            </a:avLst>
          </a:prstGeom>
          <a:gradFill>
            <a:gsLst>
              <a:gs pos="61000">
                <a:schemeClr val="bg1"/>
              </a:gs>
              <a:gs pos="100000">
                <a:schemeClr val="accent1">
                  <a:lumMod val="20000"/>
                  <a:lumOff val="80000"/>
                </a:schemeClr>
              </a:gs>
            </a:gsLst>
            <a:lin ang="2700000" scaled="0"/>
          </a:gradFill>
          <a:ln w="3175" cap="sq">
            <a:gradFill>
              <a:gsLst>
                <a:gs pos="0">
                  <a:schemeClr val="accent1">
                    <a:alpha val="0"/>
                  </a:schemeClr>
                </a:gs>
                <a:gs pos="100000">
                  <a:schemeClr val="accent1">
                    <a:alpha val="45000"/>
                  </a:schemeClr>
                </a:gs>
              </a:gsLst>
              <a:lin ang="13500000" scaled="0"/>
            </a:gradFill>
            <a:miter/>
          </a:ln>
          <a:effectLst>
            <a:outerShdw blurRad="152400" dist="38100" dir="2700000" algn="tl" rotWithShape="0">
              <a:schemeClr val="accent2">
                <a:lumMod val="5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5171340" y="1919074"/>
            <a:ext cx="1849321" cy="425223"/>
          </a:xfrm>
          <a:prstGeom prst="roundRect">
            <a:avLst>
              <a:gd name="adj" fmla="val 50000"/>
            </a:avLst>
          </a:prstGeom>
          <a:gradFill>
            <a:gsLst>
              <a:gs pos="0">
                <a:schemeClr val="accent1">
                  <a:lumMod val="60000"/>
                  <a:lumOff val="40000"/>
                </a:schemeClr>
              </a:gs>
              <a:gs pos="100000">
                <a:schemeClr val="accent1">
                  <a:lumMod val="75000"/>
                </a:schemeClr>
              </a:gs>
            </a:gsLst>
            <a:lin ang="2700000" scaled="0"/>
          </a:gradFill>
          <a:ln w="11811" cap="flat">
            <a:noFill/>
            <a:miter/>
          </a:ln>
        </p:spPr>
        <p:txBody>
          <a:bodyPr vert="horz" wrap="square" lIns="91440" tIns="45720" rIns="91440" bIns="45720" rtlCol="0" anchor="ctr"/>
          <a:lstStyle/>
          <a:p>
            <a:pPr algn="l">
              <a:lnSpc>
                <a:spcPct val="110000"/>
              </a:lnSpc>
            </a:pPr>
            <a:endParaRPr kumimoji="1" lang="zh-CN" altLang="en-US"/>
          </a:p>
        </p:txBody>
      </p:sp>
      <p:sp>
        <p:nvSpPr>
          <p:cNvPr id="5" name="标题 1"/>
          <p:cNvSpPr txBox="1"/>
          <p:nvPr/>
        </p:nvSpPr>
        <p:spPr>
          <a:xfrm>
            <a:off x="5555673" y="1915681"/>
            <a:ext cx="1080654" cy="451709"/>
          </a:xfrm>
          <a:prstGeom prst="rect">
            <a:avLst/>
          </a:prstGeom>
          <a:noFill/>
          <a:ln>
            <a:noFill/>
          </a:ln>
        </p:spPr>
        <p:txBody>
          <a:bodyPr vert="horz" wrap="square" lIns="0" tIns="0" rIns="0" bIns="0" rtlCol="0" anchor="ctr"/>
          <a:lstStyle/>
          <a:p>
            <a:pPr algn="ctr">
              <a:lnSpc>
                <a:spcPct val="100000"/>
              </a:lnSpc>
            </a:pPr>
            <a:r>
              <a:rPr kumimoji="1" lang="en-US" altLang="zh-CN" sz="1800">
                <a:ln w="12700">
                  <a:noFill/>
                </a:ln>
                <a:solidFill>
                  <a:srgbClr val="FFFFFF">
                    <a:alpha val="100000"/>
                  </a:srgbClr>
                </a:solidFill>
                <a:latin typeface="OPPOSans H"/>
                <a:ea typeface="OPPOSans H"/>
                <a:cs typeface="OPPOSans H"/>
              </a:rPr>
              <a:t>01</a:t>
            </a:r>
            <a:endParaRPr kumimoji="1" lang="zh-CN" altLang="en-US"/>
          </a:p>
        </p:txBody>
      </p:sp>
      <p:sp>
        <p:nvSpPr>
          <p:cNvPr id="6" name="标题 1"/>
          <p:cNvSpPr txBox="1"/>
          <p:nvPr/>
        </p:nvSpPr>
        <p:spPr>
          <a:xfrm>
            <a:off x="1802174" y="3034485"/>
            <a:ext cx="9347985" cy="3334246"/>
          </a:xfrm>
          <a:prstGeom prst="rect">
            <a:avLst/>
          </a:prstGeom>
          <a:noFill/>
          <a:ln>
            <a:noFill/>
          </a:ln>
        </p:spPr>
        <p:txBody>
          <a:bodyPr vert="horz" wrap="square" lIns="0" tIns="0" rIns="0" bIns="0" rtlCol="0" anchor="t"/>
          <a:lstStyle/>
          <a:p>
            <a:pPr algn="ctr">
              <a:lnSpc>
                <a:spcPct val="150000"/>
              </a:lnSpc>
            </a:pPr>
            <a:endParaRPr kumimoji="1" lang="zh-CN" altLang="en-US"/>
          </a:p>
        </p:txBody>
      </p:sp>
      <p:sp>
        <p:nvSpPr>
          <p:cNvPr id="7"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箭头: 五边形 14">
            <a:extLst>
              <a:ext uri="{FF2B5EF4-FFF2-40B4-BE49-F238E27FC236}">
                <a16:creationId xmlns:a16="http://schemas.microsoft.com/office/drawing/2014/main" id="{BB0FB39B-A06E-B6D6-CA3F-19BF3B550143}"/>
              </a:ext>
            </a:extLst>
          </p:cNvPr>
          <p:cNvSpPr/>
          <p:nvPr/>
        </p:nvSpPr>
        <p:spPr>
          <a:xfrm>
            <a:off x="1661502" y="3191283"/>
            <a:ext cx="9108490" cy="872034"/>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箭头: 五边形 15">
            <a:extLst>
              <a:ext uri="{FF2B5EF4-FFF2-40B4-BE49-F238E27FC236}">
                <a16:creationId xmlns:a16="http://schemas.microsoft.com/office/drawing/2014/main" id="{B1EC4C87-3441-8363-81CB-D3365B960D5F}"/>
              </a:ext>
            </a:extLst>
          </p:cNvPr>
          <p:cNvSpPr/>
          <p:nvPr/>
        </p:nvSpPr>
        <p:spPr>
          <a:xfrm>
            <a:off x="6096000" y="3191282"/>
            <a:ext cx="4673992" cy="885513"/>
          </a:xfrm>
          <a:prstGeom prst="homePlat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100F04B0-B541-7FC8-CFA6-2A83516A15ED}"/>
              </a:ext>
            </a:extLst>
          </p:cNvPr>
          <p:cNvCxnSpPr/>
          <p:nvPr/>
        </p:nvCxnSpPr>
        <p:spPr>
          <a:xfrm>
            <a:off x="2077375" y="2894121"/>
            <a:ext cx="7546020" cy="0"/>
          </a:xfrm>
          <a:prstGeom prst="straightConnector1">
            <a:avLst/>
          </a:prstGeom>
          <a:ln w="57150">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E3FB81B-E4C3-96C1-9691-A8ACCFBE6EE4}"/>
              </a:ext>
            </a:extLst>
          </p:cNvPr>
          <p:cNvCxnSpPr/>
          <p:nvPr/>
        </p:nvCxnSpPr>
        <p:spPr>
          <a:xfrm>
            <a:off x="2734322" y="3582514"/>
            <a:ext cx="0" cy="48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96E91D5-70A8-D799-9D36-5886FBE25392}"/>
              </a:ext>
            </a:extLst>
          </p:cNvPr>
          <p:cNvCxnSpPr/>
          <p:nvPr/>
        </p:nvCxnSpPr>
        <p:spPr>
          <a:xfrm>
            <a:off x="3801122" y="3582514"/>
            <a:ext cx="0" cy="48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16523E92-F5AF-18B4-DD17-3A6168E05783}"/>
              </a:ext>
            </a:extLst>
          </p:cNvPr>
          <p:cNvCxnSpPr/>
          <p:nvPr/>
        </p:nvCxnSpPr>
        <p:spPr>
          <a:xfrm>
            <a:off x="4848687" y="3593112"/>
            <a:ext cx="0" cy="48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E884D6E-20BD-EA85-F467-7DF4ADECA321}"/>
              </a:ext>
            </a:extLst>
          </p:cNvPr>
          <p:cNvCxnSpPr/>
          <p:nvPr/>
        </p:nvCxnSpPr>
        <p:spPr>
          <a:xfrm>
            <a:off x="9448800" y="3582514"/>
            <a:ext cx="0" cy="480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8C8DCBA-DAF3-D78D-F3E3-50D780B2DEC5}"/>
              </a:ext>
            </a:extLst>
          </p:cNvPr>
          <p:cNvCxnSpPr/>
          <p:nvPr/>
        </p:nvCxnSpPr>
        <p:spPr>
          <a:xfrm>
            <a:off x="8394065" y="3594725"/>
            <a:ext cx="0" cy="480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DFD38A0F-B2D0-E6AC-80C8-C7E2A6E41F9D}"/>
              </a:ext>
            </a:extLst>
          </p:cNvPr>
          <p:cNvCxnSpPr/>
          <p:nvPr/>
        </p:nvCxnSpPr>
        <p:spPr>
          <a:xfrm>
            <a:off x="7245658" y="3593112"/>
            <a:ext cx="0" cy="480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FF0E1885-388B-A731-FA04-4D6093AE1D28}"/>
              </a:ext>
            </a:extLst>
          </p:cNvPr>
          <p:cNvSpPr/>
          <p:nvPr/>
        </p:nvSpPr>
        <p:spPr>
          <a:xfrm>
            <a:off x="4796175" y="2320561"/>
            <a:ext cx="2622833" cy="584775"/>
          </a:xfrm>
          <a:prstGeom prst="rect">
            <a:avLst/>
          </a:prstGeom>
          <a:noFill/>
        </p:spPr>
        <p:txBody>
          <a:bodyPr wrap="none" lIns="91440" tIns="45720" rIns="91440" bIns="45720">
            <a:spAutoFit/>
          </a:bodyPr>
          <a:lstStyle/>
          <a:p>
            <a:pPr algn="ctr"/>
            <a:r>
              <a:rPr lang="en-US" altLang="zh-CN" sz="3200" b="1" dirty="0">
                <a:ln w="22225">
                  <a:solidFill>
                    <a:schemeClr val="accent2"/>
                  </a:solidFill>
                  <a:prstDash val="solid"/>
                </a:ln>
                <a:solidFill>
                  <a:schemeClr val="accent2">
                    <a:lumMod val="40000"/>
                    <a:lumOff val="60000"/>
                  </a:schemeClr>
                </a:solidFill>
              </a:rPr>
              <a:t>Spicy Degree</a:t>
            </a:r>
            <a:endParaRPr lang="zh-CN" altLang="en-US" sz="3200" b="1" cap="none" spc="0" dirty="0">
              <a:ln w="22225">
                <a:solidFill>
                  <a:schemeClr val="accent2"/>
                </a:solidFill>
                <a:prstDash val="solid"/>
              </a:ln>
              <a:solidFill>
                <a:schemeClr val="accent2">
                  <a:lumMod val="40000"/>
                  <a:lumOff val="60000"/>
                </a:schemeClr>
              </a:solidFill>
              <a:effectLst/>
            </a:endParaRPr>
          </a:p>
        </p:txBody>
      </p:sp>
      <p:sp>
        <p:nvSpPr>
          <p:cNvPr id="17" name="文本框 16">
            <a:extLst>
              <a:ext uri="{FF2B5EF4-FFF2-40B4-BE49-F238E27FC236}">
                <a16:creationId xmlns:a16="http://schemas.microsoft.com/office/drawing/2014/main" id="{813D50C4-041F-5A33-2129-B5EC07BED9F4}"/>
              </a:ext>
            </a:extLst>
          </p:cNvPr>
          <p:cNvSpPr txBox="1"/>
          <p:nvPr/>
        </p:nvSpPr>
        <p:spPr>
          <a:xfrm>
            <a:off x="62346" y="170358"/>
            <a:ext cx="1297518" cy="584775"/>
          </a:xfrm>
          <a:prstGeom prst="rect">
            <a:avLst/>
          </a:prstGeom>
          <a:noFill/>
        </p:spPr>
        <p:txBody>
          <a:bodyPr wrap="square" rtlCol="0">
            <a:spAutoFit/>
          </a:bodyPr>
          <a:lstStyle/>
          <a:p>
            <a:r>
              <a:rPr lang="en-US" altLang="zh-CN" sz="3200" b="1" dirty="0">
                <a:latin typeface="Times New Roman" panose="02020603050405020304" pitchFamily="18" charset="0"/>
                <a:ea typeface="隶书" panose="02010509060101010101" pitchFamily="49" charset="-122"/>
                <a:cs typeface="Times New Roman" panose="02020603050405020304" pitchFamily="18" charset="0"/>
              </a:rPr>
              <a:t>Quiz</a:t>
            </a:r>
            <a:endParaRPr lang="zh-CN" altLang="en-US" sz="3200" b="1" dirty="0">
              <a:latin typeface="Times New Roman" panose="02020603050405020304" pitchFamily="18" charset="0"/>
              <a:ea typeface="隶书" panose="02010509060101010101" pitchFamily="49" charset="-122"/>
              <a:cs typeface="Times New Roman" panose="02020603050405020304" pitchFamily="18" charset="0"/>
            </a:endParaRPr>
          </a:p>
        </p:txBody>
      </p:sp>
      <p:sp>
        <p:nvSpPr>
          <p:cNvPr id="18" name="矩形: 圆角 17">
            <a:extLst>
              <a:ext uri="{FF2B5EF4-FFF2-40B4-BE49-F238E27FC236}">
                <a16:creationId xmlns:a16="http://schemas.microsoft.com/office/drawing/2014/main" id="{A17AA0C1-8663-58C5-5C94-5AF695491323}"/>
              </a:ext>
            </a:extLst>
          </p:cNvPr>
          <p:cNvSpPr/>
          <p:nvPr/>
        </p:nvSpPr>
        <p:spPr>
          <a:xfrm>
            <a:off x="1802174" y="3571916"/>
            <a:ext cx="843372" cy="4914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Zhe</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19" name="矩形: 圆角 18">
            <a:extLst>
              <a:ext uri="{FF2B5EF4-FFF2-40B4-BE49-F238E27FC236}">
                <a16:creationId xmlns:a16="http://schemas.microsoft.com/office/drawing/2014/main" id="{9A6A2585-4BBF-85A6-83B3-2AE64199DCD1}"/>
              </a:ext>
            </a:extLst>
          </p:cNvPr>
          <p:cNvSpPr/>
          <p:nvPr/>
        </p:nvSpPr>
        <p:spPr>
          <a:xfrm>
            <a:off x="2885040" y="3569380"/>
            <a:ext cx="810079" cy="49266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Su</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0" name="矩形: 圆角 19">
            <a:extLst>
              <a:ext uri="{FF2B5EF4-FFF2-40B4-BE49-F238E27FC236}">
                <a16:creationId xmlns:a16="http://schemas.microsoft.com/office/drawing/2014/main" id="{6A2FFDEE-BEF5-19F8-3FFD-C4261AD26E75}"/>
              </a:ext>
            </a:extLst>
          </p:cNvPr>
          <p:cNvSpPr/>
          <p:nvPr/>
        </p:nvSpPr>
        <p:spPr>
          <a:xfrm>
            <a:off x="3981635" y="3575639"/>
            <a:ext cx="768218" cy="48015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Yue</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1" name="矩形: 圆角 20">
            <a:extLst>
              <a:ext uri="{FF2B5EF4-FFF2-40B4-BE49-F238E27FC236}">
                <a16:creationId xmlns:a16="http://schemas.microsoft.com/office/drawing/2014/main" id="{E2BD3807-78BB-9ED4-2954-47F4C36BD180}"/>
              </a:ext>
            </a:extLst>
          </p:cNvPr>
          <p:cNvSpPr/>
          <p:nvPr/>
        </p:nvSpPr>
        <p:spPr>
          <a:xfrm>
            <a:off x="5171340" y="3605552"/>
            <a:ext cx="821843" cy="450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Min</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3" name="矩形: 圆角 22">
            <a:extLst>
              <a:ext uri="{FF2B5EF4-FFF2-40B4-BE49-F238E27FC236}">
                <a16:creationId xmlns:a16="http://schemas.microsoft.com/office/drawing/2014/main" id="{15B0D034-A42F-8559-164B-F1DF98714CDE}"/>
              </a:ext>
            </a:extLst>
          </p:cNvPr>
          <p:cNvSpPr/>
          <p:nvPr/>
        </p:nvSpPr>
        <p:spPr>
          <a:xfrm>
            <a:off x="6263424" y="3641519"/>
            <a:ext cx="878163" cy="4323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Lu</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4" name="矩形: 圆角 23">
            <a:extLst>
              <a:ext uri="{FF2B5EF4-FFF2-40B4-BE49-F238E27FC236}">
                <a16:creationId xmlns:a16="http://schemas.microsoft.com/office/drawing/2014/main" id="{59E994AE-6BB2-DBE1-2126-B34937870080}"/>
              </a:ext>
            </a:extLst>
          </p:cNvPr>
          <p:cNvSpPr/>
          <p:nvPr/>
        </p:nvSpPr>
        <p:spPr>
          <a:xfrm>
            <a:off x="7413980" y="3605552"/>
            <a:ext cx="821637" cy="4577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Hui</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5" name="矩形: 圆角 24">
            <a:extLst>
              <a:ext uri="{FF2B5EF4-FFF2-40B4-BE49-F238E27FC236}">
                <a16:creationId xmlns:a16="http://schemas.microsoft.com/office/drawing/2014/main" id="{A2ACB7B8-36A5-1D67-49C4-E63886B6532D}"/>
              </a:ext>
            </a:extLst>
          </p:cNvPr>
          <p:cNvSpPr/>
          <p:nvPr/>
        </p:nvSpPr>
        <p:spPr>
          <a:xfrm>
            <a:off x="8468169" y="3590768"/>
            <a:ext cx="915854" cy="4732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隶书" panose="02010509060101010101" pitchFamily="49" charset="-122"/>
                <a:ea typeface="隶书" panose="02010509060101010101" pitchFamily="49" charset="-122"/>
              </a:rPr>
              <a:t>Xiang</a:t>
            </a:r>
            <a:endParaRPr lang="zh-CN" altLang="en-US" sz="2000" b="1" dirty="0">
              <a:solidFill>
                <a:schemeClr val="tx1"/>
              </a:solidFill>
              <a:latin typeface="隶书" panose="02010509060101010101" pitchFamily="49" charset="-122"/>
              <a:ea typeface="隶书" panose="02010509060101010101" pitchFamily="49" charset="-122"/>
            </a:endParaRPr>
          </a:p>
        </p:txBody>
      </p:sp>
      <p:sp>
        <p:nvSpPr>
          <p:cNvPr id="27" name="矩形: 圆角 26">
            <a:extLst>
              <a:ext uri="{FF2B5EF4-FFF2-40B4-BE49-F238E27FC236}">
                <a16:creationId xmlns:a16="http://schemas.microsoft.com/office/drawing/2014/main" id="{B1EDAD7A-3320-1E2E-7038-A1FA9D772708}"/>
              </a:ext>
            </a:extLst>
          </p:cNvPr>
          <p:cNvSpPr/>
          <p:nvPr/>
        </p:nvSpPr>
        <p:spPr>
          <a:xfrm>
            <a:off x="9482929" y="3600639"/>
            <a:ext cx="828570" cy="4732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隶书" panose="02010509060101010101" pitchFamily="49" charset="-122"/>
                <a:ea typeface="隶书" panose="02010509060101010101" pitchFamily="49" charset="-122"/>
              </a:rPr>
              <a:t>Chuan</a:t>
            </a:r>
            <a:endParaRPr lang="zh-CN" altLang="en-US" sz="1600" b="1" dirty="0">
              <a:solidFill>
                <a:schemeClr val="tx1"/>
              </a:solidFill>
              <a:latin typeface="隶书" panose="02010509060101010101" pitchFamily="49" charset="-122"/>
              <a:ea typeface="隶书" panose="02010509060101010101" pitchFamily="49" charset="-122"/>
            </a:endParaRPr>
          </a:p>
        </p:txBody>
      </p:sp>
      <p:sp>
        <p:nvSpPr>
          <p:cNvPr id="14" name="矩形 13">
            <a:extLst>
              <a:ext uri="{FF2B5EF4-FFF2-40B4-BE49-F238E27FC236}">
                <a16:creationId xmlns:a16="http://schemas.microsoft.com/office/drawing/2014/main" id="{740BE2C1-ECD4-4C30-FC00-FC56ABDEFFDA}"/>
              </a:ext>
            </a:extLst>
          </p:cNvPr>
          <p:cNvSpPr/>
          <p:nvPr/>
        </p:nvSpPr>
        <p:spPr>
          <a:xfrm>
            <a:off x="5303791" y="5378782"/>
            <a:ext cx="7294432" cy="523220"/>
          </a:xfrm>
          <a:prstGeom prst="rect">
            <a:avLst/>
          </a:prstGeom>
          <a:noFill/>
        </p:spPr>
        <p:txBody>
          <a:bodyPr wrap="square" lIns="91440" tIns="45720" rIns="91440" bIns="45720">
            <a:spAutoFit/>
          </a:bodyPr>
          <a:lstStyle/>
          <a:p>
            <a:pPr algn="ctr"/>
            <a:r>
              <a:rPr lang="en-US" altLang="zh-CN"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Response from Doubao</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8" name="文本框 27">
            <a:extLst>
              <a:ext uri="{FF2B5EF4-FFF2-40B4-BE49-F238E27FC236}">
                <a16:creationId xmlns:a16="http://schemas.microsoft.com/office/drawing/2014/main" id="{C3B7372D-61A7-C675-3ECE-089D63DAFEA9}"/>
              </a:ext>
            </a:extLst>
          </p:cNvPr>
          <p:cNvSpPr txBox="1"/>
          <p:nvPr/>
        </p:nvSpPr>
        <p:spPr>
          <a:xfrm>
            <a:off x="1131151" y="810700"/>
            <a:ext cx="8441088" cy="830997"/>
          </a:xfrm>
          <a:prstGeom prst="rect">
            <a:avLst/>
          </a:prstGeom>
          <a:noFill/>
        </p:spPr>
        <p:txBody>
          <a:bodyPr wrap="square" rtlCol="0">
            <a:spAutoFit/>
          </a:bodyPr>
          <a:lstStyle/>
          <a:p>
            <a:r>
              <a:rPr lang="en-US" altLang="zh-CN" sz="2400" b="1" dirty="0">
                <a:latin typeface="宋体" panose="02010600030101010101" pitchFamily="2" charset="-122"/>
                <a:ea typeface="宋体" panose="02010600030101010101" pitchFamily="2" charset="-122"/>
              </a:rPr>
              <a:t>Which cuisine is the most spicy</a:t>
            </a:r>
            <a:r>
              <a:rPr lang="zh-CN" altLang="en-US"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And how about the least one</a:t>
            </a:r>
            <a:r>
              <a:rPr lang="zh-CN" altLang="en-US" sz="2400" b="1" dirty="0">
                <a:latin typeface="宋体" panose="02010600030101010101" pitchFamily="2" charset="-122"/>
                <a:ea typeface="宋体" panose="0201060003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p:blipFill>
        <p:spPr>
          <a:xfrm>
            <a:off x="660400" y="1480667"/>
            <a:ext cx="5400000" cy="4320000"/>
          </a:xfrm>
          <a:custGeom>
            <a:avLst/>
            <a:gdLst/>
            <a:ahLst/>
            <a:cxnLst/>
            <a:rect l="l" t="t" r="r" b="b"/>
            <a:pathLst>
              <a:path w="5400000" h="4320000">
                <a:moveTo>
                  <a:pt x="0" y="187272"/>
                </a:moveTo>
                <a:cubicBezTo>
                  <a:pt x="0" y="83845"/>
                  <a:pt x="83845" y="0"/>
                  <a:pt x="187272" y="0"/>
                </a:cubicBezTo>
                <a:lnTo>
                  <a:pt x="5212728" y="0"/>
                </a:lnTo>
                <a:cubicBezTo>
                  <a:pt x="5316155" y="0"/>
                  <a:pt x="5400000" y="83845"/>
                  <a:pt x="5400000" y="187272"/>
                </a:cubicBezTo>
                <a:lnTo>
                  <a:pt x="5400000" y="4132728"/>
                </a:lnTo>
                <a:cubicBezTo>
                  <a:pt x="5400000" y="4236155"/>
                  <a:pt x="5316155" y="4320000"/>
                  <a:pt x="5212728" y="4320000"/>
                </a:cubicBezTo>
                <a:lnTo>
                  <a:pt x="187272" y="4320000"/>
                </a:lnTo>
                <a:cubicBezTo>
                  <a:pt x="83845" y="4320000"/>
                  <a:pt x="0" y="4236155"/>
                  <a:pt x="0" y="4132728"/>
                </a:cubicBezTo>
                <a:close/>
              </a:path>
            </a:pathLst>
          </a:custGeom>
          <a:noFill/>
          <a:ln>
            <a:noFill/>
          </a:ln>
        </p:spPr>
      </p:pic>
      <p:sp>
        <p:nvSpPr>
          <p:cNvPr id="4" name="标题 1"/>
          <p:cNvSpPr txBox="1"/>
          <p:nvPr/>
        </p:nvSpPr>
        <p:spPr>
          <a:xfrm>
            <a:off x="6060400" y="1463733"/>
            <a:ext cx="5458500" cy="4320000"/>
          </a:xfrm>
          <a:prstGeom prst="roundRect">
            <a:avLst>
              <a:gd name="adj" fmla="val 3530"/>
            </a:avLst>
          </a:prstGeom>
          <a:solidFill>
            <a:schemeClr val="bg1">
              <a:lumMod val="95000"/>
            </a:schemeClr>
          </a:solidFill>
          <a:ln cap="flat">
            <a:noFill/>
            <a:prstDash val="solid"/>
            <a:miter/>
          </a:ln>
          <a:effectLst/>
        </p:spPr>
        <p:txBody>
          <a:bodyPr vert="horz" wrap="square" lIns="91440" tIns="45720" rIns="91440" bIns="45720" rtlCol="0" anchor="ctr"/>
          <a:lstStyle/>
          <a:p>
            <a:pPr algn="ctr">
              <a:lnSpc>
                <a:spcPct val="100000"/>
              </a:lnSpc>
            </a:pPr>
            <a:endParaRPr kumimoji="1" lang="zh-CN" altLang="en-US"/>
          </a:p>
        </p:txBody>
      </p:sp>
      <p:sp>
        <p:nvSpPr>
          <p:cNvPr id="5" name="标题 1"/>
          <p:cNvSpPr txBox="1"/>
          <p:nvPr/>
        </p:nvSpPr>
        <p:spPr>
          <a:xfrm>
            <a:off x="6587967" y="1881731"/>
            <a:ext cx="4680000" cy="360000"/>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Signature</a:t>
            </a:r>
            <a:endParaRPr kumimoji="1" lang="zh-CN" altLang="en-US"/>
          </a:p>
        </p:txBody>
      </p:sp>
      <p:sp>
        <p:nvSpPr>
          <p:cNvPr id="6" name="标题 1"/>
          <p:cNvSpPr txBox="1"/>
          <p:nvPr/>
        </p:nvSpPr>
        <p:spPr>
          <a:xfrm>
            <a:off x="6587967" y="2298932"/>
            <a:ext cx="4680000" cy="1260000"/>
          </a:xfrm>
          <a:prstGeom prst="rect">
            <a:avLst/>
          </a:prstGeom>
          <a:noFill/>
          <a:ln>
            <a:noFill/>
          </a:ln>
        </p:spPr>
        <p:txBody>
          <a:bodyPr vert="horz" wrap="square" lIns="0" tIns="0" rIns="0" bIns="0" rtlCol="0" anchor="t"/>
          <a:lstStyle/>
          <a:p>
            <a:pPr algn="l">
              <a:lnSpc>
                <a:spcPct val="150000"/>
              </a:lnSpc>
            </a:pPr>
            <a:r>
              <a:rPr kumimoji="1" lang="en-US" altLang="zh-CN" sz="1143" dirty="0">
                <a:ln w="12700">
                  <a:noFill/>
                </a:ln>
                <a:solidFill>
                  <a:srgbClr val="262626">
                    <a:alpha val="100000"/>
                  </a:srgbClr>
                </a:solidFill>
                <a:latin typeface="Source Han Sans"/>
                <a:ea typeface="Source Han Sans"/>
                <a:cs typeface="Source Han Sans"/>
              </a:rPr>
              <a:t>Shandong cuisine is known for its </a:t>
            </a:r>
            <a:r>
              <a:rPr kumimoji="1" lang="en-US" altLang="zh-CN" sz="1400" b="1" dirty="0">
                <a:ln w="12700">
                  <a:noFill/>
                </a:ln>
                <a:solidFill>
                  <a:schemeClr val="accent1">
                    <a:lumMod val="60000"/>
                    <a:lumOff val="40000"/>
                  </a:schemeClr>
                </a:solidFill>
                <a:latin typeface="Source Han Sans"/>
                <a:ea typeface="Source Han Sans"/>
                <a:cs typeface="Source Han Sans"/>
              </a:rPr>
              <a:t>soup- making skills and seafood dishes. </a:t>
            </a:r>
            <a:r>
              <a:rPr kumimoji="1" lang="en-US" altLang="zh-CN" sz="1143" dirty="0">
                <a:ln w="12700">
                  <a:noFill/>
                </a:ln>
                <a:solidFill>
                  <a:srgbClr val="262626">
                    <a:alpha val="100000"/>
                  </a:srgbClr>
                </a:solidFill>
                <a:latin typeface="Source Han Sans"/>
                <a:ea typeface="Source Han Sans"/>
                <a:cs typeface="Source Han Sans"/>
              </a:rPr>
              <a:t>Clear and creamy soups are distinctive. Cooking methods like steaming and braising are common.
For example, </a:t>
            </a:r>
            <a:r>
              <a:rPr kumimoji="1" lang="en-US" altLang="zh-CN" sz="1143" dirty="0" err="1">
                <a:ln w="12700">
                  <a:noFill/>
                </a:ln>
                <a:solidFill>
                  <a:srgbClr val="262626">
                    <a:alpha val="100000"/>
                  </a:srgbClr>
                </a:solidFill>
                <a:latin typeface="Source Han Sans"/>
                <a:ea typeface="Source Han Sans"/>
                <a:cs typeface="Source Han Sans"/>
              </a:rPr>
              <a:t>Dezhou</a:t>
            </a:r>
            <a:r>
              <a:rPr kumimoji="1" lang="en-US" altLang="zh-CN" sz="1143" dirty="0">
                <a:ln w="12700">
                  <a:noFill/>
                </a:ln>
                <a:solidFill>
                  <a:srgbClr val="262626">
                    <a:alpha val="100000"/>
                  </a:srgbClr>
                </a:solidFill>
                <a:latin typeface="Source Han Sans"/>
                <a:ea typeface="Source Han Sans"/>
                <a:cs typeface="Source Han Sans"/>
              </a:rPr>
              <a:t> Braised Chicken is crispy on the outside and tender inside, with a rich aroma. Four- Joy Meatballs are plump and juicy, symbolizing happiness.</a:t>
            </a:r>
            <a:endParaRPr kumimoji="1" lang="zh-CN" altLang="en-US" dirty="0"/>
          </a:p>
        </p:txBody>
      </p:sp>
      <p:sp>
        <p:nvSpPr>
          <p:cNvPr id="7" name="标题 1"/>
          <p:cNvSpPr txBox="1"/>
          <p:nvPr/>
        </p:nvSpPr>
        <p:spPr>
          <a:xfrm>
            <a:off x="6587967" y="3812714"/>
            <a:ext cx="4680000" cy="360000"/>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Must-try</a:t>
            </a:r>
            <a:endParaRPr kumimoji="1" lang="zh-CN" altLang="en-US"/>
          </a:p>
        </p:txBody>
      </p:sp>
      <p:sp>
        <p:nvSpPr>
          <p:cNvPr id="8" name="标题 1"/>
          <p:cNvSpPr txBox="1"/>
          <p:nvPr/>
        </p:nvSpPr>
        <p:spPr>
          <a:xfrm>
            <a:off x="6587967" y="4275069"/>
            <a:ext cx="4680000" cy="1260000"/>
          </a:xfrm>
          <a:prstGeom prst="rect">
            <a:avLst/>
          </a:prstGeom>
          <a:noFill/>
          <a:ln>
            <a:noFill/>
          </a:ln>
        </p:spPr>
        <p:txBody>
          <a:bodyPr vert="horz" wrap="square" lIns="0" tIns="0" rIns="0" bIns="0" rtlCol="0" anchor="t"/>
          <a:lstStyle/>
          <a:p>
            <a:pPr algn="l">
              <a:lnSpc>
                <a:spcPct val="150000"/>
              </a:lnSpc>
            </a:pPr>
            <a:r>
              <a:rPr kumimoji="1" lang="en-US" altLang="zh-CN" sz="1143">
                <a:ln w="12700">
                  <a:noFill/>
                </a:ln>
                <a:solidFill>
                  <a:srgbClr val="262626">
                    <a:alpha val="100000"/>
                  </a:srgbClr>
                </a:solidFill>
                <a:latin typeface="Source Han Sans"/>
                <a:ea typeface="Source Han Sans"/>
                <a:cs typeface="Source Han Sans"/>
              </a:rPr>
              <a:t>Shandong cuisine emphasizes the use of high heat and precise seasoning, resulting in rich and nutritious dishes.
For example, Sweet and Sour Yellow River Carp is a classic dish with a perfect balance of sweet and sour flavors, and the fish is crispy on the outside and tender inside.</a:t>
            </a:r>
            <a:endParaRPr kumimoji="1" lang="zh-CN" altLang="en-US"/>
          </a:p>
        </p:txBody>
      </p:sp>
      <p:sp>
        <p:nvSpPr>
          <p:cNvPr id="9" name="标题 1"/>
          <p:cNvSpPr txBox="1"/>
          <p:nvPr/>
        </p:nvSpPr>
        <p:spPr>
          <a:xfrm>
            <a:off x="5738592" y="1830932"/>
            <a:ext cx="648000" cy="648000"/>
          </a:xfrm>
          <a:prstGeom prst="ellipse">
            <a:avLst/>
          </a:prstGeom>
          <a:gradFill>
            <a:gsLst>
              <a:gs pos="0">
                <a:schemeClr val="accent1">
                  <a:lumMod val="60000"/>
                  <a:lumOff val="40000"/>
                  <a:alpha val="100000"/>
                </a:schemeClr>
              </a:gs>
              <a:gs pos="100000">
                <a:schemeClr val="accent1">
                  <a:alpha val="100000"/>
                </a:schemeClr>
              </a:gs>
            </a:gsLst>
            <a:lin ang="2700000" scaled="0"/>
          </a:gradFill>
          <a:ln cap="sq">
            <a:noFill/>
            <a:prstDash val="solid"/>
            <a:miter/>
          </a:ln>
          <a:effectLst>
            <a:outerShdw blurRad="317500" dist="127000" dir="2700000" algn="tl" rotWithShape="0">
              <a:schemeClr val="tx1">
                <a:lumMod val="65000"/>
                <a:lumOff val="3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918592" y="2010932"/>
            <a:ext cx="288001" cy="288000"/>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a:off x="5738592" y="3761915"/>
            <a:ext cx="648000" cy="648000"/>
          </a:xfrm>
          <a:prstGeom prst="ellipse">
            <a:avLst/>
          </a:prstGeom>
          <a:gradFill>
            <a:gsLst>
              <a:gs pos="0">
                <a:schemeClr val="accent1">
                  <a:lumMod val="60000"/>
                  <a:lumOff val="40000"/>
                  <a:alpha val="100000"/>
                </a:schemeClr>
              </a:gs>
              <a:gs pos="100000">
                <a:schemeClr val="accent1">
                  <a:alpha val="100000"/>
                </a:schemeClr>
              </a:gs>
            </a:gsLst>
            <a:lin ang="2700000" scaled="0"/>
          </a:gradFill>
          <a:ln cap="sq">
            <a:noFill/>
            <a:prstDash val="solid"/>
            <a:miter/>
          </a:ln>
          <a:effectLst>
            <a:outerShdw blurRad="317500" dist="127000" dir="2700000" algn="tl" rotWithShape="0">
              <a:schemeClr val="tx1">
                <a:lumMod val="65000"/>
                <a:lumOff val="3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5918592" y="3952706"/>
            <a:ext cx="288000" cy="266419"/>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Shandong (Lu)</a:t>
            </a:r>
            <a:endParaRPr kumimoji="1" lang="zh-CN" altLang="en-US"/>
          </a:p>
        </p:txBody>
      </p:sp>
      <p:sp>
        <p:nvSpPr>
          <p:cNvPr id="21" name="文本框 20">
            <a:extLst>
              <a:ext uri="{FF2B5EF4-FFF2-40B4-BE49-F238E27FC236}">
                <a16:creationId xmlns:a16="http://schemas.microsoft.com/office/drawing/2014/main" id="{0A92C6B3-5E42-B873-1C5E-F0ECB8798B74}"/>
              </a:ext>
            </a:extLst>
          </p:cNvPr>
          <p:cNvSpPr txBox="1"/>
          <p:nvPr/>
        </p:nvSpPr>
        <p:spPr>
          <a:xfrm>
            <a:off x="2325950" y="5960001"/>
            <a:ext cx="3302493" cy="369332"/>
          </a:xfrm>
          <a:prstGeom prst="rect">
            <a:avLst/>
          </a:prstGeom>
          <a:noFill/>
        </p:spPr>
        <p:txBody>
          <a:bodyPr wrap="square" rtlCol="0">
            <a:spAutoFit/>
          </a:bodyPr>
          <a:lstStyle/>
          <a:p>
            <a:pPr algn="l"/>
            <a:r>
              <a:rPr lang="en-US" altLang="zh-CN" b="1" i="0" dirty="0">
                <a:solidFill>
                  <a:srgbClr val="404040"/>
                </a:solidFill>
                <a:effectLst/>
                <a:latin typeface="Inter"/>
              </a:rPr>
              <a:t>Four-Joy Meatballs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79279"/>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dirty="0"/>
          </a:p>
        </p:txBody>
      </p:sp>
      <p:sp>
        <p:nvSpPr>
          <p:cNvPr id="3" name="标题 1"/>
          <p:cNvSpPr txBox="1"/>
          <p:nvPr/>
        </p:nvSpPr>
        <p:spPr>
          <a:xfrm>
            <a:off x="6449937" y="816443"/>
            <a:ext cx="5002140" cy="3048000"/>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8100000">
            <a:off x="5515839" y="1476983"/>
            <a:ext cx="1778502" cy="1778502"/>
          </a:xfrm>
          <a:prstGeom prst="diagStripe">
            <a:avLst>
              <a:gd name="adj" fmla="val 88423"/>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946692" y="930043"/>
            <a:ext cx="412288" cy="381395"/>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a:off x="6849970" y="2121958"/>
            <a:ext cx="4512133" cy="1283631"/>
          </a:xfrm>
          <a:prstGeom prst="rect">
            <a:avLst/>
          </a:prstGeom>
          <a:noFill/>
          <a:ln cap="sq">
            <a:noFill/>
          </a:ln>
        </p:spPr>
        <p:txBody>
          <a:bodyPr vert="horz" wrap="square" lIns="0" tIns="0" rIns="0" bIns="0" rtlCol="0" anchor="t"/>
          <a:lstStyle/>
          <a:p>
            <a:pPr algn="l">
              <a:lnSpc>
                <a:spcPct val="150000"/>
              </a:lnSpc>
            </a:pPr>
            <a:r>
              <a:rPr kumimoji="1" lang="en-US" altLang="zh-CN" sz="1147" dirty="0">
                <a:ln w="12700">
                  <a:noFill/>
                </a:ln>
                <a:solidFill>
                  <a:srgbClr val="262626">
                    <a:alpha val="100000"/>
                  </a:srgbClr>
                </a:solidFill>
                <a:latin typeface="Source Han Sans"/>
                <a:ea typeface="Source Han Sans"/>
                <a:cs typeface="Source Han Sans"/>
              </a:rPr>
              <a:t>Sichuan peppercorns provide a </a:t>
            </a:r>
            <a:r>
              <a:rPr kumimoji="1" lang="en-US" altLang="zh-CN" sz="1400" b="1" dirty="0">
                <a:ln w="12700">
                  <a:noFill/>
                </a:ln>
                <a:solidFill>
                  <a:schemeClr val="accent1">
                    <a:lumMod val="60000"/>
                    <a:lumOff val="40000"/>
                  </a:schemeClr>
                </a:solidFill>
                <a:latin typeface="Source Han Sans"/>
                <a:ea typeface="Source Han Sans"/>
                <a:cs typeface="Source Han Sans"/>
              </a:rPr>
              <a:t>unique numbing sensation that complements the spiciness of chili peppers</a:t>
            </a:r>
            <a:r>
              <a:rPr kumimoji="1" lang="en-US" altLang="zh-CN" sz="1147" dirty="0">
                <a:ln w="12700">
                  <a:noFill/>
                </a:ln>
                <a:solidFill>
                  <a:srgbClr val="262626">
                    <a:alpha val="100000"/>
                  </a:srgbClr>
                </a:solidFill>
                <a:latin typeface="Source Han Sans"/>
                <a:ea typeface="Source Han Sans"/>
                <a:cs typeface="Source Han Sans"/>
              </a:rPr>
              <a:t>. Dishes like Hot Pot and Shredded Beef in Chili Sauce are widely loved.
For example, Mapo Tofu is a signature dish with a rich spicy flavor and a soft, tender texture.</a:t>
            </a:r>
            <a:endParaRPr kumimoji="1" lang="zh-CN" altLang="en-US" dirty="0"/>
          </a:p>
        </p:txBody>
      </p:sp>
      <p:sp>
        <p:nvSpPr>
          <p:cNvPr id="7" name="标题 1"/>
          <p:cNvSpPr txBox="1"/>
          <p:nvPr/>
        </p:nvSpPr>
        <p:spPr>
          <a:xfrm>
            <a:off x="6449937" y="3796453"/>
            <a:ext cx="5002140" cy="3048000"/>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dirty="0"/>
          </a:p>
        </p:txBody>
      </p:sp>
      <p:sp>
        <p:nvSpPr>
          <p:cNvPr id="8" name="标题 1"/>
          <p:cNvSpPr txBox="1"/>
          <p:nvPr/>
        </p:nvSpPr>
        <p:spPr>
          <a:xfrm rot="8100000">
            <a:off x="5515840" y="4424641"/>
            <a:ext cx="1778502" cy="1778502"/>
          </a:xfrm>
          <a:prstGeom prst="diagStripe">
            <a:avLst>
              <a:gd name="adj" fmla="val 88423"/>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946692" y="4070663"/>
            <a:ext cx="412288" cy="412288"/>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a:off x="6799994" y="5403359"/>
            <a:ext cx="4512133" cy="1283631"/>
          </a:xfrm>
          <a:prstGeom prst="rect">
            <a:avLst/>
          </a:prstGeom>
          <a:noFill/>
          <a:ln cap="sq">
            <a:noFill/>
          </a:ln>
        </p:spPr>
        <p:txBody>
          <a:bodyPr vert="horz" wrap="square" lIns="0" tIns="0" rIns="0" bIns="0" rtlCol="0" anchor="t"/>
          <a:lstStyle/>
          <a:p>
            <a:pPr algn="l">
              <a:lnSpc>
                <a:spcPct val="150000"/>
              </a:lnSpc>
            </a:pPr>
            <a:r>
              <a:rPr kumimoji="1" lang="en-US" altLang="zh-CN" sz="1147" dirty="0">
                <a:ln w="12700">
                  <a:noFill/>
                </a:ln>
                <a:solidFill>
                  <a:srgbClr val="262626">
                    <a:alpha val="100000"/>
                  </a:srgbClr>
                </a:solidFill>
                <a:latin typeface="Source Han Sans"/>
                <a:ea typeface="Source Han Sans"/>
                <a:cs typeface="Source Han Sans"/>
              </a:rPr>
              <a:t>Sichuan cuisine has 23 distinct flavor combinations, showcasing its complexity. Fish- fragrant shredded pork, despite its name, does not contain fish but has a unique flavor.
For example, Kung Pao Chicken is a popular dish with a sweet and spicy taste, tender chicken, and crunchy peanuts.</a:t>
            </a:r>
            <a:endParaRPr kumimoji="1" lang="zh-CN" altLang="en-US" dirty="0"/>
          </a:p>
        </p:txBody>
      </p:sp>
      <p:sp>
        <p:nvSpPr>
          <p:cNvPr id="11" name="标题 1"/>
          <p:cNvSpPr txBox="1"/>
          <p:nvPr/>
        </p:nvSpPr>
        <p:spPr>
          <a:xfrm>
            <a:off x="6849970" y="1104212"/>
            <a:ext cx="4507432" cy="866272"/>
          </a:xfrm>
          <a:prstGeom prst="rect">
            <a:avLst/>
          </a:prstGeom>
          <a:noFill/>
          <a:ln cap="sq">
            <a:noFill/>
          </a:ln>
        </p:spPr>
        <p:txBody>
          <a:bodyPr vert="horz" wrap="square" lIns="0" tIns="0" rIns="0" bIns="0" rtlCol="0" anchor="ctr"/>
          <a:lstStyle/>
          <a:p>
            <a:pPr algn="l">
              <a:lnSpc>
                <a:spcPct val="130000"/>
              </a:lnSpc>
            </a:pPr>
            <a:r>
              <a:rPr kumimoji="1" lang="en-US" altLang="zh-CN" sz="1600" dirty="0">
                <a:ln w="12700">
                  <a:noFill/>
                </a:ln>
                <a:solidFill>
                  <a:srgbClr val="C00000">
                    <a:alpha val="100000"/>
                  </a:srgbClr>
                </a:solidFill>
                <a:latin typeface="Source Han Sans CN Bold"/>
                <a:ea typeface="Source Han Sans CN Bold"/>
                <a:cs typeface="Source Han Sans CN Bold"/>
              </a:rPr>
              <a:t>Magic</a:t>
            </a:r>
            <a:endParaRPr kumimoji="1" lang="zh-CN" altLang="en-US" dirty="0"/>
          </a:p>
        </p:txBody>
      </p:sp>
      <p:sp>
        <p:nvSpPr>
          <p:cNvPr id="12" name="标题 1"/>
          <p:cNvSpPr txBox="1"/>
          <p:nvPr/>
        </p:nvSpPr>
        <p:spPr>
          <a:xfrm>
            <a:off x="6849970" y="4454380"/>
            <a:ext cx="4507432" cy="866272"/>
          </a:xfrm>
          <a:prstGeom prst="rect">
            <a:avLst/>
          </a:prstGeom>
          <a:noFill/>
          <a:ln cap="sq">
            <a:noFill/>
          </a:ln>
        </p:spPr>
        <p:txBody>
          <a:bodyPr vert="horz" wrap="square" lIns="0" tIns="0" rIns="0" bIns="0" rtlCol="0" anchor="ctr"/>
          <a:lstStyle/>
          <a:p>
            <a:pPr algn="l">
              <a:lnSpc>
                <a:spcPct val="130000"/>
              </a:lnSpc>
            </a:pPr>
            <a:r>
              <a:rPr kumimoji="1" lang="en-US" altLang="zh-CN" sz="1600" dirty="0">
                <a:ln w="12700">
                  <a:noFill/>
                </a:ln>
                <a:solidFill>
                  <a:srgbClr val="C00000">
                    <a:alpha val="100000"/>
                  </a:srgbClr>
                </a:solidFill>
                <a:latin typeface="Source Han Sans CN Bold"/>
                <a:ea typeface="Source Han Sans CN Bold"/>
                <a:cs typeface="Source Han Sans CN Bold"/>
              </a:rPr>
              <a:t>Fun Fact</a:t>
            </a:r>
            <a:endParaRPr kumimoji="1" lang="zh-CN" altLang="en-US" dirty="0"/>
          </a:p>
        </p:txBody>
      </p:sp>
      <p:sp>
        <p:nvSpPr>
          <p:cNvPr id="13"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Sichuan (Chuan)</a:t>
            </a:r>
            <a:endParaRPr kumimoji="1" lang="zh-CN" altLang="en-US"/>
          </a:p>
        </p:txBody>
      </p:sp>
      <p:pic>
        <p:nvPicPr>
          <p:cNvPr id="21" name="图片 20">
            <a:extLst>
              <a:ext uri="{FF2B5EF4-FFF2-40B4-BE49-F238E27FC236}">
                <a16:creationId xmlns:a16="http://schemas.microsoft.com/office/drawing/2014/main" id="{A5DED28B-9539-CEC9-96E4-FB140E2D901F}"/>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35098" y="757715"/>
            <a:ext cx="6379741" cy="4698114"/>
          </a:xfrm>
          <a:custGeom>
            <a:avLst/>
            <a:gdLst>
              <a:gd name="connsiteX0" fmla="*/ 1242495 w 6379741"/>
              <a:gd name="connsiteY0" fmla="*/ 0 h 4698114"/>
              <a:gd name="connsiteX1" fmla="*/ 6379741 w 6379741"/>
              <a:gd name="connsiteY1" fmla="*/ 0 h 4698114"/>
              <a:gd name="connsiteX2" fmla="*/ 6379741 w 6379741"/>
              <a:gd name="connsiteY2" fmla="*/ 4452835 h 4698114"/>
              <a:gd name="connsiteX3" fmla="*/ 6294413 w 6379741"/>
              <a:gd name="connsiteY3" fmla="*/ 4478797 h 4698114"/>
              <a:gd name="connsiteX4" fmla="*/ 4683989 w 6379741"/>
              <a:gd name="connsiteY4" fmla="*/ 4698114 h 4698114"/>
              <a:gd name="connsiteX5" fmla="*/ 252 w 6379741"/>
              <a:gd name="connsiteY5" fmla="*/ 1083783 h 4698114"/>
              <a:gd name="connsiteX6" fmla="*/ 996029 w 6379741"/>
              <a:gd name="connsiteY6" fmla="*/ 94037 h 4698114"/>
            </a:gdLst>
            <a:ahLst/>
            <a:cxnLst/>
            <a:rect l="l" t="t" r="r" b="b"/>
            <a:pathLst>
              <a:path w="6379741" h="4698114">
                <a:moveTo>
                  <a:pt x="1242495" y="0"/>
                </a:moveTo>
                <a:lnTo>
                  <a:pt x="6379741" y="0"/>
                </a:lnTo>
                <a:lnTo>
                  <a:pt x="6379741" y="4452835"/>
                </a:lnTo>
                <a:lnTo>
                  <a:pt x="6294413" y="4478797"/>
                </a:lnTo>
                <a:cubicBezTo>
                  <a:pt x="5792257" y="4620680"/>
                  <a:pt x="5249842" y="4698114"/>
                  <a:pt x="4683989" y="4698114"/>
                </a:cubicBezTo>
                <a:cubicBezTo>
                  <a:pt x="2097233" y="4698114"/>
                  <a:pt x="26081" y="1945155"/>
                  <a:pt x="252" y="1083783"/>
                </a:cubicBezTo>
                <a:cubicBezTo>
                  <a:pt x="-11048" y="706932"/>
                  <a:pt x="359252" y="362399"/>
                  <a:pt x="996029" y="94037"/>
                </a:cubicBez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5946419" y="2094801"/>
            <a:ext cx="5523531" cy="2130970"/>
          </a:xfrm>
          <a:prstGeom prst="rect">
            <a:avLst/>
          </a:prstGeom>
          <a:noFill/>
          <a:ln cap="sq">
            <a:noFill/>
          </a:ln>
        </p:spPr>
        <p:txBody>
          <a:bodyPr vert="horz" wrap="square" lIns="0" tIns="0" rIns="0" bIns="0" rtlCol="0" anchor="t"/>
          <a:lstStyle/>
          <a:p>
            <a:pPr algn="l">
              <a:lnSpc>
                <a:spcPct val="150000"/>
              </a:lnSpc>
            </a:pPr>
            <a:r>
              <a:rPr kumimoji="1" lang="en-US" altLang="zh-CN" sz="1092" dirty="0">
                <a:ln w="12700">
                  <a:noFill/>
                </a:ln>
                <a:solidFill>
                  <a:srgbClr val="262626">
                    <a:alpha val="100000"/>
                  </a:srgbClr>
                </a:solidFill>
                <a:latin typeface="Source Han Sans"/>
                <a:ea typeface="Source Han Sans"/>
                <a:cs typeface="Source Han Sans"/>
              </a:rPr>
              <a:t>Cantonese cuisine has the highest global presence, with </a:t>
            </a:r>
            <a:r>
              <a:rPr kumimoji="1" lang="en-US" altLang="zh-CN" sz="1092" b="1" dirty="0">
                <a:ln w="12700">
                  <a:noFill/>
                </a:ln>
                <a:solidFill>
                  <a:srgbClr val="262626">
                    <a:alpha val="100000"/>
                  </a:srgbClr>
                </a:solidFill>
                <a:latin typeface="Source Han Sans"/>
                <a:ea typeface="Source Han Sans"/>
                <a:cs typeface="Source Han Sans"/>
              </a:rPr>
              <a:t>70% of Chinese restaurants worldwide</a:t>
            </a:r>
            <a:r>
              <a:rPr kumimoji="1" lang="en-US" altLang="zh-CN" sz="1092" dirty="0">
                <a:ln w="12700">
                  <a:noFill/>
                </a:ln>
                <a:solidFill>
                  <a:srgbClr val="262626">
                    <a:alpha val="100000"/>
                  </a:srgbClr>
                </a:solidFill>
                <a:latin typeface="Source Han Sans"/>
                <a:ea typeface="Source Han Sans"/>
                <a:cs typeface="Source Han Sans"/>
              </a:rPr>
              <a:t>. Dim sum culture is popular globally, with items like shrimp dumplings and pork buns.
For example, Cantonese cuisine focuses on precise cooking techniques to retain the freshness of ingredients. The "wok </a:t>
            </a:r>
            <a:r>
              <a:rPr kumimoji="1" lang="en-US" altLang="zh-CN" sz="1092" dirty="0" err="1">
                <a:ln w="12700">
                  <a:noFill/>
                </a:ln>
                <a:solidFill>
                  <a:srgbClr val="262626">
                    <a:alpha val="100000"/>
                  </a:srgbClr>
                </a:solidFill>
                <a:latin typeface="Source Han Sans"/>
                <a:ea typeface="Source Han Sans"/>
                <a:cs typeface="Source Han Sans"/>
              </a:rPr>
              <a:t>hei</a:t>
            </a:r>
            <a:r>
              <a:rPr kumimoji="1" lang="en-US" altLang="zh-CN" sz="1092" dirty="0">
                <a:ln w="12700">
                  <a:noFill/>
                </a:ln>
                <a:solidFill>
                  <a:srgbClr val="262626">
                    <a:alpha val="100000"/>
                  </a:srgbClr>
                </a:solidFill>
                <a:latin typeface="Source Han Sans"/>
                <a:ea typeface="Source Han Sans"/>
                <a:cs typeface="Source Han Sans"/>
              </a:rPr>
              <a:t>" or "breath of the wok" is key to the unique flavor of stir- fried dishes.</a:t>
            </a:r>
            <a:endParaRPr kumimoji="1" lang="zh-CN" altLang="en-US" dirty="0"/>
          </a:p>
        </p:txBody>
      </p:sp>
      <p:sp>
        <p:nvSpPr>
          <p:cNvPr id="6" name="标题 1"/>
          <p:cNvSpPr txBox="1"/>
          <p:nvPr/>
        </p:nvSpPr>
        <p:spPr>
          <a:xfrm>
            <a:off x="6972122" y="1576716"/>
            <a:ext cx="7058526" cy="362176"/>
          </a:xfrm>
          <a:prstGeom prst="rect">
            <a:avLst/>
          </a:prstGeom>
          <a:noFill/>
          <a:ln cap="sq">
            <a:noFill/>
          </a:ln>
        </p:spPr>
        <p:txBody>
          <a:bodyPr vert="horz" wrap="square" lIns="0" tIns="0" rIns="0" bIns="0" rtlCol="0" anchor="b"/>
          <a:lstStyle/>
          <a:p>
            <a:pPr algn="l">
              <a:lnSpc>
                <a:spcPct val="130000"/>
              </a:lnSpc>
            </a:pPr>
            <a:r>
              <a:rPr kumimoji="1" lang="en-US" altLang="zh-CN" sz="1600" dirty="0">
                <a:ln w="12700">
                  <a:noFill/>
                </a:ln>
                <a:solidFill>
                  <a:srgbClr val="C00000">
                    <a:alpha val="100000"/>
                  </a:srgbClr>
                </a:solidFill>
                <a:latin typeface="Source Han Sans CN Bold"/>
                <a:ea typeface="Source Han Sans CN Bold"/>
                <a:cs typeface="Source Han Sans CN Bold"/>
              </a:rPr>
              <a:t>Global Influence</a:t>
            </a:r>
            <a:endParaRPr kumimoji="1" lang="zh-CN" altLang="en-US" dirty="0"/>
          </a:p>
        </p:txBody>
      </p:sp>
      <p:sp>
        <p:nvSpPr>
          <p:cNvPr id="8" name="标题 1"/>
          <p:cNvSpPr txBox="1"/>
          <p:nvPr/>
        </p:nvSpPr>
        <p:spPr>
          <a:xfrm>
            <a:off x="5725416" y="3880975"/>
            <a:ext cx="1246705" cy="1154837"/>
          </a:xfrm>
          <a:prstGeom prst="rect">
            <a:avLst/>
          </a:prstGeom>
          <a:noFill/>
          <a:ln cap="sq">
            <a:noFill/>
          </a:ln>
        </p:spPr>
        <p:txBody>
          <a:bodyPr vert="horz" wrap="square" lIns="0" tIns="0" rIns="0" bIns="0" rtlCol="0" anchor="ctr"/>
          <a:lstStyle/>
          <a:p>
            <a:pPr algn="ctr">
              <a:lnSpc>
                <a:spcPct val="130000"/>
              </a:lnSpc>
            </a:pPr>
            <a:r>
              <a:rPr kumimoji="1" lang="en-US" altLang="zh-CN" sz="6600" dirty="0">
                <a:ln w="15875">
                  <a:solidFill>
                    <a:srgbClr val="0068BF">
                      <a:alpha val="100000"/>
                    </a:srgbClr>
                  </a:solidFill>
                </a:ln>
                <a:solidFill>
                  <a:srgbClr val="FFFFFF">
                    <a:alpha val="100000"/>
                  </a:srgbClr>
                </a:solidFill>
                <a:latin typeface="OPPOSans B"/>
                <a:ea typeface="OPPOSans B"/>
                <a:cs typeface="OPPOSans B"/>
              </a:rPr>
              <a:t>02</a:t>
            </a:r>
            <a:endParaRPr kumimoji="1" lang="zh-CN" altLang="en-US" dirty="0"/>
          </a:p>
        </p:txBody>
      </p:sp>
      <p:sp>
        <p:nvSpPr>
          <p:cNvPr id="9" name="标题 1"/>
          <p:cNvSpPr txBox="1"/>
          <p:nvPr/>
        </p:nvSpPr>
        <p:spPr>
          <a:xfrm>
            <a:off x="5946419" y="5196529"/>
            <a:ext cx="5665573" cy="1309526"/>
          </a:xfrm>
          <a:prstGeom prst="rect">
            <a:avLst/>
          </a:prstGeom>
          <a:noFill/>
          <a:ln cap="sq">
            <a:noFill/>
          </a:ln>
        </p:spPr>
        <p:txBody>
          <a:bodyPr vert="horz" wrap="square" lIns="0" tIns="0" rIns="0" bIns="0" rtlCol="0" anchor="t"/>
          <a:lstStyle/>
          <a:p>
            <a:pPr algn="l">
              <a:lnSpc>
                <a:spcPct val="150000"/>
              </a:lnSpc>
            </a:pPr>
            <a:r>
              <a:rPr kumimoji="1" lang="en-US" altLang="zh-CN" sz="1092" dirty="0">
                <a:ln w="12700">
                  <a:noFill/>
                </a:ln>
                <a:solidFill>
                  <a:srgbClr val="262626">
                    <a:alpha val="100000"/>
                  </a:srgbClr>
                </a:solidFill>
                <a:latin typeface="Source Han Sans"/>
                <a:ea typeface="Source Han Sans"/>
                <a:cs typeface="Source Han Sans"/>
              </a:rPr>
              <a:t>Cantonese cuisine </a:t>
            </a:r>
            <a:r>
              <a:rPr kumimoji="1" lang="en-US" altLang="zh-CN" sz="1400" b="1" dirty="0">
                <a:ln w="12700">
                  <a:noFill/>
                </a:ln>
                <a:solidFill>
                  <a:schemeClr val="accent1">
                    <a:lumMod val="60000"/>
                    <a:lumOff val="40000"/>
                  </a:schemeClr>
                </a:solidFill>
                <a:latin typeface="Source Han Sans"/>
                <a:ea typeface="Source Han Sans"/>
                <a:cs typeface="Source Han Sans"/>
              </a:rPr>
              <a:t>emphasizes precise cooking techniques to retain the freshness of ingredients.</a:t>
            </a:r>
            <a:r>
              <a:rPr kumimoji="1" lang="en-US" altLang="zh-CN" sz="1092" dirty="0">
                <a:ln w="12700">
                  <a:noFill/>
                </a:ln>
                <a:solidFill>
                  <a:srgbClr val="262626">
                    <a:alpha val="100000"/>
                  </a:srgbClr>
                </a:solidFill>
                <a:latin typeface="Source Han Sans"/>
                <a:ea typeface="Source Han Sans"/>
                <a:cs typeface="Source Han Sans"/>
              </a:rPr>
              <a:t> The "wok </a:t>
            </a:r>
            <a:r>
              <a:rPr kumimoji="1" lang="en-US" altLang="zh-CN" sz="1092" dirty="0" err="1">
                <a:ln w="12700">
                  <a:noFill/>
                </a:ln>
                <a:solidFill>
                  <a:srgbClr val="262626">
                    <a:alpha val="100000"/>
                  </a:srgbClr>
                </a:solidFill>
                <a:latin typeface="Source Han Sans"/>
                <a:ea typeface="Source Han Sans"/>
                <a:cs typeface="Source Han Sans"/>
              </a:rPr>
              <a:t>hei</a:t>
            </a:r>
            <a:r>
              <a:rPr kumimoji="1" lang="en-US" altLang="zh-CN" sz="1092" dirty="0">
                <a:ln w="12700">
                  <a:noFill/>
                </a:ln>
                <a:solidFill>
                  <a:srgbClr val="262626">
                    <a:alpha val="100000"/>
                  </a:srgbClr>
                </a:solidFill>
                <a:latin typeface="Source Han Sans"/>
                <a:ea typeface="Source Han Sans"/>
                <a:cs typeface="Source Han Sans"/>
              </a:rPr>
              <a:t>" or "breath of the wok" is key to the unique flavor of stir- fried dishes.
For example, Cantonese roast goose has crispy skin and tender meat, with a golden color, making it a classic dish.</a:t>
            </a:r>
            <a:endParaRPr kumimoji="1" lang="zh-CN" altLang="en-US" dirty="0"/>
          </a:p>
        </p:txBody>
      </p:sp>
      <p:sp>
        <p:nvSpPr>
          <p:cNvPr id="11" name="标题 1"/>
          <p:cNvSpPr txBox="1"/>
          <p:nvPr/>
        </p:nvSpPr>
        <p:spPr>
          <a:xfrm>
            <a:off x="6972121" y="4517826"/>
            <a:ext cx="7058526" cy="362176"/>
          </a:xfrm>
          <a:prstGeom prst="rect">
            <a:avLst/>
          </a:prstGeom>
          <a:noFill/>
          <a:ln cap="sq">
            <a:noFill/>
          </a:ln>
        </p:spPr>
        <p:txBody>
          <a:bodyPr vert="horz" wrap="square" lIns="0" tIns="0" rIns="0" bIns="0" rtlCol="0" anchor="b"/>
          <a:lstStyle/>
          <a:p>
            <a:pPr algn="l">
              <a:lnSpc>
                <a:spcPct val="130000"/>
              </a:lnSpc>
            </a:pPr>
            <a:r>
              <a:rPr kumimoji="1" lang="en-US" altLang="zh-CN" sz="1600" dirty="0">
                <a:ln w="12700">
                  <a:noFill/>
                </a:ln>
                <a:solidFill>
                  <a:srgbClr val="C00000">
                    <a:alpha val="100000"/>
                  </a:srgbClr>
                </a:solidFill>
                <a:latin typeface="Source Han Sans CN Bold"/>
                <a:ea typeface="Source Han Sans CN Bold"/>
                <a:cs typeface="Source Han Sans CN Bold"/>
              </a:rPr>
              <a:t>Technique</a:t>
            </a:r>
            <a:endParaRPr kumimoji="1" lang="zh-CN" altLang="en-US" dirty="0"/>
          </a:p>
        </p:txBody>
      </p:sp>
      <p:sp>
        <p:nvSpPr>
          <p:cNvPr id="12" name="标题 1"/>
          <p:cNvSpPr txBox="1"/>
          <p:nvPr/>
        </p:nvSpPr>
        <p:spPr>
          <a:xfrm>
            <a:off x="5725417" y="964222"/>
            <a:ext cx="1246705" cy="1154837"/>
          </a:xfrm>
          <a:prstGeom prst="rect">
            <a:avLst/>
          </a:prstGeom>
          <a:noFill/>
          <a:ln cap="sq">
            <a:noFill/>
          </a:ln>
        </p:spPr>
        <p:txBody>
          <a:bodyPr vert="horz" wrap="square" lIns="0" tIns="0" rIns="0" bIns="0" rtlCol="0" anchor="ctr"/>
          <a:lstStyle/>
          <a:p>
            <a:pPr algn="ctr">
              <a:lnSpc>
                <a:spcPct val="130000"/>
              </a:lnSpc>
            </a:pPr>
            <a:r>
              <a:rPr kumimoji="1" lang="en-US" altLang="zh-CN" sz="6600" dirty="0">
                <a:ln w="15875">
                  <a:solidFill>
                    <a:srgbClr val="0068BF">
                      <a:alpha val="100000"/>
                    </a:srgbClr>
                  </a:solidFill>
                </a:ln>
                <a:solidFill>
                  <a:srgbClr val="FFFFFF">
                    <a:alpha val="100000"/>
                  </a:srgbClr>
                </a:solidFill>
                <a:latin typeface="OPPOSans B"/>
                <a:ea typeface="OPPOSans B"/>
                <a:cs typeface="OPPOSans B"/>
              </a:rPr>
              <a:t>01</a:t>
            </a:r>
            <a:endParaRPr kumimoji="1" lang="zh-CN" altLang="en-US" dirty="0"/>
          </a:p>
        </p:txBody>
      </p:sp>
      <p:sp>
        <p:nvSpPr>
          <p:cNvPr id="13"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Guangdong (Yue)</a:t>
            </a:r>
            <a:endParaRPr kumimoji="1" lang="zh-CN" altLang="en-US"/>
          </a:p>
        </p:txBody>
      </p:sp>
      <p:pic>
        <p:nvPicPr>
          <p:cNvPr id="22" name="图片 21">
            <a:extLst>
              <a:ext uri="{FF2B5EF4-FFF2-40B4-BE49-F238E27FC236}">
                <a16:creationId xmlns:a16="http://schemas.microsoft.com/office/drawing/2014/main" id="{927B4EA2-10B2-623E-F67D-E72194330B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112" y="2461930"/>
            <a:ext cx="5426196" cy="3190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文本框 2">
            <a:extLst>
              <a:ext uri="{FF2B5EF4-FFF2-40B4-BE49-F238E27FC236}">
                <a16:creationId xmlns:a16="http://schemas.microsoft.com/office/drawing/2014/main" id="{4C79AE5E-D83F-42D6-0413-2913A4F3C5CE}"/>
              </a:ext>
            </a:extLst>
          </p:cNvPr>
          <p:cNvSpPr txBox="1"/>
          <p:nvPr/>
        </p:nvSpPr>
        <p:spPr>
          <a:xfrm>
            <a:off x="1874520" y="5925312"/>
            <a:ext cx="3200400" cy="369332"/>
          </a:xfrm>
          <a:prstGeom prst="rect">
            <a:avLst/>
          </a:prstGeom>
          <a:noFill/>
        </p:spPr>
        <p:txBody>
          <a:bodyPr wrap="square" rtlCol="0">
            <a:spAutoFit/>
          </a:bodyPr>
          <a:lstStyle/>
          <a:p>
            <a:pPr algn="l"/>
            <a:r>
              <a:rPr lang="en-US" altLang="zh-CN" b="1" i="0">
                <a:solidFill>
                  <a:srgbClr val="404040"/>
                </a:solidFill>
                <a:effectLst/>
                <a:latin typeface="Inter"/>
              </a:rPr>
              <a:t>Roast Meat Platter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dirty="0"/>
          </a:p>
        </p:txBody>
      </p:sp>
      <p:sp>
        <p:nvSpPr>
          <p:cNvPr id="3" name="标题 1"/>
          <p:cNvSpPr txBox="1"/>
          <p:nvPr/>
        </p:nvSpPr>
        <p:spPr>
          <a:xfrm>
            <a:off x="5104231" y="1381406"/>
            <a:ext cx="3356463" cy="4465598"/>
          </a:xfrm>
          <a:prstGeom prst="roundRect">
            <a:avLst>
              <a:gd name="adj" fmla="val 3013"/>
            </a:avLst>
          </a:prstGeom>
          <a:solidFill>
            <a:schemeClr val="bg1"/>
          </a:solidFill>
          <a:ln w="12700" cap="sq">
            <a:solidFill>
              <a:schemeClr val="bg1">
                <a:lumMod val="95000"/>
              </a:schemeClr>
            </a:solidFill>
            <a:miter/>
          </a:ln>
          <a:effectLst>
            <a:outerShdw blurRad="228600" sx="98000" sy="98000" algn="ctr" rotWithShape="0">
              <a:schemeClr val="tx1">
                <a:lumMod val="75000"/>
                <a:lumOff val="25000"/>
                <a:alpha val="29000"/>
              </a:schemeClr>
            </a:outerShdw>
          </a:effectLst>
        </p:spPr>
        <p:txBody>
          <a:bodyPr vert="horz" wrap="square" lIns="91440" tIns="45720" rIns="91440" bIns="45720" rtlCol="0" anchor="ctr"/>
          <a:lstStyle/>
          <a:p>
            <a:pPr algn="ctr">
              <a:lnSpc>
                <a:spcPct val="100000"/>
              </a:lnSpc>
            </a:pPr>
            <a:endParaRPr kumimoji="1" lang="zh-CN" altLang="en-US"/>
          </a:p>
        </p:txBody>
      </p:sp>
      <p:sp>
        <p:nvSpPr>
          <p:cNvPr id="4" name="标题 1"/>
          <p:cNvSpPr txBox="1"/>
          <p:nvPr/>
        </p:nvSpPr>
        <p:spPr>
          <a:xfrm>
            <a:off x="5115986" y="1399856"/>
            <a:ext cx="3356463" cy="910783"/>
          </a:xfrm>
          <a:custGeom>
            <a:avLst/>
            <a:gdLst>
              <a:gd name="connsiteX0" fmla="*/ 104959 w 3483534"/>
              <a:gd name="connsiteY0" fmla="*/ 0 h 697102"/>
              <a:gd name="connsiteX1" fmla="*/ 3378575 w 3483534"/>
              <a:gd name="connsiteY1" fmla="*/ 0 h 697102"/>
              <a:gd name="connsiteX2" fmla="*/ 3483534 w 3483534"/>
              <a:gd name="connsiteY2" fmla="*/ 104959 h 697102"/>
              <a:gd name="connsiteX3" fmla="*/ 3483534 w 3483534"/>
              <a:gd name="connsiteY3" fmla="*/ 697102 h 697102"/>
              <a:gd name="connsiteX4" fmla="*/ 0 w 3483534"/>
              <a:gd name="connsiteY4" fmla="*/ 697102 h 697102"/>
              <a:gd name="connsiteX5" fmla="*/ 0 w 3483534"/>
              <a:gd name="connsiteY5" fmla="*/ 104959 h 697102"/>
              <a:gd name="connsiteX6" fmla="*/ 104959 w 3483534"/>
              <a:gd name="connsiteY6" fmla="*/ 0 h 697102"/>
            </a:gdLst>
            <a:ahLst/>
            <a:cxnLst/>
            <a:rect l="l" t="t" r="r" b="b"/>
            <a:pathLst>
              <a:path w="3483534" h="697102">
                <a:moveTo>
                  <a:pt x="104959" y="0"/>
                </a:moveTo>
                <a:lnTo>
                  <a:pt x="3378575" y="0"/>
                </a:lnTo>
                <a:cubicBezTo>
                  <a:pt x="3436542" y="0"/>
                  <a:pt x="3483534" y="46992"/>
                  <a:pt x="3483534" y="104959"/>
                </a:cubicBezTo>
                <a:lnTo>
                  <a:pt x="3483534" y="697102"/>
                </a:lnTo>
                <a:lnTo>
                  <a:pt x="0" y="697102"/>
                </a:lnTo>
                <a:lnTo>
                  <a:pt x="0" y="104959"/>
                </a:lnTo>
                <a:cubicBezTo>
                  <a:pt x="0" y="46992"/>
                  <a:pt x="46992" y="0"/>
                  <a:pt x="104959"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977386" y="1492777"/>
            <a:ext cx="2954948" cy="759844"/>
          </a:xfrm>
          <a:prstGeom prst="rect">
            <a:avLst/>
          </a:prstGeom>
          <a:noFill/>
          <a:ln>
            <a:noFill/>
          </a:ln>
        </p:spPr>
        <p:txBody>
          <a:bodyPr vert="horz" wrap="square" lIns="0" tIns="0" rIns="0" bIns="0" rtlCol="0" anchor="ctr"/>
          <a:lstStyle/>
          <a:p>
            <a:pPr algn="ctr">
              <a:lnSpc>
                <a:spcPct val="130000"/>
              </a:lnSpc>
            </a:pPr>
            <a:r>
              <a:rPr kumimoji="1" lang="en-US" altLang="zh-CN" sz="1600">
                <a:ln w="12700">
                  <a:noFill/>
                </a:ln>
                <a:solidFill>
                  <a:srgbClr val="FFFFFF">
                    <a:alpha val="100000"/>
                  </a:srgbClr>
                </a:solidFill>
                <a:latin typeface="Source Han Sans CN Bold"/>
                <a:ea typeface="Source Han Sans CN Bold"/>
                <a:cs typeface="Source Han Sans CN Bold"/>
              </a:rPr>
              <a:t>Artistry</a:t>
            </a:r>
            <a:endParaRPr kumimoji="1" lang="zh-CN" altLang="en-US"/>
          </a:p>
        </p:txBody>
      </p:sp>
      <p:sp>
        <p:nvSpPr>
          <p:cNvPr id="6" name="标题 1"/>
          <p:cNvSpPr txBox="1"/>
          <p:nvPr/>
        </p:nvSpPr>
        <p:spPr>
          <a:xfrm>
            <a:off x="5289715" y="4081677"/>
            <a:ext cx="2978936" cy="1526271"/>
          </a:xfrm>
          <a:prstGeom prst="rect">
            <a:avLst/>
          </a:prstGeom>
          <a:noFill/>
          <a:ln>
            <a:noFill/>
          </a:ln>
        </p:spPr>
        <p:txBody>
          <a:bodyPr vert="horz" wrap="square" lIns="0" tIns="0" rIns="0" bIns="0" rtlCol="0" anchor="t"/>
          <a:lstStyle/>
          <a:p>
            <a:pPr algn="ctr">
              <a:lnSpc>
                <a:spcPct val="150000"/>
              </a:lnSpc>
            </a:pPr>
            <a:r>
              <a:rPr kumimoji="1" lang="en-US" altLang="zh-CN" sz="1027" dirty="0">
                <a:ln w="12700">
                  <a:noFill/>
                </a:ln>
                <a:solidFill>
                  <a:srgbClr val="404040">
                    <a:alpha val="100000"/>
                  </a:srgbClr>
                </a:solidFill>
                <a:latin typeface="Source Han Sans"/>
                <a:ea typeface="Source Han Sans"/>
                <a:cs typeface="Source Han Sans"/>
              </a:rPr>
              <a:t>Jiangsu cuisine is known for its </a:t>
            </a:r>
            <a:r>
              <a:rPr kumimoji="1" lang="en-US" altLang="zh-CN" sz="1200" b="1" dirty="0">
                <a:ln w="12700">
                  <a:noFill/>
                </a:ln>
                <a:solidFill>
                  <a:schemeClr val="accent1">
                    <a:lumMod val="60000"/>
                    <a:lumOff val="40000"/>
                  </a:schemeClr>
                </a:solidFill>
                <a:latin typeface="Source Han Sans"/>
                <a:ea typeface="Source Han Sans"/>
                <a:cs typeface="Source Han Sans"/>
              </a:rPr>
              <a:t>exquisite presentation, like the lifelike appearance of squirrel fish. </a:t>
            </a:r>
            <a:r>
              <a:rPr kumimoji="1" lang="en-US" altLang="zh-CN" sz="1027" dirty="0">
                <a:ln w="12700">
                  <a:noFill/>
                </a:ln>
                <a:solidFill>
                  <a:srgbClr val="404040">
                    <a:alpha val="100000"/>
                  </a:srgbClr>
                </a:solidFill>
                <a:latin typeface="Source Han Sans"/>
                <a:ea typeface="Source Han Sans"/>
                <a:cs typeface="Source Han Sans"/>
              </a:rPr>
              <a:t>The dishes are visually appealing and delicious.
For example, the cooking of Jiangsu cuisine focuses on precise heat control and seasoning, resulting in dishes that are fresh and nutritious.</a:t>
            </a:r>
            <a:endParaRPr kumimoji="1" lang="zh-CN" altLang="en-US" dirty="0"/>
          </a:p>
        </p:txBody>
      </p:sp>
      <p:cxnSp>
        <p:nvCxnSpPr>
          <p:cNvPr id="7" name="标题 1"/>
          <p:cNvCxnSpPr/>
          <p:nvPr/>
        </p:nvCxnSpPr>
        <p:spPr>
          <a:xfrm>
            <a:off x="5397665" y="4031846"/>
            <a:ext cx="2763036" cy="0"/>
          </a:xfrm>
          <a:prstGeom prst="line">
            <a:avLst/>
          </a:prstGeom>
          <a:noFill/>
          <a:ln w="12700" cap="rnd">
            <a:solidFill>
              <a:schemeClr val="accent1"/>
            </a:solidFill>
            <a:miter/>
          </a:ln>
        </p:spPr>
      </p:cxnSp>
      <p:sp>
        <p:nvSpPr>
          <p:cNvPr id="8" name="标题 1"/>
          <p:cNvSpPr txBox="1"/>
          <p:nvPr/>
        </p:nvSpPr>
        <p:spPr>
          <a:xfrm>
            <a:off x="6174328" y="2583928"/>
            <a:ext cx="1209710" cy="1209710"/>
          </a:xfrm>
          <a:prstGeom prst="ellipse">
            <a:avLst/>
          </a:prstGeom>
          <a:gradFill>
            <a:gsLst>
              <a:gs pos="23000">
                <a:schemeClr val="bg1">
                  <a:alpha val="100000"/>
                </a:schemeClr>
              </a:gs>
              <a:gs pos="100000">
                <a:schemeClr val="accent1">
                  <a:lumMod val="20000"/>
                  <a:lumOff val="80000"/>
                  <a:alpha val="100000"/>
                </a:schemeClr>
              </a:gs>
            </a:gsLst>
            <a:lin ang="2700000" scaled="0"/>
          </a:gradFill>
          <a:ln cap="sq">
            <a:noFill/>
            <a:prstDash val="solid"/>
            <a:miter/>
          </a:ln>
          <a:effectLst>
            <a:outerShdw blurRad="114300" dist="38100" dir="2700000" algn="tl" rotWithShape="0">
              <a:schemeClr val="tx1">
                <a:lumMod val="75000"/>
                <a:lumOff val="25000"/>
                <a:alpha val="22000"/>
              </a:schemeClr>
            </a:outerShdw>
          </a:effectLst>
        </p:spPr>
        <p:txBody>
          <a:bodyPr vert="horz" wrap="none" lIns="0" tIns="0" rIns="0" bIns="0" rtlCol="0" anchor="ctr"/>
          <a:lstStyle/>
          <a:p>
            <a:pPr algn="ctr">
              <a:lnSpc>
                <a:spcPct val="120000"/>
              </a:lnSpc>
            </a:pPr>
            <a:endParaRPr kumimoji="1" lang="zh-CN" altLang="en-US"/>
          </a:p>
        </p:txBody>
      </p:sp>
      <p:sp>
        <p:nvSpPr>
          <p:cNvPr id="9" name="标题 1"/>
          <p:cNvSpPr txBox="1"/>
          <p:nvPr/>
        </p:nvSpPr>
        <p:spPr>
          <a:xfrm>
            <a:off x="8583431" y="1341110"/>
            <a:ext cx="3356463" cy="4464637"/>
          </a:xfrm>
          <a:prstGeom prst="roundRect">
            <a:avLst>
              <a:gd name="adj" fmla="val 3013"/>
            </a:avLst>
          </a:prstGeom>
          <a:solidFill>
            <a:schemeClr val="bg1"/>
          </a:solidFill>
          <a:ln w="12700" cap="sq">
            <a:solidFill>
              <a:schemeClr val="bg1">
                <a:lumMod val="95000"/>
              </a:schemeClr>
            </a:solidFill>
            <a:miter/>
          </a:ln>
          <a:effectLst>
            <a:outerShdw blurRad="228600" sx="98000" sy="98000" algn="ctr" rotWithShape="0">
              <a:schemeClr val="tx1">
                <a:lumMod val="75000"/>
                <a:lumOff val="25000"/>
                <a:alpha val="29000"/>
              </a:schemeClr>
            </a:outerShdw>
          </a:effectLst>
        </p:spPr>
        <p:txBody>
          <a:bodyPr vert="horz" wrap="square" lIns="91440" tIns="45720" rIns="91440" bIns="45720" rtlCol="0" anchor="ctr"/>
          <a:lstStyle/>
          <a:p>
            <a:pPr algn="ctr">
              <a:lnSpc>
                <a:spcPct val="100000"/>
              </a:lnSpc>
            </a:pPr>
            <a:endParaRPr kumimoji="1" lang="zh-CN" altLang="en-US"/>
          </a:p>
        </p:txBody>
      </p:sp>
      <p:sp>
        <p:nvSpPr>
          <p:cNvPr id="10" name="标题 1"/>
          <p:cNvSpPr txBox="1"/>
          <p:nvPr/>
        </p:nvSpPr>
        <p:spPr>
          <a:xfrm>
            <a:off x="8596131" y="1339182"/>
            <a:ext cx="3356463" cy="913439"/>
          </a:xfrm>
          <a:custGeom>
            <a:avLst/>
            <a:gdLst>
              <a:gd name="connsiteX0" fmla="*/ 104959 w 3483534"/>
              <a:gd name="connsiteY0" fmla="*/ 0 h 697102"/>
              <a:gd name="connsiteX1" fmla="*/ 3378575 w 3483534"/>
              <a:gd name="connsiteY1" fmla="*/ 0 h 697102"/>
              <a:gd name="connsiteX2" fmla="*/ 3483534 w 3483534"/>
              <a:gd name="connsiteY2" fmla="*/ 104959 h 697102"/>
              <a:gd name="connsiteX3" fmla="*/ 3483534 w 3483534"/>
              <a:gd name="connsiteY3" fmla="*/ 697102 h 697102"/>
              <a:gd name="connsiteX4" fmla="*/ 0 w 3483534"/>
              <a:gd name="connsiteY4" fmla="*/ 697102 h 697102"/>
              <a:gd name="connsiteX5" fmla="*/ 0 w 3483534"/>
              <a:gd name="connsiteY5" fmla="*/ 104959 h 697102"/>
              <a:gd name="connsiteX6" fmla="*/ 104959 w 3483534"/>
              <a:gd name="connsiteY6" fmla="*/ 0 h 697102"/>
            </a:gdLst>
            <a:ahLst/>
            <a:cxnLst/>
            <a:rect l="l" t="t" r="r" b="b"/>
            <a:pathLst>
              <a:path w="3483534" h="697102">
                <a:moveTo>
                  <a:pt x="104959" y="0"/>
                </a:moveTo>
                <a:lnTo>
                  <a:pt x="3378575" y="0"/>
                </a:lnTo>
                <a:cubicBezTo>
                  <a:pt x="3436542" y="0"/>
                  <a:pt x="3483534" y="46992"/>
                  <a:pt x="3483534" y="104959"/>
                </a:cubicBezTo>
                <a:lnTo>
                  <a:pt x="3483534" y="697102"/>
                </a:lnTo>
                <a:lnTo>
                  <a:pt x="0" y="697102"/>
                </a:lnTo>
                <a:lnTo>
                  <a:pt x="0" y="104959"/>
                </a:lnTo>
                <a:cubicBezTo>
                  <a:pt x="0" y="46992"/>
                  <a:pt x="46992" y="0"/>
                  <a:pt x="104959"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818094" y="1415979"/>
            <a:ext cx="2954948" cy="759844"/>
          </a:xfrm>
          <a:prstGeom prst="rect">
            <a:avLst/>
          </a:prstGeom>
          <a:noFill/>
          <a:ln>
            <a:noFill/>
          </a:ln>
        </p:spPr>
        <p:txBody>
          <a:bodyPr vert="horz" wrap="square" lIns="0" tIns="0" rIns="0" bIns="0" rtlCol="0" anchor="ctr"/>
          <a:lstStyle/>
          <a:p>
            <a:pPr algn="ctr">
              <a:lnSpc>
                <a:spcPct val="130000"/>
              </a:lnSpc>
            </a:pPr>
            <a:r>
              <a:rPr kumimoji="1" lang="en-US" altLang="zh-CN" sz="1600">
                <a:ln w="12700">
                  <a:noFill/>
                </a:ln>
                <a:solidFill>
                  <a:srgbClr val="FFFFFF">
                    <a:alpha val="100000"/>
                  </a:srgbClr>
                </a:solidFill>
                <a:latin typeface="Source Han Sans CN Bold"/>
                <a:ea typeface="Source Han Sans CN Bold"/>
                <a:cs typeface="Source Han Sans CN Bold"/>
              </a:rPr>
              <a:t>Specialty</a:t>
            </a:r>
            <a:endParaRPr kumimoji="1" lang="zh-CN" altLang="en-US"/>
          </a:p>
        </p:txBody>
      </p:sp>
      <p:sp>
        <p:nvSpPr>
          <p:cNvPr id="12" name="标题 1"/>
          <p:cNvSpPr txBox="1"/>
          <p:nvPr/>
        </p:nvSpPr>
        <p:spPr>
          <a:xfrm>
            <a:off x="8687837" y="4081677"/>
            <a:ext cx="2966236" cy="1523671"/>
          </a:xfrm>
          <a:prstGeom prst="rect">
            <a:avLst/>
          </a:prstGeom>
          <a:noFill/>
          <a:ln>
            <a:noFill/>
          </a:ln>
        </p:spPr>
        <p:txBody>
          <a:bodyPr vert="horz" wrap="square" lIns="0" tIns="0" rIns="0" bIns="0" rtlCol="0" anchor="t"/>
          <a:lstStyle/>
          <a:p>
            <a:pPr algn="ctr">
              <a:lnSpc>
                <a:spcPct val="150000"/>
              </a:lnSpc>
            </a:pPr>
            <a:r>
              <a:rPr kumimoji="1" lang="en-US" altLang="zh-CN" sz="1027" dirty="0">
                <a:ln w="12700">
                  <a:noFill/>
                </a:ln>
                <a:solidFill>
                  <a:srgbClr val="404040">
                    <a:alpha val="100000"/>
                  </a:srgbClr>
                </a:solidFill>
                <a:latin typeface="Source Han Sans"/>
                <a:ea typeface="Source Han Sans"/>
                <a:cs typeface="Source Han Sans"/>
              </a:rPr>
              <a:t>Lion's Head meatballs are tender and juicy, with a rich flavor. Yangzhou Fried Rice is a classic dish with a variety of ingredients and a harmonious taste.
For example, Jiangsu cuisine emphasizes the </a:t>
            </a:r>
            <a:r>
              <a:rPr kumimoji="1" lang="en-US" altLang="zh-CN" sz="1027" b="1" dirty="0">
                <a:ln w="12700">
                  <a:noFill/>
                </a:ln>
                <a:solidFill>
                  <a:schemeClr val="accent1">
                    <a:lumMod val="60000"/>
                    <a:lumOff val="40000"/>
                  </a:schemeClr>
                </a:solidFill>
                <a:latin typeface="Source Han Sans"/>
                <a:ea typeface="Source Han Sans"/>
                <a:cs typeface="Source Han Sans"/>
              </a:rPr>
              <a:t>use of high heat and precise seasoning, resulting in dishes that are rich and nutritious.</a:t>
            </a:r>
            <a:endParaRPr kumimoji="1" lang="zh-CN" altLang="en-US" b="1" dirty="0">
              <a:solidFill>
                <a:schemeClr val="accent1">
                  <a:lumMod val="60000"/>
                  <a:lumOff val="40000"/>
                </a:schemeClr>
              </a:solidFill>
            </a:endParaRPr>
          </a:p>
        </p:txBody>
      </p:sp>
      <p:cxnSp>
        <p:nvCxnSpPr>
          <p:cNvPr id="13" name="标题 1"/>
          <p:cNvCxnSpPr/>
          <p:nvPr/>
        </p:nvCxnSpPr>
        <p:spPr>
          <a:xfrm>
            <a:off x="8951007" y="4031846"/>
            <a:ext cx="2763036" cy="0"/>
          </a:xfrm>
          <a:prstGeom prst="line">
            <a:avLst/>
          </a:prstGeom>
          <a:noFill/>
          <a:ln w="12700" cap="rnd">
            <a:solidFill>
              <a:schemeClr val="accent1"/>
            </a:solidFill>
            <a:miter/>
          </a:ln>
        </p:spPr>
      </p:cxnSp>
      <p:sp>
        <p:nvSpPr>
          <p:cNvPr id="14" name="标题 1"/>
          <p:cNvSpPr txBox="1"/>
          <p:nvPr/>
        </p:nvSpPr>
        <p:spPr>
          <a:xfrm>
            <a:off x="9772507" y="2535835"/>
            <a:ext cx="1209710" cy="1209710"/>
          </a:xfrm>
          <a:prstGeom prst="ellipse">
            <a:avLst/>
          </a:prstGeom>
          <a:gradFill>
            <a:gsLst>
              <a:gs pos="23000">
                <a:schemeClr val="bg1">
                  <a:alpha val="100000"/>
                </a:schemeClr>
              </a:gs>
              <a:gs pos="100000">
                <a:schemeClr val="accent1">
                  <a:lumMod val="20000"/>
                  <a:lumOff val="80000"/>
                  <a:alpha val="100000"/>
                </a:schemeClr>
              </a:gs>
            </a:gsLst>
            <a:lin ang="2700000" scaled="0"/>
          </a:gradFill>
          <a:ln cap="sq">
            <a:noFill/>
            <a:prstDash val="solid"/>
            <a:miter/>
          </a:ln>
          <a:effectLst>
            <a:outerShdw blurRad="114300" dist="38100" dir="2700000" algn="tl" rotWithShape="0">
              <a:schemeClr val="tx1">
                <a:lumMod val="75000"/>
                <a:lumOff val="25000"/>
                <a:alpha val="22000"/>
              </a:schemeClr>
            </a:outerShdw>
          </a:effectLst>
        </p:spPr>
        <p:txBody>
          <a:bodyPr vert="horz" wrap="none" lIns="0" tIns="0" rIns="0" bIns="0" rtlCol="0" anchor="ctr"/>
          <a:lstStyle/>
          <a:p>
            <a:pPr algn="ctr">
              <a:lnSpc>
                <a:spcPct val="120000"/>
              </a:lnSpc>
            </a:pPr>
            <a:endParaRPr kumimoji="1" lang="zh-CN" altLang="en-US"/>
          </a:p>
        </p:txBody>
      </p:sp>
      <p:sp>
        <p:nvSpPr>
          <p:cNvPr id="15" name="标题 1"/>
          <p:cNvSpPr txBox="1"/>
          <p:nvPr/>
        </p:nvSpPr>
        <p:spPr>
          <a:xfrm>
            <a:off x="6573705" y="2961496"/>
            <a:ext cx="410955" cy="469324"/>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6" name="标题 1"/>
          <p:cNvSpPr txBox="1"/>
          <p:nvPr/>
        </p:nvSpPr>
        <p:spPr>
          <a:xfrm>
            <a:off x="10142700" y="2908053"/>
            <a:ext cx="469324" cy="425496"/>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7" name="标题 1"/>
          <p:cNvSpPr txBox="1"/>
          <p:nvPr/>
        </p:nvSpPr>
        <p:spPr>
          <a:xfrm>
            <a:off x="0" y="5988601"/>
            <a:ext cx="12192000" cy="710536"/>
          </a:xfrm>
          <a:custGeom>
            <a:avLst/>
            <a:gdLst>
              <a:gd name="connsiteX0" fmla="*/ 0 w 12192000"/>
              <a:gd name="connsiteY0" fmla="*/ 0 h 2548005"/>
              <a:gd name="connsiteX1" fmla="*/ 168614 w 12192000"/>
              <a:gd name="connsiteY1" fmla="*/ 119903 h 2548005"/>
              <a:gd name="connsiteX2" fmla="*/ 6096001 w 12192000"/>
              <a:gd name="connsiteY2" fmla="*/ 1930469 h 2548005"/>
              <a:gd name="connsiteX3" fmla="*/ 12023389 w 12192000"/>
              <a:gd name="connsiteY3" fmla="*/ 119903 h 2548005"/>
              <a:gd name="connsiteX4" fmla="*/ 12192000 w 12192000"/>
              <a:gd name="connsiteY4" fmla="*/ 1 h 2548005"/>
              <a:gd name="connsiteX5" fmla="*/ 12192000 w 12192000"/>
              <a:gd name="connsiteY5" fmla="*/ 2548005 h 2548005"/>
              <a:gd name="connsiteX6" fmla="*/ 0 w 12192000"/>
              <a:gd name="connsiteY6" fmla="*/ 2548005 h 2548005"/>
            </a:gdLst>
            <a:ahLst/>
            <a:cxnLst/>
            <a:rect l="l" t="t" r="r" b="b"/>
            <a:pathLst>
              <a:path w="12192000" h="2548005">
                <a:moveTo>
                  <a:pt x="0" y="0"/>
                </a:moveTo>
                <a:lnTo>
                  <a:pt x="168614" y="119903"/>
                </a:lnTo>
                <a:cubicBezTo>
                  <a:pt x="1860621" y="1263000"/>
                  <a:pt x="3900363" y="1930469"/>
                  <a:pt x="6096001" y="1930469"/>
                </a:cubicBezTo>
                <a:cubicBezTo>
                  <a:pt x="8291639" y="1930469"/>
                  <a:pt x="10331382" y="1263000"/>
                  <a:pt x="12023389" y="119903"/>
                </a:cubicBezTo>
                <a:lnTo>
                  <a:pt x="12192000" y="1"/>
                </a:lnTo>
                <a:lnTo>
                  <a:pt x="12192000" y="2548005"/>
                </a:lnTo>
                <a:lnTo>
                  <a:pt x="0" y="2548005"/>
                </a:lnTo>
                <a:close/>
              </a:path>
            </a:pathLst>
          </a:custGeom>
          <a:solidFill>
            <a:schemeClr val="accent1">
              <a:lumMod val="20000"/>
              <a:lumOff val="8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0" y="6149231"/>
            <a:ext cx="12192000" cy="710537"/>
          </a:xfrm>
          <a:custGeom>
            <a:avLst/>
            <a:gdLst>
              <a:gd name="connsiteX0" fmla="*/ 0 w 12192000"/>
              <a:gd name="connsiteY0" fmla="*/ 0 h 2548005"/>
              <a:gd name="connsiteX1" fmla="*/ 168614 w 12192000"/>
              <a:gd name="connsiteY1" fmla="*/ 119903 h 2548005"/>
              <a:gd name="connsiteX2" fmla="*/ 6096001 w 12192000"/>
              <a:gd name="connsiteY2" fmla="*/ 1930469 h 2548005"/>
              <a:gd name="connsiteX3" fmla="*/ 12023389 w 12192000"/>
              <a:gd name="connsiteY3" fmla="*/ 119903 h 2548005"/>
              <a:gd name="connsiteX4" fmla="*/ 12192000 w 12192000"/>
              <a:gd name="connsiteY4" fmla="*/ 1 h 2548005"/>
              <a:gd name="connsiteX5" fmla="*/ 12192000 w 12192000"/>
              <a:gd name="connsiteY5" fmla="*/ 2548005 h 2548005"/>
              <a:gd name="connsiteX6" fmla="*/ 0 w 12192000"/>
              <a:gd name="connsiteY6" fmla="*/ 2548005 h 2548005"/>
            </a:gdLst>
            <a:ahLst/>
            <a:cxnLst/>
            <a:rect l="l" t="t" r="r" b="b"/>
            <a:pathLst>
              <a:path w="12192000" h="2548005">
                <a:moveTo>
                  <a:pt x="0" y="0"/>
                </a:moveTo>
                <a:lnTo>
                  <a:pt x="168614" y="119903"/>
                </a:lnTo>
                <a:cubicBezTo>
                  <a:pt x="1860621" y="1263000"/>
                  <a:pt x="3900363" y="1930469"/>
                  <a:pt x="6096001" y="1930469"/>
                </a:cubicBezTo>
                <a:cubicBezTo>
                  <a:pt x="8291639" y="1930469"/>
                  <a:pt x="10331382" y="1263000"/>
                  <a:pt x="12023389" y="119903"/>
                </a:cubicBezTo>
                <a:lnTo>
                  <a:pt x="12192000" y="1"/>
                </a:lnTo>
                <a:lnTo>
                  <a:pt x="12192000" y="2548005"/>
                </a:lnTo>
                <a:lnTo>
                  <a:pt x="0" y="2548005"/>
                </a:lnTo>
                <a:close/>
              </a:path>
            </a:pathLst>
          </a:custGeom>
          <a:gradFill>
            <a:gsLst>
              <a:gs pos="0">
                <a:schemeClr val="accent1">
                  <a:lumMod val="40000"/>
                  <a:lumOff val="60000"/>
                  <a:alpha val="100000"/>
                </a:schemeClr>
              </a:gs>
              <a:gs pos="53000">
                <a:schemeClr val="accent1">
                  <a:lumMod val="60000"/>
                  <a:lumOff val="40000"/>
                  <a:alpha val="100000"/>
                </a:schemeClr>
              </a:gs>
              <a:gs pos="100000">
                <a:schemeClr val="accent1">
                  <a:alpha val="100000"/>
                </a:schemeClr>
              </a:gs>
            </a:gsLst>
            <a:lin ang="10800000" scaled="0"/>
          </a:gra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Jiangsu (Su)</a:t>
            </a:r>
            <a:endParaRPr kumimoji="1" lang="zh-CN" altLang="en-US"/>
          </a:p>
        </p:txBody>
      </p:sp>
      <p:pic>
        <p:nvPicPr>
          <p:cNvPr id="28" name="图片 27">
            <a:extLst>
              <a:ext uri="{FF2B5EF4-FFF2-40B4-BE49-F238E27FC236}">
                <a16:creationId xmlns:a16="http://schemas.microsoft.com/office/drawing/2014/main" id="{694A2692-FBDB-7BA5-0971-2D0357425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21" y="2413251"/>
            <a:ext cx="4913688" cy="2631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文本框 26">
            <a:extLst>
              <a:ext uri="{FF2B5EF4-FFF2-40B4-BE49-F238E27FC236}">
                <a16:creationId xmlns:a16="http://schemas.microsoft.com/office/drawing/2014/main" id="{D42EC6F1-167C-E87E-2666-7E1D3534D00A}"/>
              </a:ext>
            </a:extLst>
          </p:cNvPr>
          <p:cNvSpPr txBox="1"/>
          <p:nvPr/>
        </p:nvSpPr>
        <p:spPr>
          <a:xfrm>
            <a:off x="964135" y="5274953"/>
            <a:ext cx="3761145" cy="369332"/>
          </a:xfrm>
          <a:prstGeom prst="rect">
            <a:avLst/>
          </a:prstGeom>
          <a:noFill/>
        </p:spPr>
        <p:txBody>
          <a:bodyPr wrap="square" rtlCol="0">
            <a:spAutoFit/>
          </a:bodyPr>
          <a:lstStyle/>
          <a:p>
            <a:pPr algn="l"/>
            <a:r>
              <a:rPr lang="en-US" altLang="zh-CN" b="1" i="0">
                <a:solidFill>
                  <a:srgbClr val="404040"/>
                </a:solidFill>
                <a:effectLst/>
                <a:latin typeface="Inter"/>
              </a:rPr>
              <a:t>Squirrel-Shaped Mandarin Fish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dirty="0"/>
          </a:p>
        </p:txBody>
      </p:sp>
      <p:sp>
        <p:nvSpPr>
          <p:cNvPr id="3" name="标题 1"/>
          <p:cNvSpPr txBox="1"/>
          <p:nvPr/>
        </p:nvSpPr>
        <p:spPr>
          <a:xfrm>
            <a:off x="11558007" y="20218"/>
            <a:ext cx="444222" cy="444220"/>
          </a:xfrm>
          <a:prstGeom prst="ellipse">
            <a:avLst/>
          </a:prstGeom>
          <a:solidFill>
            <a:schemeClr val="accent1"/>
          </a:solidFill>
          <a:ln cap="rnd">
            <a:noFill/>
            <a:prstDash val="solid"/>
            <a:round/>
            <a:headEnd/>
            <a:tailEnd/>
          </a:ln>
          <a:effectLst>
            <a:outerShdw blurRad="254000" dist="127000" algn="ctr" rotWithShape="0">
              <a:schemeClr val="accent1">
                <a:alpha val="32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6897574" y="219975"/>
            <a:ext cx="4914884" cy="3328988"/>
          </a:xfrm>
          <a:prstGeom prst="roundRect">
            <a:avLst>
              <a:gd name="adj" fmla="val 4347"/>
            </a:avLst>
          </a:prstGeom>
          <a:solidFill>
            <a:schemeClr val="bg1"/>
          </a:solidFill>
          <a:ln w="12700" cap="rnd">
            <a:noFill/>
            <a:round/>
            <a:headEnd/>
            <a:tailE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9306328" y="809213"/>
            <a:ext cx="446048" cy="446048"/>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6" name="标题 1"/>
          <p:cNvSpPr txBox="1"/>
          <p:nvPr/>
        </p:nvSpPr>
        <p:spPr>
          <a:xfrm>
            <a:off x="7387480" y="1057045"/>
            <a:ext cx="4285685" cy="722106"/>
          </a:xfrm>
          <a:prstGeom prst="rect">
            <a:avLst/>
          </a:prstGeom>
          <a:noFill/>
          <a:ln cap="sq">
            <a:noFill/>
          </a:ln>
          <a:effectLst/>
        </p:spPr>
        <p:txBody>
          <a:bodyPr vert="horz" wrap="square" lIns="0" tIns="0" rIns="0" bIns="0" rtlCol="0" anchor="b"/>
          <a:lstStyle/>
          <a:p>
            <a:pPr algn="ctr">
              <a:lnSpc>
                <a:spcPct val="130000"/>
              </a:lnSpc>
            </a:pPr>
            <a:r>
              <a:rPr kumimoji="1" lang="en-US" altLang="zh-CN" sz="1600" dirty="0">
                <a:ln w="12700">
                  <a:noFill/>
                </a:ln>
                <a:solidFill>
                  <a:srgbClr val="000000">
                    <a:alpha val="100000"/>
                  </a:srgbClr>
                </a:solidFill>
                <a:latin typeface="Source Han Sans CN Bold"/>
                <a:ea typeface="Source Han Sans CN Bold"/>
                <a:cs typeface="Source Han Sans CN Bold"/>
              </a:rPr>
              <a:t>Unique</a:t>
            </a:r>
            <a:endParaRPr kumimoji="1" lang="zh-CN" altLang="en-US" dirty="0"/>
          </a:p>
        </p:txBody>
      </p:sp>
      <p:sp>
        <p:nvSpPr>
          <p:cNvPr id="7" name="标题 1"/>
          <p:cNvSpPr txBox="1"/>
          <p:nvPr/>
        </p:nvSpPr>
        <p:spPr>
          <a:xfrm>
            <a:off x="7279285" y="1816881"/>
            <a:ext cx="4285685" cy="1377158"/>
          </a:xfrm>
          <a:prstGeom prst="rect">
            <a:avLst/>
          </a:prstGeom>
          <a:noFill/>
          <a:ln>
            <a:noFill/>
          </a:ln>
        </p:spPr>
        <p:txBody>
          <a:bodyPr vert="horz" wrap="square" lIns="0" tIns="0" rIns="0" bIns="0" rtlCol="0" anchor="t"/>
          <a:lstStyle/>
          <a:p>
            <a:pPr algn="ctr">
              <a:lnSpc>
                <a:spcPct val="150000"/>
              </a:lnSpc>
            </a:pPr>
            <a:r>
              <a:rPr kumimoji="1" lang="en-US" altLang="zh-CN" sz="1160" dirty="0">
                <a:ln w="12700">
                  <a:noFill/>
                </a:ln>
                <a:solidFill>
                  <a:srgbClr val="000000">
                    <a:alpha val="100000"/>
                  </a:srgbClr>
                </a:solidFill>
                <a:latin typeface="Source Han Sans"/>
                <a:ea typeface="Source Han Sans"/>
                <a:cs typeface="Source Han Sans"/>
              </a:rPr>
              <a:t>Fujian cuisine often </a:t>
            </a:r>
            <a:r>
              <a:rPr kumimoji="1" lang="en-US" altLang="zh-CN" sz="1160" b="1" dirty="0">
                <a:ln w="12700">
                  <a:noFill/>
                </a:ln>
                <a:solidFill>
                  <a:schemeClr val="accent1">
                    <a:lumMod val="60000"/>
                    <a:lumOff val="40000"/>
                  </a:schemeClr>
                </a:solidFill>
                <a:latin typeface="Source Han Sans"/>
                <a:ea typeface="Source Han Sans"/>
                <a:cs typeface="Source Han Sans"/>
              </a:rPr>
              <a:t>uses red yeast rice for fermentation, giving dishes a unique color and flavor</a:t>
            </a:r>
            <a:r>
              <a:rPr kumimoji="1" lang="en-US" altLang="zh-CN" sz="1160" dirty="0">
                <a:ln w="12700">
                  <a:noFill/>
                </a:ln>
                <a:solidFill>
                  <a:srgbClr val="000000">
                    <a:alpha val="100000"/>
                  </a:srgbClr>
                </a:solidFill>
                <a:latin typeface="Source Han Sans"/>
                <a:ea typeface="Source Han Sans"/>
                <a:cs typeface="Source Han Sans"/>
              </a:rPr>
              <a:t>. Buddha Jumps Over the Wall is a nutritious dish combining various delicacies.
For example, Fujian cuisine </a:t>
            </a:r>
            <a:r>
              <a:rPr kumimoji="1" lang="en-US" altLang="zh-CN" sz="1160" b="1" dirty="0">
                <a:ln w="12700">
                  <a:noFill/>
                </a:ln>
                <a:solidFill>
                  <a:schemeClr val="accent1">
                    <a:lumMod val="60000"/>
                    <a:lumOff val="40000"/>
                  </a:schemeClr>
                </a:solidFill>
                <a:latin typeface="Source Han Sans"/>
                <a:ea typeface="Source Han Sans"/>
                <a:cs typeface="Source Han Sans"/>
              </a:rPr>
              <a:t>focuses on precise cooking techniques to retain the freshness of ingredients</a:t>
            </a:r>
            <a:r>
              <a:rPr kumimoji="1" lang="en-US" altLang="zh-CN" sz="1160" dirty="0">
                <a:ln w="12700">
                  <a:noFill/>
                </a:ln>
                <a:solidFill>
                  <a:srgbClr val="000000">
                    <a:alpha val="100000"/>
                  </a:srgbClr>
                </a:solidFill>
                <a:latin typeface="Source Han Sans"/>
                <a:ea typeface="Source Han Sans"/>
                <a:cs typeface="Source Han Sans"/>
              </a:rPr>
              <a:t>, resulting in dishes that are fresh and nutritious.</a:t>
            </a:r>
            <a:endParaRPr kumimoji="1" lang="zh-CN" altLang="en-US" dirty="0"/>
          </a:p>
        </p:txBody>
      </p:sp>
      <p:sp>
        <p:nvSpPr>
          <p:cNvPr id="8" name="标题 1"/>
          <p:cNvSpPr txBox="1"/>
          <p:nvPr/>
        </p:nvSpPr>
        <p:spPr>
          <a:xfrm>
            <a:off x="6915194" y="3337554"/>
            <a:ext cx="444222" cy="444220"/>
          </a:xfrm>
          <a:prstGeom prst="ellipse">
            <a:avLst/>
          </a:prstGeom>
          <a:solidFill>
            <a:schemeClr val="accent2"/>
          </a:solidFill>
          <a:ln cap="rnd">
            <a:noFill/>
            <a:prstDash val="solid"/>
            <a:round/>
            <a:headEnd/>
            <a:tailEnd/>
          </a:ln>
          <a:effectLst>
            <a:outerShdw blurRad="254000" dist="127000" algn="ctr" rotWithShape="0">
              <a:schemeClr val="accent2">
                <a:alpha val="32000"/>
              </a:schemeClr>
            </a:outerShdw>
          </a:effectLst>
        </p:spPr>
        <p:txBody>
          <a:bodyPr vert="horz" wrap="square" lIns="91440" tIns="45720" rIns="91440" bIns="45720" rtlCol="0" anchor="ctr"/>
          <a:lstStyle/>
          <a:p>
            <a:pPr algn="ctr">
              <a:lnSpc>
                <a:spcPct val="110000"/>
              </a:lnSpc>
            </a:pPr>
            <a:endParaRPr kumimoji="1" lang="zh-CN" altLang="en-US" dirty="0"/>
          </a:p>
        </p:txBody>
      </p:sp>
      <p:sp>
        <p:nvSpPr>
          <p:cNvPr id="9" name="标题 1"/>
          <p:cNvSpPr txBox="1"/>
          <p:nvPr/>
        </p:nvSpPr>
        <p:spPr>
          <a:xfrm>
            <a:off x="7072882" y="3517658"/>
            <a:ext cx="4914884" cy="3328988"/>
          </a:xfrm>
          <a:prstGeom prst="roundRect">
            <a:avLst>
              <a:gd name="adj" fmla="val 4347"/>
            </a:avLst>
          </a:prstGeom>
          <a:solidFill>
            <a:schemeClr val="bg1"/>
          </a:solidFill>
          <a:ln w="12700" cap="rnd">
            <a:noFill/>
            <a:round/>
            <a:headEnd/>
            <a:tailE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9265707" y="4196202"/>
            <a:ext cx="446048" cy="390509"/>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accent2"/>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1" name="标题 1"/>
          <p:cNvSpPr txBox="1"/>
          <p:nvPr/>
        </p:nvSpPr>
        <p:spPr>
          <a:xfrm>
            <a:off x="7387481" y="4391457"/>
            <a:ext cx="4285685" cy="722106"/>
          </a:xfrm>
          <a:prstGeom prst="rect">
            <a:avLst/>
          </a:prstGeom>
          <a:noFill/>
          <a:ln cap="sq">
            <a:noFill/>
          </a:ln>
          <a:effectLst/>
        </p:spPr>
        <p:txBody>
          <a:bodyPr vert="horz" wrap="square" lIns="0" tIns="0" rIns="0" bIns="0" rtlCol="0" anchor="b"/>
          <a:lstStyle/>
          <a:p>
            <a:pPr algn="ctr">
              <a:lnSpc>
                <a:spcPct val="130000"/>
              </a:lnSpc>
            </a:pPr>
            <a:r>
              <a:rPr kumimoji="1" lang="en-US" altLang="zh-CN" sz="1600" dirty="0">
                <a:ln w="12700">
                  <a:noFill/>
                </a:ln>
                <a:solidFill>
                  <a:srgbClr val="000000">
                    <a:alpha val="100000"/>
                  </a:srgbClr>
                </a:solidFill>
                <a:latin typeface="Source Han Sans CN Bold"/>
                <a:ea typeface="Source Han Sans CN Bold"/>
                <a:cs typeface="Source Han Sans CN Bold"/>
              </a:rPr>
              <a:t>Legend</a:t>
            </a:r>
            <a:endParaRPr kumimoji="1" lang="zh-CN" altLang="en-US" dirty="0"/>
          </a:p>
        </p:txBody>
      </p:sp>
      <p:sp>
        <p:nvSpPr>
          <p:cNvPr id="12" name="标题 1"/>
          <p:cNvSpPr txBox="1"/>
          <p:nvPr/>
        </p:nvSpPr>
        <p:spPr>
          <a:xfrm>
            <a:off x="7556158" y="5179382"/>
            <a:ext cx="4285685" cy="1377158"/>
          </a:xfrm>
          <a:prstGeom prst="rect">
            <a:avLst/>
          </a:prstGeom>
          <a:noFill/>
          <a:ln>
            <a:noFill/>
          </a:ln>
        </p:spPr>
        <p:txBody>
          <a:bodyPr vert="horz" wrap="square" lIns="0" tIns="0" rIns="0" bIns="0" rtlCol="0" anchor="t"/>
          <a:lstStyle/>
          <a:p>
            <a:pPr algn="ctr">
              <a:lnSpc>
                <a:spcPct val="150000"/>
              </a:lnSpc>
            </a:pPr>
            <a:r>
              <a:rPr kumimoji="1" lang="en-US" altLang="zh-CN" sz="1160" dirty="0">
                <a:ln w="12700">
                  <a:noFill/>
                </a:ln>
                <a:solidFill>
                  <a:srgbClr val="000000">
                    <a:alpha val="100000"/>
                  </a:srgbClr>
                </a:solidFill>
                <a:latin typeface="Source Han Sans"/>
                <a:ea typeface="Source Han Sans"/>
                <a:cs typeface="Source Han Sans"/>
              </a:rPr>
              <a:t>The aroma of Buddha Jumps Over the Wall is so enticing that it is said to make monks jump over walls. Fujian cuisine has a long history and rich cultural heritage.
For example, Fujian cuisine focuses on precise cooking techniques to retain the freshness of ingredients, resulting in dishes that are fresh and nutritious.</a:t>
            </a:r>
            <a:endParaRPr kumimoji="1" lang="zh-CN" altLang="en-US" dirty="0"/>
          </a:p>
        </p:txBody>
      </p:sp>
      <p:sp>
        <p:nvSpPr>
          <p:cNvPr id="13"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Fujian (Min)</a:t>
            </a:r>
            <a:endParaRPr kumimoji="1" lang="zh-CN" altLang="en-US"/>
          </a:p>
        </p:txBody>
      </p:sp>
      <p:pic>
        <p:nvPicPr>
          <p:cNvPr id="22" name="图片 21">
            <a:extLst>
              <a:ext uri="{FF2B5EF4-FFF2-40B4-BE49-F238E27FC236}">
                <a16:creationId xmlns:a16="http://schemas.microsoft.com/office/drawing/2014/main" id="{A43A65F6-1890-EB59-6D72-EDB74E802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11" y="2194564"/>
            <a:ext cx="4900207" cy="32647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文本框 20">
            <a:extLst>
              <a:ext uri="{FF2B5EF4-FFF2-40B4-BE49-F238E27FC236}">
                <a16:creationId xmlns:a16="http://schemas.microsoft.com/office/drawing/2014/main" id="{4F306904-81D3-043B-D3E5-1DFACB6A560C}"/>
              </a:ext>
            </a:extLst>
          </p:cNvPr>
          <p:cNvSpPr txBox="1"/>
          <p:nvPr/>
        </p:nvSpPr>
        <p:spPr>
          <a:xfrm>
            <a:off x="1759840" y="5697145"/>
            <a:ext cx="3553202" cy="646331"/>
          </a:xfrm>
          <a:prstGeom prst="rect">
            <a:avLst/>
          </a:prstGeom>
          <a:noFill/>
        </p:spPr>
        <p:txBody>
          <a:bodyPr wrap="square" rtlCol="0">
            <a:spAutoFit/>
          </a:bodyPr>
          <a:lstStyle/>
          <a:p>
            <a:r>
              <a:rPr lang="en-US" altLang="zh-CN" b="1" i="0" dirty="0">
                <a:solidFill>
                  <a:srgbClr val="333333"/>
                </a:solidFill>
                <a:effectLst/>
                <a:latin typeface="-apple-system"/>
              </a:rPr>
              <a:t>Steamed Abalone with Shark’s Fin and Fish Maw in Broth</a:t>
            </a:r>
            <a:endParaRPr lang="zh-CN" alt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1181790" y="1363579"/>
            <a:ext cx="9748699" cy="1860088"/>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181792" y="1363579"/>
            <a:ext cx="143085" cy="1860088"/>
          </a:xfrm>
          <a:prstGeom prst="rect">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3224144" y="1831392"/>
            <a:ext cx="7364670" cy="1281165"/>
          </a:xfrm>
          <a:prstGeom prst="rect">
            <a:avLst/>
          </a:prstGeom>
          <a:noFill/>
          <a:ln cap="sq">
            <a:noFill/>
          </a:ln>
        </p:spPr>
        <p:txBody>
          <a:bodyPr vert="horz" wrap="square" lIns="0" tIns="0" rIns="0" bIns="0" rtlCol="0" anchor="t"/>
          <a:lstStyle/>
          <a:p>
            <a:pPr algn="l">
              <a:lnSpc>
                <a:spcPct val="150000"/>
              </a:lnSpc>
            </a:pPr>
            <a:r>
              <a:rPr kumimoji="1" lang="en-US" altLang="zh-CN" sz="1400" dirty="0">
                <a:ln w="12700">
                  <a:noFill/>
                </a:ln>
                <a:solidFill>
                  <a:srgbClr val="262626">
                    <a:alpha val="100000"/>
                  </a:srgbClr>
                </a:solidFill>
                <a:latin typeface="Source Han Sans"/>
                <a:ea typeface="Source Han Sans"/>
                <a:cs typeface="Source Han Sans"/>
              </a:rPr>
              <a:t>Zhejiang cuisine is known for </a:t>
            </a:r>
            <a:r>
              <a:rPr kumimoji="1" lang="en-US" altLang="zh-CN" sz="1400" b="1" dirty="0">
                <a:ln w="12700">
                  <a:noFill/>
                </a:ln>
                <a:solidFill>
                  <a:schemeClr val="accent1">
                    <a:lumMod val="60000"/>
                    <a:lumOff val="40000"/>
                  </a:schemeClr>
                </a:solidFill>
                <a:latin typeface="Source Han Sans"/>
                <a:ea typeface="Source Han Sans"/>
                <a:cs typeface="Source Han Sans"/>
              </a:rPr>
              <a:t>its freshwater delicacies</a:t>
            </a:r>
            <a:r>
              <a:rPr kumimoji="1" lang="en-US" altLang="zh-CN" sz="1400" dirty="0">
                <a:ln w="12700">
                  <a:noFill/>
                </a:ln>
                <a:solidFill>
                  <a:srgbClr val="262626">
                    <a:alpha val="100000"/>
                  </a:srgbClr>
                </a:solidFill>
                <a:latin typeface="Source Han Sans"/>
                <a:ea typeface="Source Han Sans"/>
                <a:cs typeface="Source Han Sans"/>
              </a:rPr>
              <a:t>, such as West Lake Fish in Vinegar Gravy, which </a:t>
            </a:r>
            <a:r>
              <a:rPr kumimoji="1" lang="en-US" altLang="zh-CN" sz="1400" dirty="0">
                <a:ln w="12700">
                  <a:noFill/>
                </a:ln>
                <a:latin typeface="Source Han Sans"/>
                <a:ea typeface="Source Han Sans"/>
                <a:cs typeface="Source Han Sans"/>
              </a:rPr>
              <a:t>is sour and refreshing with a delicate taste.</a:t>
            </a:r>
            <a:r>
              <a:rPr kumimoji="1" lang="en-US" altLang="zh-CN" sz="1400" dirty="0">
                <a:ln w="12700">
                  <a:noFill/>
                </a:ln>
                <a:solidFill>
                  <a:srgbClr val="262626">
                    <a:alpha val="100000"/>
                  </a:srgbClr>
                </a:solidFill>
                <a:latin typeface="Source Han Sans"/>
                <a:ea typeface="Source Han Sans"/>
                <a:cs typeface="Source Han Sans"/>
              </a:rPr>
              <a:t>
For example, Zhejiang cuisine </a:t>
            </a:r>
            <a:r>
              <a:rPr kumimoji="1" lang="en-US" altLang="zh-CN" sz="1400" b="1" dirty="0">
                <a:ln w="12700">
                  <a:noFill/>
                </a:ln>
                <a:solidFill>
                  <a:schemeClr val="accent1">
                    <a:lumMod val="60000"/>
                    <a:lumOff val="40000"/>
                  </a:schemeClr>
                </a:solidFill>
                <a:latin typeface="Source Han Sans"/>
                <a:ea typeface="Source Han Sans"/>
                <a:cs typeface="Source Han Sans"/>
              </a:rPr>
              <a:t>focuses on precise cooking techniques to retain the freshness of ingredients</a:t>
            </a:r>
            <a:r>
              <a:rPr kumimoji="1" lang="en-US" altLang="zh-CN" sz="1400" dirty="0">
                <a:ln w="12700">
                  <a:noFill/>
                </a:ln>
                <a:solidFill>
                  <a:srgbClr val="262626">
                    <a:alpha val="100000"/>
                  </a:srgbClr>
                </a:solidFill>
                <a:latin typeface="Source Han Sans"/>
                <a:ea typeface="Source Han Sans"/>
                <a:cs typeface="Source Han Sans"/>
              </a:rPr>
              <a:t>, resulting in dishes that are fresh and nutritious.</a:t>
            </a:r>
            <a:endParaRPr kumimoji="1"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1391897" y="1433173"/>
            <a:ext cx="1644023" cy="1720901"/>
          </a:xfrm>
          <a:custGeom>
            <a:avLst/>
            <a:gdLst/>
            <a:ahLst/>
            <a:cxnLst/>
            <a:rect l="l" t="t" r="r" b="b"/>
            <a:pathLst>
              <a:path w="1644023" h="1720901">
                <a:moveTo>
                  <a:pt x="0" y="0"/>
                </a:moveTo>
                <a:lnTo>
                  <a:pt x="1644023" y="0"/>
                </a:lnTo>
                <a:lnTo>
                  <a:pt x="1644023" y="1720901"/>
                </a:lnTo>
                <a:lnTo>
                  <a:pt x="0" y="1720901"/>
                </a:lnTo>
                <a:close/>
              </a:path>
            </a:pathLst>
          </a:custGeom>
          <a:noFill/>
          <a:ln>
            <a:noFill/>
          </a:ln>
        </p:spPr>
      </p:pic>
      <p:sp>
        <p:nvSpPr>
          <p:cNvPr id="7" name="标题 1"/>
          <p:cNvSpPr txBox="1"/>
          <p:nvPr/>
        </p:nvSpPr>
        <p:spPr>
          <a:xfrm>
            <a:off x="10358272" y="2519867"/>
            <a:ext cx="639238" cy="820902"/>
          </a:xfrm>
          <a:prstGeom prst="rect">
            <a:avLst/>
          </a:prstGeom>
          <a:noFill/>
          <a:ln>
            <a:noFill/>
          </a:ln>
        </p:spPr>
        <p:txBody>
          <a:bodyPr vert="horz" wrap="square" lIns="0" tIns="0" rIns="0" bIns="0" rtlCol="0" anchor="t"/>
          <a:lstStyle/>
          <a:p>
            <a:pPr algn="ctr">
              <a:lnSpc>
                <a:spcPct val="130000"/>
              </a:lnSpc>
            </a:pPr>
            <a:r>
              <a:rPr kumimoji="1" lang="en-US" altLang="zh-CN" sz="6000">
                <a:ln w="12700">
                  <a:solidFill>
                    <a:srgbClr val="0068BF">
                      <a:alpha val="100000"/>
                    </a:srgbClr>
                  </a:solidFill>
                </a:ln>
                <a:solidFill>
                  <a:srgbClr val="FFFFFF">
                    <a:alpha val="100000"/>
                  </a:srgbClr>
                </a:solidFill>
                <a:latin typeface="Source Han Sans"/>
                <a:ea typeface="Source Han Sans"/>
                <a:cs typeface="Source Han Sans"/>
              </a:rPr>
              <a:t>”</a:t>
            </a:r>
            <a:endParaRPr kumimoji="1" lang="zh-CN" altLang="en-US"/>
          </a:p>
        </p:txBody>
      </p:sp>
      <p:sp>
        <p:nvSpPr>
          <p:cNvPr id="8" name="标题 1"/>
          <p:cNvSpPr txBox="1"/>
          <p:nvPr/>
        </p:nvSpPr>
        <p:spPr>
          <a:xfrm>
            <a:off x="3219260" y="1489556"/>
            <a:ext cx="7364670" cy="275534"/>
          </a:xfrm>
          <a:prstGeom prst="rect">
            <a:avLst/>
          </a:prstGeom>
          <a:noFill/>
          <a:ln cap="sq">
            <a:noFill/>
          </a:ln>
        </p:spPr>
        <p:txBody>
          <a:bodyPr vert="horz" wrap="square" lIns="0" tIns="0" rIns="0" bIns="0" rtlCol="0" anchor="b"/>
          <a:lstStyle/>
          <a:p>
            <a:pPr algn="l">
              <a:lnSpc>
                <a:spcPct val="130000"/>
              </a:lnSpc>
            </a:pPr>
            <a:r>
              <a:rPr kumimoji="1" lang="en-US" altLang="zh-CN" sz="1600">
                <a:ln w="12700">
                  <a:noFill/>
                </a:ln>
                <a:solidFill>
                  <a:srgbClr val="C00000">
                    <a:alpha val="100000"/>
                  </a:srgbClr>
                </a:solidFill>
                <a:latin typeface="Source Han Sans CN Bold"/>
                <a:ea typeface="Source Han Sans CN Bold"/>
                <a:cs typeface="Source Han Sans CN Bold"/>
              </a:rPr>
              <a:t>Essence</a:t>
            </a:r>
            <a:endParaRPr kumimoji="1" lang="zh-CN" altLang="en-US"/>
          </a:p>
        </p:txBody>
      </p:sp>
      <p:sp>
        <p:nvSpPr>
          <p:cNvPr id="9" name="标题 1"/>
          <p:cNvSpPr txBox="1"/>
          <p:nvPr/>
        </p:nvSpPr>
        <p:spPr>
          <a:xfrm>
            <a:off x="1181790" y="3736395"/>
            <a:ext cx="9748699" cy="1860088"/>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1181792" y="3736395"/>
            <a:ext cx="143085" cy="1860088"/>
          </a:xfrm>
          <a:prstGeom prst="rect">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3224144" y="4204208"/>
            <a:ext cx="7364670" cy="1281165"/>
          </a:xfrm>
          <a:prstGeom prst="rect">
            <a:avLst/>
          </a:prstGeom>
          <a:noFill/>
          <a:ln cap="sq">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a:ea typeface="Source Han Sans"/>
                <a:cs typeface="Source Han Sans"/>
              </a:rPr>
              <a:t>Zhejiang cuisine originated from the royal recipes of the Southern Song Dynasty and has a long history. Dongpo Pork is a classic dish with a shiny red color and a rich flavor.
For example, Zhejiang cuisine focuses on precise cooking techniques to retain the freshness of ingredients, resulting in dishes that are fresh and nutritious.</a:t>
            </a:r>
            <a:endParaRPr kumimoji="1" lang="zh-CN" altLang="en-US"/>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a:stretch/>
        </p:blipFill>
        <p:spPr>
          <a:xfrm>
            <a:off x="1391897" y="3805989"/>
            <a:ext cx="1644023" cy="1720901"/>
          </a:xfrm>
          <a:custGeom>
            <a:avLst/>
            <a:gdLst/>
            <a:ahLst/>
            <a:cxnLst/>
            <a:rect l="l" t="t" r="r" b="b"/>
            <a:pathLst>
              <a:path w="1644023" h="1720901">
                <a:moveTo>
                  <a:pt x="0" y="0"/>
                </a:moveTo>
                <a:lnTo>
                  <a:pt x="1644023" y="0"/>
                </a:lnTo>
                <a:lnTo>
                  <a:pt x="1644023" y="1720901"/>
                </a:lnTo>
                <a:lnTo>
                  <a:pt x="0" y="1720901"/>
                </a:lnTo>
                <a:close/>
              </a:path>
            </a:pathLst>
          </a:custGeom>
          <a:noFill/>
          <a:ln>
            <a:noFill/>
          </a:ln>
        </p:spPr>
      </p:pic>
      <p:sp>
        <p:nvSpPr>
          <p:cNvPr id="13" name="标题 1"/>
          <p:cNvSpPr txBox="1"/>
          <p:nvPr/>
        </p:nvSpPr>
        <p:spPr>
          <a:xfrm>
            <a:off x="10358272" y="4892683"/>
            <a:ext cx="639238" cy="820902"/>
          </a:xfrm>
          <a:prstGeom prst="rect">
            <a:avLst/>
          </a:prstGeom>
          <a:noFill/>
          <a:ln>
            <a:noFill/>
          </a:ln>
        </p:spPr>
        <p:txBody>
          <a:bodyPr vert="horz" wrap="square" lIns="0" tIns="0" rIns="0" bIns="0" rtlCol="0" anchor="t"/>
          <a:lstStyle/>
          <a:p>
            <a:pPr algn="ctr">
              <a:lnSpc>
                <a:spcPct val="130000"/>
              </a:lnSpc>
            </a:pPr>
            <a:r>
              <a:rPr kumimoji="1" lang="en-US" altLang="zh-CN" sz="6000">
                <a:ln w="12700">
                  <a:solidFill>
                    <a:srgbClr val="0068BF">
                      <a:alpha val="100000"/>
                    </a:srgbClr>
                  </a:solidFill>
                </a:ln>
                <a:solidFill>
                  <a:srgbClr val="FFFFFF">
                    <a:alpha val="100000"/>
                  </a:srgbClr>
                </a:solidFill>
                <a:latin typeface="Source Han Sans"/>
                <a:ea typeface="Source Han Sans"/>
                <a:cs typeface="Source Han Sans"/>
              </a:rPr>
              <a:t>”</a:t>
            </a:r>
            <a:endParaRPr kumimoji="1" lang="zh-CN" altLang="en-US"/>
          </a:p>
        </p:txBody>
      </p:sp>
      <p:sp>
        <p:nvSpPr>
          <p:cNvPr id="14" name="标题 1"/>
          <p:cNvSpPr txBox="1"/>
          <p:nvPr/>
        </p:nvSpPr>
        <p:spPr>
          <a:xfrm>
            <a:off x="3219260" y="3862372"/>
            <a:ext cx="7364670" cy="275534"/>
          </a:xfrm>
          <a:prstGeom prst="rect">
            <a:avLst/>
          </a:prstGeom>
          <a:noFill/>
          <a:ln cap="sq">
            <a:noFill/>
          </a:ln>
        </p:spPr>
        <p:txBody>
          <a:bodyPr vert="horz" wrap="square" lIns="0" tIns="0" rIns="0" bIns="0" rtlCol="0" anchor="b"/>
          <a:lstStyle/>
          <a:p>
            <a:pPr algn="l">
              <a:lnSpc>
                <a:spcPct val="130000"/>
              </a:lnSpc>
            </a:pPr>
            <a:r>
              <a:rPr kumimoji="1" lang="en-US" altLang="zh-CN" sz="1600">
                <a:ln w="12700">
                  <a:noFill/>
                </a:ln>
                <a:solidFill>
                  <a:srgbClr val="C00000">
                    <a:alpha val="100000"/>
                  </a:srgbClr>
                </a:solidFill>
                <a:latin typeface="Source Han Sans CN Bold"/>
                <a:ea typeface="Source Han Sans CN Bold"/>
                <a:cs typeface="Source Han Sans CN Bold"/>
              </a:rPr>
              <a:t>History</a:t>
            </a:r>
            <a:endParaRPr kumimoji="1" lang="zh-CN" altLang="en-US"/>
          </a:p>
        </p:txBody>
      </p:sp>
      <p:sp>
        <p:nvSpPr>
          <p:cNvPr id="15"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Zhejiang (Zhe)</a:t>
            </a:r>
            <a:endParaRPr kumimoji="1"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3992347" y="1018988"/>
            <a:ext cx="3729808" cy="2126405"/>
          </a:xfrm>
          <a:custGeom>
            <a:avLst/>
            <a:gdLst>
              <a:gd name="connsiteX0" fmla="*/ 2079674 w 3729808"/>
              <a:gd name="connsiteY0" fmla="*/ 502 h 2126405"/>
              <a:gd name="connsiteX1" fmla="*/ 3512384 w 3729808"/>
              <a:gd name="connsiteY1" fmla="*/ 513845 h 2126405"/>
              <a:gd name="connsiteX2" fmla="*/ 3561940 w 3729808"/>
              <a:gd name="connsiteY2" fmla="*/ 559816 h 2126405"/>
              <a:gd name="connsiteX3" fmla="*/ 3729808 w 3729808"/>
              <a:gd name="connsiteY3" fmla="*/ 391947 h 2126405"/>
              <a:gd name="connsiteX4" fmla="*/ 3729808 w 3729808"/>
              <a:gd name="connsiteY4" fmla="*/ 1306347 h 2126405"/>
              <a:gd name="connsiteX5" fmla="*/ 2815408 w 3729808"/>
              <a:gd name="connsiteY5" fmla="*/ 1306347 h 2126405"/>
              <a:gd name="connsiteX6" fmla="*/ 2961619 w 3729808"/>
              <a:gd name="connsiteY6" fmla="*/ 1160137 h 2126405"/>
              <a:gd name="connsiteX7" fmla="*/ 2886504 w 3729808"/>
              <a:gd name="connsiteY7" fmla="*/ 1095493 h 2126405"/>
              <a:gd name="connsiteX8" fmla="*/ 1636192 w 3729808"/>
              <a:gd name="connsiteY8" fmla="*/ 943078 h 2126405"/>
              <a:gd name="connsiteX9" fmla="*/ 845518 w 3729808"/>
              <a:gd name="connsiteY9" fmla="*/ 2126405 h 2126405"/>
              <a:gd name="connsiteX10" fmla="*/ 0 w 3729808"/>
              <a:gd name="connsiteY10" fmla="*/ 2126405 h 2126405"/>
              <a:gd name="connsiteX11" fmla="*/ 1312627 w 3729808"/>
              <a:gd name="connsiteY11" fmla="*/ 161920 h 2126405"/>
              <a:gd name="connsiteX12" fmla="*/ 2079674 w 3729808"/>
              <a:gd name="connsiteY12" fmla="*/ 502 h 2126405"/>
            </a:gdLst>
            <a:ahLst/>
            <a:cxnLst/>
            <a:rect l="l" t="t" r="r" b="b"/>
            <a:pathLst>
              <a:path w="3729808" h="2126405">
                <a:moveTo>
                  <a:pt x="2079674" y="502"/>
                </a:moveTo>
                <a:cubicBezTo>
                  <a:pt x="2597127" y="-10749"/>
                  <a:pt x="3109402" y="167269"/>
                  <a:pt x="3512384" y="513845"/>
                </a:cubicBezTo>
                <a:lnTo>
                  <a:pt x="3561940" y="559816"/>
                </a:lnTo>
                <a:lnTo>
                  <a:pt x="3729808" y="391947"/>
                </a:lnTo>
                <a:lnTo>
                  <a:pt x="3729808" y="1306347"/>
                </a:lnTo>
                <a:lnTo>
                  <a:pt x="2815408" y="1306347"/>
                </a:lnTo>
                <a:lnTo>
                  <a:pt x="2961619" y="1160137"/>
                </a:lnTo>
                <a:lnTo>
                  <a:pt x="2886504" y="1095493"/>
                </a:lnTo>
                <a:cubicBezTo>
                  <a:pt x="2529113" y="831827"/>
                  <a:pt x="2054978" y="769611"/>
                  <a:pt x="1636192" y="943078"/>
                </a:cubicBezTo>
                <a:cubicBezTo>
                  <a:pt x="1157581" y="1141325"/>
                  <a:pt x="845518" y="1608360"/>
                  <a:pt x="845518" y="2126405"/>
                </a:cubicBezTo>
                <a:lnTo>
                  <a:pt x="0" y="2126405"/>
                </a:lnTo>
                <a:cubicBezTo>
                  <a:pt x="0" y="1266379"/>
                  <a:pt x="518067" y="491037"/>
                  <a:pt x="1312627" y="161920"/>
                </a:cubicBezTo>
                <a:cubicBezTo>
                  <a:pt x="1560927" y="59071"/>
                  <a:pt x="1820948" y="6128"/>
                  <a:pt x="2079674" y="502"/>
                </a:cubicBezTo>
                <a:close/>
              </a:path>
            </a:pathLst>
          </a:custGeom>
          <a:gradFill>
            <a:gsLst>
              <a:gs pos="18000">
                <a:schemeClr val="accent1">
                  <a:lumMod val="60000"/>
                  <a:lumOff val="40000"/>
                  <a:alpha val="0"/>
                </a:schemeClr>
              </a:gs>
              <a:gs pos="100000">
                <a:schemeClr val="accent1"/>
              </a:gs>
            </a:gsLst>
            <a:lin ang="0" scaled="0"/>
          </a:gradFill>
          <a:ln w="3175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H="1" flipV="1">
            <a:off x="4563884" y="4141030"/>
            <a:ext cx="3729808" cy="2126405"/>
          </a:xfrm>
          <a:custGeom>
            <a:avLst/>
            <a:gdLst>
              <a:gd name="connsiteX0" fmla="*/ 2079674 w 3729808"/>
              <a:gd name="connsiteY0" fmla="*/ 502 h 2126405"/>
              <a:gd name="connsiteX1" fmla="*/ 3512384 w 3729808"/>
              <a:gd name="connsiteY1" fmla="*/ 513845 h 2126405"/>
              <a:gd name="connsiteX2" fmla="*/ 3561940 w 3729808"/>
              <a:gd name="connsiteY2" fmla="*/ 559816 h 2126405"/>
              <a:gd name="connsiteX3" fmla="*/ 3729808 w 3729808"/>
              <a:gd name="connsiteY3" fmla="*/ 391947 h 2126405"/>
              <a:gd name="connsiteX4" fmla="*/ 3729808 w 3729808"/>
              <a:gd name="connsiteY4" fmla="*/ 1306347 h 2126405"/>
              <a:gd name="connsiteX5" fmla="*/ 2815408 w 3729808"/>
              <a:gd name="connsiteY5" fmla="*/ 1306347 h 2126405"/>
              <a:gd name="connsiteX6" fmla="*/ 2961619 w 3729808"/>
              <a:gd name="connsiteY6" fmla="*/ 1160137 h 2126405"/>
              <a:gd name="connsiteX7" fmla="*/ 2886504 w 3729808"/>
              <a:gd name="connsiteY7" fmla="*/ 1095493 h 2126405"/>
              <a:gd name="connsiteX8" fmla="*/ 1636192 w 3729808"/>
              <a:gd name="connsiteY8" fmla="*/ 943078 h 2126405"/>
              <a:gd name="connsiteX9" fmla="*/ 845518 w 3729808"/>
              <a:gd name="connsiteY9" fmla="*/ 2126405 h 2126405"/>
              <a:gd name="connsiteX10" fmla="*/ 0 w 3729808"/>
              <a:gd name="connsiteY10" fmla="*/ 2126405 h 2126405"/>
              <a:gd name="connsiteX11" fmla="*/ 1312627 w 3729808"/>
              <a:gd name="connsiteY11" fmla="*/ 161920 h 2126405"/>
              <a:gd name="connsiteX12" fmla="*/ 2079674 w 3729808"/>
              <a:gd name="connsiteY12" fmla="*/ 502 h 2126405"/>
            </a:gdLst>
            <a:ahLst/>
            <a:cxnLst/>
            <a:rect l="l" t="t" r="r" b="b"/>
            <a:pathLst>
              <a:path w="3729808" h="2126405">
                <a:moveTo>
                  <a:pt x="2079674" y="502"/>
                </a:moveTo>
                <a:cubicBezTo>
                  <a:pt x="2597127" y="-10749"/>
                  <a:pt x="3109402" y="167269"/>
                  <a:pt x="3512384" y="513845"/>
                </a:cubicBezTo>
                <a:lnTo>
                  <a:pt x="3561940" y="559816"/>
                </a:lnTo>
                <a:lnTo>
                  <a:pt x="3729808" y="391947"/>
                </a:lnTo>
                <a:lnTo>
                  <a:pt x="3729808" y="1306347"/>
                </a:lnTo>
                <a:lnTo>
                  <a:pt x="2815408" y="1306347"/>
                </a:lnTo>
                <a:lnTo>
                  <a:pt x="2961619" y="1160137"/>
                </a:lnTo>
                <a:lnTo>
                  <a:pt x="2886504" y="1095493"/>
                </a:lnTo>
                <a:cubicBezTo>
                  <a:pt x="2529113" y="831827"/>
                  <a:pt x="2054978" y="769611"/>
                  <a:pt x="1636192" y="943078"/>
                </a:cubicBezTo>
                <a:cubicBezTo>
                  <a:pt x="1157581" y="1141325"/>
                  <a:pt x="845518" y="1608360"/>
                  <a:pt x="845518" y="2126405"/>
                </a:cubicBezTo>
                <a:lnTo>
                  <a:pt x="0" y="2126405"/>
                </a:lnTo>
                <a:cubicBezTo>
                  <a:pt x="0" y="1266379"/>
                  <a:pt x="518067" y="491037"/>
                  <a:pt x="1312627" y="161920"/>
                </a:cubicBezTo>
                <a:cubicBezTo>
                  <a:pt x="1560927" y="59071"/>
                  <a:pt x="1820948" y="6128"/>
                  <a:pt x="2079674" y="502"/>
                </a:cubicBezTo>
                <a:close/>
              </a:path>
            </a:pathLst>
          </a:custGeom>
          <a:gradFill>
            <a:gsLst>
              <a:gs pos="18000">
                <a:schemeClr val="accent1">
                  <a:lumMod val="60000"/>
                  <a:lumOff val="40000"/>
                  <a:alpha val="0"/>
                </a:schemeClr>
              </a:gs>
              <a:gs pos="100000">
                <a:schemeClr val="accent1"/>
              </a:gs>
            </a:gsLst>
            <a:lin ang="0" scaled="0"/>
          </a:gradFill>
          <a:ln w="317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71513" y="1561420"/>
            <a:ext cx="3496627" cy="4252686"/>
          </a:xfrm>
          <a:prstGeom prst="roundRect">
            <a:avLst>
              <a:gd name="adj" fmla="val 6841"/>
            </a:avLst>
          </a:prstGeom>
          <a:solidFill>
            <a:schemeClr val="bg1"/>
          </a:solidFill>
          <a:ln w="25400" cap="sq">
            <a:solidFill>
              <a:schemeClr val="accent1">
                <a:lumMod val="60000"/>
                <a:lumOff val="4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8008121" y="1561420"/>
            <a:ext cx="3496627" cy="4252686"/>
          </a:xfrm>
          <a:prstGeom prst="roundRect">
            <a:avLst>
              <a:gd name="adj" fmla="val 6841"/>
            </a:avLst>
          </a:prstGeom>
          <a:solidFill>
            <a:schemeClr val="bg1"/>
          </a:solidFill>
          <a:ln w="25400" cap="sq">
            <a:solidFill>
              <a:schemeClr val="accent1">
                <a:lumMod val="60000"/>
                <a:lumOff val="4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2080640" y="1858984"/>
            <a:ext cx="678372" cy="615022"/>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accent1"/>
          </a:solidFill>
          <a:ln w="317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9417248" y="1848618"/>
            <a:ext cx="678372" cy="656486"/>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accent1"/>
          </a:solidFill>
          <a:ln w="317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5599357" y="3175000"/>
            <a:ext cx="956397" cy="950409"/>
          </a:xfrm>
          <a:custGeom>
            <a:avLst/>
            <a:gdLst>
              <a:gd name="connsiteX0" fmla="*/ 1371696 w 1870330"/>
              <a:gd name="connsiteY0" fmla="*/ 1296270 h 1845296"/>
              <a:gd name="connsiteX1" fmla="*/ 1371696 w 1870330"/>
              <a:gd name="connsiteY1" fmla="*/ 1371136 h 1845296"/>
              <a:gd name="connsiteX2" fmla="*/ 1671448 w 1870330"/>
              <a:gd name="connsiteY2" fmla="*/ 1371136 h 1845296"/>
              <a:gd name="connsiteX3" fmla="*/ 1671448 w 1870330"/>
              <a:gd name="connsiteY3" fmla="*/ 1296270 h 1845296"/>
              <a:gd name="connsiteX4" fmla="*/ 1371696 w 1870330"/>
              <a:gd name="connsiteY4" fmla="*/ 996899 h 1845296"/>
              <a:gd name="connsiteX5" fmla="*/ 1371696 w 1870330"/>
              <a:gd name="connsiteY5" fmla="*/ 1071765 h 1845296"/>
              <a:gd name="connsiteX6" fmla="*/ 1671448 w 1870330"/>
              <a:gd name="connsiteY6" fmla="*/ 1071765 h 1845296"/>
              <a:gd name="connsiteX7" fmla="*/ 1671448 w 1870330"/>
              <a:gd name="connsiteY7" fmla="*/ 996899 h 1845296"/>
              <a:gd name="connsiteX8" fmla="*/ 1371696 w 1870330"/>
              <a:gd name="connsiteY8" fmla="*/ 747820 h 1845296"/>
              <a:gd name="connsiteX9" fmla="*/ 1371696 w 1870330"/>
              <a:gd name="connsiteY9" fmla="*/ 822401 h 1845296"/>
              <a:gd name="connsiteX10" fmla="*/ 1671448 w 1870330"/>
              <a:gd name="connsiteY10" fmla="*/ 822401 h 1845296"/>
              <a:gd name="connsiteX11" fmla="*/ 1671448 w 1870330"/>
              <a:gd name="connsiteY11" fmla="*/ 747820 h 1845296"/>
              <a:gd name="connsiteX12" fmla="*/ 1371696 w 1870330"/>
              <a:gd name="connsiteY12" fmla="*/ 473405 h 1845296"/>
              <a:gd name="connsiteX13" fmla="*/ 1371696 w 1870330"/>
              <a:gd name="connsiteY13" fmla="*/ 547986 h 1845296"/>
              <a:gd name="connsiteX14" fmla="*/ 1671448 w 1870330"/>
              <a:gd name="connsiteY14" fmla="*/ 547986 h 1845296"/>
              <a:gd name="connsiteX15" fmla="*/ 1671448 w 1870330"/>
              <a:gd name="connsiteY15" fmla="*/ 473405 h 1845296"/>
              <a:gd name="connsiteX16" fmla="*/ 1221963 w 1870330"/>
              <a:gd name="connsiteY16" fmla="*/ 224040 h 1845296"/>
              <a:gd name="connsiteX17" fmla="*/ 1794130 w 1870330"/>
              <a:gd name="connsiteY17" fmla="*/ 224040 h 1845296"/>
              <a:gd name="connsiteX18" fmla="*/ 1870330 w 1870330"/>
              <a:gd name="connsiteY18" fmla="*/ 298811 h 1845296"/>
              <a:gd name="connsiteX19" fmla="*/ 1870330 w 1870330"/>
              <a:gd name="connsiteY19" fmla="*/ 1570971 h 1845296"/>
              <a:gd name="connsiteX20" fmla="*/ 1794130 w 1870330"/>
              <a:gd name="connsiteY20" fmla="*/ 1645742 h 1845296"/>
              <a:gd name="connsiteX21" fmla="*/ 1221963 w 1870330"/>
              <a:gd name="connsiteY21" fmla="*/ 1645742 h 1845296"/>
              <a:gd name="connsiteX22" fmla="*/ 1221963 w 1870330"/>
              <a:gd name="connsiteY22" fmla="*/ 1383804 h 1845296"/>
              <a:gd name="connsiteX23" fmla="*/ 1298163 w 1870330"/>
              <a:gd name="connsiteY23" fmla="*/ 1383804 h 1845296"/>
              <a:gd name="connsiteX24" fmla="*/ 1298163 w 1870330"/>
              <a:gd name="connsiteY24" fmla="*/ 1309033 h 1845296"/>
              <a:gd name="connsiteX25" fmla="*/ 1221963 w 1870330"/>
              <a:gd name="connsiteY25" fmla="*/ 1309033 h 1845296"/>
              <a:gd name="connsiteX26" fmla="*/ 1221963 w 1870330"/>
              <a:gd name="connsiteY26" fmla="*/ 1084434 h 1845296"/>
              <a:gd name="connsiteX27" fmla="*/ 1298163 w 1870330"/>
              <a:gd name="connsiteY27" fmla="*/ 1084434 h 1845296"/>
              <a:gd name="connsiteX28" fmla="*/ 1298163 w 1870330"/>
              <a:gd name="connsiteY28" fmla="*/ 1009662 h 1845296"/>
              <a:gd name="connsiteX29" fmla="*/ 1221963 w 1870330"/>
              <a:gd name="connsiteY29" fmla="*/ 1009662 h 1845296"/>
              <a:gd name="connsiteX30" fmla="*/ 1221963 w 1870330"/>
              <a:gd name="connsiteY30" fmla="*/ 822496 h 1845296"/>
              <a:gd name="connsiteX31" fmla="*/ 1298163 w 1870330"/>
              <a:gd name="connsiteY31" fmla="*/ 822496 h 1845296"/>
              <a:gd name="connsiteX32" fmla="*/ 1298163 w 1870330"/>
              <a:gd name="connsiteY32" fmla="*/ 747725 h 1845296"/>
              <a:gd name="connsiteX33" fmla="*/ 1221963 w 1870330"/>
              <a:gd name="connsiteY33" fmla="*/ 747725 h 1845296"/>
              <a:gd name="connsiteX34" fmla="*/ 1221963 w 1870330"/>
              <a:gd name="connsiteY34" fmla="*/ 560654 h 1845296"/>
              <a:gd name="connsiteX35" fmla="*/ 1298163 w 1870330"/>
              <a:gd name="connsiteY35" fmla="*/ 560654 h 1845296"/>
              <a:gd name="connsiteX36" fmla="*/ 1298163 w 1870330"/>
              <a:gd name="connsiteY36" fmla="*/ 485883 h 1845296"/>
              <a:gd name="connsiteX37" fmla="*/ 1221963 w 1870330"/>
              <a:gd name="connsiteY37" fmla="*/ 485883 h 1845296"/>
              <a:gd name="connsiteX38" fmla="*/ 1054227 w 1870330"/>
              <a:gd name="connsiteY38" fmla="*/ 393 h 1845296"/>
              <a:gd name="connsiteX39" fmla="*/ 1054132 w 1870330"/>
              <a:gd name="connsiteY39" fmla="*/ 869 h 1845296"/>
              <a:gd name="connsiteX40" fmla="*/ 1083754 w 1870330"/>
              <a:gd name="connsiteY40" fmla="*/ 7727 h 1845296"/>
              <a:gd name="connsiteX41" fmla="*/ 1097470 w 1870330"/>
              <a:gd name="connsiteY41" fmla="*/ 36302 h 1845296"/>
              <a:gd name="connsiteX42" fmla="*/ 1097470 w 1870330"/>
              <a:gd name="connsiteY42" fmla="*/ 1808714 h 1845296"/>
              <a:gd name="connsiteX43" fmla="*/ 1083754 w 1870330"/>
              <a:gd name="connsiteY43" fmla="*/ 1837289 h 1845296"/>
              <a:gd name="connsiteX44" fmla="*/ 1060895 w 1870330"/>
              <a:gd name="connsiteY44" fmla="*/ 1845290 h 1845296"/>
              <a:gd name="connsiteX45" fmla="*/ 1053941 w 1870330"/>
              <a:gd name="connsiteY45" fmla="*/ 1844148 h 1845296"/>
              <a:gd name="connsiteX46" fmla="*/ 29623 w 1870330"/>
              <a:gd name="connsiteY46" fmla="*/ 1647932 h 1845296"/>
              <a:gd name="connsiteX47" fmla="*/ 0 w 1870330"/>
              <a:gd name="connsiteY47" fmla="*/ 1611071 h 1845296"/>
              <a:gd name="connsiteX48" fmla="*/ 0 w 1870330"/>
              <a:gd name="connsiteY48" fmla="*/ 233375 h 1845296"/>
              <a:gd name="connsiteX49" fmla="*/ 29813 w 1870330"/>
              <a:gd name="connsiteY49" fmla="*/ 196513 h 1845296"/>
            </a:gdLst>
            <a:ahLst/>
            <a:cxnLst/>
            <a:rect l="l" t="t" r="r" b="b"/>
            <a:pathLst>
              <a:path w="1870330" h="1845296">
                <a:moveTo>
                  <a:pt x="1371696" y="1296270"/>
                </a:moveTo>
                <a:lnTo>
                  <a:pt x="1371696" y="1371136"/>
                </a:lnTo>
                <a:lnTo>
                  <a:pt x="1671448" y="1371136"/>
                </a:lnTo>
                <a:lnTo>
                  <a:pt x="1671448" y="1296270"/>
                </a:lnTo>
                <a:close/>
                <a:moveTo>
                  <a:pt x="1371696" y="996899"/>
                </a:moveTo>
                <a:lnTo>
                  <a:pt x="1371696" y="1071765"/>
                </a:lnTo>
                <a:lnTo>
                  <a:pt x="1671448" y="1071765"/>
                </a:lnTo>
                <a:lnTo>
                  <a:pt x="1671448" y="996899"/>
                </a:lnTo>
                <a:close/>
                <a:moveTo>
                  <a:pt x="1371696" y="747820"/>
                </a:moveTo>
                <a:lnTo>
                  <a:pt x="1371696" y="822401"/>
                </a:lnTo>
                <a:lnTo>
                  <a:pt x="1671448" y="822401"/>
                </a:lnTo>
                <a:lnTo>
                  <a:pt x="1671448" y="747820"/>
                </a:lnTo>
                <a:close/>
                <a:moveTo>
                  <a:pt x="1371696" y="473405"/>
                </a:moveTo>
                <a:lnTo>
                  <a:pt x="1371696" y="547986"/>
                </a:lnTo>
                <a:lnTo>
                  <a:pt x="1671448" y="547986"/>
                </a:lnTo>
                <a:lnTo>
                  <a:pt x="1671448" y="473405"/>
                </a:lnTo>
                <a:close/>
                <a:moveTo>
                  <a:pt x="1221963" y="224040"/>
                </a:moveTo>
                <a:lnTo>
                  <a:pt x="1794130" y="224040"/>
                </a:lnTo>
                <a:cubicBezTo>
                  <a:pt x="1835792" y="223723"/>
                  <a:pt x="1869863" y="257155"/>
                  <a:pt x="1870330" y="298811"/>
                </a:cubicBezTo>
                <a:lnTo>
                  <a:pt x="1870330" y="1570971"/>
                </a:lnTo>
                <a:cubicBezTo>
                  <a:pt x="1869863" y="1612623"/>
                  <a:pt x="1835792" y="1646056"/>
                  <a:pt x="1794130" y="1645742"/>
                </a:cubicBezTo>
                <a:lnTo>
                  <a:pt x="1221963" y="1645742"/>
                </a:lnTo>
                <a:lnTo>
                  <a:pt x="1221963" y="1383804"/>
                </a:lnTo>
                <a:lnTo>
                  <a:pt x="1298163" y="1383804"/>
                </a:lnTo>
                <a:lnTo>
                  <a:pt x="1298163" y="1309033"/>
                </a:lnTo>
                <a:lnTo>
                  <a:pt x="1221963" y="1309033"/>
                </a:lnTo>
                <a:lnTo>
                  <a:pt x="1221963" y="1084434"/>
                </a:lnTo>
                <a:lnTo>
                  <a:pt x="1298163" y="1084434"/>
                </a:lnTo>
                <a:lnTo>
                  <a:pt x="1298163" y="1009662"/>
                </a:lnTo>
                <a:lnTo>
                  <a:pt x="1221963" y="1009662"/>
                </a:lnTo>
                <a:lnTo>
                  <a:pt x="1221963" y="822496"/>
                </a:lnTo>
                <a:lnTo>
                  <a:pt x="1298163" y="822496"/>
                </a:lnTo>
                <a:lnTo>
                  <a:pt x="1298163" y="747725"/>
                </a:lnTo>
                <a:lnTo>
                  <a:pt x="1221963" y="747725"/>
                </a:lnTo>
                <a:lnTo>
                  <a:pt x="1221963" y="560654"/>
                </a:lnTo>
                <a:lnTo>
                  <a:pt x="1298163" y="560654"/>
                </a:lnTo>
                <a:lnTo>
                  <a:pt x="1298163" y="485883"/>
                </a:lnTo>
                <a:lnTo>
                  <a:pt x="1221963" y="485883"/>
                </a:lnTo>
                <a:close/>
                <a:moveTo>
                  <a:pt x="1054227" y="393"/>
                </a:moveTo>
                <a:lnTo>
                  <a:pt x="1054132" y="869"/>
                </a:lnTo>
                <a:cubicBezTo>
                  <a:pt x="1064533" y="-1498"/>
                  <a:pt x="1075449" y="1029"/>
                  <a:pt x="1083754" y="7727"/>
                </a:cubicBezTo>
                <a:cubicBezTo>
                  <a:pt x="1092260" y="14808"/>
                  <a:pt x="1097261" y="25237"/>
                  <a:pt x="1097470" y="36302"/>
                </a:cubicBezTo>
                <a:lnTo>
                  <a:pt x="1097470" y="1808714"/>
                </a:lnTo>
                <a:cubicBezTo>
                  <a:pt x="1097271" y="1819783"/>
                  <a:pt x="1092260" y="1830212"/>
                  <a:pt x="1083754" y="1837289"/>
                </a:cubicBezTo>
                <a:cubicBezTo>
                  <a:pt x="1077344" y="1842614"/>
                  <a:pt x="1069229" y="1845452"/>
                  <a:pt x="1060895" y="1845290"/>
                </a:cubicBezTo>
                <a:cubicBezTo>
                  <a:pt x="1058551" y="1845100"/>
                  <a:pt x="1056227" y="1844719"/>
                  <a:pt x="1053941" y="1844148"/>
                </a:cubicBezTo>
                <a:lnTo>
                  <a:pt x="29623" y="1647932"/>
                </a:lnTo>
                <a:cubicBezTo>
                  <a:pt x="12259" y="1644227"/>
                  <a:pt x="-124" y="1628825"/>
                  <a:pt x="0" y="1611071"/>
                </a:cubicBezTo>
                <a:lnTo>
                  <a:pt x="0" y="233375"/>
                </a:lnTo>
                <a:cubicBezTo>
                  <a:pt x="-105" y="215558"/>
                  <a:pt x="12373" y="200139"/>
                  <a:pt x="29813" y="196513"/>
                </a:cubicBezTo>
                <a:close/>
              </a:path>
            </a:pathLst>
          </a:cu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a:off x="948983" y="2722671"/>
            <a:ext cx="2965648" cy="468782"/>
          </a:xfrm>
          <a:prstGeom prst="rect">
            <a:avLst/>
          </a:prstGeom>
          <a:noFill/>
          <a:ln cap="sq">
            <a:noFill/>
          </a:ln>
          <a:effectLst/>
        </p:spPr>
        <p:txBody>
          <a:bodyPr vert="horz" wrap="square" lIns="64008" tIns="32004" rIns="64008" bIns="32004" rtlCol="0" anchor="ctr"/>
          <a:lstStyle/>
          <a:p>
            <a:pPr algn="ctr">
              <a:lnSpc>
                <a:spcPct val="110000"/>
              </a:lnSpc>
            </a:pPr>
            <a:r>
              <a:rPr kumimoji="1" lang="en-US" altLang="zh-CN" sz="1600" dirty="0">
                <a:ln w="12700">
                  <a:noFill/>
                </a:ln>
                <a:solidFill>
                  <a:srgbClr val="C00000">
                    <a:alpha val="100000"/>
                  </a:srgbClr>
                </a:solidFill>
                <a:latin typeface="Source Han Sans CN Bold"/>
                <a:ea typeface="Source Han Sans CN Bold"/>
                <a:cs typeface="Source Han Sans CN Bold"/>
              </a:rPr>
              <a:t>Spicy Level</a:t>
            </a:r>
            <a:endParaRPr kumimoji="1" lang="zh-CN" altLang="en-US" dirty="0"/>
          </a:p>
        </p:txBody>
      </p:sp>
      <p:sp>
        <p:nvSpPr>
          <p:cNvPr id="11" name="标题 1"/>
          <p:cNvSpPr txBox="1"/>
          <p:nvPr/>
        </p:nvSpPr>
        <p:spPr>
          <a:xfrm>
            <a:off x="935088" y="3207074"/>
            <a:ext cx="2971800" cy="2493272"/>
          </a:xfrm>
          <a:prstGeom prst="rect">
            <a:avLst/>
          </a:prstGeom>
          <a:noFill/>
          <a:ln cap="sq">
            <a:noFill/>
          </a:ln>
        </p:spPr>
        <p:txBody>
          <a:bodyPr vert="horz" wrap="square" lIns="38102" tIns="38102" rIns="38102" bIns="38102" rtlCol="0" anchor="t"/>
          <a:lstStyle/>
          <a:p>
            <a:pPr algn="ctr">
              <a:lnSpc>
                <a:spcPct val="150000"/>
              </a:lnSpc>
            </a:pPr>
            <a:r>
              <a:rPr kumimoji="1" lang="en-US" altLang="zh-CN" sz="1248" dirty="0">
                <a:ln w="12700">
                  <a:noFill/>
                </a:ln>
                <a:solidFill>
                  <a:srgbClr val="404040">
                    <a:alpha val="100000"/>
                  </a:srgbClr>
                </a:solidFill>
                <a:latin typeface="Source Han Sans"/>
                <a:ea typeface="Source Han Sans"/>
                <a:cs typeface="Source Han Sans"/>
              </a:rPr>
              <a:t>Hunan cuisine is known for </a:t>
            </a:r>
            <a:r>
              <a:rPr kumimoji="1" lang="en-US" altLang="zh-CN" sz="1248" b="1" dirty="0">
                <a:ln w="12700">
                  <a:noFill/>
                </a:ln>
                <a:solidFill>
                  <a:schemeClr val="accent1">
                    <a:lumMod val="60000"/>
                    <a:lumOff val="40000"/>
                  </a:schemeClr>
                </a:solidFill>
                <a:latin typeface="Source Han Sans"/>
                <a:ea typeface="Source Han Sans"/>
                <a:cs typeface="Source Han Sans"/>
              </a:rPr>
              <a:t>its high spice level, with a preference for dried chili peppers and a strong flavor. </a:t>
            </a:r>
            <a:r>
              <a:rPr kumimoji="1" lang="en-US" altLang="zh-CN" sz="1248" dirty="0">
                <a:ln w="12700">
                  <a:noFill/>
                </a:ln>
                <a:solidFill>
                  <a:srgbClr val="404040">
                    <a:alpha val="100000"/>
                  </a:srgbClr>
                </a:solidFill>
                <a:latin typeface="Source Han Sans"/>
                <a:ea typeface="Source Han Sans"/>
                <a:cs typeface="Source Han Sans"/>
              </a:rPr>
              <a:t>The dishes are spicy but not greasy.
For example, Hunan cuisine focuses on precise cooking techniques to retain the freshness of ingredients, resulting in dishes that are fresh and nutritious.</a:t>
            </a:r>
            <a:endParaRPr kumimoji="1" lang="zh-CN" altLang="en-US" dirty="0"/>
          </a:p>
        </p:txBody>
      </p:sp>
      <p:sp>
        <p:nvSpPr>
          <p:cNvPr id="12" name="标题 1"/>
          <p:cNvSpPr txBox="1"/>
          <p:nvPr/>
        </p:nvSpPr>
        <p:spPr>
          <a:xfrm>
            <a:off x="8262988" y="3207074"/>
            <a:ext cx="2971800" cy="2493272"/>
          </a:xfrm>
          <a:prstGeom prst="rect">
            <a:avLst/>
          </a:prstGeom>
          <a:noFill/>
          <a:ln cap="sq">
            <a:noFill/>
          </a:ln>
        </p:spPr>
        <p:txBody>
          <a:bodyPr vert="horz" wrap="square" lIns="38102" tIns="38102" rIns="38102" bIns="38102" rtlCol="0" anchor="t"/>
          <a:lstStyle/>
          <a:p>
            <a:pPr algn="ctr">
              <a:lnSpc>
                <a:spcPct val="150000"/>
              </a:lnSpc>
            </a:pPr>
            <a:r>
              <a:rPr kumimoji="1" lang="en-US" altLang="zh-CN" sz="1248">
                <a:ln w="12700">
                  <a:noFill/>
                </a:ln>
                <a:solidFill>
                  <a:srgbClr val="404040">
                    <a:alpha val="100000"/>
                  </a:srgbClr>
                </a:solidFill>
                <a:latin typeface="Source Han Sans"/>
                <a:ea typeface="Source Han Sans"/>
                <a:cs typeface="Source Han Sans"/>
              </a:rPr>
              <a:t>Hunan cuisine is known for its dry- spice character, which is different from Sichuan's oily- spice. Dishes like Steamed Fish Head with Chopped Chili are fresh and spicy.
For example, Hunan cuisine focuses on precise cooking techniques to retain the freshness of ingredients, resulting in dishes that are fresh and nutritious.</a:t>
            </a:r>
            <a:endParaRPr kumimoji="1" lang="zh-CN" altLang="en-US"/>
          </a:p>
        </p:txBody>
      </p:sp>
      <p:sp>
        <p:nvSpPr>
          <p:cNvPr id="13" name="标题 1"/>
          <p:cNvSpPr txBox="1"/>
          <p:nvPr/>
        </p:nvSpPr>
        <p:spPr>
          <a:xfrm>
            <a:off x="8276883" y="2722671"/>
            <a:ext cx="2965648" cy="468782"/>
          </a:xfrm>
          <a:prstGeom prst="rect">
            <a:avLst/>
          </a:prstGeom>
          <a:noFill/>
          <a:ln cap="sq">
            <a:noFill/>
          </a:ln>
          <a:effectLst/>
        </p:spPr>
        <p:txBody>
          <a:bodyPr vert="horz" wrap="square" lIns="64008" tIns="32004" rIns="64008" bIns="32004" rtlCol="0" anchor="ctr"/>
          <a:lstStyle/>
          <a:p>
            <a:pPr algn="ctr">
              <a:lnSpc>
                <a:spcPct val="110000"/>
              </a:lnSpc>
            </a:pPr>
            <a:r>
              <a:rPr kumimoji="1" lang="en-US" altLang="zh-CN" sz="1600">
                <a:ln w="12700">
                  <a:noFill/>
                </a:ln>
                <a:solidFill>
                  <a:srgbClr val="C00000">
                    <a:alpha val="100000"/>
                  </a:srgbClr>
                </a:solidFill>
                <a:latin typeface="Source Han Sans CN Bold"/>
                <a:ea typeface="Source Han Sans CN Bold"/>
                <a:cs typeface="Source Han Sans CN Bold"/>
              </a:rPr>
              <a:t>Character</a:t>
            </a:r>
            <a:endParaRPr kumimoji="1" lang="zh-CN" altLang="en-US"/>
          </a:p>
        </p:txBody>
      </p:sp>
      <p:sp>
        <p:nvSpPr>
          <p:cNvPr id="14"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Hunan (Xiang)</a:t>
            </a:r>
            <a:endParaRPr kumimoji="1" lang="zh-CN" altLang="en-US"/>
          </a:p>
        </p:txBody>
      </p:sp>
      <p:pic>
        <p:nvPicPr>
          <p:cNvPr id="23" name="图片 22">
            <a:extLst>
              <a:ext uri="{FF2B5EF4-FFF2-40B4-BE49-F238E27FC236}">
                <a16:creationId xmlns:a16="http://schemas.microsoft.com/office/drawing/2014/main" id="{F1D9F1F0-D22B-D673-F18A-8B1C0BE78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998" y="2441126"/>
            <a:ext cx="3795035" cy="25300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2">
            <a:alphaModFix/>
          </a:blip>
          <a:srcRect t="16428" r="2707" b="35853"/>
          <a:stretch>
            <a:fillRect/>
          </a:stretch>
        </p:blipFill>
        <p:spPr>
          <a:xfrm>
            <a:off x="0" y="1082516"/>
            <a:ext cx="12192000" cy="2700000"/>
          </a:xfrm>
          <a:custGeom>
            <a:avLst/>
            <a:gdLst/>
            <a:ahLst/>
            <a:cxnLst/>
            <a:rect l="l" t="t" r="r" b="b"/>
            <a:pathLst>
              <a:path w="12192000" h="2700000">
                <a:moveTo>
                  <a:pt x="0" y="0"/>
                </a:moveTo>
                <a:lnTo>
                  <a:pt x="12192000" y="0"/>
                </a:lnTo>
                <a:lnTo>
                  <a:pt x="12192000" y="2700000"/>
                </a:lnTo>
                <a:lnTo>
                  <a:pt x="0" y="2700000"/>
                </a:lnTo>
                <a:close/>
              </a:path>
            </a:pathLst>
          </a:custGeom>
          <a:noFill/>
          <a:ln>
            <a:noFill/>
          </a:ln>
        </p:spPr>
      </p:pic>
      <p:sp>
        <p:nvSpPr>
          <p:cNvPr id="4" name="标题 1"/>
          <p:cNvSpPr txBox="1"/>
          <p:nvPr/>
        </p:nvSpPr>
        <p:spPr>
          <a:xfrm>
            <a:off x="925646" y="4190778"/>
            <a:ext cx="478380" cy="478380"/>
          </a:xfrm>
          <a:prstGeom prst="ellipse">
            <a:avLst/>
          </a:prstGeom>
          <a:gradFill>
            <a:gsLst>
              <a:gs pos="0">
                <a:schemeClr val="accent1">
                  <a:lumMod val="60000"/>
                  <a:lumOff val="40000"/>
                  <a:alpha val="100000"/>
                </a:schemeClr>
              </a:gs>
              <a:gs pos="100000">
                <a:schemeClr val="accent1"/>
              </a:gs>
            </a:gsLst>
            <a:lin ang="2700000" scaled="0"/>
          </a:gradFill>
          <a:ln cap="sq">
            <a:noFill/>
            <a:prstDash val="solid"/>
            <a:miter/>
          </a:ln>
          <a:effectLst>
            <a:outerShdw blurRad="317500" dist="127000" dir="2700000" algn="tl" rotWithShape="0">
              <a:schemeClr val="accent1">
                <a:alpha val="20000"/>
              </a:schemeClr>
            </a:outerShdw>
          </a:effectLst>
        </p:spPr>
        <p:txBody>
          <a:bodyPr vert="horz" wrap="square" lIns="91440" tIns="45720" rIns="91440" bIns="45720" rtlCol="0" anchor="ctr"/>
          <a:lstStyle/>
          <a:p>
            <a:pPr algn="ctr">
              <a:lnSpc>
                <a:spcPct val="80000"/>
              </a:lnSpc>
            </a:pPr>
            <a:endParaRPr kumimoji="1" lang="zh-CN" altLang="en-US"/>
          </a:p>
        </p:txBody>
      </p:sp>
      <p:sp>
        <p:nvSpPr>
          <p:cNvPr id="5" name="标题 1"/>
          <p:cNvSpPr txBox="1"/>
          <p:nvPr/>
        </p:nvSpPr>
        <p:spPr>
          <a:xfrm>
            <a:off x="1062311" y="4312880"/>
            <a:ext cx="205051" cy="234176"/>
          </a:xfrm>
          <a:custGeom>
            <a:avLst/>
            <a:gdLst>
              <a:gd name="connsiteX0" fmla="*/ 361901 w 630455"/>
              <a:gd name="connsiteY0" fmla="*/ 82589 h 720001"/>
              <a:gd name="connsiteX1" fmla="*/ 361901 w 630455"/>
              <a:gd name="connsiteY1" fmla="*/ 203034 h 720001"/>
              <a:gd name="connsiteX2" fmla="*/ 427179 w 630455"/>
              <a:gd name="connsiteY2" fmla="*/ 268312 h 720001"/>
              <a:gd name="connsiteX3" fmla="*/ 547624 w 630455"/>
              <a:gd name="connsiteY3" fmla="*/ 268312 h 720001"/>
              <a:gd name="connsiteX4" fmla="*/ 113812 w 630455"/>
              <a:gd name="connsiteY4" fmla="*/ 0 h 720001"/>
              <a:gd name="connsiteX5" fmla="*/ 338847 w 630455"/>
              <a:gd name="connsiteY5" fmla="*/ 0 h 720001"/>
              <a:gd name="connsiteX6" fmla="*/ 340465 w 630455"/>
              <a:gd name="connsiteY6" fmla="*/ 162 h 720001"/>
              <a:gd name="connsiteX7" fmla="*/ 340789 w 630455"/>
              <a:gd name="connsiteY7" fmla="*/ 162 h 720001"/>
              <a:gd name="connsiteX8" fmla="*/ 344106 w 630455"/>
              <a:gd name="connsiteY8" fmla="*/ 809 h 720001"/>
              <a:gd name="connsiteX9" fmla="*/ 344186 w 630455"/>
              <a:gd name="connsiteY9" fmla="*/ 809 h 720001"/>
              <a:gd name="connsiteX10" fmla="*/ 347422 w 630455"/>
              <a:gd name="connsiteY10" fmla="*/ 1942 h 720001"/>
              <a:gd name="connsiteX11" fmla="*/ 347503 w 630455"/>
              <a:gd name="connsiteY11" fmla="*/ 1942 h 720001"/>
              <a:gd name="connsiteX12" fmla="*/ 349040 w 630455"/>
              <a:gd name="connsiteY12" fmla="*/ 2670 h 720001"/>
              <a:gd name="connsiteX13" fmla="*/ 349121 w 630455"/>
              <a:gd name="connsiteY13" fmla="*/ 2670 h 720001"/>
              <a:gd name="connsiteX14" fmla="*/ 350576 w 630455"/>
              <a:gd name="connsiteY14" fmla="*/ 3479 h 720001"/>
              <a:gd name="connsiteX15" fmla="*/ 350819 w 630455"/>
              <a:gd name="connsiteY15" fmla="*/ 3640 h 720001"/>
              <a:gd name="connsiteX16" fmla="*/ 352033 w 630455"/>
              <a:gd name="connsiteY16" fmla="*/ 4449 h 720001"/>
              <a:gd name="connsiteX17" fmla="*/ 352194 w 630455"/>
              <a:gd name="connsiteY17" fmla="*/ 4530 h 720001"/>
              <a:gd name="connsiteX18" fmla="*/ 353408 w 630455"/>
              <a:gd name="connsiteY18" fmla="*/ 5501 h 720001"/>
              <a:gd name="connsiteX19" fmla="*/ 353651 w 630455"/>
              <a:gd name="connsiteY19" fmla="*/ 5743 h 720001"/>
              <a:gd name="connsiteX20" fmla="*/ 354864 w 630455"/>
              <a:gd name="connsiteY20" fmla="*/ 6876 h 720001"/>
              <a:gd name="connsiteX21" fmla="*/ 623418 w 630455"/>
              <a:gd name="connsiteY21" fmla="*/ 275430 h 720001"/>
              <a:gd name="connsiteX22" fmla="*/ 624551 w 630455"/>
              <a:gd name="connsiteY22" fmla="*/ 276643 h 720001"/>
              <a:gd name="connsiteX23" fmla="*/ 624793 w 630455"/>
              <a:gd name="connsiteY23" fmla="*/ 276886 h 720001"/>
              <a:gd name="connsiteX24" fmla="*/ 625764 w 630455"/>
              <a:gd name="connsiteY24" fmla="*/ 278180 h 720001"/>
              <a:gd name="connsiteX25" fmla="*/ 625845 w 630455"/>
              <a:gd name="connsiteY25" fmla="*/ 278342 h 720001"/>
              <a:gd name="connsiteX26" fmla="*/ 626734 w 630455"/>
              <a:gd name="connsiteY26" fmla="*/ 279637 h 720001"/>
              <a:gd name="connsiteX27" fmla="*/ 626896 w 630455"/>
              <a:gd name="connsiteY27" fmla="*/ 279798 h 720001"/>
              <a:gd name="connsiteX28" fmla="*/ 627705 w 630455"/>
              <a:gd name="connsiteY28" fmla="*/ 281254 h 720001"/>
              <a:gd name="connsiteX29" fmla="*/ 628433 w 630455"/>
              <a:gd name="connsiteY29" fmla="*/ 282791 h 720001"/>
              <a:gd name="connsiteX30" fmla="*/ 629646 w 630455"/>
              <a:gd name="connsiteY30" fmla="*/ 286107 h 720001"/>
              <a:gd name="connsiteX31" fmla="*/ 630293 w 630455"/>
              <a:gd name="connsiteY31" fmla="*/ 289424 h 720001"/>
              <a:gd name="connsiteX32" fmla="*/ 630293 w 630455"/>
              <a:gd name="connsiteY32" fmla="*/ 289667 h 720001"/>
              <a:gd name="connsiteX33" fmla="*/ 630455 w 630455"/>
              <a:gd name="connsiteY33" fmla="*/ 291285 h 720001"/>
              <a:gd name="connsiteX34" fmla="*/ 630455 w 630455"/>
              <a:gd name="connsiteY34" fmla="*/ 292579 h 720001"/>
              <a:gd name="connsiteX35" fmla="*/ 630455 w 630455"/>
              <a:gd name="connsiteY35" fmla="*/ 606189 h 720001"/>
              <a:gd name="connsiteX36" fmla="*/ 516644 w 630455"/>
              <a:gd name="connsiteY36" fmla="*/ 720001 h 720001"/>
              <a:gd name="connsiteX37" fmla="*/ 113812 w 630455"/>
              <a:gd name="connsiteY37" fmla="*/ 720001 h 720001"/>
              <a:gd name="connsiteX38" fmla="*/ 0 w 630455"/>
              <a:gd name="connsiteY38" fmla="*/ 606189 h 720001"/>
              <a:gd name="connsiteX39" fmla="*/ 0 w 630455"/>
              <a:gd name="connsiteY39" fmla="*/ 113812 h 720001"/>
              <a:gd name="connsiteX40" fmla="*/ 113812 w 630455"/>
              <a:gd name="connsiteY40" fmla="*/ 0 h 720001"/>
            </a:gdLst>
            <a:ahLst/>
            <a:cxnLst/>
            <a:rect l="l" t="t" r="r" b="b"/>
            <a:pathLst>
              <a:path w="630455" h="720001">
                <a:moveTo>
                  <a:pt x="361901" y="82589"/>
                </a:moveTo>
                <a:lnTo>
                  <a:pt x="361901" y="203034"/>
                </a:lnTo>
                <a:cubicBezTo>
                  <a:pt x="361901" y="239030"/>
                  <a:pt x="391183" y="268312"/>
                  <a:pt x="427179" y="268312"/>
                </a:cubicBezTo>
                <a:lnTo>
                  <a:pt x="547624" y="268312"/>
                </a:lnTo>
                <a:close/>
                <a:moveTo>
                  <a:pt x="113812" y="0"/>
                </a:moveTo>
                <a:lnTo>
                  <a:pt x="338847" y="0"/>
                </a:lnTo>
                <a:cubicBezTo>
                  <a:pt x="339414" y="81"/>
                  <a:pt x="339899" y="81"/>
                  <a:pt x="340465" y="162"/>
                </a:cubicBezTo>
                <a:lnTo>
                  <a:pt x="340789" y="162"/>
                </a:lnTo>
                <a:cubicBezTo>
                  <a:pt x="341922" y="324"/>
                  <a:pt x="343054" y="485"/>
                  <a:pt x="344106" y="809"/>
                </a:cubicBezTo>
                <a:lnTo>
                  <a:pt x="344186" y="809"/>
                </a:lnTo>
                <a:cubicBezTo>
                  <a:pt x="345238" y="1052"/>
                  <a:pt x="346371" y="1456"/>
                  <a:pt x="347422" y="1942"/>
                </a:cubicBezTo>
                <a:lnTo>
                  <a:pt x="347503" y="1942"/>
                </a:lnTo>
                <a:cubicBezTo>
                  <a:pt x="348069" y="2184"/>
                  <a:pt x="348555" y="2427"/>
                  <a:pt x="349040" y="2670"/>
                </a:cubicBezTo>
                <a:lnTo>
                  <a:pt x="349121" y="2670"/>
                </a:lnTo>
                <a:cubicBezTo>
                  <a:pt x="349606" y="2912"/>
                  <a:pt x="350091" y="3155"/>
                  <a:pt x="350576" y="3479"/>
                </a:cubicBezTo>
                <a:cubicBezTo>
                  <a:pt x="350657" y="3560"/>
                  <a:pt x="350739" y="3560"/>
                  <a:pt x="350819" y="3640"/>
                </a:cubicBezTo>
                <a:cubicBezTo>
                  <a:pt x="351224" y="3883"/>
                  <a:pt x="351628" y="4126"/>
                  <a:pt x="352033" y="4449"/>
                </a:cubicBezTo>
                <a:cubicBezTo>
                  <a:pt x="352113" y="4449"/>
                  <a:pt x="352113" y="4530"/>
                  <a:pt x="352194" y="4530"/>
                </a:cubicBezTo>
                <a:lnTo>
                  <a:pt x="353408" y="5501"/>
                </a:lnTo>
                <a:lnTo>
                  <a:pt x="353651" y="5743"/>
                </a:lnTo>
                <a:cubicBezTo>
                  <a:pt x="354055" y="6148"/>
                  <a:pt x="354459" y="6472"/>
                  <a:pt x="354864" y="6876"/>
                </a:cubicBezTo>
                <a:lnTo>
                  <a:pt x="623418" y="275430"/>
                </a:lnTo>
                <a:cubicBezTo>
                  <a:pt x="623822" y="275835"/>
                  <a:pt x="624227" y="276239"/>
                  <a:pt x="624551" y="276643"/>
                </a:cubicBezTo>
                <a:lnTo>
                  <a:pt x="624793" y="276886"/>
                </a:lnTo>
                <a:cubicBezTo>
                  <a:pt x="625117" y="277291"/>
                  <a:pt x="625440" y="277776"/>
                  <a:pt x="625764" y="278180"/>
                </a:cubicBezTo>
                <a:cubicBezTo>
                  <a:pt x="625764" y="278261"/>
                  <a:pt x="625845" y="278342"/>
                  <a:pt x="625845" y="278342"/>
                </a:cubicBezTo>
                <a:cubicBezTo>
                  <a:pt x="626168" y="278747"/>
                  <a:pt x="626491" y="279232"/>
                  <a:pt x="626734" y="279637"/>
                </a:cubicBezTo>
                <a:cubicBezTo>
                  <a:pt x="626815" y="279637"/>
                  <a:pt x="626815" y="279717"/>
                  <a:pt x="626896" y="279798"/>
                </a:cubicBezTo>
                <a:cubicBezTo>
                  <a:pt x="627139" y="280284"/>
                  <a:pt x="627462" y="280769"/>
                  <a:pt x="627705" y="281254"/>
                </a:cubicBezTo>
                <a:cubicBezTo>
                  <a:pt x="627948" y="281739"/>
                  <a:pt x="628190" y="282225"/>
                  <a:pt x="628433" y="282791"/>
                </a:cubicBezTo>
                <a:cubicBezTo>
                  <a:pt x="628918" y="283843"/>
                  <a:pt x="629323" y="284975"/>
                  <a:pt x="629646" y="286107"/>
                </a:cubicBezTo>
                <a:cubicBezTo>
                  <a:pt x="629889" y="287159"/>
                  <a:pt x="630132" y="288291"/>
                  <a:pt x="630293" y="289424"/>
                </a:cubicBezTo>
                <a:lnTo>
                  <a:pt x="630293" y="289667"/>
                </a:lnTo>
                <a:cubicBezTo>
                  <a:pt x="630374" y="290152"/>
                  <a:pt x="630455" y="290718"/>
                  <a:pt x="630455" y="291285"/>
                </a:cubicBezTo>
                <a:lnTo>
                  <a:pt x="630455" y="292579"/>
                </a:lnTo>
                <a:lnTo>
                  <a:pt x="630455" y="606189"/>
                </a:lnTo>
                <a:cubicBezTo>
                  <a:pt x="630455" y="668959"/>
                  <a:pt x="579414" y="720001"/>
                  <a:pt x="516644" y="720001"/>
                </a:cubicBezTo>
                <a:lnTo>
                  <a:pt x="113812" y="720001"/>
                </a:lnTo>
                <a:cubicBezTo>
                  <a:pt x="51042" y="720001"/>
                  <a:pt x="0" y="668959"/>
                  <a:pt x="0" y="606189"/>
                </a:cubicBezTo>
                <a:lnTo>
                  <a:pt x="0" y="113812"/>
                </a:lnTo>
                <a:cubicBezTo>
                  <a:pt x="0" y="51042"/>
                  <a:pt x="51042" y="0"/>
                  <a:pt x="113812" y="0"/>
                </a:cubicBezTo>
                <a:close/>
              </a:path>
            </a:pathLst>
          </a:custGeom>
          <a:solidFill>
            <a:schemeClr val="bg1"/>
          </a:solidFill>
          <a:ln cap="sq">
            <a:noFill/>
            <a:prstDash val="solid"/>
          </a:ln>
          <a:effectLst/>
        </p:spPr>
        <p:txBody>
          <a:bodyPr vert="horz" wrap="none" lIns="34290" tIns="17145" rIns="34290" bIns="17145" rtlCol="0" anchor="ctr"/>
          <a:lstStyle/>
          <a:p>
            <a:pPr algn="l">
              <a:lnSpc>
                <a:spcPct val="110000"/>
              </a:lnSpc>
            </a:pPr>
            <a:endParaRPr kumimoji="1" lang="zh-CN" altLang="en-US"/>
          </a:p>
        </p:txBody>
      </p:sp>
      <p:sp>
        <p:nvSpPr>
          <p:cNvPr id="6" name="标题 1"/>
          <p:cNvSpPr txBox="1"/>
          <p:nvPr/>
        </p:nvSpPr>
        <p:spPr>
          <a:xfrm>
            <a:off x="1524885" y="4646275"/>
            <a:ext cx="4293900" cy="1531065"/>
          </a:xfrm>
          <a:prstGeom prst="rect">
            <a:avLst/>
          </a:prstGeom>
          <a:noFill/>
          <a:ln>
            <a:noFill/>
          </a:ln>
        </p:spPr>
        <p:txBody>
          <a:bodyPr vert="horz" wrap="square" lIns="0" tIns="0" rIns="0" bIns="0" rtlCol="0" anchor="t"/>
          <a:lstStyle/>
          <a:p>
            <a:pPr algn="l">
              <a:lnSpc>
                <a:spcPct val="150000"/>
              </a:lnSpc>
            </a:pPr>
            <a:r>
              <a:rPr kumimoji="1" lang="en-US" altLang="zh-CN" sz="1181" dirty="0">
                <a:ln w="12700">
                  <a:noFill/>
                </a:ln>
                <a:solidFill>
                  <a:srgbClr val="262626">
                    <a:alpha val="100000"/>
                  </a:srgbClr>
                </a:solidFill>
                <a:latin typeface="Source Han Sans"/>
                <a:ea typeface="Source Han Sans"/>
                <a:cs typeface="Source Han Sans"/>
              </a:rPr>
              <a:t>Hui cuisine often uses </a:t>
            </a:r>
            <a:r>
              <a:rPr kumimoji="1" lang="en-US" altLang="zh-CN" sz="1181" b="1" dirty="0">
                <a:ln w="12700">
                  <a:noFill/>
                </a:ln>
                <a:solidFill>
                  <a:schemeClr val="accent1">
                    <a:lumMod val="60000"/>
                    <a:lumOff val="40000"/>
                  </a:schemeClr>
                </a:solidFill>
                <a:latin typeface="Source Han Sans"/>
                <a:ea typeface="Source Han Sans"/>
                <a:cs typeface="Source Han Sans"/>
              </a:rPr>
              <a:t>wild herbs and preserved ingredients. It is known for its rich oil, dark color, and strong flavor. </a:t>
            </a:r>
            <a:r>
              <a:rPr kumimoji="1" lang="en-US" altLang="zh-CN" sz="1181" dirty="0">
                <a:ln w="12700">
                  <a:noFill/>
                </a:ln>
                <a:solidFill>
                  <a:srgbClr val="262626">
                    <a:alpha val="100000"/>
                  </a:srgbClr>
                </a:solidFill>
                <a:latin typeface="Source Han Sans"/>
                <a:ea typeface="Source Han Sans"/>
                <a:cs typeface="Source Han Sans"/>
              </a:rPr>
              <a:t>Huangshan Braised Pigeon is a classic dish.
For example, Hui cuisine focuses on precise cooking techniques to retain the freshness of ingredients, resulting in dishes that are fresh and nutritious.</a:t>
            </a:r>
            <a:endParaRPr kumimoji="1" lang="zh-CN" altLang="en-US" dirty="0"/>
          </a:p>
        </p:txBody>
      </p:sp>
      <p:sp>
        <p:nvSpPr>
          <p:cNvPr id="7" name="标题 1"/>
          <p:cNvSpPr txBox="1"/>
          <p:nvPr/>
        </p:nvSpPr>
        <p:spPr>
          <a:xfrm>
            <a:off x="6101749" y="4185036"/>
            <a:ext cx="478380" cy="478380"/>
          </a:xfrm>
          <a:prstGeom prst="ellipse">
            <a:avLst/>
          </a:prstGeom>
          <a:gradFill>
            <a:gsLst>
              <a:gs pos="0">
                <a:schemeClr val="accent1">
                  <a:lumMod val="60000"/>
                  <a:lumOff val="40000"/>
                  <a:alpha val="100000"/>
                </a:schemeClr>
              </a:gs>
              <a:gs pos="100000">
                <a:schemeClr val="accent1"/>
              </a:gs>
            </a:gsLst>
            <a:lin ang="2700000" scaled="0"/>
          </a:gradFill>
          <a:ln cap="sq">
            <a:noFill/>
            <a:prstDash val="solid"/>
            <a:miter/>
          </a:ln>
          <a:effectLst>
            <a:outerShdw blurRad="317500" dist="127000" dir="2700000" algn="tl" rotWithShape="0">
              <a:schemeClr val="accent1">
                <a:alpha val="20000"/>
              </a:schemeClr>
            </a:outerShdw>
          </a:effectLst>
        </p:spPr>
        <p:txBody>
          <a:bodyPr vert="horz" wrap="square" lIns="91440" tIns="45720" rIns="91440" bIns="45720" rtlCol="0" anchor="ctr"/>
          <a:lstStyle/>
          <a:p>
            <a:pPr algn="ctr">
              <a:lnSpc>
                <a:spcPct val="80000"/>
              </a:lnSpc>
            </a:pPr>
            <a:endParaRPr kumimoji="1" lang="zh-CN" altLang="en-US"/>
          </a:p>
        </p:txBody>
      </p:sp>
      <p:sp>
        <p:nvSpPr>
          <p:cNvPr id="8" name="标题 1"/>
          <p:cNvSpPr txBox="1"/>
          <p:nvPr/>
        </p:nvSpPr>
        <p:spPr>
          <a:xfrm>
            <a:off x="6214939" y="4298226"/>
            <a:ext cx="252000" cy="252000"/>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cap="sq">
            <a:noFill/>
            <a:prstDash val="solid"/>
          </a:ln>
          <a:effectLst/>
        </p:spPr>
        <p:txBody>
          <a:bodyPr vert="horz" wrap="none" lIns="34290" tIns="17145" rIns="34290" bIns="17145" rtlCol="0" anchor="ctr"/>
          <a:lstStyle/>
          <a:p>
            <a:pPr algn="l">
              <a:lnSpc>
                <a:spcPct val="110000"/>
              </a:lnSpc>
            </a:pPr>
            <a:endParaRPr kumimoji="1" lang="zh-CN" altLang="en-US"/>
          </a:p>
        </p:txBody>
      </p:sp>
      <p:sp>
        <p:nvSpPr>
          <p:cNvPr id="9" name="标题 1"/>
          <p:cNvSpPr txBox="1"/>
          <p:nvPr/>
        </p:nvSpPr>
        <p:spPr>
          <a:xfrm>
            <a:off x="1523027" y="4176375"/>
            <a:ext cx="4306600" cy="413465"/>
          </a:xfrm>
          <a:prstGeom prst="rect">
            <a:avLst/>
          </a:prstGeom>
          <a:noFill/>
          <a:ln>
            <a:noFill/>
          </a:ln>
        </p:spPr>
        <p:txBody>
          <a:bodyPr vert="horz" wrap="square" lIns="0" tIns="0" rIns="0" bIns="0" rtlCol="0" anchor="ctr"/>
          <a:lstStyle/>
          <a:p>
            <a:pPr algn="l">
              <a:lnSpc>
                <a:spcPct val="140000"/>
              </a:lnSpc>
            </a:pPr>
            <a:r>
              <a:rPr kumimoji="1" lang="en-US" altLang="zh-CN" sz="1600">
                <a:ln w="12700">
                  <a:noFill/>
                </a:ln>
                <a:solidFill>
                  <a:srgbClr val="262626">
                    <a:alpha val="100000"/>
                  </a:srgbClr>
                </a:solidFill>
                <a:latin typeface="Source Han Sans CN Bold"/>
                <a:ea typeface="Source Han Sans CN Bold"/>
                <a:cs typeface="Source Han Sans CN Bold"/>
              </a:rPr>
              <a:t>Mountain Cuisine</a:t>
            </a:r>
            <a:endParaRPr kumimoji="1" lang="zh-CN" altLang="en-US"/>
          </a:p>
        </p:txBody>
      </p:sp>
      <p:sp>
        <p:nvSpPr>
          <p:cNvPr id="10" name="标题 1"/>
          <p:cNvSpPr txBox="1"/>
          <p:nvPr/>
        </p:nvSpPr>
        <p:spPr>
          <a:xfrm>
            <a:off x="6731885" y="4646275"/>
            <a:ext cx="4293900" cy="1531065"/>
          </a:xfrm>
          <a:prstGeom prst="rect">
            <a:avLst/>
          </a:prstGeom>
          <a:noFill/>
          <a:ln>
            <a:noFill/>
          </a:ln>
        </p:spPr>
        <p:txBody>
          <a:bodyPr vert="horz" wrap="square" lIns="0" tIns="0" rIns="0" bIns="0" rtlCol="0" anchor="t"/>
          <a:lstStyle/>
          <a:p>
            <a:pPr algn="l">
              <a:lnSpc>
                <a:spcPct val="150000"/>
              </a:lnSpc>
            </a:pPr>
            <a:r>
              <a:rPr kumimoji="1" lang="en-US" altLang="zh-CN" sz="1181">
                <a:ln w="12700">
                  <a:noFill/>
                </a:ln>
                <a:solidFill>
                  <a:srgbClr val="262626">
                    <a:alpha val="100000"/>
                  </a:srgbClr>
                </a:solidFill>
                <a:latin typeface="Source Han Sans"/>
                <a:ea typeface="Source Han Sans"/>
                <a:cs typeface="Source Han Sans"/>
              </a:rPr>
              <a:t>The banquet culture of Hui merchants has influenced Hui cuisine. The dishes emphasize the original flavor of ingredients and have unique cooking techniques.
For example, Hui cuisine focuses on precise cooking techniques to retain the freshness of ingredients, resulting in dishes that are fresh and nutritious.</a:t>
            </a:r>
            <a:endParaRPr kumimoji="1" lang="zh-CN" altLang="en-US"/>
          </a:p>
        </p:txBody>
      </p:sp>
      <p:sp>
        <p:nvSpPr>
          <p:cNvPr id="11" name="标题 1"/>
          <p:cNvSpPr txBox="1"/>
          <p:nvPr/>
        </p:nvSpPr>
        <p:spPr>
          <a:xfrm>
            <a:off x="6730027" y="4176375"/>
            <a:ext cx="4306600" cy="413465"/>
          </a:xfrm>
          <a:prstGeom prst="rect">
            <a:avLst/>
          </a:prstGeom>
          <a:noFill/>
          <a:ln>
            <a:noFill/>
          </a:ln>
        </p:spPr>
        <p:txBody>
          <a:bodyPr vert="horz" wrap="square" lIns="0" tIns="0" rIns="0" bIns="0" rtlCol="0" anchor="ctr"/>
          <a:lstStyle/>
          <a:p>
            <a:pPr algn="l">
              <a:lnSpc>
                <a:spcPct val="140000"/>
              </a:lnSpc>
            </a:pPr>
            <a:r>
              <a:rPr kumimoji="1" lang="en-US" altLang="zh-CN" sz="1600">
                <a:ln w="12700">
                  <a:noFill/>
                </a:ln>
                <a:solidFill>
                  <a:srgbClr val="262626">
                    <a:alpha val="100000"/>
                  </a:srgbClr>
                </a:solidFill>
                <a:latin typeface="Source Han Sans CN Bold"/>
                <a:ea typeface="Source Han Sans CN Bold"/>
                <a:cs typeface="Source Han Sans CN Bold"/>
              </a:rPr>
              <a:t>Secret</a:t>
            </a:r>
            <a:endParaRPr kumimoji="1" lang="zh-CN" altLang="en-US"/>
          </a:p>
        </p:txBody>
      </p:sp>
      <p:sp>
        <p:nvSpPr>
          <p:cNvPr id="12"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Anhui (Hui)</a:t>
            </a:r>
            <a:endParaRPr kumimoji="1" lang="zh-CN" altLang="en-US"/>
          </a:p>
        </p:txBody>
      </p:sp>
      <p:pic>
        <p:nvPicPr>
          <p:cNvPr id="22" name="图片 21">
            <a:extLst>
              <a:ext uri="{FF2B5EF4-FFF2-40B4-BE49-F238E27FC236}">
                <a16:creationId xmlns:a16="http://schemas.microsoft.com/office/drawing/2014/main" id="{4DFBEEE3-2028-60FA-698E-C3A979095E11}"/>
              </a:ext>
            </a:extLst>
          </p:cNvPr>
          <p:cNvPicPr>
            <a:picLocks noChangeAspect="1"/>
          </p:cNvPicPr>
          <p:nvPr/>
        </p:nvPicPr>
        <p:blipFill>
          <a:blip r:embed="rId2">
            <a:alphaModFix/>
          </a:blip>
          <a:srcRect t="16428" r="2707" b="35853"/>
          <a:stretch>
            <a:fillRect/>
          </a:stretch>
        </p:blipFill>
        <p:spPr>
          <a:xfrm>
            <a:off x="0" y="1138951"/>
            <a:ext cx="12192000" cy="2700000"/>
          </a:xfrm>
          <a:custGeom>
            <a:avLst/>
            <a:gdLst/>
            <a:ahLst/>
            <a:cxnLst/>
            <a:rect l="l" t="t" r="r" b="b"/>
            <a:pathLst>
              <a:path w="12192000" h="2700000">
                <a:moveTo>
                  <a:pt x="0" y="0"/>
                </a:moveTo>
                <a:lnTo>
                  <a:pt x="12192000" y="0"/>
                </a:lnTo>
                <a:lnTo>
                  <a:pt x="12192000" y="2700000"/>
                </a:lnTo>
                <a:lnTo>
                  <a:pt x="0" y="2700000"/>
                </a:lnTo>
                <a:close/>
              </a:path>
            </a:pathLst>
          </a:custGeom>
          <a:noFill/>
          <a:ln>
            <a:noFill/>
          </a:ln>
        </p:spPr>
      </p:pic>
      <p:pic>
        <p:nvPicPr>
          <p:cNvPr id="21" name="图片 20">
            <a:extLst>
              <a:ext uri="{FF2B5EF4-FFF2-40B4-BE49-F238E27FC236}">
                <a16:creationId xmlns:a16="http://schemas.microsoft.com/office/drawing/2014/main" id="{58CE3696-0B73-1CB1-8927-43CC87378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552" y="1117291"/>
            <a:ext cx="4306600" cy="2734774"/>
          </a:xfrm>
          <a:prstGeom prst="rect">
            <a:avLst/>
          </a:prstGeom>
        </p:spPr>
      </p:pic>
      <p:pic>
        <p:nvPicPr>
          <p:cNvPr id="24" name="图片 23" descr="C:\Users\ASUS\Desktop\图片5.png图片5">
            <a:extLst>
              <a:ext uri="{FF2B5EF4-FFF2-40B4-BE49-F238E27FC236}">
                <a16:creationId xmlns:a16="http://schemas.microsoft.com/office/drawing/2014/main" id="{8FF98E41-0EB0-A166-EAF8-FEA99F8905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431152" y="1099903"/>
            <a:ext cx="3801672" cy="2734774"/>
          </a:xfrm>
          <a:prstGeom prst="rect">
            <a:avLst/>
          </a:prstGeom>
          <a:ln w="88900" cap="sq" cmpd="thickThin">
            <a:solidFill>
              <a:srgbClr val="000000"/>
            </a:solidFill>
            <a:prstDash val="solid"/>
            <a:miter lim="800000"/>
          </a:ln>
          <a:effectLst>
            <a:innerShdw blurRad="76200">
              <a:srgbClr val="000000"/>
            </a:innerShdw>
          </a:effectLst>
        </p:spPr>
      </p:pic>
      <p:pic>
        <p:nvPicPr>
          <p:cNvPr id="25" name="图片 24" descr="C:\Users\lijian\Desktop\3bc234c6a3a946209858107f0503a9c9_th.jpg3bc234c6a3a946209858107f0503a9c9_th">
            <a:extLst>
              <a:ext uri="{FF2B5EF4-FFF2-40B4-BE49-F238E27FC236}">
                <a16:creationId xmlns:a16="http://schemas.microsoft.com/office/drawing/2014/main" id="{575EE324-507D-09C7-8DED-C6E9ED3E50C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898" y="1117291"/>
            <a:ext cx="4072830" cy="2699999"/>
          </a:xfrm>
          <a:prstGeom prst="rect">
            <a:avLst/>
          </a:prstGeom>
          <a:ln w="47625">
            <a:solidFill>
              <a:srgbClr val="ED7D3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dirty="0">
                <a:ln w="12700">
                  <a:solidFill>
                    <a:srgbClr val="000000">
                      <a:alpha val="100000"/>
                    </a:srgbClr>
                  </a:solidFill>
                </a:ln>
                <a:noFill/>
                <a:latin typeface="YouSheBiaoTiHei"/>
                <a:ea typeface="YouSheBiaoTiHei"/>
                <a:cs typeface="YouSheBiaoTiHei"/>
              </a:rPr>
              <a:t>2025</a:t>
            </a:r>
            <a:endParaRPr kumimoji="1" lang="zh-CN" altLang="en-US" dirty="0"/>
          </a:p>
        </p:txBody>
      </p:sp>
      <p:sp>
        <p:nvSpPr>
          <p:cNvPr id="16" name="标题 1"/>
          <p:cNvSpPr txBox="1"/>
          <p:nvPr/>
        </p:nvSpPr>
        <p:spPr>
          <a:xfrm>
            <a:off x="346557" y="265351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8100000">
            <a:off x="410311" y="276637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28"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0"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2"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4"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6"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8"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0"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2"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4"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5" name="标题 1"/>
          <p:cNvSpPr txBox="1"/>
          <p:nvPr/>
        </p:nvSpPr>
        <p:spPr>
          <a:xfrm>
            <a:off x="1093453" y="2621279"/>
            <a:ext cx="1287813" cy="685801"/>
          </a:xfrm>
          <a:prstGeom prst="rect">
            <a:avLst/>
          </a:prstGeom>
          <a:noFill/>
          <a:ln>
            <a:noFill/>
          </a:ln>
        </p:spPr>
        <p:txBody>
          <a:bodyPr vert="horz" wrap="square" lIns="0" tIns="0" rIns="0" bIns="0" rtlCol="0" anchor="b"/>
          <a:lstStyle/>
          <a:p>
            <a:pPr algn="l">
              <a:lnSpc>
                <a:spcPct val="110000"/>
              </a:lnSpc>
            </a:pPr>
            <a:r>
              <a:rPr kumimoji="1" lang="en-US" altLang="zh-CN" sz="3600">
                <a:ln w="12700">
                  <a:noFill/>
                </a:ln>
                <a:solidFill>
                  <a:srgbClr val="000000">
                    <a:alpha val="100000"/>
                  </a:srgbClr>
                </a:solidFill>
                <a:latin typeface="YouSheBiaoTiHei"/>
                <a:ea typeface="YouSheBiaoTiHei"/>
                <a:cs typeface="YouSheBiaoTiHei"/>
              </a:rPr>
              <a:t>Part</a:t>
            </a:r>
            <a:endParaRPr kumimoji="1" lang="zh-CN" altLang="en-US"/>
          </a:p>
        </p:txBody>
      </p:sp>
      <p:sp>
        <p:nvSpPr>
          <p:cNvPr id="46" name="标题 1"/>
          <p:cNvSpPr txBox="1"/>
          <p:nvPr/>
        </p:nvSpPr>
        <p:spPr>
          <a:xfrm>
            <a:off x="2293587" y="541020"/>
            <a:ext cx="3086133" cy="3192779"/>
          </a:xfrm>
          <a:prstGeom prst="rect">
            <a:avLst/>
          </a:prstGeom>
          <a:noFill/>
          <a:ln>
            <a:noFill/>
          </a:ln>
        </p:spPr>
        <p:txBody>
          <a:bodyPr vert="horz" wrap="square" lIns="0" tIns="0" rIns="0" bIns="0" rtlCol="0" anchor="b"/>
          <a:lstStyle/>
          <a:p>
            <a:pPr algn="l">
              <a:lnSpc>
                <a:spcPct val="130000"/>
              </a:lnSpc>
            </a:pPr>
            <a:r>
              <a:rPr kumimoji="1" lang="en-US" altLang="zh-CN" sz="13800" dirty="0">
                <a:ln w="12700">
                  <a:noFill/>
                </a:ln>
                <a:solidFill>
                  <a:srgbClr val="000000">
                    <a:alpha val="100000"/>
                  </a:srgbClr>
                </a:solidFill>
                <a:latin typeface="YouSheBiaoTiHei"/>
                <a:ea typeface="YouSheBiaoTiHei"/>
                <a:cs typeface="YouSheBiaoTiHei"/>
              </a:rPr>
              <a:t>04</a:t>
            </a:r>
            <a:endParaRPr kumimoji="1" lang="zh-CN" altLang="en-US" dirty="0"/>
          </a:p>
        </p:txBody>
      </p:sp>
      <p:sp>
        <p:nvSpPr>
          <p:cNvPr id="47" name="标题 1"/>
          <p:cNvSpPr txBox="1"/>
          <p:nvPr/>
        </p:nvSpPr>
        <p:spPr>
          <a:xfrm>
            <a:off x="556226" y="3414532"/>
            <a:ext cx="4686333" cy="1812788"/>
          </a:xfrm>
          <a:prstGeom prst="rect">
            <a:avLst/>
          </a:prstGeom>
          <a:noFill/>
          <a:ln>
            <a:noFill/>
          </a:ln>
        </p:spPr>
        <p:txBody>
          <a:bodyPr vert="horz" wrap="square" lIns="0" tIns="0" rIns="0" bIns="0" rtlCol="0" anchor="t"/>
          <a:lstStyle/>
          <a:p>
            <a:pPr algn="l">
              <a:lnSpc>
                <a:spcPct val="130000"/>
              </a:lnSpc>
            </a:pPr>
            <a:r>
              <a:rPr kumimoji="1" lang="en-US" altLang="zh-CN" sz="4400">
                <a:ln w="12700">
                  <a:noFill/>
                </a:ln>
                <a:solidFill>
                  <a:srgbClr val="000000">
                    <a:alpha val="100000"/>
                  </a:srgbClr>
                </a:solidFill>
                <a:latin typeface="YouSheBiaoTiHei"/>
                <a:ea typeface="YouSheBiaoTiHei"/>
                <a:cs typeface="YouSheBiaoTiHei"/>
              </a:rPr>
              <a:t>Cultural Connections</a:t>
            </a:r>
            <a:endParaRPr kumimoji="1" lang="zh-CN" altLang="en-US"/>
          </a:p>
        </p:txBody>
      </p:sp>
      <p:sp>
        <p:nvSpPr>
          <p:cNvPr id="48" name="标题 1"/>
          <p:cNvSpPr txBox="1"/>
          <p:nvPr/>
        </p:nvSpPr>
        <p:spPr>
          <a:xfrm>
            <a:off x="346557"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9" name="标题 1"/>
          <p:cNvSpPr txBox="1"/>
          <p:nvPr/>
        </p:nvSpPr>
        <p:spPr>
          <a:xfrm rot="18900000">
            <a:off x="410311"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2" name="图片 51" descr="615a0920e5502105153c38c1098e8c9a">
            <a:extLst>
              <a:ext uri="{FF2B5EF4-FFF2-40B4-BE49-F238E27FC236}">
                <a16:creationId xmlns:a16="http://schemas.microsoft.com/office/drawing/2014/main" id="{7617851C-4C47-8F63-20DE-A766D02FF765}"/>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3" name="图片 52">
            <a:extLst>
              <a:ext uri="{FF2B5EF4-FFF2-40B4-BE49-F238E27FC236}">
                <a16:creationId xmlns:a16="http://schemas.microsoft.com/office/drawing/2014/main" id="{02C65D33-311B-A7E0-8240-D55D944EC11E}"/>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931637" y="1255899"/>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2315" y="-12700"/>
            <a:ext cx="12179300" cy="6883400"/>
          </a:xfrm>
          <a:prstGeom prst="rect">
            <a:avLst/>
          </a:prstGeom>
          <a:solidFill>
            <a:schemeClr val="bg1"/>
          </a:solidFill>
        </p:spPr>
        <p:txBody>
          <a:bodyPr vert="horz" wrap="square" lIns="0" tIns="0" rIns="0" bIns="0" rtlCol="0" anchor="ctr"/>
          <a:lstStyle/>
          <a:p>
            <a:pPr algn="ctr">
              <a:lnSpc>
                <a:spcPct val="100000"/>
              </a:lnSpc>
            </a:pPr>
            <a:endParaRPr kumimoji="1" lang="zh-CN" altLang="en-US" dirty="0"/>
          </a:p>
        </p:txBody>
      </p:sp>
      <p:sp>
        <p:nvSpPr>
          <p:cNvPr id="4" name="标题 1"/>
          <p:cNvSpPr txBox="1"/>
          <p:nvPr/>
        </p:nvSpPr>
        <p:spPr>
          <a:xfrm rot="10800000" flipH="1">
            <a:off x="0" y="5089066"/>
            <a:ext cx="12192000" cy="1768930"/>
          </a:xfrm>
          <a:custGeom>
            <a:avLst/>
            <a:gdLst>
              <a:gd name="connsiteX0" fmla="*/ 0 w 12192000"/>
              <a:gd name="connsiteY0" fmla="*/ 1741454 h 1768930"/>
              <a:gd name="connsiteX1" fmla="*/ 16001 w 12192000"/>
              <a:gd name="connsiteY1" fmla="*/ 1706838 h 1768930"/>
              <a:gd name="connsiteX2" fmla="*/ 754530 w 12192000"/>
              <a:gd name="connsiteY2" fmla="*/ 1037343 h 1768930"/>
              <a:gd name="connsiteX3" fmla="*/ 4421736 w 12192000"/>
              <a:gd name="connsiteY3" fmla="*/ 571014 h 1768930"/>
              <a:gd name="connsiteX4" fmla="*/ 6089650 w 12192000"/>
              <a:gd name="connsiteY4" fmla="*/ 0 h 1768930"/>
              <a:gd name="connsiteX5" fmla="*/ 0 w 12192000"/>
              <a:gd name="connsiteY5" fmla="*/ 0 h 1768930"/>
              <a:gd name="connsiteX6" fmla="*/ 12192000 w 12192000"/>
              <a:gd name="connsiteY6" fmla="*/ 1768930 h 1768930"/>
              <a:gd name="connsiteX7" fmla="*/ 12192000 w 12192000"/>
              <a:gd name="connsiteY7" fmla="*/ 0 h 1768930"/>
              <a:gd name="connsiteX8" fmla="*/ 6089650 w 12192000"/>
              <a:gd name="connsiteY8" fmla="*/ 0 h 1768930"/>
              <a:gd name="connsiteX9" fmla="*/ 7757566 w 12192000"/>
              <a:gd name="connsiteY9" fmla="*/ 571014 h 1768930"/>
              <a:gd name="connsiteX10" fmla="*/ 11424771 w 12192000"/>
              <a:gd name="connsiteY10" fmla="*/ 1037343 h 1768930"/>
              <a:gd name="connsiteX11" fmla="*/ 12163300 w 12192000"/>
              <a:gd name="connsiteY11" fmla="*/ 1706837 h 1768930"/>
            </a:gdLst>
            <a:ahLst/>
            <a:cxnLst/>
            <a:rect l="l" t="t" r="r" b="b"/>
            <a:pathLst>
              <a:path w="12192000" h="1768930">
                <a:moveTo>
                  <a:pt x="0" y="1741454"/>
                </a:moveTo>
                <a:lnTo>
                  <a:pt x="16001" y="1706838"/>
                </a:lnTo>
                <a:cubicBezTo>
                  <a:pt x="126992" y="1478794"/>
                  <a:pt x="342757" y="1160951"/>
                  <a:pt x="754530" y="1037343"/>
                </a:cubicBezTo>
                <a:cubicBezTo>
                  <a:pt x="1507485" y="811317"/>
                  <a:pt x="3532549" y="743905"/>
                  <a:pt x="4421736" y="571014"/>
                </a:cubicBezTo>
                <a:cubicBezTo>
                  <a:pt x="5310922" y="398124"/>
                  <a:pt x="5749071" y="142753"/>
                  <a:pt x="6089650" y="0"/>
                </a:cubicBezTo>
                <a:lnTo>
                  <a:pt x="0" y="0"/>
                </a:lnTo>
                <a:close/>
                <a:moveTo>
                  <a:pt x="12192000" y="1768930"/>
                </a:moveTo>
                <a:lnTo>
                  <a:pt x="12192000" y="0"/>
                </a:lnTo>
                <a:lnTo>
                  <a:pt x="6089650" y="0"/>
                </a:lnTo>
                <a:cubicBezTo>
                  <a:pt x="6430229" y="142753"/>
                  <a:pt x="6868378" y="398124"/>
                  <a:pt x="7757566" y="571014"/>
                </a:cubicBezTo>
                <a:cubicBezTo>
                  <a:pt x="8646751" y="743904"/>
                  <a:pt x="10671816" y="811317"/>
                  <a:pt x="11424771" y="1037343"/>
                </a:cubicBezTo>
                <a:cubicBezTo>
                  <a:pt x="11836544" y="1160951"/>
                  <a:pt x="12052309" y="1478793"/>
                  <a:pt x="12163300" y="1706837"/>
                </a:cubicBezTo>
                <a:close/>
              </a:path>
            </a:pathLst>
          </a:custGeom>
          <a:noFill/>
          <a:ln w="12700" cap="sq">
            <a:gradFill>
              <a:gsLst>
                <a:gs pos="0">
                  <a:schemeClr val="accent2"/>
                </a:gs>
                <a:gs pos="38000">
                  <a:schemeClr val="accent2">
                    <a:lumMod val="60000"/>
                    <a:lumOff val="40000"/>
                  </a:schemeClr>
                </a:gs>
                <a:gs pos="61498">
                  <a:schemeClr val="accent2">
                    <a:lumMod val="60000"/>
                    <a:lumOff val="40000"/>
                  </a:schemeClr>
                </a:gs>
                <a:gs pos="100000">
                  <a:schemeClr val="accent2"/>
                </a:gs>
              </a:gsLst>
              <a:lin ang="5400000" scaled="0"/>
            </a:gradFill>
            <a:miter/>
          </a:ln>
        </p:spPr>
        <p:txBody>
          <a:bodyPr vert="horz" wrap="square" lIns="91440" tIns="45720" rIns="91440" bIns="45720" rtlCol="0" anchor="ctr"/>
          <a:lstStyle/>
          <a:p>
            <a:pPr algn="ctr">
              <a:lnSpc>
                <a:spcPct val="100000"/>
              </a:lnSpc>
            </a:pPr>
            <a:endParaRPr kumimoji="1" lang="zh-CN" altLang="en-US"/>
          </a:p>
        </p:txBody>
      </p:sp>
      <p:sp>
        <p:nvSpPr>
          <p:cNvPr id="5" name="标题 1"/>
          <p:cNvSpPr txBox="1"/>
          <p:nvPr/>
        </p:nvSpPr>
        <p:spPr>
          <a:xfrm rot="10800000" flipH="1">
            <a:off x="0" y="5127812"/>
            <a:ext cx="12192000" cy="1730188"/>
          </a:xfrm>
          <a:custGeom>
            <a:avLst/>
            <a:gdLst>
              <a:gd name="connsiteX0" fmla="*/ 12186419 w 12192000"/>
              <a:gd name="connsiteY0" fmla="*/ 1729371 h 1730188"/>
              <a:gd name="connsiteX1" fmla="*/ 12192000 w 12192000"/>
              <a:gd name="connsiteY1" fmla="*/ 1701289 h 1730188"/>
              <a:gd name="connsiteX2" fmla="*/ 12192000 w 12192000"/>
              <a:gd name="connsiteY2" fmla="*/ 0 h 1730188"/>
              <a:gd name="connsiteX3" fmla="*/ 6096000 w 12192000"/>
              <a:gd name="connsiteY3" fmla="*/ 0 h 1730188"/>
              <a:gd name="connsiteX4" fmla="*/ 7739743 w 12192000"/>
              <a:gd name="connsiteY4" fmla="*/ 504085 h 1730188"/>
              <a:gd name="connsiteX5" fmla="*/ 11353800 w 12192000"/>
              <a:gd name="connsiteY5" fmla="*/ 915756 h 1730188"/>
              <a:gd name="connsiteX6" fmla="*/ 12186419 w 12192000"/>
              <a:gd name="connsiteY6" fmla="*/ 1729371 h 1730188"/>
              <a:gd name="connsiteX7" fmla="*/ 5581 w 12192000"/>
              <a:gd name="connsiteY7" fmla="*/ 1729371 h 1730188"/>
              <a:gd name="connsiteX8" fmla="*/ 838200 w 12192000"/>
              <a:gd name="connsiteY8" fmla="*/ 915756 h 1730188"/>
              <a:gd name="connsiteX9" fmla="*/ 4452258 w 12192000"/>
              <a:gd name="connsiteY9" fmla="*/ 504085 h 1730188"/>
              <a:gd name="connsiteX10" fmla="*/ 6096000 w 12192000"/>
              <a:gd name="connsiteY10" fmla="*/ 0 h 1730188"/>
              <a:gd name="connsiteX11" fmla="*/ 0 w 12192000"/>
              <a:gd name="connsiteY11" fmla="*/ 0 h 1730188"/>
              <a:gd name="connsiteX12" fmla="*/ 0 w 12192000"/>
              <a:gd name="connsiteY12" fmla="*/ 1701289 h 1730188"/>
              <a:gd name="connsiteX13" fmla="*/ 5581 w 12192000"/>
              <a:gd name="connsiteY13" fmla="*/ 1729371 h 1730188"/>
            </a:gdLst>
            <a:ahLst/>
            <a:cxnLst/>
            <a:rect l="l" t="t" r="r" b="b"/>
            <a:pathLst>
              <a:path w="12192000" h="1730188">
                <a:moveTo>
                  <a:pt x="12186419" y="1729371"/>
                </a:moveTo>
                <a:cubicBezTo>
                  <a:pt x="12190498" y="1733010"/>
                  <a:pt x="12192000" y="1724647"/>
                  <a:pt x="12192000" y="1701289"/>
                </a:cubicBezTo>
                <a:lnTo>
                  <a:pt x="12192000" y="0"/>
                </a:lnTo>
                <a:lnTo>
                  <a:pt x="6096000" y="0"/>
                </a:lnTo>
                <a:cubicBezTo>
                  <a:pt x="6431643" y="126021"/>
                  <a:pt x="6863442" y="351460"/>
                  <a:pt x="7739743" y="504085"/>
                </a:cubicBezTo>
                <a:cubicBezTo>
                  <a:pt x="8616042" y="656711"/>
                  <a:pt x="10611758" y="716222"/>
                  <a:pt x="11353800" y="915756"/>
                </a:cubicBezTo>
                <a:cubicBezTo>
                  <a:pt x="12003088" y="1090348"/>
                  <a:pt x="12157869" y="1703898"/>
                  <a:pt x="12186419" y="1729371"/>
                </a:cubicBezTo>
                <a:close/>
                <a:moveTo>
                  <a:pt x="5581" y="1729371"/>
                </a:moveTo>
                <a:cubicBezTo>
                  <a:pt x="34131" y="1703898"/>
                  <a:pt x="188912" y="1090348"/>
                  <a:pt x="838200" y="915756"/>
                </a:cubicBezTo>
                <a:cubicBezTo>
                  <a:pt x="1580243" y="716222"/>
                  <a:pt x="3575958" y="656712"/>
                  <a:pt x="4452258" y="504085"/>
                </a:cubicBezTo>
                <a:cubicBezTo>
                  <a:pt x="5328558" y="351460"/>
                  <a:pt x="5760357" y="126021"/>
                  <a:pt x="6096000" y="0"/>
                </a:cubicBezTo>
                <a:lnTo>
                  <a:pt x="0" y="0"/>
                </a:lnTo>
                <a:lnTo>
                  <a:pt x="0" y="1701289"/>
                </a:lnTo>
                <a:cubicBezTo>
                  <a:pt x="0" y="1724648"/>
                  <a:pt x="1503" y="1733010"/>
                  <a:pt x="5581" y="1729371"/>
                </a:cubicBezTo>
                <a:close/>
              </a:path>
            </a:pathLst>
          </a:custGeom>
          <a:gradFill>
            <a:gsLst>
              <a:gs pos="3000">
                <a:schemeClr val="accent1">
                  <a:lumMod val="80000"/>
                  <a:lumOff val="20000"/>
                </a:schemeClr>
              </a:gs>
              <a:gs pos="38000">
                <a:schemeClr val="accent1">
                  <a:lumMod val="60000"/>
                  <a:lumOff val="40000"/>
                </a:schemeClr>
              </a:gs>
              <a:gs pos="64962">
                <a:schemeClr val="accent1">
                  <a:lumMod val="60000"/>
                  <a:lumOff val="40000"/>
                </a:schemeClr>
              </a:gs>
              <a:gs pos="99000">
                <a:schemeClr val="accent1">
                  <a:lumMod val="80000"/>
                  <a:lumOff val="20000"/>
                </a:schemeClr>
              </a:gs>
            </a:gsLst>
            <a:lin ang="108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6" name="标题 1"/>
          <p:cNvSpPr txBox="1"/>
          <p:nvPr/>
        </p:nvSpPr>
        <p:spPr>
          <a:xfrm rot="16200000" flipH="1">
            <a:off x="2203649" y="-312105"/>
            <a:ext cx="10800" cy="2880000"/>
          </a:xfrm>
          <a:custGeom>
            <a:avLst/>
            <a:gdLst>
              <a:gd name="connsiteX0" fmla="*/ 0 w 10800"/>
              <a:gd name="connsiteY0" fmla="*/ 0 h 2880000"/>
              <a:gd name="connsiteX1" fmla="*/ 0 w 10800"/>
              <a:gd name="connsiteY1" fmla="*/ 2880000 h 2880000"/>
              <a:gd name="connsiteX2" fmla="*/ 10800 w 10800"/>
              <a:gd name="connsiteY2" fmla="*/ 2880000 h 2880000"/>
              <a:gd name="connsiteX3" fmla="*/ 10800 w 10800"/>
              <a:gd name="connsiteY3" fmla="*/ 0 h 2880000"/>
            </a:gdLst>
            <a:ahLst/>
            <a:cxnLst/>
            <a:rect l="l" t="t" r="r" b="b"/>
            <a:pathLst>
              <a:path w="10800" h="2880000">
                <a:moveTo>
                  <a:pt x="0" y="0"/>
                </a:moveTo>
                <a:lnTo>
                  <a:pt x="0" y="2880000"/>
                </a:lnTo>
                <a:lnTo>
                  <a:pt x="10800" y="2880000"/>
                </a:lnTo>
                <a:lnTo>
                  <a:pt x="10800" y="0"/>
                </a:lnTo>
                <a:close/>
              </a:path>
            </a:pathLst>
          </a:custGeom>
          <a:gradFill>
            <a:gsLst>
              <a:gs pos="0">
                <a:schemeClr val="accent1">
                  <a:alpha val="0"/>
                </a:schemeClr>
              </a:gs>
              <a:gs pos="100000">
                <a:schemeClr val="accent1"/>
              </a:gs>
            </a:gsLst>
            <a:lin ang="54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7" name="标题 1"/>
          <p:cNvSpPr txBox="1"/>
          <p:nvPr/>
        </p:nvSpPr>
        <p:spPr>
          <a:xfrm rot="16200000">
            <a:off x="3577049" y="1091894"/>
            <a:ext cx="72000" cy="72000"/>
          </a:xfrm>
          <a:prstGeom prst="ellipse">
            <a:avLst/>
          </a:prstGeom>
          <a:gradFill>
            <a:gsLst>
              <a:gs pos="1000">
                <a:schemeClr val="accent1">
                  <a:lumMod val="80000"/>
                  <a:lumOff val="20000"/>
                </a:schemeClr>
              </a:gs>
              <a:gs pos="94000">
                <a:schemeClr val="accent1"/>
              </a:gs>
            </a:gsLst>
            <a:lin ang="27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rot="5400000">
            <a:off x="9964851" y="-312105"/>
            <a:ext cx="10800" cy="2880000"/>
          </a:xfrm>
          <a:custGeom>
            <a:avLst/>
            <a:gdLst>
              <a:gd name="connsiteX0" fmla="*/ 0 w 10800"/>
              <a:gd name="connsiteY0" fmla="*/ 2880000 h 2880000"/>
              <a:gd name="connsiteX1" fmla="*/ 0 w 10800"/>
              <a:gd name="connsiteY1" fmla="*/ 0 h 2880000"/>
              <a:gd name="connsiteX2" fmla="*/ 10800 w 10800"/>
              <a:gd name="connsiteY2" fmla="*/ 0 h 2880000"/>
              <a:gd name="connsiteX3" fmla="*/ 10800 w 10800"/>
              <a:gd name="connsiteY3" fmla="*/ 2880000 h 2880000"/>
            </a:gdLst>
            <a:ahLst/>
            <a:cxnLst/>
            <a:rect l="l" t="t" r="r" b="b"/>
            <a:pathLst>
              <a:path w="10800" h="2880000">
                <a:moveTo>
                  <a:pt x="0" y="2880000"/>
                </a:moveTo>
                <a:lnTo>
                  <a:pt x="0" y="0"/>
                </a:lnTo>
                <a:lnTo>
                  <a:pt x="10800" y="0"/>
                </a:lnTo>
                <a:lnTo>
                  <a:pt x="10800" y="2880000"/>
                </a:lnTo>
                <a:close/>
              </a:path>
            </a:pathLst>
          </a:custGeom>
          <a:gradFill>
            <a:gsLst>
              <a:gs pos="0">
                <a:schemeClr val="accent1">
                  <a:alpha val="0"/>
                </a:schemeClr>
              </a:gs>
              <a:gs pos="100000">
                <a:schemeClr val="accent1"/>
              </a:gs>
            </a:gsLst>
            <a:lin ang="54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9" name="标题 1"/>
          <p:cNvSpPr txBox="1"/>
          <p:nvPr/>
        </p:nvSpPr>
        <p:spPr>
          <a:xfrm rot="5400000" flipH="1">
            <a:off x="8530251" y="1091894"/>
            <a:ext cx="72000" cy="72000"/>
          </a:xfrm>
          <a:prstGeom prst="ellipse">
            <a:avLst/>
          </a:prstGeom>
          <a:gradFill>
            <a:gsLst>
              <a:gs pos="1000">
                <a:schemeClr val="accent1">
                  <a:lumMod val="80000"/>
                  <a:lumOff val="20000"/>
                </a:schemeClr>
              </a:gs>
              <a:gs pos="94000">
                <a:schemeClr val="accent1"/>
              </a:gs>
            </a:gsLst>
            <a:lin ang="27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10" name="标题 1"/>
          <p:cNvSpPr txBox="1"/>
          <p:nvPr/>
        </p:nvSpPr>
        <p:spPr>
          <a:xfrm flipH="1">
            <a:off x="0" y="7049"/>
            <a:ext cx="1546583" cy="890930"/>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20000"/>
                  <a:lumOff val="80000"/>
                  <a:alpha val="70000"/>
                </a:schemeClr>
              </a:gs>
              <a:gs pos="56000">
                <a:schemeClr val="accent2">
                  <a:lumMod val="60000"/>
                  <a:lumOff val="40000"/>
                  <a:alpha val="16000"/>
                </a:schemeClr>
              </a:gs>
              <a:gs pos="100000">
                <a:schemeClr val="accent2">
                  <a:alpha val="26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824080" y="2162920"/>
            <a:ext cx="644987" cy="371553"/>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60000"/>
                  <a:lumOff val="40000"/>
                  <a:alpha val="56000"/>
                </a:schemeClr>
              </a:gs>
              <a:gs pos="100000">
                <a:schemeClr val="accent2">
                  <a:alpha val="47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7361140" y="2162920"/>
            <a:ext cx="644987" cy="371553"/>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60000"/>
                  <a:lumOff val="40000"/>
                  <a:alpha val="56000"/>
                </a:schemeClr>
              </a:gs>
              <a:gs pos="100000">
                <a:schemeClr val="accent2">
                  <a:alpha val="47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775307" y="1933198"/>
            <a:ext cx="990600" cy="685800"/>
          </a:xfrm>
          <a:prstGeom prst="rect">
            <a:avLst/>
          </a:prstGeom>
          <a:noFill/>
          <a:ln>
            <a:noFill/>
          </a:ln>
        </p:spPr>
        <p:txBody>
          <a:bodyPr vert="horz" wrap="square" lIns="0" tIns="0" rIns="0" bIns="0" rtlCol="0" anchor="t">
            <a:spAutoFit/>
          </a:bodyPr>
          <a:lstStyle/>
          <a:p>
            <a:pPr algn="l">
              <a:lnSpc>
                <a:spcPct val="100000"/>
              </a:lnSpc>
            </a:pPr>
            <a:r>
              <a:rPr kumimoji="1" lang="en-US" altLang="zh-CN" sz="5400">
                <a:ln w="6350">
                  <a:solidFill>
                    <a:srgbClr val="000000">
                      <a:alpha val="100000"/>
                    </a:srgbClr>
                  </a:solidFill>
                </a:ln>
                <a:noFill/>
                <a:latin typeface="OPPOSans H"/>
                <a:ea typeface="OPPOSans H"/>
                <a:cs typeface="OPPOSans H"/>
              </a:rPr>
              <a:t>01</a:t>
            </a:r>
            <a:endParaRPr kumimoji="1" lang="zh-CN" altLang="en-US"/>
          </a:p>
        </p:txBody>
      </p:sp>
      <p:sp>
        <p:nvSpPr>
          <p:cNvPr id="14" name="标题 1"/>
          <p:cNvSpPr txBox="1"/>
          <p:nvPr/>
        </p:nvSpPr>
        <p:spPr>
          <a:xfrm>
            <a:off x="2655475" y="1917637"/>
            <a:ext cx="3211458" cy="830997"/>
          </a:xfrm>
          <a:prstGeom prst="rect">
            <a:avLst/>
          </a:prstGeom>
          <a:noFill/>
          <a:ln>
            <a:noFill/>
          </a:ln>
        </p:spPr>
        <p:txBody>
          <a:bodyPr vert="horz" wrap="square" lIns="0" tIns="0" rIns="0" bIns="0" rtlCol="0" anchor="ctr"/>
          <a:lstStyle/>
          <a:p>
            <a:pPr algn="l">
              <a:lnSpc>
                <a:spcPct val="100000"/>
              </a:lnSpc>
            </a:pPr>
            <a:r>
              <a:rPr kumimoji="1" lang="en-US" altLang="zh-CN" sz="3200" dirty="0">
                <a:ln w="12700">
                  <a:noFill/>
                </a:ln>
                <a:gradFill>
                  <a:gsLst>
                    <a:gs pos="0">
                      <a:srgbClr val="C00000">
                        <a:alpha val="100000"/>
                      </a:srgbClr>
                    </a:gs>
                    <a:gs pos="100000">
                      <a:srgbClr val="900000">
                        <a:alpha val="100000"/>
                      </a:srgbClr>
                    </a:gs>
                  </a:gsLst>
                  <a:lin ang="2700000" scaled="0"/>
                </a:gradFill>
                <a:latin typeface="OPPOSans H"/>
                <a:ea typeface="OPPOSans H"/>
                <a:cs typeface="OPPOSans H"/>
              </a:rPr>
              <a:t>Chinese Culinary Philosophy</a:t>
            </a:r>
            <a:endParaRPr kumimoji="1" lang="zh-CN" altLang="en-US" sz="3200" dirty="0"/>
          </a:p>
        </p:txBody>
      </p:sp>
      <p:sp>
        <p:nvSpPr>
          <p:cNvPr id="15" name="标题 1"/>
          <p:cNvSpPr txBox="1"/>
          <p:nvPr/>
        </p:nvSpPr>
        <p:spPr>
          <a:xfrm>
            <a:off x="6312367" y="1933198"/>
            <a:ext cx="990600" cy="685800"/>
          </a:xfrm>
          <a:prstGeom prst="rect">
            <a:avLst/>
          </a:prstGeom>
          <a:noFill/>
          <a:ln>
            <a:noFill/>
          </a:ln>
        </p:spPr>
        <p:txBody>
          <a:bodyPr vert="horz" wrap="square" lIns="0" tIns="0" rIns="0" bIns="0" rtlCol="0" anchor="t">
            <a:spAutoFit/>
          </a:bodyPr>
          <a:lstStyle/>
          <a:p>
            <a:pPr algn="l">
              <a:lnSpc>
                <a:spcPct val="100000"/>
              </a:lnSpc>
            </a:pPr>
            <a:r>
              <a:rPr kumimoji="1" lang="en-US" altLang="zh-CN" sz="5400">
                <a:ln w="6350">
                  <a:solidFill>
                    <a:srgbClr val="000000">
                      <a:alpha val="100000"/>
                    </a:srgbClr>
                  </a:solidFill>
                </a:ln>
                <a:noFill/>
                <a:latin typeface="OPPOSans H"/>
                <a:ea typeface="OPPOSans H"/>
                <a:cs typeface="OPPOSans H"/>
              </a:rPr>
              <a:t>02</a:t>
            </a:r>
            <a:endParaRPr kumimoji="1" lang="zh-CN" altLang="en-US"/>
          </a:p>
        </p:txBody>
      </p:sp>
      <p:sp>
        <p:nvSpPr>
          <p:cNvPr id="16" name="标题 1"/>
          <p:cNvSpPr txBox="1"/>
          <p:nvPr/>
        </p:nvSpPr>
        <p:spPr>
          <a:xfrm>
            <a:off x="8192535" y="1917637"/>
            <a:ext cx="3211458" cy="830997"/>
          </a:xfrm>
          <a:prstGeom prst="rect">
            <a:avLst/>
          </a:prstGeom>
          <a:noFill/>
          <a:ln>
            <a:noFill/>
          </a:ln>
        </p:spPr>
        <p:txBody>
          <a:bodyPr vert="horz" wrap="square" lIns="0" tIns="0" rIns="0" bIns="0" rtlCol="0" anchor="ctr"/>
          <a:lstStyle/>
          <a:p>
            <a:pPr algn="l">
              <a:lnSpc>
                <a:spcPct val="100000"/>
              </a:lnSpc>
            </a:pPr>
            <a:r>
              <a:rPr kumimoji="1" lang="en-US" altLang="zh-CN" sz="3200" dirty="0">
                <a:ln w="12700">
                  <a:noFill/>
                </a:ln>
                <a:gradFill>
                  <a:gsLst>
                    <a:gs pos="0">
                      <a:srgbClr val="C00000">
                        <a:alpha val="100000"/>
                      </a:srgbClr>
                    </a:gs>
                    <a:gs pos="100000">
                      <a:srgbClr val="900000">
                        <a:alpha val="100000"/>
                      </a:srgbClr>
                    </a:gs>
                  </a:gsLst>
                  <a:lin ang="2700000" scaled="0"/>
                </a:gradFill>
                <a:latin typeface="OPPOSans H"/>
                <a:ea typeface="OPPOSans H"/>
                <a:cs typeface="OPPOSans H"/>
              </a:rPr>
              <a:t>Formation of 8 Traditions</a:t>
            </a:r>
            <a:endParaRPr kumimoji="1" lang="zh-CN" altLang="en-US" sz="3200" dirty="0"/>
          </a:p>
        </p:txBody>
      </p:sp>
      <p:sp>
        <p:nvSpPr>
          <p:cNvPr id="17" name="标题 1"/>
          <p:cNvSpPr txBox="1"/>
          <p:nvPr/>
        </p:nvSpPr>
        <p:spPr>
          <a:xfrm>
            <a:off x="1765907" y="4559064"/>
            <a:ext cx="644987" cy="371553"/>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60000"/>
                  <a:lumOff val="40000"/>
                  <a:alpha val="56000"/>
                </a:schemeClr>
              </a:gs>
              <a:gs pos="100000">
                <a:schemeClr val="accent2">
                  <a:alpha val="47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dirty="0"/>
          </a:p>
        </p:txBody>
      </p:sp>
      <p:sp>
        <p:nvSpPr>
          <p:cNvPr id="18" name="标题 1"/>
          <p:cNvSpPr txBox="1"/>
          <p:nvPr/>
        </p:nvSpPr>
        <p:spPr>
          <a:xfrm>
            <a:off x="7361140" y="4632988"/>
            <a:ext cx="644987" cy="371553"/>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60000"/>
                  <a:lumOff val="40000"/>
                  <a:alpha val="56000"/>
                </a:schemeClr>
              </a:gs>
              <a:gs pos="100000">
                <a:schemeClr val="accent2">
                  <a:alpha val="47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775307" y="4339099"/>
            <a:ext cx="990600" cy="685800"/>
          </a:xfrm>
          <a:prstGeom prst="rect">
            <a:avLst/>
          </a:prstGeom>
          <a:noFill/>
          <a:ln>
            <a:noFill/>
          </a:ln>
        </p:spPr>
        <p:txBody>
          <a:bodyPr vert="horz" wrap="square" lIns="0" tIns="0" rIns="0" bIns="0" rtlCol="0" anchor="t">
            <a:spAutoFit/>
          </a:bodyPr>
          <a:lstStyle/>
          <a:p>
            <a:pPr algn="l">
              <a:lnSpc>
                <a:spcPct val="100000"/>
              </a:lnSpc>
            </a:pPr>
            <a:r>
              <a:rPr kumimoji="1" lang="en-US" altLang="zh-CN" sz="5400" dirty="0">
                <a:ln w="6350">
                  <a:solidFill>
                    <a:srgbClr val="000000">
                      <a:alpha val="100000"/>
                    </a:srgbClr>
                  </a:solidFill>
                </a:ln>
                <a:noFill/>
                <a:latin typeface="OPPOSans H"/>
                <a:ea typeface="OPPOSans H"/>
                <a:cs typeface="OPPOSans H"/>
              </a:rPr>
              <a:t>03</a:t>
            </a:r>
            <a:endParaRPr kumimoji="1" lang="zh-CN" altLang="en-US" dirty="0"/>
          </a:p>
        </p:txBody>
      </p:sp>
      <p:sp>
        <p:nvSpPr>
          <p:cNvPr id="20" name="标题 1"/>
          <p:cNvSpPr txBox="1"/>
          <p:nvPr/>
        </p:nvSpPr>
        <p:spPr>
          <a:xfrm>
            <a:off x="2655475" y="4344005"/>
            <a:ext cx="3211458" cy="830997"/>
          </a:xfrm>
          <a:prstGeom prst="rect">
            <a:avLst/>
          </a:prstGeom>
          <a:noFill/>
          <a:ln>
            <a:noFill/>
          </a:ln>
        </p:spPr>
        <p:txBody>
          <a:bodyPr vert="horz" wrap="square" lIns="0" tIns="0" rIns="0" bIns="0" rtlCol="0" anchor="ctr"/>
          <a:lstStyle/>
          <a:p>
            <a:pPr algn="l">
              <a:lnSpc>
                <a:spcPct val="100000"/>
              </a:lnSpc>
            </a:pPr>
            <a:r>
              <a:rPr kumimoji="1" lang="en-US" altLang="zh-CN" sz="3200" dirty="0">
                <a:ln w="12700">
                  <a:noFill/>
                </a:ln>
                <a:gradFill>
                  <a:gsLst>
                    <a:gs pos="0">
                      <a:srgbClr val="C00000">
                        <a:alpha val="100000"/>
                      </a:srgbClr>
                    </a:gs>
                    <a:gs pos="100000">
                      <a:srgbClr val="900000">
                        <a:alpha val="100000"/>
                      </a:srgbClr>
                    </a:gs>
                  </a:gsLst>
                  <a:lin ang="2700000" scaled="0"/>
                </a:gradFill>
                <a:latin typeface="OPPOSans H"/>
                <a:ea typeface="OPPOSans H"/>
                <a:cs typeface="OPPOSans H"/>
              </a:rPr>
              <a:t>Culinary Regions Breakdown</a:t>
            </a:r>
            <a:endParaRPr kumimoji="1" lang="zh-CN" altLang="en-US" sz="3200" dirty="0"/>
          </a:p>
        </p:txBody>
      </p:sp>
      <p:sp>
        <p:nvSpPr>
          <p:cNvPr id="21" name="标题 1"/>
          <p:cNvSpPr txBox="1"/>
          <p:nvPr/>
        </p:nvSpPr>
        <p:spPr>
          <a:xfrm>
            <a:off x="6261201" y="4442012"/>
            <a:ext cx="990600" cy="685800"/>
          </a:xfrm>
          <a:prstGeom prst="rect">
            <a:avLst/>
          </a:prstGeom>
          <a:noFill/>
          <a:ln>
            <a:noFill/>
          </a:ln>
        </p:spPr>
        <p:txBody>
          <a:bodyPr vert="horz" wrap="square" lIns="0" tIns="0" rIns="0" bIns="0" rtlCol="0" anchor="t">
            <a:spAutoFit/>
          </a:bodyPr>
          <a:lstStyle/>
          <a:p>
            <a:pPr algn="l">
              <a:lnSpc>
                <a:spcPct val="100000"/>
              </a:lnSpc>
            </a:pPr>
            <a:r>
              <a:rPr kumimoji="1" lang="en-US" altLang="zh-CN" sz="5400" dirty="0">
                <a:ln w="6350">
                  <a:solidFill>
                    <a:srgbClr val="000000">
                      <a:alpha val="100000"/>
                    </a:srgbClr>
                  </a:solidFill>
                </a:ln>
                <a:noFill/>
                <a:latin typeface="OPPOSans H"/>
                <a:ea typeface="OPPOSans H"/>
                <a:cs typeface="OPPOSans H"/>
              </a:rPr>
              <a:t>04</a:t>
            </a:r>
            <a:endParaRPr kumimoji="1" lang="zh-CN" altLang="en-US" dirty="0"/>
          </a:p>
        </p:txBody>
      </p:sp>
      <p:sp>
        <p:nvSpPr>
          <p:cNvPr id="22" name="标题 1"/>
          <p:cNvSpPr txBox="1"/>
          <p:nvPr/>
        </p:nvSpPr>
        <p:spPr>
          <a:xfrm>
            <a:off x="8192535" y="4369413"/>
            <a:ext cx="3211458" cy="830997"/>
          </a:xfrm>
          <a:prstGeom prst="rect">
            <a:avLst/>
          </a:prstGeom>
          <a:noFill/>
          <a:ln>
            <a:noFill/>
          </a:ln>
        </p:spPr>
        <p:txBody>
          <a:bodyPr vert="horz" wrap="square" lIns="0" tIns="0" rIns="0" bIns="0" rtlCol="0" anchor="ctr"/>
          <a:lstStyle/>
          <a:p>
            <a:pPr algn="l">
              <a:lnSpc>
                <a:spcPct val="100000"/>
              </a:lnSpc>
            </a:pPr>
            <a:r>
              <a:rPr kumimoji="1" lang="en-US" altLang="zh-CN" sz="3200" dirty="0">
                <a:ln w="12700">
                  <a:noFill/>
                </a:ln>
                <a:gradFill>
                  <a:gsLst>
                    <a:gs pos="0">
                      <a:srgbClr val="C00000">
                        <a:alpha val="100000"/>
                      </a:srgbClr>
                    </a:gs>
                    <a:gs pos="100000">
                      <a:srgbClr val="900000">
                        <a:alpha val="100000"/>
                      </a:srgbClr>
                    </a:gs>
                  </a:gsLst>
                  <a:lin ang="2700000" scaled="0"/>
                </a:gradFill>
                <a:latin typeface="OPPOSans H"/>
                <a:ea typeface="OPPOSans H"/>
                <a:cs typeface="OPPOSans H"/>
              </a:rPr>
              <a:t>Cultural Connections</a:t>
            </a:r>
            <a:endParaRPr kumimoji="1" lang="zh-CN" altLang="en-US" sz="3200" dirty="0"/>
          </a:p>
        </p:txBody>
      </p:sp>
      <p:sp>
        <p:nvSpPr>
          <p:cNvPr id="26" name="标题 1"/>
          <p:cNvSpPr txBox="1"/>
          <p:nvPr/>
        </p:nvSpPr>
        <p:spPr>
          <a:xfrm>
            <a:off x="4410935" y="250203"/>
            <a:ext cx="3352800" cy="762000"/>
          </a:xfrm>
          <a:prstGeom prst="rect">
            <a:avLst/>
          </a:prstGeom>
          <a:noFill/>
          <a:ln>
            <a:noFill/>
          </a:ln>
        </p:spPr>
        <p:txBody>
          <a:bodyPr vert="horz" wrap="square" lIns="0" tIns="0" rIns="0" bIns="0" rtlCol="0" anchor="t">
            <a:spAutoFit/>
          </a:bodyPr>
          <a:lstStyle/>
          <a:p>
            <a:pPr algn="ctr">
              <a:lnSpc>
                <a:spcPct val="100000"/>
              </a:lnSpc>
            </a:pPr>
            <a:r>
              <a:rPr kumimoji="1" lang="en-US" altLang="zh-CN" sz="6000" dirty="0" err="1">
                <a:ln w="12700">
                  <a:noFill/>
                </a:ln>
                <a:solidFill>
                  <a:srgbClr val="ED7D31">
                    <a:alpha val="100000"/>
                  </a:srgbClr>
                </a:solidFill>
                <a:latin typeface="OPPOSans H"/>
                <a:ea typeface="OPPOSans H"/>
                <a:cs typeface="OPPOSans H"/>
              </a:rPr>
              <a:t>目录</a:t>
            </a:r>
            <a:endParaRPr kumimoji="1" lang="zh-CN" altLang="en-US" dirty="0"/>
          </a:p>
        </p:txBody>
      </p:sp>
      <p:sp>
        <p:nvSpPr>
          <p:cNvPr id="27" name="标题 1"/>
          <p:cNvSpPr txBox="1"/>
          <p:nvPr/>
        </p:nvSpPr>
        <p:spPr>
          <a:xfrm>
            <a:off x="3358739" y="1032362"/>
            <a:ext cx="5461000" cy="508000"/>
          </a:xfrm>
          <a:prstGeom prst="rect">
            <a:avLst/>
          </a:prstGeom>
          <a:noFill/>
          <a:ln>
            <a:noFill/>
          </a:ln>
        </p:spPr>
        <p:txBody>
          <a:bodyPr vert="horz" wrap="square" lIns="0" tIns="0" rIns="0" bIns="0" rtlCol="0" anchor="t">
            <a:spAutoFit/>
          </a:bodyPr>
          <a:lstStyle/>
          <a:p>
            <a:pPr algn="ctr">
              <a:lnSpc>
                <a:spcPct val="100000"/>
              </a:lnSpc>
            </a:pPr>
            <a:r>
              <a:rPr kumimoji="1" lang="en-US" altLang="zh-CN" sz="4000">
                <a:ln w="6350">
                  <a:solidFill>
                    <a:srgbClr val="000000">
                      <a:alpha val="100000"/>
                    </a:srgbClr>
                  </a:solidFill>
                </a:ln>
                <a:gradFill>
                  <a:gsLst>
                    <a:gs pos="0">
                      <a:srgbClr val="C00000">
                        <a:alpha val="0"/>
                      </a:srgbClr>
                    </a:gs>
                    <a:gs pos="100000">
                      <a:srgbClr val="C00000">
                        <a:alpha val="0"/>
                      </a:srgbClr>
                    </a:gs>
                  </a:gsLst>
                  <a:lin ang="5400000" scaled="0"/>
                </a:gradFill>
                <a:latin typeface="OPPOSans H"/>
                <a:ea typeface="OPPOSans H"/>
                <a:cs typeface="OPPOSans H"/>
              </a:rPr>
              <a:t>CONTENTS</a:t>
            </a:r>
            <a:endParaRPr kumimoji="1"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792119" y="2275099"/>
            <a:ext cx="5220718" cy="704850"/>
          </a:xfrm>
          <a:prstGeom prst="roundRect">
            <a:avLst>
              <a:gd name="adj" fmla="val 8559"/>
            </a:avLst>
          </a:prstGeom>
          <a:gradFill>
            <a:gsLst>
              <a:gs pos="1000">
                <a:schemeClr val="accent1"/>
              </a:gs>
              <a:gs pos="100000">
                <a:schemeClr val="accent1">
                  <a:lumMod val="40000"/>
                  <a:lumOff val="60000"/>
                </a:schemeClr>
              </a:gs>
            </a:gsLst>
            <a:lin ang="2700000" scaled="0"/>
          </a:gradFill>
          <a:ln cap="sq">
            <a:noFill/>
            <a:prstDash val="solid"/>
            <a:miter/>
          </a:ln>
          <a:effectLst/>
        </p:spPr>
        <p:txBody>
          <a:bodyPr vert="horz" wrap="square" lIns="45720" tIns="22860" rIns="45720" bIns="22860" rtlCol="0" anchor="ctr"/>
          <a:lstStyle/>
          <a:p>
            <a:pPr algn="ctr">
              <a:lnSpc>
                <a:spcPct val="110000"/>
              </a:lnSpc>
            </a:pPr>
            <a:endParaRPr kumimoji="1" lang="zh-CN" altLang="en-US"/>
          </a:p>
        </p:txBody>
      </p:sp>
      <p:sp>
        <p:nvSpPr>
          <p:cNvPr id="4" name="标题 1"/>
          <p:cNvSpPr txBox="1"/>
          <p:nvPr/>
        </p:nvSpPr>
        <p:spPr>
          <a:xfrm>
            <a:off x="958305" y="3175715"/>
            <a:ext cx="4888346" cy="1813586"/>
          </a:xfrm>
          <a:prstGeom prst="rect">
            <a:avLst/>
          </a:prstGeom>
          <a:noFill/>
          <a:ln>
            <a:noFill/>
          </a:ln>
        </p:spPr>
        <p:txBody>
          <a:bodyPr vert="horz" wrap="square" lIns="0" tIns="0" rIns="0" bIns="0" rtlCol="0" anchor="t"/>
          <a:lstStyle/>
          <a:p>
            <a:pPr algn="ctr">
              <a:lnSpc>
                <a:spcPct val="150000"/>
              </a:lnSpc>
            </a:pPr>
            <a:r>
              <a:rPr kumimoji="1" lang="en-US" altLang="zh-CN" sz="1400" dirty="0">
                <a:ln w="12700">
                  <a:noFill/>
                </a:ln>
                <a:solidFill>
                  <a:srgbClr val="404040">
                    <a:alpha val="100000"/>
                  </a:srgbClr>
                </a:solidFill>
                <a:latin typeface="Source Han Sans"/>
                <a:ea typeface="Source Han Sans"/>
                <a:cs typeface="Source Han Sans"/>
              </a:rPr>
              <a:t>Eating fish during the Lunar New Year is a tradition symbolizing abundance. Various types of fish are prepared in different ways.
For example, braised fish and steamed fish are common dishes on New Year's Eve, symbolizing prosperity and good fortune.</a:t>
            </a:r>
            <a:endParaRPr kumimoji="1" lang="zh-CN" altLang="en-US" dirty="0"/>
          </a:p>
        </p:txBody>
      </p:sp>
      <p:sp>
        <p:nvSpPr>
          <p:cNvPr id="5" name="标题 1"/>
          <p:cNvSpPr txBox="1"/>
          <p:nvPr/>
        </p:nvSpPr>
        <p:spPr>
          <a:xfrm>
            <a:off x="958305" y="2313936"/>
            <a:ext cx="4888346" cy="627177"/>
          </a:xfrm>
          <a:prstGeom prst="rect">
            <a:avLst/>
          </a:prstGeom>
          <a:noFill/>
          <a:ln cap="sq">
            <a:noFill/>
          </a:ln>
          <a:effectLst/>
        </p:spPr>
        <p:txBody>
          <a:bodyPr vert="horz" wrap="square" lIns="0" tIns="0" rIns="0" bIns="0" rtlCol="0" anchor="ctr"/>
          <a:lstStyle/>
          <a:p>
            <a:pPr algn="ctr">
              <a:lnSpc>
                <a:spcPct val="130000"/>
              </a:lnSpc>
            </a:pPr>
            <a:r>
              <a:rPr kumimoji="1" lang="en-US" altLang="zh-CN" sz="1600" dirty="0">
                <a:ln w="12700">
                  <a:noFill/>
                </a:ln>
                <a:solidFill>
                  <a:srgbClr val="FFFFFF">
                    <a:alpha val="100000"/>
                  </a:srgbClr>
                </a:solidFill>
                <a:latin typeface="Source Han Sans CN Bold"/>
                <a:ea typeface="Source Han Sans CN Bold"/>
                <a:cs typeface="Source Han Sans CN Bold"/>
              </a:rPr>
              <a:t>Lunar New Year fish</a:t>
            </a:r>
            <a:endParaRPr kumimoji="1" lang="zh-CN" altLang="en-US" dirty="0"/>
          </a:p>
        </p:txBody>
      </p:sp>
      <p:sp>
        <p:nvSpPr>
          <p:cNvPr id="6" name="标题 1"/>
          <p:cNvSpPr txBox="1"/>
          <p:nvPr/>
        </p:nvSpPr>
        <p:spPr>
          <a:xfrm>
            <a:off x="6166462" y="2275099"/>
            <a:ext cx="5220718" cy="704850"/>
          </a:xfrm>
          <a:prstGeom prst="roundRect">
            <a:avLst>
              <a:gd name="adj" fmla="val 8559"/>
            </a:avLst>
          </a:prstGeom>
          <a:gradFill>
            <a:gsLst>
              <a:gs pos="1000">
                <a:schemeClr val="accent2"/>
              </a:gs>
              <a:gs pos="100000">
                <a:schemeClr val="accent2">
                  <a:lumMod val="40000"/>
                  <a:lumOff val="60000"/>
                </a:schemeClr>
              </a:gs>
            </a:gsLst>
            <a:lin ang="0" scaled="0"/>
          </a:gradFill>
          <a:ln cap="sq">
            <a:noFill/>
            <a:prstDash val="solid"/>
            <a:miter/>
          </a:ln>
          <a:effectLst/>
        </p:spPr>
        <p:txBody>
          <a:bodyPr vert="horz" wrap="square" lIns="45720" tIns="22860" rIns="45720" bIns="22860" rtlCol="0" anchor="ctr"/>
          <a:lstStyle/>
          <a:p>
            <a:pPr algn="ctr">
              <a:lnSpc>
                <a:spcPct val="110000"/>
              </a:lnSpc>
            </a:pPr>
            <a:endParaRPr kumimoji="1" lang="zh-CN" altLang="en-US"/>
          </a:p>
        </p:txBody>
      </p:sp>
      <p:sp>
        <p:nvSpPr>
          <p:cNvPr id="7" name="标题 1"/>
          <p:cNvSpPr txBox="1"/>
          <p:nvPr/>
        </p:nvSpPr>
        <p:spPr>
          <a:xfrm>
            <a:off x="6332649" y="3175715"/>
            <a:ext cx="4888346" cy="1813586"/>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404040">
                    <a:alpha val="100000"/>
                  </a:srgbClr>
                </a:solidFill>
                <a:latin typeface="Source Han Sans"/>
                <a:ea typeface="Source Han Sans"/>
                <a:cs typeface="Source Han Sans"/>
              </a:rPr>
              <a:t>Mooncakes are eaten during the Mid- Autumn Festival to symbolize unity. There are many types of mooncakes with different fillings.
For example, five- nut mooncakes and lotus seed paste mooncakes are popular, symbolizing reunion and happiness.</a:t>
            </a:r>
            <a:endParaRPr kumimoji="1" lang="zh-CN" altLang="en-US"/>
          </a:p>
        </p:txBody>
      </p:sp>
      <p:sp>
        <p:nvSpPr>
          <p:cNvPr id="8" name="标题 1"/>
          <p:cNvSpPr txBox="1"/>
          <p:nvPr/>
        </p:nvSpPr>
        <p:spPr>
          <a:xfrm>
            <a:off x="6332649" y="2313936"/>
            <a:ext cx="4888346" cy="627177"/>
          </a:xfrm>
          <a:prstGeom prst="rect">
            <a:avLst/>
          </a:prstGeom>
          <a:noFill/>
          <a:ln cap="sq">
            <a:noFill/>
          </a:ln>
          <a:effectLst/>
        </p:spPr>
        <p:txBody>
          <a:bodyPr vert="horz" wrap="square" lIns="0" tIns="0" rIns="0" bIns="0" rtlCol="0" anchor="ctr"/>
          <a:lstStyle/>
          <a:p>
            <a:pPr algn="ctr">
              <a:lnSpc>
                <a:spcPct val="130000"/>
              </a:lnSpc>
            </a:pPr>
            <a:r>
              <a:rPr kumimoji="1" lang="en-US" altLang="zh-CN" sz="1600">
                <a:ln w="12700">
                  <a:noFill/>
                </a:ln>
                <a:solidFill>
                  <a:srgbClr val="FFFFFF">
                    <a:alpha val="100000"/>
                  </a:srgbClr>
                </a:solidFill>
                <a:latin typeface="Source Han Sans CN Bold"/>
                <a:ea typeface="Source Han Sans CN Bold"/>
                <a:cs typeface="Source Han Sans CN Bold"/>
              </a:rPr>
              <a:t>Mooncakes for Mid-Autumn</a:t>
            </a:r>
            <a:endParaRPr kumimoji="1" lang="zh-CN" altLang="en-US"/>
          </a:p>
        </p:txBody>
      </p:sp>
      <p:sp>
        <p:nvSpPr>
          <p:cNvPr id="9"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Food Rituals</a:t>
            </a:r>
            <a:endParaRPr kumimoji="1"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4144757"/>
            <a:ext cx="12192000" cy="2713243"/>
          </a:xfrm>
          <a:custGeom>
            <a:avLst/>
            <a:gdLst>
              <a:gd name="connsiteX0" fmla="*/ 0 w 12192000"/>
              <a:gd name="connsiteY0" fmla="*/ 0 h 2713243"/>
              <a:gd name="connsiteX1" fmla="*/ 11580866 w 12192000"/>
              <a:gd name="connsiteY1" fmla="*/ 0 h 2713243"/>
              <a:gd name="connsiteX2" fmla="*/ 12192000 w 12192000"/>
              <a:gd name="connsiteY2" fmla="*/ 611134 h 2713243"/>
              <a:gd name="connsiteX3" fmla="*/ 12192000 w 12192000"/>
              <a:gd name="connsiteY3" fmla="*/ 1416311 h 2713243"/>
              <a:gd name="connsiteX4" fmla="*/ 12192000 w 12192000"/>
              <a:gd name="connsiteY4" fmla="*/ 1908066 h 2713243"/>
              <a:gd name="connsiteX5" fmla="*/ 12192000 w 12192000"/>
              <a:gd name="connsiteY5" fmla="*/ 2713243 h 2713243"/>
              <a:gd name="connsiteX6" fmla="*/ 0 w 12192000"/>
              <a:gd name="connsiteY6" fmla="*/ 2713243 h 2713243"/>
              <a:gd name="connsiteX7" fmla="*/ 0 w 12192000"/>
              <a:gd name="connsiteY7" fmla="*/ 1908066 h 2713243"/>
              <a:gd name="connsiteX8" fmla="*/ 0 w 12192000"/>
              <a:gd name="connsiteY8" fmla="*/ 805177 h 2713243"/>
            </a:gdLst>
            <a:ahLst/>
            <a:cxnLst/>
            <a:rect l="l" t="t" r="r" b="b"/>
            <a:pathLst>
              <a:path w="12192000" h="2713243">
                <a:moveTo>
                  <a:pt x="0" y="0"/>
                </a:moveTo>
                <a:lnTo>
                  <a:pt x="11580866" y="0"/>
                </a:lnTo>
                <a:cubicBezTo>
                  <a:pt x="11918386" y="0"/>
                  <a:pt x="12192000" y="273614"/>
                  <a:pt x="12192000" y="611134"/>
                </a:cubicBezTo>
                <a:lnTo>
                  <a:pt x="12192000" y="1416311"/>
                </a:lnTo>
                <a:lnTo>
                  <a:pt x="12192000" y="1908066"/>
                </a:lnTo>
                <a:lnTo>
                  <a:pt x="12192000" y="2713243"/>
                </a:lnTo>
                <a:lnTo>
                  <a:pt x="0" y="2713243"/>
                </a:lnTo>
                <a:lnTo>
                  <a:pt x="0" y="1908066"/>
                </a:lnTo>
                <a:lnTo>
                  <a:pt x="0" y="805177"/>
                </a:lnTo>
                <a:close/>
              </a:path>
            </a:pathLst>
          </a:custGeom>
          <a:gradFill>
            <a:gsLst>
              <a:gs pos="0">
                <a:schemeClr val="accent1">
                  <a:lumMod val="60000"/>
                  <a:lumOff val="40000"/>
                </a:schemeClr>
              </a:gs>
              <a:gs pos="34000">
                <a:schemeClr val="accent1"/>
              </a:gs>
            </a:gsLst>
            <a:lin ang="18900000" scaled="0"/>
          </a:gradFill>
          <a:ln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733550" y="2206281"/>
            <a:ext cx="3914776" cy="3203919"/>
          </a:xfrm>
          <a:prstGeom prst="roundRect">
            <a:avLst>
              <a:gd name="adj" fmla="val 2828"/>
            </a:avLst>
          </a:prstGeom>
          <a:solidFill>
            <a:schemeClr val="bg1"/>
          </a:solidFill>
          <a:ln w="9525" cap="flat">
            <a:noFill/>
            <a:miter/>
          </a:ln>
          <a:effectLst>
            <a:outerShdw blurRad="381000" dist="190500" dir="5400000" sx="102000" sy="102000" algn="t" rotWithShape="0">
              <a:schemeClr val="accent1">
                <a:lumMod val="50000"/>
                <a:alpha val="10000"/>
              </a:schemeClr>
            </a:outerShdw>
          </a:effectLst>
        </p:spPr>
        <p:txBody>
          <a:bodyPr vert="horz" wrap="square" lIns="0" tIns="0" rIns="0" bIns="0" rtlCol="0" anchor="ctr"/>
          <a:lstStyle/>
          <a:p>
            <a:pPr algn="ctr">
              <a:lnSpc>
                <a:spcPct val="110000"/>
              </a:lnSpc>
            </a:pPr>
            <a:endParaRPr kumimoji="1" lang="zh-CN" altLang="en-US"/>
          </a:p>
        </p:txBody>
      </p:sp>
      <p:sp>
        <p:nvSpPr>
          <p:cNvPr id="5" name="标题 1"/>
          <p:cNvSpPr txBox="1"/>
          <p:nvPr/>
        </p:nvSpPr>
        <p:spPr>
          <a:xfrm>
            <a:off x="1960234" y="3477282"/>
            <a:ext cx="3530600" cy="1846365"/>
          </a:xfrm>
          <a:prstGeom prst="rect">
            <a:avLst/>
          </a:prstGeom>
          <a:noFill/>
          <a:ln cap="sq">
            <a:noFill/>
          </a:ln>
        </p:spPr>
        <p:txBody>
          <a:bodyPr vert="horz" wrap="square" lIns="91440" tIns="45720" rIns="91440" bIns="45720" rtlCol="0" anchor="t"/>
          <a:lstStyle/>
          <a:p>
            <a:pPr algn="l">
              <a:lnSpc>
                <a:spcPct val="110000"/>
              </a:lnSpc>
            </a:pPr>
            <a:r>
              <a:rPr kumimoji="1" lang="en-US" altLang="zh-CN" sz="1400">
                <a:ln w="12700">
                  <a:noFill/>
                </a:ln>
                <a:solidFill>
                  <a:srgbClr val="404040">
                    <a:alpha val="100000"/>
                  </a:srgbClr>
                </a:solidFill>
                <a:latin typeface="Source Han Sans"/>
                <a:ea typeface="Source Han Sans"/>
                <a:cs typeface="Source Han Sans"/>
              </a:rPr>
              <a:t>Chinese culinary culture has been included in UNESCO's Intangible Cultural Heritage, highlighting its unique value.
For example, local cuisines like Sichuan and Cantonese have gained global attention and become representatives of Chinese culture.</a:t>
            </a:r>
            <a:endParaRPr kumimoji="1" lang="zh-CN" altLang="en-US"/>
          </a:p>
        </p:txBody>
      </p:sp>
      <p:sp>
        <p:nvSpPr>
          <p:cNvPr id="6" name="标题 1"/>
          <p:cNvSpPr txBox="1"/>
          <p:nvPr/>
        </p:nvSpPr>
        <p:spPr>
          <a:xfrm>
            <a:off x="2037835" y="1899439"/>
            <a:ext cx="705899" cy="705899"/>
          </a:xfrm>
          <a:prstGeom prst="ellipse">
            <a:avLst/>
          </a:prstGeom>
          <a:gradFill>
            <a:gsLst>
              <a:gs pos="0">
                <a:schemeClr val="accent1">
                  <a:lumMod val="60000"/>
                  <a:lumOff val="40000"/>
                  <a:alpha val="100000"/>
                </a:schemeClr>
              </a:gs>
              <a:gs pos="86000">
                <a:schemeClr val="accent1">
                  <a:alpha val="100000"/>
                </a:schemeClr>
              </a:gs>
            </a:gsLst>
            <a:lin ang="3240000" scaled="0"/>
          </a:gradFill>
          <a:ln w="9525" cap="flat">
            <a:noFill/>
            <a:miter/>
          </a:ln>
          <a:effectLst>
            <a:outerShdw blurRad="190500" dist="127000" dir="5400000" sx="105000" sy="105000" algn="t" rotWithShape="0">
              <a:schemeClr val="tx1">
                <a:alpha val="10000"/>
              </a:schemeClr>
            </a:outerShdw>
          </a:effectLst>
        </p:spPr>
        <p:txBody>
          <a:bodyPr vert="horz" wrap="square" lIns="0" tIns="0" rIns="0" bIns="0" rtlCol="0" anchor="ctr"/>
          <a:lstStyle/>
          <a:p>
            <a:pPr algn="ctr">
              <a:lnSpc>
                <a:spcPct val="110000"/>
              </a:lnSpc>
            </a:pPr>
            <a:endParaRPr kumimoji="1" lang="zh-CN" altLang="en-US"/>
          </a:p>
        </p:txBody>
      </p:sp>
      <p:sp>
        <p:nvSpPr>
          <p:cNvPr id="7" name="标题 1"/>
          <p:cNvSpPr txBox="1"/>
          <p:nvPr/>
        </p:nvSpPr>
        <p:spPr>
          <a:xfrm>
            <a:off x="1960233" y="2925432"/>
            <a:ext cx="3530600" cy="459740"/>
          </a:xfrm>
          <a:prstGeom prst="rect">
            <a:avLst/>
          </a:prstGeom>
          <a:noFill/>
          <a:ln cap="sq">
            <a:noFill/>
          </a:ln>
        </p:spPr>
        <p:txBody>
          <a:bodyPr vert="horz" wrap="square" lIns="91440" tIns="45720" rIns="91440" bIns="45720" rtlCol="0" anchor="ctr"/>
          <a:lstStyle/>
          <a:p>
            <a:pPr algn="l">
              <a:lnSpc>
                <a:spcPct val="110000"/>
              </a:lnSpc>
            </a:pPr>
            <a:r>
              <a:rPr kumimoji="1" lang="en-US" altLang="zh-CN" sz="1600">
                <a:ln w="12700">
                  <a:noFill/>
                </a:ln>
                <a:solidFill>
                  <a:srgbClr val="C00000">
                    <a:alpha val="100000"/>
                  </a:srgbClr>
                </a:solidFill>
                <a:latin typeface="Source Han Sans CN Bold"/>
                <a:ea typeface="Source Han Sans CN Bold"/>
                <a:cs typeface="Source Han Sans CN Bold"/>
              </a:rPr>
              <a:t>UNESCO Intangible Heritage</a:t>
            </a:r>
            <a:endParaRPr kumimoji="1" lang="zh-CN" altLang="en-US"/>
          </a:p>
        </p:txBody>
      </p:sp>
      <p:sp>
        <p:nvSpPr>
          <p:cNvPr id="8" name="标题 1"/>
          <p:cNvSpPr txBox="1"/>
          <p:nvPr/>
        </p:nvSpPr>
        <p:spPr>
          <a:xfrm>
            <a:off x="2195055" y="2056630"/>
            <a:ext cx="391459" cy="391517"/>
          </a:xfrm>
          <a:custGeom>
            <a:avLst/>
            <a:gdLst>
              <a:gd name="connsiteX0" fmla="*/ 669168 w 1599855"/>
              <a:gd name="connsiteY0" fmla="*/ 111621 h 1600088"/>
              <a:gd name="connsiteX1" fmla="*/ 886086 w 1599855"/>
              <a:gd name="connsiteY1" fmla="*/ 155339 h 1600088"/>
              <a:gd name="connsiteX2" fmla="*/ 1063377 w 1599855"/>
              <a:gd name="connsiteY2" fmla="*/ 274960 h 1600088"/>
              <a:gd name="connsiteX3" fmla="*/ 1182998 w 1599855"/>
              <a:gd name="connsiteY3" fmla="*/ 452251 h 1600088"/>
              <a:gd name="connsiteX4" fmla="*/ 1226716 w 1599855"/>
              <a:gd name="connsiteY4" fmla="*/ 669168 h 1600088"/>
              <a:gd name="connsiteX5" fmla="*/ 1182998 w 1599855"/>
              <a:gd name="connsiteY5" fmla="*/ 886085 h 1600088"/>
              <a:gd name="connsiteX6" fmla="*/ 1063377 w 1599855"/>
              <a:gd name="connsiteY6" fmla="*/ 1063377 h 1600088"/>
              <a:gd name="connsiteX7" fmla="*/ 886086 w 1599855"/>
              <a:gd name="connsiteY7" fmla="*/ 1182998 h 1600088"/>
              <a:gd name="connsiteX8" fmla="*/ 669168 w 1599855"/>
              <a:gd name="connsiteY8" fmla="*/ 1226716 h 1600088"/>
              <a:gd name="connsiteX9" fmla="*/ 452251 w 1599855"/>
              <a:gd name="connsiteY9" fmla="*/ 1182998 h 1600088"/>
              <a:gd name="connsiteX10" fmla="*/ 274960 w 1599855"/>
              <a:gd name="connsiteY10" fmla="*/ 1063377 h 1600088"/>
              <a:gd name="connsiteX11" fmla="*/ 155339 w 1599855"/>
              <a:gd name="connsiteY11" fmla="*/ 886085 h 1600088"/>
              <a:gd name="connsiteX12" fmla="*/ 111621 w 1599855"/>
              <a:gd name="connsiteY12" fmla="*/ 669168 h 1600088"/>
              <a:gd name="connsiteX13" fmla="*/ 155339 w 1599855"/>
              <a:gd name="connsiteY13" fmla="*/ 452251 h 1600088"/>
              <a:gd name="connsiteX14" fmla="*/ 274960 w 1599855"/>
              <a:gd name="connsiteY14" fmla="*/ 274960 h 1600088"/>
              <a:gd name="connsiteX15" fmla="*/ 452251 w 1599855"/>
              <a:gd name="connsiteY15" fmla="*/ 155339 h 1600088"/>
              <a:gd name="connsiteX16" fmla="*/ 669168 w 1599855"/>
              <a:gd name="connsiteY16" fmla="*/ 111621 h 1600088"/>
              <a:gd name="connsiteX17" fmla="*/ 669168 w 1599855"/>
              <a:gd name="connsiteY17" fmla="*/ 0 h 1600088"/>
              <a:gd name="connsiteX18" fmla="*/ 0 w 1599855"/>
              <a:gd name="connsiteY18" fmla="*/ 669168 h 1600088"/>
              <a:gd name="connsiteX19" fmla="*/ 669168 w 1599855"/>
              <a:gd name="connsiteY19" fmla="*/ 1338337 h 1600088"/>
              <a:gd name="connsiteX20" fmla="*/ 1338337 w 1599855"/>
              <a:gd name="connsiteY20" fmla="*/ 669168 h 1600088"/>
              <a:gd name="connsiteX21" fmla="*/ 669168 w 1599855"/>
              <a:gd name="connsiteY21" fmla="*/ 0 h 1600088"/>
              <a:gd name="connsiteX22" fmla="*/ 1544278 w 1599855"/>
              <a:gd name="connsiteY22" fmla="*/ 1600088 h 1600088"/>
              <a:gd name="connsiteX23" fmla="*/ 1504838 w 1599855"/>
              <a:gd name="connsiteY23" fmla="*/ 1583717 h 1600088"/>
              <a:gd name="connsiteX24" fmla="*/ 1247366 w 1599855"/>
              <a:gd name="connsiteY24" fmla="*/ 1326431 h 1600088"/>
              <a:gd name="connsiteX25" fmla="*/ 1247366 w 1599855"/>
              <a:gd name="connsiteY25" fmla="*/ 1247552 h 1600088"/>
              <a:gd name="connsiteX26" fmla="*/ 1326245 w 1599855"/>
              <a:gd name="connsiteY26" fmla="*/ 1247552 h 1600088"/>
              <a:gd name="connsiteX27" fmla="*/ 1583531 w 1599855"/>
              <a:gd name="connsiteY27" fmla="*/ 1504838 h 1600088"/>
              <a:gd name="connsiteX28" fmla="*/ 1583531 w 1599855"/>
              <a:gd name="connsiteY28" fmla="*/ 1583717 h 1600088"/>
              <a:gd name="connsiteX29" fmla="*/ 1544278 w 1599855"/>
              <a:gd name="connsiteY29" fmla="*/ 1600088 h 1600088"/>
            </a:gdLst>
            <a:ahLst/>
            <a:cxnLst/>
            <a:rect l="l" t="t" r="r" b="b"/>
            <a:pathLst>
              <a:path w="1599855" h="1600088">
                <a:moveTo>
                  <a:pt x="669168" y="111621"/>
                </a:moveTo>
                <a:cubicBezTo>
                  <a:pt x="744513" y="111621"/>
                  <a:pt x="817438" y="126318"/>
                  <a:pt x="886086" y="155339"/>
                </a:cubicBezTo>
                <a:cubicBezTo>
                  <a:pt x="952500" y="183431"/>
                  <a:pt x="1012031" y="223614"/>
                  <a:pt x="1063377" y="274960"/>
                </a:cubicBezTo>
                <a:cubicBezTo>
                  <a:pt x="1114537" y="326120"/>
                  <a:pt x="1154906" y="385837"/>
                  <a:pt x="1182998" y="452251"/>
                </a:cubicBezTo>
                <a:cubicBezTo>
                  <a:pt x="1212019" y="520898"/>
                  <a:pt x="1226716" y="594010"/>
                  <a:pt x="1226716" y="669168"/>
                </a:cubicBezTo>
                <a:cubicBezTo>
                  <a:pt x="1226716" y="744327"/>
                  <a:pt x="1212019" y="817438"/>
                  <a:pt x="1182998" y="886085"/>
                </a:cubicBezTo>
                <a:cubicBezTo>
                  <a:pt x="1154906" y="952500"/>
                  <a:pt x="1114723" y="1012031"/>
                  <a:pt x="1063377" y="1063377"/>
                </a:cubicBezTo>
                <a:cubicBezTo>
                  <a:pt x="1012217" y="1114537"/>
                  <a:pt x="952500" y="1154906"/>
                  <a:pt x="886086" y="1182998"/>
                </a:cubicBezTo>
                <a:cubicBezTo>
                  <a:pt x="817438" y="1212019"/>
                  <a:pt x="744327" y="1226716"/>
                  <a:pt x="669168" y="1226716"/>
                </a:cubicBezTo>
                <a:cubicBezTo>
                  <a:pt x="594010" y="1226716"/>
                  <a:pt x="520898" y="1212019"/>
                  <a:pt x="452251" y="1182998"/>
                </a:cubicBezTo>
                <a:cubicBezTo>
                  <a:pt x="385837" y="1154906"/>
                  <a:pt x="326306" y="1114723"/>
                  <a:pt x="274960" y="1063377"/>
                </a:cubicBezTo>
                <a:cubicBezTo>
                  <a:pt x="223800" y="1012217"/>
                  <a:pt x="183431" y="952500"/>
                  <a:pt x="155339" y="886085"/>
                </a:cubicBezTo>
                <a:cubicBezTo>
                  <a:pt x="126318" y="817438"/>
                  <a:pt x="111621" y="744327"/>
                  <a:pt x="111621" y="669168"/>
                </a:cubicBezTo>
                <a:cubicBezTo>
                  <a:pt x="111621" y="594010"/>
                  <a:pt x="126318" y="520898"/>
                  <a:pt x="155339" y="452251"/>
                </a:cubicBezTo>
                <a:cubicBezTo>
                  <a:pt x="183431" y="385837"/>
                  <a:pt x="223614" y="326306"/>
                  <a:pt x="274960" y="274960"/>
                </a:cubicBezTo>
                <a:cubicBezTo>
                  <a:pt x="326306" y="223614"/>
                  <a:pt x="385837" y="183431"/>
                  <a:pt x="452251" y="155339"/>
                </a:cubicBezTo>
                <a:cubicBezTo>
                  <a:pt x="520898" y="126318"/>
                  <a:pt x="593824" y="111621"/>
                  <a:pt x="669168" y="111621"/>
                </a:cubicBezTo>
                <a:moveTo>
                  <a:pt x="669168" y="0"/>
                </a:moveTo>
                <a:cubicBezTo>
                  <a:pt x="299517" y="0"/>
                  <a:pt x="0" y="299517"/>
                  <a:pt x="0" y="669168"/>
                </a:cubicBezTo>
                <a:cubicBezTo>
                  <a:pt x="0" y="1038820"/>
                  <a:pt x="299517" y="1338337"/>
                  <a:pt x="669168" y="1338337"/>
                </a:cubicBezTo>
                <a:cubicBezTo>
                  <a:pt x="1038820" y="1338337"/>
                  <a:pt x="1338337" y="1038820"/>
                  <a:pt x="1338337" y="669168"/>
                </a:cubicBezTo>
                <a:cubicBezTo>
                  <a:pt x="1338337" y="299703"/>
                  <a:pt x="1038820" y="0"/>
                  <a:pt x="669168" y="0"/>
                </a:cubicBezTo>
                <a:close/>
                <a:moveTo>
                  <a:pt x="1544278" y="1600088"/>
                </a:moveTo>
                <a:cubicBezTo>
                  <a:pt x="1529953" y="1600088"/>
                  <a:pt x="1515628" y="1594693"/>
                  <a:pt x="1504838" y="1583717"/>
                </a:cubicBezTo>
                <a:lnTo>
                  <a:pt x="1247366" y="1326431"/>
                </a:lnTo>
                <a:cubicBezTo>
                  <a:pt x="1225600" y="1304665"/>
                  <a:pt x="1225600" y="1269318"/>
                  <a:pt x="1247366" y="1247552"/>
                </a:cubicBezTo>
                <a:cubicBezTo>
                  <a:pt x="1269132" y="1225786"/>
                  <a:pt x="1304479" y="1225786"/>
                  <a:pt x="1326245" y="1247552"/>
                </a:cubicBezTo>
                <a:lnTo>
                  <a:pt x="1583531" y="1504838"/>
                </a:lnTo>
                <a:cubicBezTo>
                  <a:pt x="1605297" y="1526605"/>
                  <a:pt x="1605297" y="1561951"/>
                  <a:pt x="1583531" y="1583717"/>
                </a:cubicBezTo>
                <a:cubicBezTo>
                  <a:pt x="1572927" y="1594693"/>
                  <a:pt x="1558603" y="1600088"/>
                  <a:pt x="1544278" y="1600088"/>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543675" y="2206281"/>
            <a:ext cx="3914776" cy="3200914"/>
          </a:xfrm>
          <a:prstGeom prst="roundRect">
            <a:avLst>
              <a:gd name="adj" fmla="val 2828"/>
            </a:avLst>
          </a:prstGeom>
          <a:solidFill>
            <a:schemeClr val="bg1"/>
          </a:solidFill>
          <a:ln w="9525" cap="flat">
            <a:noFill/>
            <a:miter/>
          </a:ln>
          <a:effectLst>
            <a:outerShdw blurRad="381000" dist="190500" dir="5400000" sx="102000" sy="102000" algn="t" rotWithShape="0">
              <a:schemeClr val="accent1">
                <a:lumMod val="50000"/>
                <a:alpha val="10000"/>
              </a:schemeClr>
            </a:outerShdw>
          </a:effectLst>
        </p:spPr>
        <p:txBody>
          <a:bodyPr vert="horz" wrap="square" lIns="0" tIns="0" rIns="0" bIns="0" rtlCol="0" anchor="ctr"/>
          <a:lstStyle/>
          <a:p>
            <a:pPr algn="ctr">
              <a:lnSpc>
                <a:spcPct val="110000"/>
              </a:lnSpc>
            </a:pPr>
            <a:endParaRPr kumimoji="1" lang="zh-CN" altLang="en-US"/>
          </a:p>
        </p:txBody>
      </p:sp>
      <p:sp>
        <p:nvSpPr>
          <p:cNvPr id="10" name="标题 1"/>
          <p:cNvSpPr txBox="1"/>
          <p:nvPr/>
        </p:nvSpPr>
        <p:spPr>
          <a:xfrm>
            <a:off x="6770359" y="3477282"/>
            <a:ext cx="3530600" cy="1846365"/>
          </a:xfrm>
          <a:prstGeom prst="rect">
            <a:avLst/>
          </a:prstGeom>
          <a:noFill/>
          <a:ln cap="sq">
            <a:noFill/>
          </a:ln>
        </p:spPr>
        <p:txBody>
          <a:bodyPr vert="horz" wrap="square" lIns="91440" tIns="45720" rIns="91440" bIns="45720" rtlCol="0" anchor="t"/>
          <a:lstStyle/>
          <a:p>
            <a:pPr algn="l">
              <a:lnSpc>
                <a:spcPct val="110000"/>
              </a:lnSpc>
            </a:pPr>
            <a:r>
              <a:rPr kumimoji="1" lang="en-US" altLang="zh-CN" sz="1400">
                <a:ln w="12700">
                  <a:noFill/>
                </a:ln>
                <a:solidFill>
                  <a:srgbClr val="404040">
                    <a:alpha val="100000"/>
                  </a:srgbClr>
                </a:solidFill>
                <a:latin typeface="Source Han Sans"/>
                <a:ea typeface="Source Han Sans"/>
                <a:cs typeface="Source Han Sans"/>
              </a:rPr>
              <a:t>Three Chinese cities have been included in the World Food Travel Map, showcasing the global influence of Chinese cuisine.
For example, cities like Chengdu, Guangzhou, and Shanghai attract numerous tourists with their rich culinary cultures.</a:t>
            </a:r>
            <a:endParaRPr kumimoji="1" lang="zh-CN" altLang="en-US"/>
          </a:p>
        </p:txBody>
      </p:sp>
      <p:sp>
        <p:nvSpPr>
          <p:cNvPr id="11" name="标题 1"/>
          <p:cNvSpPr txBox="1"/>
          <p:nvPr/>
        </p:nvSpPr>
        <p:spPr>
          <a:xfrm>
            <a:off x="6847960" y="1899439"/>
            <a:ext cx="705899" cy="705899"/>
          </a:xfrm>
          <a:prstGeom prst="ellipse">
            <a:avLst/>
          </a:prstGeom>
          <a:gradFill>
            <a:gsLst>
              <a:gs pos="0">
                <a:schemeClr val="accent1">
                  <a:lumMod val="60000"/>
                  <a:lumOff val="40000"/>
                  <a:alpha val="100000"/>
                </a:schemeClr>
              </a:gs>
              <a:gs pos="86000">
                <a:schemeClr val="accent1">
                  <a:alpha val="100000"/>
                </a:schemeClr>
              </a:gs>
            </a:gsLst>
            <a:lin ang="3240000" scaled="0"/>
          </a:gradFill>
          <a:ln w="9525" cap="flat">
            <a:noFill/>
            <a:miter/>
          </a:ln>
          <a:effectLst>
            <a:outerShdw blurRad="190500" dist="127000" dir="5400000" sx="105000" sy="105000" algn="t" rotWithShape="0">
              <a:schemeClr val="tx1">
                <a:alpha val="10000"/>
              </a:schemeClr>
            </a:outerShdw>
          </a:effectLst>
        </p:spPr>
        <p:txBody>
          <a:bodyPr vert="horz" wrap="square" lIns="0" tIns="0" rIns="0" bIns="0" rtlCol="0" anchor="ctr"/>
          <a:lstStyle/>
          <a:p>
            <a:pPr algn="ctr">
              <a:lnSpc>
                <a:spcPct val="110000"/>
              </a:lnSpc>
            </a:pPr>
            <a:endParaRPr kumimoji="1" lang="zh-CN" altLang="en-US"/>
          </a:p>
        </p:txBody>
      </p:sp>
      <p:sp>
        <p:nvSpPr>
          <p:cNvPr id="12" name="标题 1"/>
          <p:cNvSpPr txBox="1"/>
          <p:nvPr/>
        </p:nvSpPr>
        <p:spPr>
          <a:xfrm>
            <a:off x="6770358" y="2925432"/>
            <a:ext cx="3530600" cy="459740"/>
          </a:xfrm>
          <a:prstGeom prst="rect">
            <a:avLst/>
          </a:prstGeom>
          <a:noFill/>
          <a:ln cap="sq">
            <a:noFill/>
          </a:ln>
        </p:spPr>
        <p:txBody>
          <a:bodyPr vert="horz" wrap="square" lIns="91440" tIns="45720" rIns="91440" bIns="45720" rtlCol="0" anchor="ctr"/>
          <a:lstStyle/>
          <a:p>
            <a:pPr algn="l">
              <a:lnSpc>
                <a:spcPct val="110000"/>
              </a:lnSpc>
            </a:pPr>
            <a:r>
              <a:rPr kumimoji="1" lang="en-US" altLang="zh-CN" sz="1600">
                <a:ln w="12700">
                  <a:noFill/>
                </a:ln>
                <a:solidFill>
                  <a:srgbClr val="C00000">
                    <a:alpha val="100000"/>
                  </a:srgbClr>
                </a:solidFill>
                <a:latin typeface="Source Han Sans CN Bold"/>
                <a:ea typeface="Source Han Sans CN Bold"/>
                <a:cs typeface="Source Han Sans CN Bold"/>
              </a:rPr>
              <a:t>World Food Travel Map</a:t>
            </a:r>
            <a:endParaRPr kumimoji="1" lang="zh-CN" altLang="en-US"/>
          </a:p>
        </p:txBody>
      </p:sp>
      <p:sp>
        <p:nvSpPr>
          <p:cNvPr id="13" name="标题 1"/>
          <p:cNvSpPr txBox="1"/>
          <p:nvPr/>
        </p:nvSpPr>
        <p:spPr>
          <a:xfrm>
            <a:off x="7005151" y="2074911"/>
            <a:ext cx="391517" cy="354955"/>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19800000" flipH="1">
            <a:off x="-2651984" y="4767529"/>
            <a:ext cx="6954683" cy="7446644"/>
          </a:xfrm>
          <a:prstGeom prst="ellipse">
            <a:avLst/>
          </a:prstGeom>
          <a:gradFill>
            <a:gsLst>
              <a:gs pos="0">
                <a:schemeClr val="bg1">
                  <a:alpha val="45000"/>
                </a:schemeClr>
              </a:gs>
              <a:gs pos="39000">
                <a:schemeClr val="bg1">
                  <a:alpha val="0"/>
                </a:schemeClr>
              </a:gs>
            </a:gsLst>
            <a:lin ang="2700000" scaled="0"/>
          </a:gradFill>
          <a:ln w="19050" cap="sq">
            <a:gradFill>
              <a:gsLst>
                <a:gs pos="0">
                  <a:schemeClr val="bg1"/>
                </a:gs>
                <a:gs pos="98000">
                  <a:schemeClr val="bg1">
                    <a:alpha val="0"/>
                  </a:schemeClr>
                </a:gs>
              </a:gsLst>
              <a:lin ang="2700000" scaled="0"/>
            </a:gradFill>
            <a:miter/>
          </a:ln>
          <a:effectLst/>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Modern Impact</a:t>
            </a:r>
            <a:endParaRPr kumimoji="1"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7F5D2-9C83-1E4A-5F6E-6D1C3A6C3D9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6862671-B199-A63A-1677-6CE5BAAE2461}"/>
              </a:ext>
            </a:extLst>
          </p:cNvPr>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a:extLst>
              <a:ext uri="{FF2B5EF4-FFF2-40B4-BE49-F238E27FC236}">
                <a16:creationId xmlns:a16="http://schemas.microsoft.com/office/drawing/2014/main" id="{1DD8CA79-A4AB-4770-3F04-3D6CFC900122}"/>
              </a:ext>
            </a:extLst>
          </p:cNvPr>
          <p:cNvSpPr txBox="1"/>
          <p:nvPr/>
        </p:nvSpPr>
        <p:spPr>
          <a:xfrm>
            <a:off x="0" y="4144757"/>
            <a:ext cx="12192000" cy="2713243"/>
          </a:xfrm>
          <a:custGeom>
            <a:avLst/>
            <a:gdLst>
              <a:gd name="connsiteX0" fmla="*/ 0 w 12192000"/>
              <a:gd name="connsiteY0" fmla="*/ 0 h 2713243"/>
              <a:gd name="connsiteX1" fmla="*/ 11580866 w 12192000"/>
              <a:gd name="connsiteY1" fmla="*/ 0 h 2713243"/>
              <a:gd name="connsiteX2" fmla="*/ 12192000 w 12192000"/>
              <a:gd name="connsiteY2" fmla="*/ 611134 h 2713243"/>
              <a:gd name="connsiteX3" fmla="*/ 12192000 w 12192000"/>
              <a:gd name="connsiteY3" fmla="*/ 1416311 h 2713243"/>
              <a:gd name="connsiteX4" fmla="*/ 12192000 w 12192000"/>
              <a:gd name="connsiteY4" fmla="*/ 1908066 h 2713243"/>
              <a:gd name="connsiteX5" fmla="*/ 12192000 w 12192000"/>
              <a:gd name="connsiteY5" fmla="*/ 2713243 h 2713243"/>
              <a:gd name="connsiteX6" fmla="*/ 0 w 12192000"/>
              <a:gd name="connsiteY6" fmla="*/ 2713243 h 2713243"/>
              <a:gd name="connsiteX7" fmla="*/ 0 w 12192000"/>
              <a:gd name="connsiteY7" fmla="*/ 1908066 h 2713243"/>
              <a:gd name="connsiteX8" fmla="*/ 0 w 12192000"/>
              <a:gd name="connsiteY8" fmla="*/ 805177 h 2713243"/>
            </a:gdLst>
            <a:ahLst/>
            <a:cxnLst/>
            <a:rect l="l" t="t" r="r" b="b"/>
            <a:pathLst>
              <a:path w="12192000" h="2713243">
                <a:moveTo>
                  <a:pt x="0" y="0"/>
                </a:moveTo>
                <a:lnTo>
                  <a:pt x="11580866" y="0"/>
                </a:lnTo>
                <a:cubicBezTo>
                  <a:pt x="11918386" y="0"/>
                  <a:pt x="12192000" y="273614"/>
                  <a:pt x="12192000" y="611134"/>
                </a:cubicBezTo>
                <a:lnTo>
                  <a:pt x="12192000" y="1416311"/>
                </a:lnTo>
                <a:lnTo>
                  <a:pt x="12192000" y="1908066"/>
                </a:lnTo>
                <a:lnTo>
                  <a:pt x="12192000" y="2713243"/>
                </a:lnTo>
                <a:lnTo>
                  <a:pt x="0" y="2713243"/>
                </a:lnTo>
                <a:lnTo>
                  <a:pt x="0" y="1908066"/>
                </a:lnTo>
                <a:lnTo>
                  <a:pt x="0" y="805177"/>
                </a:lnTo>
                <a:close/>
              </a:path>
            </a:pathLst>
          </a:custGeom>
          <a:gradFill>
            <a:gsLst>
              <a:gs pos="0">
                <a:schemeClr val="accent1">
                  <a:lumMod val="60000"/>
                  <a:lumOff val="40000"/>
                </a:schemeClr>
              </a:gs>
              <a:gs pos="34000">
                <a:schemeClr val="accent1"/>
              </a:gs>
            </a:gsLst>
            <a:lin ang="18900000" scaled="0"/>
          </a:gradFill>
          <a:ln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3" name="标题 1">
            <a:extLst>
              <a:ext uri="{FF2B5EF4-FFF2-40B4-BE49-F238E27FC236}">
                <a16:creationId xmlns:a16="http://schemas.microsoft.com/office/drawing/2014/main" id="{D552A930-9D4E-83F3-7E38-200C1774FEBB}"/>
              </a:ext>
            </a:extLst>
          </p:cNvPr>
          <p:cNvSpPr txBox="1"/>
          <p:nvPr/>
        </p:nvSpPr>
        <p:spPr>
          <a:xfrm>
            <a:off x="7005151" y="2074911"/>
            <a:ext cx="391517" cy="354955"/>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a:extLst>
              <a:ext uri="{FF2B5EF4-FFF2-40B4-BE49-F238E27FC236}">
                <a16:creationId xmlns:a16="http://schemas.microsoft.com/office/drawing/2014/main" id="{EE1A0C18-6881-2C44-AF34-6CB4476DADAD}"/>
              </a:ext>
            </a:extLst>
          </p:cNvPr>
          <p:cNvSpPr txBox="1"/>
          <p:nvPr/>
        </p:nvSpPr>
        <p:spPr>
          <a:xfrm rot="19800000" flipH="1">
            <a:off x="-2651984" y="4767529"/>
            <a:ext cx="6954683" cy="7446644"/>
          </a:xfrm>
          <a:prstGeom prst="ellipse">
            <a:avLst/>
          </a:prstGeom>
          <a:gradFill>
            <a:gsLst>
              <a:gs pos="0">
                <a:schemeClr val="bg1">
                  <a:alpha val="45000"/>
                </a:schemeClr>
              </a:gs>
              <a:gs pos="39000">
                <a:schemeClr val="bg1">
                  <a:alpha val="0"/>
                </a:schemeClr>
              </a:gs>
            </a:gsLst>
            <a:lin ang="2700000" scaled="0"/>
          </a:gradFill>
          <a:ln w="19050" cap="sq">
            <a:gradFill>
              <a:gsLst>
                <a:gs pos="0">
                  <a:schemeClr val="bg1"/>
                </a:gs>
                <a:gs pos="98000">
                  <a:schemeClr val="bg1">
                    <a:alpha val="0"/>
                  </a:schemeClr>
                </a:gs>
              </a:gsLst>
              <a:lin ang="2700000" scaled="0"/>
            </a:gradFill>
            <a:miter/>
          </a:ln>
          <a:effectLst/>
        </p:spPr>
        <p:txBody>
          <a:bodyPr vert="horz" wrap="square" lIns="91440" tIns="45720" rIns="91440" bIns="45720" rtlCol="0" anchor="ctr"/>
          <a:lstStyle/>
          <a:p>
            <a:pPr algn="ctr">
              <a:lnSpc>
                <a:spcPct val="110000"/>
              </a:lnSpc>
            </a:pPr>
            <a:endParaRPr kumimoji="1" lang="zh-CN" altLang="en-US"/>
          </a:p>
        </p:txBody>
      </p:sp>
      <p:sp>
        <p:nvSpPr>
          <p:cNvPr id="15" name="标题 1">
            <a:extLst>
              <a:ext uri="{FF2B5EF4-FFF2-40B4-BE49-F238E27FC236}">
                <a16:creationId xmlns:a16="http://schemas.microsoft.com/office/drawing/2014/main" id="{985A6C07-22DC-C2C5-B836-245412E1264D}"/>
              </a:ext>
            </a:extLst>
          </p:cNvPr>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a:extLst>
              <a:ext uri="{FF2B5EF4-FFF2-40B4-BE49-F238E27FC236}">
                <a16:creationId xmlns:a16="http://schemas.microsoft.com/office/drawing/2014/main" id="{34B3FBAF-B1FB-5D26-2034-E5B2B0EFF6B9}"/>
              </a:ext>
            </a:extLst>
          </p:cNvPr>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a:extLst>
              <a:ext uri="{FF2B5EF4-FFF2-40B4-BE49-F238E27FC236}">
                <a16:creationId xmlns:a16="http://schemas.microsoft.com/office/drawing/2014/main" id="{5CDBDC5F-2653-3CE8-35C7-229770C9A3D5}"/>
              </a:ext>
            </a:extLst>
          </p:cNvPr>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a:extLst>
              <a:ext uri="{FF2B5EF4-FFF2-40B4-BE49-F238E27FC236}">
                <a16:creationId xmlns:a16="http://schemas.microsoft.com/office/drawing/2014/main" id="{9855C2F6-EB6D-90B8-6471-CF02FE2D0484}"/>
              </a:ext>
            </a:extLst>
          </p:cNvPr>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a:extLst>
              <a:ext uri="{FF2B5EF4-FFF2-40B4-BE49-F238E27FC236}">
                <a16:creationId xmlns:a16="http://schemas.microsoft.com/office/drawing/2014/main" id="{15738BC0-295B-8997-70D7-0629CD17ED25}"/>
              </a:ext>
            </a:extLst>
          </p:cNvPr>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a:extLst>
              <a:ext uri="{FF2B5EF4-FFF2-40B4-BE49-F238E27FC236}">
                <a16:creationId xmlns:a16="http://schemas.microsoft.com/office/drawing/2014/main" id="{4B4CC2B0-9687-7276-24E1-95448E978D7A}"/>
              </a:ext>
            </a:extLst>
          </p:cNvPr>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a:extLst>
              <a:ext uri="{FF2B5EF4-FFF2-40B4-BE49-F238E27FC236}">
                <a16:creationId xmlns:a16="http://schemas.microsoft.com/office/drawing/2014/main" id="{548D2BCE-326E-BA4C-7964-A58227EC207A}"/>
              </a:ext>
            </a:extLst>
          </p:cNvPr>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a:extLst>
              <a:ext uri="{FF2B5EF4-FFF2-40B4-BE49-F238E27FC236}">
                <a16:creationId xmlns:a16="http://schemas.microsoft.com/office/drawing/2014/main" id="{1B741103-89BC-C418-C102-44D6DA69C4A9}"/>
              </a:ext>
            </a:extLst>
          </p:cNvPr>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dirty="0">
                <a:ln w="12700">
                  <a:noFill/>
                </a:ln>
                <a:solidFill>
                  <a:srgbClr val="FFFFFF">
                    <a:alpha val="100000"/>
                  </a:srgbClr>
                </a:solidFill>
                <a:latin typeface="Source Han Sans CN Bold"/>
                <a:ea typeface="Source Han Sans CN Bold"/>
                <a:cs typeface="Source Han Sans CN Bold"/>
              </a:rPr>
              <a:t>Global Impact</a:t>
            </a:r>
            <a:endParaRPr kumimoji="1" lang="zh-CN" altLang="en-US" dirty="0"/>
          </a:p>
        </p:txBody>
      </p:sp>
      <p:pic>
        <p:nvPicPr>
          <p:cNvPr id="24" name="图片 23">
            <a:extLst>
              <a:ext uri="{FF2B5EF4-FFF2-40B4-BE49-F238E27FC236}">
                <a16:creationId xmlns:a16="http://schemas.microsoft.com/office/drawing/2014/main" id="{D254DCD0-2E41-72B1-083D-6BFDB70D1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60" y="1457904"/>
            <a:ext cx="6241516" cy="4144757"/>
          </a:xfrm>
          <a:prstGeom prst="rect">
            <a:avLst/>
          </a:prstGeom>
        </p:spPr>
      </p:pic>
      <p:sp>
        <p:nvSpPr>
          <p:cNvPr id="25" name="文本框 24">
            <a:extLst>
              <a:ext uri="{FF2B5EF4-FFF2-40B4-BE49-F238E27FC236}">
                <a16:creationId xmlns:a16="http://schemas.microsoft.com/office/drawing/2014/main" id="{7B28A903-0663-46DD-9A07-77FFEE216BA9}"/>
              </a:ext>
            </a:extLst>
          </p:cNvPr>
          <p:cNvSpPr txBox="1"/>
          <p:nvPr/>
        </p:nvSpPr>
        <p:spPr>
          <a:xfrm>
            <a:off x="7161799" y="2046672"/>
            <a:ext cx="3996756" cy="1754326"/>
          </a:xfrm>
          <a:prstGeom prst="rect">
            <a:avLst/>
          </a:prstGeom>
          <a:noFill/>
        </p:spPr>
        <p:txBody>
          <a:bodyPr wrap="square" rtlCol="0">
            <a:spAutoFit/>
          </a:bodyPr>
          <a:lstStyle/>
          <a:p>
            <a:r>
              <a:rPr lang="en-US" altLang="zh-CN" b="1" i="0" dirty="0">
                <a:solidFill>
                  <a:srgbClr val="202122"/>
                </a:solidFill>
                <a:effectLst/>
                <a:latin typeface="Arial" panose="020B0604020202020204" pitchFamily="34" charset="0"/>
              </a:rPr>
              <a:t>Panda Express</a:t>
            </a:r>
            <a:r>
              <a:rPr lang="en-US" altLang="zh-CN" b="0" i="0" dirty="0">
                <a:solidFill>
                  <a:srgbClr val="202122"/>
                </a:solidFill>
                <a:effectLst/>
                <a:latin typeface="Arial" panose="020B0604020202020204" pitchFamily="34" charset="0"/>
              </a:rPr>
              <a:t> is an American </a:t>
            </a:r>
            <a:r>
              <a:rPr lang="en-US" altLang="zh-CN" dirty="0">
                <a:latin typeface="Arial" panose="020B0604020202020204" pitchFamily="34" charset="0"/>
              </a:rPr>
              <a:t>fast food restaurant</a:t>
            </a:r>
            <a:r>
              <a:rPr lang="en-US" altLang="zh-CN" dirty="0">
                <a:solidFill>
                  <a:srgbClr val="202122"/>
                </a:solidFill>
                <a:latin typeface="Arial" panose="020B0604020202020204" pitchFamily="34" charset="0"/>
              </a:rPr>
              <a:t> </a:t>
            </a:r>
            <a:r>
              <a:rPr lang="en-US" altLang="zh-CN" b="0" i="0" dirty="0">
                <a:solidFill>
                  <a:srgbClr val="202122"/>
                </a:solidFill>
                <a:effectLst/>
                <a:latin typeface="Arial" panose="020B0604020202020204" pitchFamily="34" charset="0"/>
              </a:rPr>
              <a:t>chain that specializes in </a:t>
            </a:r>
            <a:r>
              <a:rPr lang="en-US" altLang="zh-CN" dirty="0">
                <a:latin typeface="Arial" panose="020B0604020202020204" pitchFamily="34" charset="0"/>
              </a:rPr>
              <a:t>American Chinese cuisine</a:t>
            </a:r>
            <a:r>
              <a:rPr lang="en-US" altLang="zh-CN" b="0" i="0" dirty="0">
                <a:solidFill>
                  <a:srgbClr val="202122"/>
                </a:solidFill>
                <a:effectLst/>
                <a:latin typeface="Arial" panose="020B0604020202020204" pitchFamily="34" charset="0"/>
              </a:rPr>
              <a:t>. With over 2,400 locations, it is the largest Asian-segment restaurant chain in the United States</a:t>
            </a:r>
            <a:r>
              <a:rPr lang="en-US" altLang="zh-CN" dirty="0">
                <a:solidFill>
                  <a:srgbClr val="202122"/>
                </a:solidFill>
                <a:latin typeface="Arial" panose="020B0604020202020204" pitchFamily="34" charset="0"/>
              </a:rPr>
              <a:t>.</a:t>
            </a:r>
            <a:r>
              <a:rPr lang="zh-CN" altLang="en-US" dirty="0">
                <a:solidFill>
                  <a:srgbClr val="202122"/>
                </a:solidFill>
                <a:latin typeface="Arial" panose="020B0604020202020204" pitchFamily="34" charset="0"/>
              </a:rPr>
              <a:t> </a:t>
            </a:r>
            <a:endParaRPr lang="zh-CN" altLang="en-US" dirty="0"/>
          </a:p>
        </p:txBody>
      </p:sp>
    </p:spTree>
    <p:extLst>
      <p:ext uri="{BB962C8B-B14F-4D97-AF65-F5344CB8AC3E}">
        <p14:creationId xmlns:p14="http://schemas.microsoft.com/office/powerpoint/2010/main" val="286663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dirty="0">
                <a:ln w="12700">
                  <a:solidFill>
                    <a:srgbClr val="000000">
                      <a:alpha val="100000"/>
                    </a:srgbClr>
                  </a:solidFill>
                </a:ln>
                <a:noFill/>
                <a:latin typeface="YouSheBiaoTiHei"/>
                <a:ea typeface="YouSheBiaoTiHei"/>
                <a:cs typeface="YouSheBiaoTiHei"/>
              </a:rPr>
              <a:t>2025</a:t>
            </a:r>
            <a:endParaRPr kumimoji="1" lang="zh-CN" altLang="en-US" dirty="0"/>
          </a:p>
        </p:txBody>
      </p:sp>
      <p:sp>
        <p:nvSpPr>
          <p:cNvPr id="16" name="标题 1"/>
          <p:cNvSpPr txBox="1"/>
          <p:nvPr/>
        </p:nvSpPr>
        <p:spPr>
          <a:xfrm>
            <a:off x="556228" y="4756038"/>
            <a:ext cx="3850640" cy="609600"/>
          </a:xfrm>
          <a:prstGeom prst="roundRect">
            <a:avLst>
              <a:gd name="adj" fmla="val 50000"/>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4411948" y="475663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8100000">
            <a:off x="4493670" y="486949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736045" y="4863485"/>
            <a:ext cx="1782659" cy="369332"/>
          </a:xfrm>
          <a:prstGeom prst="rect">
            <a:avLst/>
          </a:prstGeom>
          <a:noFill/>
          <a:ln cap="sq">
            <a:noFill/>
          </a:ln>
        </p:spPr>
        <p:txBody>
          <a:bodyPr vert="horz" wrap="square" lIns="0" tIns="0" rIns="0" bIns="0" rtlCol="0" anchor="ctr"/>
          <a:lstStyle/>
          <a:p>
            <a:r>
              <a:rPr lang="en-US" altLang="zh-CN" sz="2400" b="1" dirty="0">
                <a:solidFill>
                  <a:schemeClr val="accent3">
                    <a:lumMod val="60000"/>
                    <a:lumOff val="40000"/>
                  </a:schemeClr>
                </a:solidFill>
                <a:latin typeface="Times New Roman" panose="02020603050405020304" pitchFamily="18" charset="0"/>
                <a:cs typeface="Times New Roman" panose="02020603050405020304" pitchFamily="18" charset="0"/>
              </a:rPr>
              <a:t>Speaker: Zheng </a:t>
            </a:r>
            <a:r>
              <a:rPr lang="en-US" altLang="zh-CN" sz="2400" b="1" dirty="0" err="1">
                <a:solidFill>
                  <a:schemeClr val="accent3">
                    <a:lumMod val="60000"/>
                    <a:lumOff val="40000"/>
                  </a:schemeClr>
                </a:solidFill>
                <a:latin typeface="Times New Roman" panose="02020603050405020304" pitchFamily="18" charset="0"/>
                <a:cs typeface="Times New Roman" panose="02020603050405020304" pitchFamily="18" charset="0"/>
              </a:rPr>
              <a:t>Kaiwu</a:t>
            </a:r>
            <a:endParaRPr lang="zh-CN" altLang="en-US" sz="2400"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20" name="标题 1"/>
          <p:cNvSpPr txBox="1"/>
          <p:nvPr/>
        </p:nvSpPr>
        <p:spPr>
          <a:xfrm>
            <a:off x="2466348" y="4831080"/>
            <a:ext cx="2086361" cy="369332"/>
          </a:xfrm>
          <a:prstGeom prst="rect">
            <a:avLst/>
          </a:prstGeom>
          <a:noFill/>
          <a:ln cap="sq">
            <a:noFill/>
          </a:ln>
        </p:spPr>
        <p:txBody>
          <a:bodyPr vert="horz" wrap="square" lIns="0" tIns="0" rIns="0" bIns="0" rtlCol="0" anchor="ctr"/>
          <a:lstStyle/>
          <a:p>
            <a:r>
              <a:rPr lang="en-US" altLang="zh-CN" sz="2400" b="1" dirty="0">
                <a:solidFill>
                  <a:schemeClr val="bg1"/>
                </a:solidFill>
                <a:latin typeface="Times New Roman" panose="02020603050405020304" pitchFamily="18" charset="0"/>
                <a:cs typeface="Times New Roman" panose="02020603050405020304" pitchFamily="18" charset="0"/>
              </a:rPr>
              <a:t>TIME: 2025</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327628"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rot="18900000">
            <a:off x="384586"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5"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6"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7"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9"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0"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1"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3"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4"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5"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6"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7"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8"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9"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50"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51"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52" name="标题 1"/>
          <p:cNvSpPr txBox="1"/>
          <p:nvPr/>
        </p:nvSpPr>
        <p:spPr>
          <a:xfrm>
            <a:off x="556227" y="1706880"/>
            <a:ext cx="5158773" cy="2899844"/>
          </a:xfrm>
          <a:prstGeom prst="rect">
            <a:avLst/>
          </a:prstGeom>
          <a:noFill/>
          <a:ln>
            <a:noFill/>
          </a:ln>
        </p:spPr>
        <p:txBody>
          <a:bodyPr vert="horz" wrap="square" lIns="0" tIns="0" rIns="0" bIns="0" rtlCol="0" anchor="ctr"/>
          <a:lstStyle/>
          <a:p>
            <a:pPr algn="l">
              <a:lnSpc>
                <a:spcPct val="100000"/>
              </a:lnSpc>
            </a:pPr>
            <a:r>
              <a:rPr kumimoji="1" lang="en-US" altLang="zh-CN" sz="5200" dirty="0">
                <a:ln w="12700">
                  <a:noFill/>
                </a:ln>
                <a:solidFill>
                  <a:srgbClr val="000000">
                    <a:alpha val="100000"/>
                  </a:srgbClr>
                </a:solidFill>
                <a:latin typeface="YouSheBiaoTiHei"/>
                <a:ea typeface="YouSheBiaoTiHei"/>
              </a:rPr>
              <a:t>Thank </a:t>
            </a:r>
            <a:endParaRPr kumimoji="1" lang="zh-CN" altLang="en-US" dirty="0"/>
          </a:p>
        </p:txBody>
      </p:sp>
      <p:sp>
        <p:nvSpPr>
          <p:cNvPr id="53" name="标题 1"/>
          <p:cNvSpPr txBox="1"/>
          <p:nvPr/>
        </p:nvSpPr>
        <p:spPr>
          <a:xfrm flipH="1">
            <a:off x="281384" y="133735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4" name="标题 1"/>
          <p:cNvSpPr txBox="1"/>
          <p:nvPr/>
        </p:nvSpPr>
        <p:spPr>
          <a:xfrm flipH="1">
            <a:off x="5013197" y="4359479"/>
            <a:ext cx="431730" cy="4309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9" name="图片 58" descr="615a0920e5502105153c38c1098e8c9a">
            <a:extLst>
              <a:ext uri="{FF2B5EF4-FFF2-40B4-BE49-F238E27FC236}">
                <a16:creationId xmlns:a16="http://schemas.microsoft.com/office/drawing/2014/main" id="{7631F0C2-5805-0313-C92A-E4A59A61F0AF}"/>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sp>
        <p:nvSpPr>
          <p:cNvPr id="60" name="文本框 59">
            <a:extLst>
              <a:ext uri="{FF2B5EF4-FFF2-40B4-BE49-F238E27FC236}">
                <a16:creationId xmlns:a16="http://schemas.microsoft.com/office/drawing/2014/main" id="{0CF8E9FD-D485-DFCA-3321-0D8F10198E15}"/>
              </a:ext>
            </a:extLst>
          </p:cNvPr>
          <p:cNvSpPr txBox="1"/>
          <p:nvPr/>
        </p:nvSpPr>
        <p:spPr>
          <a:xfrm>
            <a:off x="2626360" y="2708913"/>
            <a:ext cx="2447974" cy="923330"/>
          </a:xfrm>
          <a:prstGeom prst="rect">
            <a:avLst/>
          </a:prstGeom>
          <a:noFill/>
        </p:spPr>
        <p:txBody>
          <a:bodyPr wrap="square" rtlCol="0">
            <a:spAutoFit/>
          </a:bodyPr>
          <a:lstStyle/>
          <a:p>
            <a:r>
              <a:rPr lang="en-US" altLang="zh-CN" sz="5400" b="1" dirty="0">
                <a:latin typeface="YouSheBiaoTiHei" panose="02010600030101010101" charset="-122"/>
                <a:ea typeface="YouSheBiaoTiHei" panose="02010600030101010101" charset="-122"/>
              </a:rPr>
              <a:t>Yyou</a:t>
            </a:r>
            <a:endParaRPr lang="zh-CN" altLang="en-US" sz="5400" b="1" dirty="0">
              <a:latin typeface="YouSheBiaoTiHei" panose="02010600030101010101" charset="-122"/>
              <a:ea typeface="YouSheBiaoTiHei" panose="02010600030101010101" charset="-122"/>
            </a:endParaRPr>
          </a:p>
        </p:txBody>
      </p:sp>
      <p:pic>
        <p:nvPicPr>
          <p:cNvPr id="61" name="图片 60">
            <a:extLst>
              <a:ext uri="{FF2B5EF4-FFF2-40B4-BE49-F238E27FC236}">
                <a16:creationId xmlns:a16="http://schemas.microsoft.com/office/drawing/2014/main" id="{AF5024AF-E59B-75E9-BA94-68EA3C98BF78}"/>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1101603" y="1235861"/>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dirty="0">
                <a:ln w="12700">
                  <a:solidFill>
                    <a:srgbClr val="000000">
                      <a:alpha val="100000"/>
                    </a:srgbClr>
                  </a:solidFill>
                </a:ln>
                <a:noFill/>
                <a:latin typeface="YouSheBiaoTiHei"/>
                <a:ea typeface="YouSheBiaoTiHei"/>
                <a:cs typeface="YouSheBiaoTiHei"/>
              </a:rPr>
              <a:t>2025</a:t>
            </a:r>
            <a:endParaRPr kumimoji="1" lang="zh-CN" altLang="en-US" dirty="0"/>
          </a:p>
        </p:txBody>
      </p:sp>
      <p:sp>
        <p:nvSpPr>
          <p:cNvPr id="16" name="标题 1"/>
          <p:cNvSpPr txBox="1"/>
          <p:nvPr/>
        </p:nvSpPr>
        <p:spPr>
          <a:xfrm>
            <a:off x="346557" y="265351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8100000">
            <a:off x="410311" y="276637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28"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0"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2"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4"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6"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8"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0"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2"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4"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5" name="标题 1"/>
          <p:cNvSpPr txBox="1"/>
          <p:nvPr/>
        </p:nvSpPr>
        <p:spPr>
          <a:xfrm>
            <a:off x="1093453" y="2621279"/>
            <a:ext cx="1287813" cy="685801"/>
          </a:xfrm>
          <a:prstGeom prst="rect">
            <a:avLst/>
          </a:prstGeom>
          <a:noFill/>
          <a:ln>
            <a:noFill/>
          </a:ln>
        </p:spPr>
        <p:txBody>
          <a:bodyPr vert="horz" wrap="square" lIns="0" tIns="0" rIns="0" bIns="0" rtlCol="0" anchor="b"/>
          <a:lstStyle/>
          <a:p>
            <a:pPr algn="l">
              <a:lnSpc>
                <a:spcPct val="110000"/>
              </a:lnSpc>
            </a:pPr>
            <a:r>
              <a:rPr kumimoji="1" lang="en-US" altLang="zh-CN" sz="3600">
                <a:ln w="12700">
                  <a:noFill/>
                </a:ln>
                <a:solidFill>
                  <a:srgbClr val="000000">
                    <a:alpha val="100000"/>
                  </a:srgbClr>
                </a:solidFill>
                <a:latin typeface="YouSheBiaoTiHei"/>
                <a:ea typeface="YouSheBiaoTiHei"/>
                <a:cs typeface="YouSheBiaoTiHei"/>
              </a:rPr>
              <a:t>Part</a:t>
            </a:r>
            <a:endParaRPr kumimoji="1" lang="zh-CN" altLang="en-US"/>
          </a:p>
        </p:txBody>
      </p:sp>
      <p:sp>
        <p:nvSpPr>
          <p:cNvPr id="46" name="标题 1"/>
          <p:cNvSpPr txBox="1"/>
          <p:nvPr/>
        </p:nvSpPr>
        <p:spPr>
          <a:xfrm>
            <a:off x="2293587" y="541020"/>
            <a:ext cx="3086133" cy="3192779"/>
          </a:xfrm>
          <a:prstGeom prst="rect">
            <a:avLst/>
          </a:prstGeom>
          <a:noFill/>
          <a:ln>
            <a:noFill/>
          </a:ln>
        </p:spPr>
        <p:txBody>
          <a:bodyPr vert="horz" wrap="square" lIns="0" tIns="0" rIns="0" bIns="0" rtlCol="0" anchor="b"/>
          <a:lstStyle/>
          <a:p>
            <a:pPr algn="l">
              <a:lnSpc>
                <a:spcPct val="130000"/>
              </a:lnSpc>
            </a:pPr>
            <a:r>
              <a:rPr kumimoji="1" lang="en-US" altLang="zh-CN" sz="13800" dirty="0">
                <a:ln w="12700">
                  <a:noFill/>
                </a:ln>
                <a:solidFill>
                  <a:srgbClr val="000000">
                    <a:alpha val="100000"/>
                  </a:srgbClr>
                </a:solidFill>
                <a:latin typeface="YouSheBiaoTiHei"/>
                <a:ea typeface="YouSheBiaoTiHei"/>
                <a:cs typeface="YouSheBiaoTiHei"/>
              </a:rPr>
              <a:t>01</a:t>
            </a:r>
            <a:endParaRPr kumimoji="1" lang="zh-CN" altLang="en-US" dirty="0"/>
          </a:p>
        </p:txBody>
      </p:sp>
      <p:sp>
        <p:nvSpPr>
          <p:cNvPr id="47" name="标题 1"/>
          <p:cNvSpPr txBox="1"/>
          <p:nvPr/>
        </p:nvSpPr>
        <p:spPr>
          <a:xfrm>
            <a:off x="556226" y="3414532"/>
            <a:ext cx="4686333" cy="1812788"/>
          </a:xfrm>
          <a:prstGeom prst="rect">
            <a:avLst/>
          </a:prstGeom>
          <a:noFill/>
          <a:ln>
            <a:noFill/>
          </a:ln>
        </p:spPr>
        <p:txBody>
          <a:bodyPr vert="horz" wrap="square" lIns="0" tIns="0" rIns="0" bIns="0" rtlCol="0" anchor="t"/>
          <a:lstStyle/>
          <a:p>
            <a:pPr algn="l">
              <a:lnSpc>
                <a:spcPct val="130000"/>
              </a:lnSpc>
            </a:pPr>
            <a:r>
              <a:rPr kumimoji="1" lang="en-US" altLang="zh-CN" sz="3115">
                <a:ln w="12700">
                  <a:noFill/>
                </a:ln>
                <a:solidFill>
                  <a:srgbClr val="000000">
                    <a:alpha val="100000"/>
                  </a:srgbClr>
                </a:solidFill>
                <a:latin typeface="YouSheBiaoTiHei"/>
                <a:ea typeface="YouSheBiaoTiHei"/>
                <a:cs typeface="YouSheBiaoTiHei"/>
              </a:rPr>
              <a:t>Chinese Culinary Philosophy</a:t>
            </a:r>
            <a:endParaRPr kumimoji="1" lang="zh-CN" altLang="en-US"/>
          </a:p>
        </p:txBody>
      </p:sp>
      <p:sp>
        <p:nvSpPr>
          <p:cNvPr id="48" name="标题 1"/>
          <p:cNvSpPr txBox="1"/>
          <p:nvPr/>
        </p:nvSpPr>
        <p:spPr>
          <a:xfrm>
            <a:off x="346557"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9" name="标题 1"/>
          <p:cNvSpPr txBox="1"/>
          <p:nvPr/>
        </p:nvSpPr>
        <p:spPr>
          <a:xfrm rot="18900000">
            <a:off x="410311"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2" name="图片 51" descr="615a0920e5502105153c38c1098e8c9a">
            <a:extLst>
              <a:ext uri="{FF2B5EF4-FFF2-40B4-BE49-F238E27FC236}">
                <a16:creationId xmlns:a16="http://schemas.microsoft.com/office/drawing/2014/main" id="{57B30E8B-920D-E1BD-F433-6253A977810C}"/>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3" name="图片 52">
            <a:extLst>
              <a:ext uri="{FF2B5EF4-FFF2-40B4-BE49-F238E27FC236}">
                <a16:creationId xmlns:a16="http://schemas.microsoft.com/office/drawing/2014/main" id="{D2C9D0A8-F0E9-2E59-2A78-94BE7F8A29F4}"/>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774000" y="1218601"/>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p:blipFill>
        <p:spPr>
          <a:xfrm>
            <a:off x="680603" y="1233721"/>
            <a:ext cx="4095953" cy="5038725"/>
          </a:xfrm>
          <a:custGeom>
            <a:avLst/>
            <a:gdLst/>
            <a:ahLst/>
            <a:cxnLst/>
            <a:rect l="l" t="t" r="r" b="b"/>
            <a:pathLst>
              <a:path w="4102100" h="5041900">
                <a:moveTo>
                  <a:pt x="0" y="0"/>
                </a:moveTo>
                <a:lnTo>
                  <a:pt x="4095953" y="0"/>
                </a:lnTo>
                <a:lnTo>
                  <a:pt x="4095953" y="5038725"/>
                </a:lnTo>
                <a:lnTo>
                  <a:pt x="0" y="5038725"/>
                </a:lnTo>
                <a:close/>
              </a:path>
            </a:pathLst>
          </a:custGeom>
          <a:noFill/>
          <a:ln>
            <a:noFill/>
          </a:ln>
        </p:spPr>
      </p:pic>
      <p:sp>
        <p:nvSpPr>
          <p:cNvPr id="4" name="标题 1"/>
          <p:cNvSpPr txBox="1"/>
          <p:nvPr/>
        </p:nvSpPr>
        <p:spPr>
          <a:xfrm>
            <a:off x="0" y="6769099"/>
            <a:ext cx="12192000" cy="88901"/>
          </a:xfrm>
          <a:prstGeom prst="rect">
            <a:avLst/>
          </a:prstGeom>
          <a:solidFill>
            <a:schemeClr val="accent1"/>
          </a:solidFill>
          <a:ln w="12700" cap="sq">
            <a:noFill/>
            <a:miter/>
          </a:ln>
          <a:effectLst>
            <a:outerShdw blurRad="317500" algn="ctr" rotWithShape="0">
              <a:schemeClr val="accent1">
                <a:alpha val="2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5" name="标题 1"/>
          <p:cNvSpPr txBox="1"/>
          <p:nvPr/>
        </p:nvSpPr>
        <p:spPr>
          <a:xfrm>
            <a:off x="4190034" y="1877015"/>
            <a:ext cx="7306641" cy="3898778"/>
          </a:xfrm>
          <a:prstGeom prst="roundRect">
            <a:avLst>
              <a:gd name="adj" fmla="val 0"/>
            </a:avLst>
          </a:prstGeom>
          <a:solidFill>
            <a:schemeClr val="bg1"/>
          </a:solidFill>
          <a:ln w="3175" cap="sq">
            <a:gradFill>
              <a:gsLst>
                <a:gs pos="0">
                  <a:schemeClr val="accent1">
                    <a:alpha val="0"/>
                  </a:schemeClr>
                </a:gs>
                <a:gs pos="100000">
                  <a:schemeClr val="accent1">
                    <a:alpha val="45000"/>
                  </a:schemeClr>
                </a:gs>
              </a:gsLst>
              <a:lin ang="13500000" scaled="0"/>
            </a:gradFill>
            <a:miter/>
          </a:ln>
          <a:effectLst>
            <a:outerShdw blurRad="152400" dist="38100" dir="2700000" algn="tl" rotWithShape="0">
              <a:schemeClr val="accent1">
                <a:lumMod val="50000"/>
                <a:alpha val="19000"/>
              </a:schemeClr>
            </a:outerShdw>
          </a:effectLst>
        </p:spPr>
        <p:txBody>
          <a:bodyPr vert="horz" wrap="square" lIns="91440" tIns="45720" rIns="91440" bIns="45720" rtlCol="0" anchor="ctr"/>
          <a:lstStyle/>
          <a:p>
            <a:pPr algn="ctr">
              <a:lnSpc>
                <a:spcPct val="100000"/>
              </a:lnSpc>
            </a:pPr>
            <a:endParaRPr kumimoji="1" lang="zh-CN" altLang="en-US"/>
          </a:p>
        </p:txBody>
      </p:sp>
      <p:sp>
        <p:nvSpPr>
          <p:cNvPr id="6" name="标题 1"/>
          <p:cNvSpPr txBox="1"/>
          <p:nvPr/>
        </p:nvSpPr>
        <p:spPr>
          <a:xfrm>
            <a:off x="4196918" y="5748305"/>
            <a:ext cx="7309485" cy="36000"/>
          </a:xfrm>
          <a:prstGeom prst="rect">
            <a:avLst/>
          </a:prstGeom>
          <a:gradFill>
            <a:gsLst>
              <a:gs pos="0">
                <a:schemeClr val="accent1"/>
              </a:gs>
              <a:gs pos="100000">
                <a:schemeClr val="accent1">
                  <a:lumMod val="75000"/>
                </a:schemeClr>
              </a:gs>
            </a:gsLst>
            <a:lin ang="2700000" scaled="0"/>
          </a:gradFill>
          <a:ln w="12700" cap="flat">
            <a:noFill/>
            <a:miter/>
          </a:ln>
          <a:effectLst>
            <a:outerShdw blurRad="203200" dist="38100" dir="2700000" algn="tl" rotWithShape="0">
              <a:schemeClr val="accent1">
                <a:lumMod val="50000"/>
                <a:alpha val="4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7" name="标题 1"/>
          <p:cNvSpPr txBox="1"/>
          <p:nvPr/>
        </p:nvSpPr>
        <p:spPr>
          <a:xfrm>
            <a:off x="4617168" y="2065243"/>
            <a:ext cx="6616163" cy="3522322"/>
          </a:xfrm>
          <a:prstGeom prst="rect">
            <a:avLst/>
          </a:prstGeom>
          <a:noFill/>
          <a:ln>
            <a:noFill/>
          </a:ln>
        </p:spPr>
        <p:txBody>
          <a:bodyPr vert="horz" wrap="square" lIns="0" tIns="0" rIns="0" bIns="0" rtlCol="0" anchor="ctr"/>
          <a:lstStyle/>
          <a:p>
            <a:pPr algn="l">
              <a:lnSpc>
                <a:spcPct val="150000"/>
              </a:lnSpc>
            </a:pPr>
            <a:endParaRPr kumimoji="1" lang="zh-CN" altLang="en-US"/>
          </a:p>
        </p:txBody>
      </p:sp>
      <p:sp>
        <p:nvSpPr>
          <p:cNvPr id="8"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Chinese Culinary Philosophy</a:t>
            </a:r>
            <a:endParaRPr kumimoji="1" lang="zh-CN" altLang="en-US"/>
          </a:p>
        </p:txBody>
      </p:sp>
      <p:sp>
        <p:nvSpPr>
          <p:cNvPr id="16" name="文本框 15">
            <a:extLst>
              <a:ext uri="{FF2B5EF4-FFF2-40B4-BE49-F238E27FC236}">
                <a16:creationId xmlns:a16="http://schemas.microsoft.com/office/drawing/2014/main" id="{4A1F4C7D-F874-5DC3-958F-C206A87B2618}"/>
              </a:ext>
            </a:extLst>
          </p:cNvPr>
          <p:cNvSpPr txBox="1"/>
          <p:nvPr/>
        </p:nvSpPr>
        <p:spPr>
          <a:xfrm>
            <a:off x="4204756" y="1961115"/>
            <a:ext cx="7306641" cy="830997"/>
          </a:xfrm>
          <a:prstGeom prst="rect">
            <a:avLst/>
          </a:prstGeom>
          <a:noFill/>
        </p:spPr>
        <p:txBody>
          <a:bodyPr wrap="square" rtlCol="0">
            <a:spAutoFit/>
          </a:bodyPr>
          <a:lstStyle/>
          <a:p>
            <a:r>
              <a:rPr lang="en-US" altLang="zh-CN" sz="2400" b="1" dirty="0">
                <a:latin typeface="隶书" panose="02010509060101010101" pitchFamily="49" charset="-122"/>
                <a:ea typeface="隶书" panose="02010509060101010101" pitchFamily="49" charset="-122"/>
              </a:rPr>
              <a:t>1</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Five Elements Theory</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Balance of flavors (Sweet/Sour/Bitter/Spicy/Salty)</a:t>
            </a:r>
            <a:endParaRPr lang="zh-CN" altLang="en-US" sz="2400" b="1" dirty="0">
              <a:latin typeface="隶书" panose="02010509060101010101" pitchFamily="49" charset="-122"/>
              <a:ea typeface="隶书" panose="02010509060101010101" pitchFamily="49" charset="-122"/>
            </a:endParaRPr>
          </a:p>
        </p:txBody>
      </p:sp>
      <p:sp>
        <p:nvSpPr>
          <p:cNvPr id="20" name="文本框 19">
            <a:extLst>
              <a:ext uri="{FF2B5EF4-FFF2-40B4-BE49-F238E27FC236}">
                <a16:creationId xmlns:a16="http://schemas.microsoft.com/office/drawing/2014/main" id="{9C1B6A76-FA36-75D1-BD38-837D18300109}"/>
              </a:ext>
            </a:extLst>
          </p:cNvPr>
          <p:cNvSpPr txBox="1"/>
          <p:nvPr/>
        </p:nvSpPr>
        <p:spPr>
          <a:xfrm>
            <a:off x="4209751" y="3080079"/>
            <a:ext cx="7316369" cy="830997"/>
          </a:xfrm>
          <a:prstGeom prst="rect">
            <a:avLst/>
          </a:prstGeom>
          <a:noFill/>
        </p:spPr>
        <p:txBody>
          <a:bodyPr wrap="square" rtlCol="0">
            <a:spAutoFit/>
          </a:bodyPr>
          <a:lstStyle/>
          <a:p>
            <a:r>
              <a:rPr lang="en-US" altLang="zh-CN" sz="2400" b="1" dirty="0">
                <a:latin typeface="隶书" panose="02010509060101010101" pitchFamily="49" charset="-122"/>
                <a:ea typeface="隶书" panose="02010509060101010101" pitchFamily="49" charset="-122"/>
              </a:rPr>
              <a:t>2</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Seasonal Eating</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"Eat with the seasons" principle</a:t>
            </a:r>
            <a:endParaRPr lang="zh-CN" altLang="en-US" sz="2400" b="1" dirty="0">
              <a:latin typeface="隶书" panose="02010509060101010101" pitchFamily="49" charset="-122"/>
              <a:ea typeface="隶书" panose="02010509060101010101" pitchFamily="49" charset="-122"/>
            </a:endParaRPr>
          </a:p>
        </p:txBody>
      </p:sp>
      <p:sp>
        <p:nvSpPr>
          <p:cNvPr id="21" name="文本框 20">
            <a:extLst>
              <a:ext uri="{FF2B5EF4-FFF2-40B4-BE49-F238E27FC236}">
                <a16:creationId xmlns:a16="http://schemas.microsoft.com/office/drawing/2014/main" id="{02C74CE4-422D-4D3E-834F-50D8C5298525}"/>
              </a:ext>
            </a:extLst>
          </p:cNvPr>
          <p:cNvSpPr txBox="1"/>
          <p:nvPr/>
        </p:nvSpPr>
        <p:spPr>
          <a:xfrm>
            <a:off x="4131144" y="4208980"/>
            <a:ext cx="7306641" cy="830997"/>
          </a:xfrm>
          <a:prstGeom prst="rect">
            <a:avLst/>
          </a:prstGeom>
          <a:noFill/>
        </p:spPr>
        <p:txBody>
          <a:bodyPr wrap="square" rtlCol="0">
            <a:spAutoFit/>
          </a:bodyPr>
          <a:lstStyle/>
          <a:p>
            <a:r>
              <a:rPr lang="en-US" altLang="zh-CN" sz="2400" b="1" dirty="0">
                <a:latin typeface="隶书" panose="02010509060101010101" pitchFamily="49" charset="-122"/>
                <a:ea typeface="隶书" panose="02010509060101010101" pitchFamily="49" charset="-122"/>
              </a:rPr>
              <a:t>3</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Food as Medicine</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Herbal ingredients integration</a:t>
            </a:r>
            <a:endParaRPr lang="zh-CN" altLang="en-US" sz="2400" b="1" dirty="0">
              <a:latin typeface="隶书" panose="02010509060101010101" pitchFamily="49" charset="-122"/>
              <a:ea typeface="隶书" panose="020105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dirty="0">
                <a:ln w="12700">
                  <a:solidFill>
                    <a:srgbClr val="000000">
                      <a:alpha val="100000"/>
                    </a:srgbClr>
                  </a:solidFill>
                </a:ln>
                <a:noFill/>
                <a:latin typeface="YouSheBiaoTiHei"/>
                <a:ea typeface="YouSheBiaoTiHei"/>
                <a:cs typeface="YouSheBiaoTiHei"/>
              </a:rPr>
              <a:t>2025</a:t>
            </a:r>
            <a:endParaRPr kumimoji="1" lang="zh-CN" altLang="en-US" dirty="0"/>
          </a:p>
        </p:txBody>
      </p:sp>
      <p:sp>
        <p:nvSpPr>
          <p:cNvPr id="16" name="标题 1"/>
          <p:cNvSpPr txBox="1"/>
          <p:nvPr/>
        </p:nvSpPr>
        <p:spPr>
          <a:xfrm>
            <a:off x="346557" y="265351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8100000">
            <a:off x="410311" y="276637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20848841">
            <a:off x="4130017" y="1513215"/>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28"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0"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2"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4"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6"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8"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0"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2"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4"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5" name="标题 1"/>
          <p:cNvSpPr txBox="1"/>
          <p:nvPr/>
        </p:nvSpPr>
        <p:spPr>
          <a:xfrm>
            <a:off x="1093453" y="2621279"/>
            <a:ext cx="1287813" cy="685801"/>
          </a:xfrm>
          <a:prstGeom prst="rect">
            <a:avLst/>
          </a:prstGeom>
          <a:noFill/>
          <a:ln>
            <a:noFill/>
          </a:ln>
        </p:spPr>
        <p:txBody>
          <a:bodyPr vert="horz" wrap="square" lIns="0" tIns="0" rIns="0" bIns="0" rtlCol="0" anchor="b"/>
          <a:lstStyle/>
          <a:p>
            <a:pPr algn="l">
              <a:lnSpc>
                <a:spcPct val="110000"/>
              </a:lnSpc>
            </a:pPr>
            <a:r>
              <a:rPr kumimoji="1" lang="en-US" altLang="zh-CN" sz="3600">
                <a:ln w="12700">
                  <a:noFill/>
                </a:ln>
                <a:solidFill>
                  <a:srgbClr val="000000">
                    <a:alpha val="100000"/>
                  </a:srgbClr>
                </a:solidFill>
                <a:latin typeface="YouSheBiaoTiHei"/>
                <a:ea typeface="YouSheBiaoTiHei"/>
                <a:cs typeface="YouSheBiaoTiHei"/>
              </a:rPr>
              <a:t>Part</a:t>
            </a:r>
            <a:endParaRPr kumimoji="1" lang="zh-CN" altLang="en-US"/>
          </a:p>
        </p:txBody>
      </p:sp>
      <p:sp>
        <p:nvSpPr>
          <p:cNvPr id="46" name="标题 1"/>
          <p:cNvSpPr txBox="1"/>
          <p:nvPr/>
        </p:nvSpPr>
        <p:spPr>
          <a:xfrm>
            <a:off x="2293587" y="541020"/>
            <a:ext cx="3086133" cy="3192779"/>
          </a:xfrm>
          <a:prstGeom prst="rect">
            <a:avLst/>
          </a:prstGeom>
          <a:noFill/>
          <a:ln>
            <a:noFill/>
          </a:ln>
        </p:spPr>
        <p:txBody>
          <a:bodyPr vert="horz" wrap="square" lIns="0" tIns="0" rIns="0" bIns="0" rtlCol="0" anchor="b"/>
          <a:lstStyle/>
          <a:p>
            <a:pPr algn="l">
              <a:lnSpc>
                <a:spcPct val="130000"/>
              </a:lnSpc>
            </a:pPr>
            <a:r>
              <a:rPr kumimoji="1" lang="en-US" altLang="zh-CN" sz="13800" dirty="0">
                <a:ln w="12700">
                  <a:noFill/>
                </a:ln>
                <a:solidFill>
                  <a:srgbClr val="000000">
                    <a:alpha val="100000"/>
                  </a:srgbClr>
                </a:solidFill>
                <a:latin typeface="YouSheBiaoTiHei"/>
                <a:ea typeface="YouSheBiaoTiHei"/>
                <a:cs typeface="YouSheBiaoTiHei"/>
              </a:rPr>
              <a:t>02</a:t>
            </a:r>
            <a:endParaRPr kumimoji="1" lang="zh-CN" altLang="en-US" dirty="0"/>
          </a:p>
        </p:txBody>
      </p:sp>
      <p:sp>
        <p:nvSpPr>
          <p:cNvPr id="47" name="标题 1"/>
          <p:cNvSpPr txBox="1"/>
          <p:nvPr/>
        </p:nvSpPr>
        <p:spPr>
          <a:xfrm>
            <a:off x="556226" y="3414532"/>
            <a:ext cx="4686333" cy="1812788"/>
          </a:xfrm>
          <a:prstGeom prst="rect">
            <a:avLst/>
          </a:prstGeom>
          <a:noFill/>
          <a:ln>
            <a:noFill/>
          </a:ln>
        </p:spPr>
        <p:txBody>
          <a:bodyPr vert="horz" wrap="square" lIns="0" tIns="0" rIns="0" bIns="0" rtlCol="0" anchor="t"/>
          <a:lstStyle/>
          <a:p>
            <a:pPr algn="l">
              <a:lnSpc>
                <a:spcPct val="130000"/>
              </a:lnSpc>
            </a:pPr>
            <a:r>
              <a:rPr kumimoji="1" lang="en-US" altLang="zh-CN" sz="4400">
                <a:ln w="12700">
                  <a:noFill/>
                </a:ln>
                <a:solidFill>
                  <a:srgbClr val="000000">
                    <a:alpha val="100000"/>
                  </a:srgbClr>
                </a:solidFill>
                <a:latin typeface="YouSheBiaoTiHei"/>
                <a:ea typeface="YouSheBiaoTiHei"/>
                <a:cs typeface="YouSheBiaoTiHei"/>
              </a:rPr>
              <a:t>Formation of 8 Traditions</a:t>
            </a:r>
            <a:endParaRPr kumimoji="1" lang="zh-CN" altLang="en-US"/>
          </a:p>
        </p:txBody>
      </p:sp>
      <p:sp>
        <p:nvSpPr>
          <p:cNvPr id="48" name="标题 1"/>
          <p:cNvSpPr txBox="1"/>
          <p:nvPr/>
        </p:nvSpPr>
        <p:spPr>
          <a:xfrm>
            <a:off x="346557"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9" name="标题 1"/>
          <p:cNvSpPr txBox="1"/>
          <p:nvPr/>
        </p:nvSpPr>
        <p:spPr>
          <a:xfrm rot="18900000">
            <a:off x="410311"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2" name="图片 51" descr="615a0920e5502105153c38c1098e8c9a">
            <a:extLst>
              <a:ext uri="{FF2B5EF4-FFF2-40B4-BE49-F238E27FC236}">
                <a16:creationId xmlns:a16="http://schemas.microsoft.com/office/drawing/2014/main" id="{87B15305-958C-FC54-09C5-6355D918BFCE}"/>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3" name="图片 52">
            <a:extLst>
              <a:ext uri="{FF2B5EF4-FFF2-40B4-BE49-F238E27FC236}">
                <a16:creationId xmlns:a16="http://schemas.microsoft.com/office/drawing/2014/main" id="{C92350FB-D0D8-3F3B-2E06-5A12D114DFD3}"/>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860573" y="1155709"/>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16200000">
            <a:off x="3590864" y="3224908"/>
            <a:ext cx="4309320" cy="895866"/>
          </a:xfrm>
          <a:prstGeom prst="rect">
            <a:avLst/>
          </a:prstGeom>
          <a:solidFill>
            <a:schemeClr val="accent1"/>
          </a:solidFill>
          <a:ln w="12700" cap="sq">
            <a:noFill/>
            <a:miter/>
          </a:ln>
          <a:effectLst>
            <a:outerShdw blurRad="508000" dist="254000" dir="5400000" algn="t" rotWithShape="0">
              <a:srgbClr val="000000">
                <a:alpha val="30000"/>
              </a:srgbClr>
            </a:outerShdw>
          </a:effectLst>
        </p:spPr>
        <p:txBody>
          <a:bodyPr vert="horz" wrap="square" lIns="288000" tIns="45720" rIns="91440" bIns="288000" rtlCol="0" anchor="b"/>
          <a:lstStyle/>
          <a:p>
            <a:pPr algn="l">
              <a:lnSpc>
                <a:spcPct val="110000"/>
              </a:lnSpc>
            </a:pPr>
            <a:endParaRPr kumimoji="1" lang="zh-CN" altLang="en-US"/>
          </a:p>
        </p:txBody>
      </p:sp>
      <p:sp>
        <p:nvSpPr>
          <p:cNvPr id="5" name="标题 1"/>
          <p:cNvSpPr txBox="1"/>
          <p:nvPr/>
        </p:nvSpPr>
        <p:spPr>
          <a:xfrm>
            <a:off x="5546728" y="3467967"/>
            <a:ext cx="394049" cy="409747"/>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rgbClr val="FFFFFF">
              <a:alpha val="100000"/>
            </a:srgbClr>
          </a:solidFill>
          <a:ln w="12700" cap="sq">
            <a:noFill/>
            <a:miter/>
          </a:ln>
        </p:spPr>
        <p:txBody>
          <a:bodyPr vert="horz" wrap="square" lIns="38100" tIns="38100" rIns="38100" bIns="38100" rtlCol="0" anchor="ctr"/>
          <a:lstStyle/>
          <a:p>
            <a:pPr algn="l">
              <a:lnSpc>
                <a:spcPct val="110000"/>
              </a:lnSpc>
            </a:pPr>
            <a:endParaRPr kumimoji="1" lang="zh-CN" altLang="en-US"/>
          </a:p>
        </p:txBody>
      </p:sp>
      <p:sp>
        <p:nvSpPr>
          <p:cNvPr id="7" name="标题 1"/>
          <p:cNvSpPr txBox="1"/>
          <p:nvPr/>
        </p:nvSpPr>
        <p:spPr>
          <a:xfrm>
            <a:off x="6477682" y="892480"/>
            <a:ext cx="4946650" cy="3037298"/>
          </a:xfrm>
          <a:prstGeom prst="rect">
            <a:avLst/>
          </a:prstGeom>
          <a:noFill/>
          <a:ln>
            <a:noFill/>
          </a:ln>
        </p:spPr>
        <p:txBody>
          <a:bodyPr vert="horz" wrap="square" lIns="0" tIns="0" rIns="0" bIns="0" rtlCol="0" anchor="t"/>
          <a:lstStyle/>
          <a:p>
            <a:pPr algn="l">
              <a:lnSpc>
                <a:spcPct val="150000"/>
              </a:lnSpc>
            </a:pPr>
            <a:r>
              <a:rPr kumimoji="1" lang="en-US" altLang="zh-CN" sz="2800" b="1" dirty="0">
                <a:solidFill>
                  <a:schemeClr val="accent1"/>
                </a:solidFill>
                <a:latin typeface="隶书" panose="02010509060101010101" pitchFamily="49" charset="-122"/>
                <a:ea typeface="隶书" panose="02010509060101010101" pitchFamily="49" charset="-122"/>
              </a:rPr>
              <a:t>Key Influences</a:t>
            </a:r>
          </a:p>
          <a:p>
            <a:pPr algn="l">
              <a:lnSpc>
                <a:spcPct val="150000"/>
              </a:lnSpc>
            </a:pPr>
            <a:r>
              <a:rPr kumimoji="1" lang="en-US" altLang="zh-CN" sz="2800" b="1" dirty="0">
                <a:latin typeface="隶书" panose="02010509060101010101" pitchFamily="49" charset="-122"/>
                <a:ea typeface="隶书" panose="02010509060101010101" pitchFamily="49" charset="-122"/>
              </a:rPr>
              <a:t>1</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Geographical diversity (Mountains/Coasts/Rivers)</a:t>
            </a:r>
          </a:p>
          <a:p>
            <a:pPr algn="l">
              <a:lnSpc>
                <a:spcPct val="150000"/>
              </a:lnSpc>
            </a:pPr>
            <a:r>
              <a:rPr kumimoji="1" lang="en-US" altLang="zh-CN" sz="2800" b="1" dirty="0">
                <a:latin typeface="隶书" panose="02010509060101010101" pitchFamily="49" charset="-122"/>
                <a:ea typeface="隶书" panose="02010509060101010101" pitchFamily="49" charset="-122"/>
              </a:rPr>
              <a:t>2</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 Historical trade routes (Silk Road/Tea Horse Road)</a:t>
            </a:r>
          </a:p>
          <a:p>
            <a:pPr algn="l">
              <a:lnSpc>
                <a:spcPct val="150000"/>
              </a:lnSpc>
            </a:pPr>
            <a:r>
              <a:rPr kumimoji="1" lang="en-US" altLang="zh-CN" sz="2800" b="1" dirty="0">
                <a:latin typeface="隶书" panose="02010509060101010101" pitchFamily="49" charset="-122"/>
                <a:ea typeface="隶书" panose="02010509060101010101" pitchFamily="49" charset="-122"/>
              </a:rPr>
              <a:t>3</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Imperial court influences</a:t>
            </a:r>
          </a:p>
          <a:p>
            <a:pPr algn="l">
              <a:lnSpc>
                <a:spcPct val="150000"/>
              </a:lnSpc>
            </a:pPr>
            <a:r>
              <a:rPr kumimoji="1" lang="en-US" altLang="zh-CN" sz="2800" b="1" dirty="0">
                <a:latin typeface="隶书" panose="02010509060101010101" pitchFamily="49" charset="-122"/>
                <a:ea typeface="隶书" panose="02010509060101010101" pitchFamily="49" charset="-122"/>
              </a:rPr>
              <a:t>4</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Climate impact</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e.g.</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 </a:t>
            </a:r>
          </a:p>
          <a:p>
            <a:pPr algn="l">
              <a:lnSpc>
                <a:spcPct val="150000"/>
              </a:lnSpc>
            </a:pPr>
            <a:r>
              <a:rPr kumimoji="1" lang="en-US" altLang="zh-CN" sz="1600" b="1" dirty="0">
                <a:latin typeface="隶书" panose="02010509060101010101" pitchFamily="49" charset="-122"/>
                <a:ea typeface="隶书" panose="02010509060101010101" pitchFamily="49" charset="-122"/>
              </a:rPr>
              <a:t>Humid Sichuan → Chili-heavy dishes</a:t>
            </a:r>
          </a:p>
          <a:p>
            <a:pPr algn="l">
              <a:lnSpc>
                <a:spcPct val="150000"/>
              </a:lnSpc>
            </a:pPr>
            <a:r>
              <a:rPr kumimoji="1" lang="en-US" altLang="zh-CN" sz="1600" b="1" dirty="0">
                <a:latin typeface="隶书" panose="02010509060101010101" pitchFamily="49" charset="-122"/>
                <a:ea typeface="隶书" panose="02010509060101010101" pitchFamily="49" charset="-122"/>
              </a:rPr>
              <a:t>Coastal Fujian → Seafood mastery</a:t>
            </a:r>
            <a:r>
              <a:rPr kumimoji="1" lang="zh-CN" altLang="en-US" sz="1600" b="1" dirty="0">
                <a:latin typeface="隶书" panose="02010509060101010101" pitchFamily="49" charset="-122"/>
                <a:ea typeface="隶书" panose="02010509060101010101" pitchFamily="49" charset="-122"/>
              </a:rPr>
              <a:t>）</a:t>
            </a:r>
          </a:p>
        </p:txBody>
      </p:sp>
      <p:sp>
        <p:nvSpPr>
          <p:cNvPr id="8"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Formation of 8 Traditions</a:t>
            </a:r>
            <a:endParaRPr kumimoji="1" lang="zh-CN" altLang="en-US"/>
          </a:p>
        </p:txBody>
      </p:sp>
      <p:pic>
        <p:nvPicPr>
          <p:cNvPr id="18" name="图片 17">
            <a:extLst>
              <a:ext uri="{FF2B5EF4-FFF2-40B4-BE49-F238E27FC236}">
                <a16:creationId xmlns:a16="http://schemas.microsoft.com/office/drawing/2014/main" id="{39DD391F-A06A-8978-B4C9-8C9B80654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1719"/>
            <a:ext cx="5294048" cy="32704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p:blipFill>
        <p:spPr>
          <a:xfrm>
            <a:off x="6546600" y="1589587"/>
            <a:ext cx="4140000" cy="1980000"/>
          </a:xfrm>
          <a:custGeom>
            <a:avLst/>
            <a:gdLst/>
            <a:ahLst/>
            <a:cxnLst/>
            <a:rect l="l" t="t" r="r" b="b"/>
            <a:pathLst>
              <a:path w="4140000" h="1980000">
                <a:moveTo>
                  <a:pt x="0" y="0"/>
                </a:moveTo>
                <a:lnTo>
                  <a:pt x="4140000" y="0"/>
                </a:lnTo>
                <a:lnTo>
                  <a:pt x="4140000" y="1980000"/>
                </a:lnTo>
                <a:lnTo>
                  <a:pt x="0" y="1980000"/>
                </a:lnTo>
                <a:lnTo>
                  <a:pt x="0" y="0"/>
                </a:lnTo>
                <a:close/>
              </a:path>
            </a:pathLst>
          </a:custGeom>
          <a:noFill/>
          <a:ln>
            <a:noFill/>
          </a:ln>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p:blipFill>
        <p:spPr>
          <a:xfrm>
            <a:off x="7378900" y="3694812"/>
            <a:ext cx="4140000" cy="1980000"/>
          </a:xfrm>
          <a:custGeom>
            <a:avLst/>
            <a:gdLst/>
            <a:ahLst/>
            <a:cxnLst/>
            <a:rect l="l" t="t" r="r" b="b"/>
            <a:pathLst>
              <a:path w="4140000" h="1980000">
                <a:moveTo>
                  <a:pt x="0" y="0"/>
                </a:moveTo>
                <a:lnTo>
                  <a:pt x="4140000" y="0"/>
                </a:lnTo>
                <a:lnTo>
                  <a:pt x="4140000" y="1980000"/>
                </a:lnTo>
                <a:lnTo>
                  <a:pt x="0" y="1980000"/>
                </a:lnTo>
                <a:lnTo>
                  <a:pt x="0" y="0"/>
                </a:lnTo>
                <a:close/>
              </a:path>
            </a:pathLst>
          </a:custGeom>
          <a:noFill/>
          <a:ln>
            <a:noFill/>
          </a:ln>
        </p:spPr>
      </p:pic>
      <p:sp>
        <p:nvSpPr>
          <p:cNvPr id="5" name="标题 1"/>
          <p:cNvSpPr txBox="1"/>
          <p:nvPr/>
        </p:nvSpPr>
        <p:spPr>
          <a:xfrm>
            <a:off x="804401" y="1588891"/>
            <a:ext cx="5058000" cy="432000"/>
          </a:xfrm>
          <a:prstGeom prst="rect">
            <a:avLst/>
          </a:prstGeom>
          <a:solidFill>
            <a:schemeClr val="bg1">
              <a:lumMod val="95000"/>
            </a:schemeClr>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6" name="标题 1"/>
          <p:cNvSpPr txBox="1"/>
          <p:nvPr/>
        </p:nvSpPr>
        <p:spPr>
          <a:xfrm>
            <a:off x="660401" y="1588891"/>
            <a:ext cx="144000" cy="432000"/>
          </a:xfrm>
          <a:prstGeom prst="rect">
            <a:avLst/>
          </a:prstGeom>
          <a:solidFill>
            <a:schemeClr val="accent1"/>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7" name="标题 1"/>
          <p:cNvSpPr txBox="1"/>
          <p:nvPr/>
        </p:nvSpPr>
        <p:spPr>
          <a:xfrm>
            <a:off x="948400" y="1642891"/>
            <a:ext cx="4768587" cy="324000"/>
          </a:xfrm>
          <a:prstGeom prst="rect">
            <a:avLst/>
          </a:prstGeom>
          <a:noFill/>
          <a:ln>
            <a:noFill/>
          </a:ln>
        </p:spPr>
        <p:txBody>
          <a:bodyPr vert="horz" wrap="square" lIns="0" tIns="0" rIns="0" bIns="0" rtlCol="0" anchor="ctr"/>
          <a:lstStyle/>
          <a:p>
            <a:pPr algn="l">
              <a:lnSpc>
                <a:spcPct val="110000"/>
              </a:lnSpc>
            </a:pPr>
            <a:r>
              <a:rPr kumimoji="1" lang="en-US" altLang="zh-CN" sz="1600">
                <a:ln w="12700">
                  <a:noFill/>
                </a:ln>
                <a:solidFill>
                  <a:srgbClr val="262626">
                    <a:alpha val="100000"/>
                  </a:srgbClr>
                </a:solidFill>
                <a:latin typeface="Source Han Sans CN Bold"/>
                <a:ea typeface="Source Han Sans CN Bold"/>
                <a:cs typeface="Source Han Sans CN Bold"/>
              </a:rPr>
              <a:t>Humid Sichuan</a:t>
            </a:r>
            <a:endParaRPr kumimoji="1" lang="zh-CN" altLang="en-US"/>
          </a:p>
        </p:txBody>
      </p:sp>
      <p:sp>
        <p:nvSpPr>
          <p:cNvPr id="8" name="标题 1"/>
          <p:cNvSpPr txBox="1"/>
          <p:nvPr/>
        </p:nvSpPr>
        <p:spPr>
          <a:xfrm>
            <a:off x="894401" y="2112988"/>
            <a:ext cx="4968000" cy="144000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595959">
                    <a:alpha val="100000"/>
                  </a:srgbClr>
                </a:solidFill>
                <a:latin typeface="Source Han Sans"/>
                <a:ea typeface="Source Han Sans"/>
                <a:cs typeface="Source Han Sans"/>
              </a:rPr>
              <a:t>Sichuan's humid climate leads to a preference for chili peppers to remove dampness. Hot pot has become a must- have dish in winter.
Dishes like Mapo Tofu and Spicy Shredded Beef are popular for their rich spicy flavors.</a:t>
            </a:r>
            <a:endParaRPr kumimoji="1" lang="zh-CN" altLang="en-US"/>
          </a:p>
        </p:txBody>
      </p:sp>
      <p:sp>
        <p:nvSpPr>
          <p:cNvPr id="9" name="标题 1"/>
          <p:cNvSpPr txBox="1"/>
          <p:nvPr/>
        </p:nvSpPr>
        <p:spPr>
          <a:xfrm>
            <a:off x="804401" y="3721364"/>
            <a:ext cx="5058000" cy="432000"/>
          </a:xfrm>
          <a:prstGeom prst="rect">
            <a:avLst/>
          </a:prstGeom>
          <a:solidFill>
            <a:schemeClr val="bg1">
              <a:lumMod val="95000"/>
            </a:schemeClr>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10" name="标题 1"/>
          <p:cNvSpPr txBox="1"/>
          <p:nvPr/>
        </p:nvSpPr>
        <p:spPr>
          <a:xfrm>
            <a:off x="660401" y="3721364"/>
            <a:ext cx="144000" cy="432000"/>
          </a:xfrm>
          <a:prstGeom prst="rect">
            <a:avLst/>
          </a:prstGeom>
          <a:solidFill>
            <a:schemeClr val="accent2"/>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11" name="标题 1"/>
          <p:cNvSpPr txBox="1"/>
          <p:nvPr/>
        </p:nvSpPr>
        <p:spPr>
          <a:xfrm>
            <a:off x="948400" y="3775365"/>
            <a:ext cx="4768587" cy="324000"/>
          </a:xfrm>
          <a:prstGeom prst="rect">
            <a:avLst/>
          </a:prstGeom>
          <a:noFill/>
          <a:ln>
            <a:noFill/>
          </a:ln>
        </p:spPr>
        <p:txBody>
          <a:bodyPr vert="horz" wrap="square" lIns="0" tIns="0" rIns="0" bIns="0" rtlCol="0" anchor="ctr"/>
          <a:lstStyle/>
          <a:p>
            <a:pPr algn="l">
              <a:lnSpc>
                <a:spcPct val="110000"/>
              </a:lnSpc>
            </a:pPr>
            <a:r>
              <a:rPr kumimoji="1" lang="en-US" altLang="zh-CN" sz="1600">
                <a:ln w="12700">
                  <a:noFill/>
                </a:ln>
                <a:solidFill>
                  <a:srgbClr val="262626">
                    <a:alpha val="100000"/>
                  </a:srgbClr>
                </a:solidFill>
                <a:latin typeface="Source Han Sans CN Bold"/>
                <a:ea typeface="Source Han Sans CN Bold"/>
                <a:cs typeface="Source Han Sans CN Bold"/>
              </a:rPr>
              <a:t>Coastal Fujian</a:t>
            </a:r>
            <a:endParaRPr kumimoji="1" lang="zh-CN" altLang="en-US"/>
          </a:p>
        </p:txBody>
      </p:sp>
      <p:sp>
        <p:nvSpPr>
          <p:cNvPr id="12" name="标题 1"/>
          <p:cNvSpPr txBox="1"/>
          <p:nvPr/>
        </p:nvSpPr>
        <p:spPr>
          <a:xfrm>
            <a:off x="894401" y="4235509"/>
            <a:ext cx="4968000" cy="144000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595959">
                    <a:alpha val="100000"/>
                  </a:srgbClr>
                </a:solidFill>
                <a:latin typeface="Source Han Sans"/>
                <a:ea typeface="Source Han Sans"/>
                <a:cs typeface="Source Han Sans"/>
              </a:rPr>
              <a:t>Fujian's coastal location provides abundant seafood. Steaming and poaching are used to preserve the original flavor of seafood.
The famous Buddha Jumps Over the Wall is a nutritious dish that combines various delicacies.</a:t>
            </a:r>
            <a:endParaRPr kumimoji="1" lang="zh-CN" altLang="en-US"/>
          </a:p>
        </p:txBody>
      </p:sp>
      <p:sp>
        <p:nvSpPr>
          <p:cNvPr id="13" name="标题 1"/>
          <p:cNvSpPr txBox="1"/>
          <p:nvPr/>
        </p:nvSpPr>
        <p:spPr>
          <a:xfrm>
            <a:off x="10798900" y="2849587"/>
            <a:ext cx="720000" cy="720000"/>
          </a:xfrm>
          <a:prstGeom prst="rect">
            <a:avLst/>
          </a:prstGeom>
          <a:solidFill>
            <a:schemeClr val="accent1"/>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14" name="标题 1"/>
          <p:cNvSpPr txBox="1"/>
          <p:nvPr/>
        </p:nvSpPr>
        <p:spPr>
          <a:xfrm>
            <a:off x="6546600" y="4954812"/>
            <a:ext cx="720000" cy="720000"/>
          </a:xfrm>
          <a:prstGeom prst="rect">
            <a:avLst/>
          </a:prstGeom>
          <a:solidFill>
            <a:schemeClr val="accent1">
              <a:lumMod val="20000"/>
              <a:lumOff val="80000"/>
            </a:schemeClr>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15"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Climate Impact</a:t>
            </a: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dirty="0">
                <a:ln w="12700">
                  <a:solidFill>
                    <a:srgbClr val="000000">
                      <a:alpha val="100000"/>
                    </a:srgbClr>
                  </a:solidFill>
                </a:ln>
                <a:noFill/>
                <a:latin typeface="YouSheBiaoTiHei"/>
                <a:ea typeface="YouSheBiaoTiHei"/>
                <a:cs typeface="YouSheBiaoTiHei"/>
              </a:rPr>
              <a:t>2025</a:t>
            </a:r>
            <a:endParaRPr kumimoji="1" lang="zh-CN" altLang="en-US" dirty="0"/>
          </a:p>
        </p:txBody>
      </p:sp>
      <p:sp>
        <p:nvSpPr>
          <p:cNvPr id="16" name="标题 1"/>
          <p:cNvSpPr txBox="1"/>
          <p:nvPr/>
        </p:nvSpPr>
        <p:spPr>
          <a:xfrm>
            <a:off x="346557" y="265351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8100000">
            <a:off x="410311" y="276637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28"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0"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2"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4"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6"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8"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0"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2"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4"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5" name="标题 1"/>
          <p:cNvSpPr txBox="1"/>
          <p:nvPr/>
        </p:nvSpPr>
        <p:spPr>
          <a:xfrm>
            <a:off x="1093453" y="2621279"/>
            <a:ext cx="1287813" cy="685801"/>
          </a:xfrm>
          <a:prstGeom prst="rect">
            <a:avLst/>
          </a:prstGeom>
          <a:noFill/>
          <a:ln>
            <a:noFill/>
          </a:ln>
        </p:spPr>
        <p:txBody>
          <a:bodyPr vert="horz" wrap="square" lIns="0" tIns="0" rIns="0" bIns="0" rtlCol="0" anchor="b"/>
          <a:lstStyle/>
          <a:p>
            <a:pPr algn="l">
              <a:lnSpc>
                <a:spcPct val="110000"/>
              </a:lnSpc>
            </a:pPr>
            <a:r>
              <a:rPr kumimoji="1" lang="en-US" altLang="zh-CN" sz="3600">
                <a:ln w="12700">
                  <a:noFill/>
                </a:ln>
                <a:solidFill>
                  <a:srgbClr val="000000">
                    <a:alpha val="100000"/>
                  </a:srgbClr>
                </a:solidFill>
                <a:latin typeface="YouSheBiaoTiHei"/>
                <a:ea typeface="YouSheBiaoTiHei"/>
                <a:cs typeface="YouSheBiaoTiHei"/>
              </a:rPr>
              <a:t>Part</a:t>
            </a:r>
            <a:endParaRPr kumimoji="1" lang="zh-CN" altLang="en-US"/>
          </a:p>
        </p:txBody>
      </p:sp>
      <p:sp>
        <p:nvSpPr>
          <p:cNvPr id="46" name="标题 1"/>
          <p:cNvSpPr txBox="1"/>
          <p:nvPr/>
        </p:nvSpPr>
        <p:spPr>
          <a:xfrm>
            <a:off x="2293587" y="541020"/>
            <a:ext cx="3086133" cy="3192779"/>
          </a:xfrm>
          <a:prstGeom prst="rect">
            <a:avLst/>
          </a:prstGeom>
          <a:noFill/>
          <a:ln>
            <a:noFill/>
          </a:ln>
        </p:spPr>
        <p:txBody>
          <a:bodyPr vert="horz" wrap="square" lIns="0" tIns="0" rIns="0" bIns="0" rtlCol="0" anchor="b"/>
          <a:lstStyle/>
          <a:p>
            <a:pPr algn="l">
              <a:lnSpc>
                <a:spcPct val="130000"/>
              </a:lnSpc>
            </a:pPr>
            <a:r>
              <a:rPr kumimoji="1" lang="en-US" altLang="zh-CN" sz="13800" dirty="0">
                <a:ln w="12700">
                  <a:noFill/>
                </a:ln>
                <a:solidFill>
                  <a:srgbClr val="000000">
                    <a:alpha val="100000"/>
                  </a:srgbClr>
                </a:solidFill>
                <a:latin typeface="YouSheBiaoTiHei"/>
                <a:ea typeface="YouSheBiaoTiHei"/>
                <a:cs typeface="YouSheBiaoTiHei"/>
              </a:rPr>
              <a:t>03</a:t>
            </a:r>
            <a:endParaRPr kumimoji="1" lang="zh-CN" altLang="en-US" dirty="0"/>
          </a:p>
        </p:txBody>
      </p:sp>
      <p:sp>
        <p:nvSpPr>
          <p:cNvPr id="47" name="标题 1"/>
          <p:cNvSpPr txBox="1"/>
          <p:nvPr/>
        </p:nvSpPr>
        <p:spPr>
          <a:xfrm>
            <a:off x="556226" y="3414532"/>
            <a:ext cx="4686333" cy="1812788"/>
          </a:xfrm>
          <a:prstGeom prst="rect">
            <a:avLst/>
          </a:prstGeom>
          <a:noFill/>
          <a:ln>
            <a:noFill/>
          </a:ln>
        </p:spPr>
        <p:txBody>
          <a:bodyPr vert="horz" wrap="square" lIns="0" tIns="0" rIns="0" bIns="0" rtlCol="0" anchor="t"/>
          <a:lstStyle/>
          <a:p>
            <a:pPr algn="l">
              <a:lnSpc>
                <a:spcPct val="130000"/>
              </a:lnSpc>
            </a:pPr>
            <a:r>
              <a:rPr kumimoji="1" lang="en-US" altLang="zh-CN" sz="3115" dirty="0">
                <a:ln w="12700">
                  <a:noFill/>
                </a:ln>
                <a:solidFill>
                  <a:srgbClr val="000000">
                    <a:alpha val="100000"/>
                  </a:srgbClr>
                </a:solidFill>
                <a:latin typeface="YouSheBiaoTiHei"/>
                <a:ea typeface="YouSheBiaoTiHei"/>
                <a:cs typeface="YouSheBiaoTiHei"/>
              </a:rPr>
              <a:t>Culinary Regions Breakdown</a:t>
            </a:r>
            <a:endParaRPr kumimoji="1" lang="zh-CN" altLang="en-US" dirty="0"/>
          </a:p>
        </p:txBody>
      </p:sp>
      <p:sp>
        <p:nvSpPr>
          <p:cNvPr id="48" name="标题 1"/>
          <p:cNvSpPr txBox="1"/>
          <p:nvPr/>
        </p:nvSpPr>
        <p:spPr>
          <a:xfrm>
            <a:off x="346557"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9" name="标题 1"/>
          <p:cNvSpPr txBox="1"/>
          <p:nvPr/>
        </p:nvSpPr>
        <p:spPr>
          <a:xfrm rot="18900000">
            <a:off x="410311"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2" name="图片 51" descr="615a0920e5502105153c38c1098e8c9a">
            <a:extLst>
              <a:ext uri="{FF2B5EF4-FFF2-40B4-BE49-F238E27FC236}">
                <a16:creationId xmlns:a16="http://schemas.microsoft.com/office/drawing/2014/main" id="{DD283584-8FC4-6545-0C33-943BB2F2679F}"/>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3" name="图片 52">
            <a:extLst>
              <a:ext uri="{FF2B5EF4-FFF2-40B4-BE49-F238E27FC236}">
                <a16:creationId xmlns:a16="http://schemas.microsoft.com/office/drawing/2014/main" id="{1BEDA413-0E08-ACD3-088F-A41561B5A754}"/>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764515" y="1255359"/>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D2DABB7-5D05-9766-E36A-9244DBDA7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153" y="170611"/>
            <a:ext cx="9252319" cy="6516778"/>
          </a:xfrm>
          <a:prstGeom prst="rect">
            <a:avLst/>
          </a:prstGeom>
          <a:ln>
            <a:noFill/>
          </a:ln>
          <a:effectLst>
            <a:outerShdw blurRad="292100" dist="139700" dir="2700000" algn="tl" rotWithShape="0">
              <a:srgbClr val="333333">
                <a:alpha val="65000"/>
              </a:srgbClr>
            </a:outerShdw>
          </a:effectLst>
        </p:spPr>
      </p:pic>
      <p:sp>
        <p:nvSpPr>
          <p:cNvPr id="6" name="矩形 5">
            <a:extLst>
              <a:ext uri="{FF2B5EF4-FFF2-40B4-BE49-F238E27FC236}">
                <a16:creationId xmlns:a16="http://schemas.microsoft.com/office/drawing/2014/main" id="{F638BFBA-135C-6810-6F76-D52C1CD59E6F}"/>
              </a:ext>
            </a:extLst>
          </p:cNvPr>
          <p:cNvSpPr/>
          <p:nvPr/>
        </p:nvSpPr>
        <p:spPr>
          <a:xfrm>
            <a:off x="5328322" y="4533488"/>
            <a:ext cx="1165704" cy="523220"/>
          </a:xfrm>
          <a:prstGeom prst="rect">
            <a:avLst/>
          </a:prstGeom>
          <a:noFill/>
        </p:spPr>
        <p:txBody>
          <a:bodyPr wrap="none" lIns="91440" tIns="45720" rIns="91440" bIns="45720">
            <a:spAutoFit/>
          </a:bodyPr>
          <a:lstStyle/>
          <a:p>
            <a:pPr algn="ctr"/>
            <a:r>
              <a:rPr lang="en-US" altLang="zh-CN" sz="2800" b="1" cap="none" spc="0" dirty="0">
                <a:ln w="6600">
                  <a:solidFill>
                    <a:schemeClr val="accent2"/>
                  </a:solidFill>
                  <a:prstDash val="solid"/>
                </a:ln>
                <a:solidFill>
                  <a:srgbClr val="FFFFFF"/>
                </a:solidFill>
                <a:effectLst>
                  <a:outerShdw dist="38100" dir="2700000" algn="tl" rotWithShape="0">
                    <a:schemeClr val="accent2"/>
                  </a:outerShdw>
                </a:effectLst>
                <a:latin typeface="Tempus Sans ITC" panose="04020404030D07020202" pitchFamily="82" charset="0"/>
                <a:cs typeface="Times New Roman" panose="02020603050405020304" pitchFamily="18" charset="0"/>
              </a:rPr>
              <a:t>Chuan</a:t>
            </a:r>
            <a:endParaRPr lang="zh-CN" altLang="en-US" sz="2800" b="1" cap="none" spc="0" dirty="0">
              <a:ln w="6600">
                <a:solidFill>
                  <a:schemeClr val="accent2"/>
                </a:solidFill>
                <a:prstDash val="solid"/>
              </a:ln>
              <a:solidFill>
                <a:srgbClr val="FFFFFF"/>
              </a:solidFill>
              <a:effectLst>
                <a:outerShdw dist="38100" dir="2700000" algn="tl" rotWithShape="0">
                  <a:schemeClr val="accent2"/>
                </a:outerShdw>
              </a:effectLst>
              <a:latin typeface="Tempus Sans ITC" panose="04020404030D07020202" pitchFamily="82" charset="0"/>
              <a:cs typeface="Times New Roman" panose="02020603050405020304" pitchFamily="18" charset="0"/>
            </a:endParaRPr>
          </a:p>
        </p:txBody>
      </p:sp>
      <p:sp>
        <p:nvSpPr>
          <p:cNvPr id="7" name="矩形 6">
            <a:extLst>
              <a:ext uri="{FF2B5EF4-FFF2-40B4-BE49-F238E27FC236}">
                <a16:creationId xmlns:a16="http://schemas.microsoft.com/office/drawing/2014/main" id="{AE4C2F47-57B4-8AD2-8C0B-C92481E06BFF}"/>
              </a:ext>
            </a:extLst>
          </p:cNvPr>
          <p:cNvSpPr/>
          <p:nvPr/>
        </p:nvSpPr>
        <p:spPr>
          <a:xfrm>
            <a:off x="6562825" y="4933598"/>
            <a:ext cx="1148071"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Xiang</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矩形 7">
            <a:extLst>
              <a:ext uri="{FF2B5EF4-FFF2-40B4-BE49-F238E27FC236}">
                <a16:creationId xmlns:a16="http://schemas.microsoft.com/office/drawing/2014/main" id="{414DB717-CD0C-DC59-AB78-B0BE05DB9A21}"/>
              </a:ext>
            </a:extLst>
          </p:cNvPr>
          <p:cNvSpPr/>
          <p:nvPr/>
        </p:nvSpPr>
        <p:spPr>
          <a:xfrm>
            <a:off x="7084015" y="5554893"/>
            <a:ext cx="811441"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Yue</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矩形 8">
            <a:extLst>
              <a:ext uri="{FF2B5EF4-FFF2-40B4-BE49-F238E27FC236}">
                <a16:creationId xmlns:a16="http://schemas.microsoft.com/office/drawing/2014/main" id="{F56654C9-CD58-B57B-0533-56CB54637008}"/>
              </a:ext>
            </a:extLst>
          </p:cNvPr>
          <p:cNvSpPr/>
          <p:nvPr/>
        </p:nvSpPr>
        <p:spPr>
          <a:xfrm>
            <a:off x="7668469" y="5151913"/>
            <a:ext cx="840294"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chemeClr val="accent2">
                    <a:lumMod val="40000"/>
                    <a:lumOff val="60000"/>
                  </a:schemeClr>
                </a:solidFill>
                <a:effectLst>
                  <a:glow rad="38100">
                    <a:schemeClr val="accent1">
                      <a:alpha val="40000"/>
                    </a:schemeClr>
                  </a:glow>
                </a:effectLst>
              </a:rPr>
              <a:t>Min</a:t>
            </a:r>
            <a:endParaRPr lang="zh-CN" altLang="en-US" sz="2800" b="1" cap="none" spc="50" dirty="0">
              <a:ln w="9525" cmpd="sng">
                <a:solidFill>
                  <a:schemeClr val="accent1"/>
                </a:solidFill>
                <a:prstDash val="solid"/>
              </a:ln>
              <a:solidFill>
                <a:schemeClr val="accent2">
                  <a:lumMod val="40000"/>
                  <a:lumOff val="60000"/>
                </a:schemeClr>
              </a:solidFill>
              <a:effectLst>
                <a:glow rad="38100">
                  <a:schemeClr val="accent1">
                    <a:alpha val="40000"/>
                  </a:schemeClr>
                </a:glow>
              </a:effectLst>
            </a:endParaRPr>
          </a:p>
        </p:txBody>
      </p:sp>
      <p:sp>
        <p:nvSpPr>
          <p:cNvPr id="10" name="矩形 9">
            <a:extLst>
              <a:ext uri="{FF2B5EF4-FFF2-40B4-BE49-F238E27FC236}">
                <a16:creationId xmlns:a16="http://schemas.microsoft.com/office/drawing/2014/main" id="{1CA9CF48-FC5C-C9A7-6175-7C3228D07BB3}"/>
              </a:ext>
            </a:extLst>
          </p:cNvPr>
          <p:cNvSpPr/>
          <p:nvPr/>
        </p:nvSpPr>
        <p:spPr>
          <a:xfrm>
            <a:off x="8014389" y="4671988"/>
            <a:ext cx="813043"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chemeClr val="accent4"/>
                </a:solidFill>
                <a:effectLst>
                  <a:glow rad="38100">
                    <a:schemeClr val="accent1">
                      <a:alpha val="40000"/>
                    </a:schemeClr>
                  </a:glow>
                </a:effectLst>
              </a:rPr>
              <a:t>Zhe</a:t>
            </a:r>
            <a:endParaRPr lang="zh-CN" altLang="en-US" sz="2800" b="1" cap="none" spc="50" dirty="0">
              <a:ln w="9525" cmpd="sng">
                <a:solidFill>
                  <a:schemeClr val="accent1"/>
                </a:solidFill>
                <a:prstDash val="solid"/>
              </a:ln>
              <a:solidFill>
                <a:schemeClr val="accent4"/>
              </a:solidFill>
              <a:effectLst>
                <a:glow rad="38100">
                  <a:schemeClr val="accent1">
                    <a:alpha val="40000"/>
                  </a:schemeClr>
                </a:glow>
              </a:effectLst>
            </a:endParaRPr>
          </a:p>
        </p:txBody>
      </p:sp>
      <p:sp>
        <p:nvSpPr>
          <p:cNvPr id="11" name="矩形 10">
            <a:extLst>
              <a:ext uri="{FF2B5EF4-FFF2-40B4-BE49-F238E27FC236}">
                <a16:creationId xmlns:a16="http://schemas.microsoft.com/office/drawing/2014/main" id="{459F1129-05DF-7F23-4A47-3D5095A06083}"/>
              </a:ext>
            </a:extLst>
          </p:cNvPr>
          <p:cNvSpPr/>
          <p:nvPr/>
        </p:nvSpPr>
        <p:spPr>
          <a:xfrm>
            <a:off x="7478108" y="4269008"/>
            <a:ext cx="772968" cy="523220"/>
          </a:xfrm>
          <a:prstGeom prst="rect">
            <a:avLst/>
          </a:prstGeom>
          <a:noFill/>
        </p:spPr>
        <p:txBody>
          <a:bodyPr wrap="square" lIns="91440" tIns="45720" rIns="91440" bIns="45720">
            <a:spAutoFit/>
          </a:bodyPr>
          <a:lstStyle/>
          <a:p>
            <a:pPr algn="ctr"/>
            <a:r>
              <a:rPr lang="en-US" altLang="zh-CN"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Hui</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矩形 11">
            <a:extLst>
              <a:ext uri="{FF2B5EF4-FFF2-40B4-BE49-F238E27FC236}">
                <a16:creationId xmlns:a16="http://schemas.microsoft.com/office/drawing/2014/main" id="{C11E1172-3B14-2E7A-D02E-FF5EC5EF3253}"/>
              </a:ext>
            </a:extLst>
          </p:cNvPr>
          <p:cNvSpPr/>
          <p:nvPr/>
        </p:nvSpPr>
        <p:spPr>
          <a:xfrm>
            <a:off x="8010182" y="4050693"/>
            <a:ext cx="603049"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chemeClr val="tx2">
                    <a:lumMod val="40000"/>
                    <a:lumOff val="60000"/>
                  </a:schemeClr>
                </a:solidFill>
                <a:effectLst>
                  <a:glow rad="38100">
                    <a:schemeClr val="accent1">
                      <a:alpha val="40000"/>
                    </a:schemeClr>
                  </a:glow>
                </a:effectLst>
              </a:rPr>
              <a:t>Su</a:t>
            </a:r>
            <a:endParaRPr lang="zh-CN" altLang="en-US" sz="2800" b="1" cap="none" spc="50" dirty="0">
              <a:ln w="9525" cmpd="sng">
                <a:solidFill>
                  <a:schemeClr val="accent1"/>
                </a:solidFill>
                <a:prstDash val="solid"/>
              </a:ln>
              <a:solidFill>
                <a:schemeClr val="tx2">
                  <a:lumMod val="40000"/>
                  <a:lumOff val="60000"/>
                </a:schemeClr>
              </a:solidFill>
              <a:effectLst>
                <a:glow rad="38100">
                  <a:schemeClr val="accent1">
                    <a:alpha val="40000"/>
                  </a:schemeClr>
                </a:glow>
              </a:effectLst>
            </a:endParaRPr>
          </a:p>
        </p:txBody>
      </p:sp>
      <p:sp>
        <p:nvSpPr>
          <p:cNvPr id="13" name="矩形 12">
            <a:extLst>
              <a:ext uri="{FF2B5EF4-FFF2-40B4-BE49-F238E27FC236}">
                <a16:creationId xmlns:a16="http://schemas.microsoft.com/office/drawing/2014/main" id="{682749C8-DE9D-0240-E8AA-12D6AEEFF022}"/>
              </a:ext>
            </a:extLst>
          </p:cNvPr>
          <p:cNvSpPr/>
          <p:nvPr/>
        </p:nvSpPr>
        <p:spPr>
          <a:xfrm>
            <a:off x="7785854" y="3398122"/>
            <a:ext cx="582211"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chemeClr val="accent4">
                    <a:lumMod val="60000"/>
                    <a:lumOff val="40000"/>
                  </a:schemeClr>
                </a:solidFill>
                <a:effectLst>
                  <a:glow rad="38100">
                    <a:schemeClr val="accent1">
                      <a:alpha val="40000"/>
                    </a:schemeClr>
                  </a:glow>
                </a:effectLst>
              </a:rPr>
              <a:t>Lu</a:t>
            </a:r>
            <a:endParaRPr lang="zh-CN" altLang="en-US" sz="2800" b="1" cap="none" spc="50" dirty="0">
              <a:ln w="9525" cmpd="sng">
                <a:solidFill>
                  <a:schemeClr val="accent1"/>
                </a:solidFill>
                <a:prstDash val="solid"/>
              </a:ln>
              <a:solidFill>
                <a:schemeClr val="accent4">
                  <a:lumMod val="60000"/>
                  <a:lumOff val="40000"/>
                </a:schemeClr>
              </a:solidFill>
              <a:effectLst>
                <a:glow rad="38100">
                  <a:schemeClr val="accent1">
                    <a:alpha val="40000"/>
                  </a:schemeClr>
                </a:glow>
              </a:effectLst>
            </a:endParaRPr>
          </a:p>
        </p:txBody>
      </p:sp>
      <p:sp>
        <p:nvSpPr>
          <p:cNvPr id="24" name="标题 1">
            <a:extLst>
              <a:ext uri="{FF2B5EF4-FFF2-40B4-BE49-F238E27FC236}">
                <a16:creationId xmlns:a16="http://schemas.microsoft.com/office/drawing/2014/main" id="{8C101D81-1EE0-DB94-6EC6-460E8E63C2DE}"/>
              </a:ext>
            </a:extLst>
          </p:cNvPr>
          <p:cNvSpPr txBox="1"/>
          <p:nvPr/>
        </p:nvSpPr>
        <p:spPr>
          <a:xfrm rot="5400000">
            <a:off x="-2127489" y="2126463"/>
            <a:ext cx="4873558" cy="620632"/>
          </a:xfrm>
          <a:prstGeom prst="rect">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zh-CN" sz="2800" b="1" i="0" u="none" strike="noStrike" kern="1200" cap="none" spc="0" normalizeH="0" baseline="0" noProof="0" dirty="0">
                <a:ln>
                  <a:noFill/>
                </a:ln>
                <a:solidFill>
                  <a:schemeClr val="accent4"/>
                </a:solidFill>
                <a:effectLst/>
                <a:uLnTx/>
                <a:uFillTx/>
                <a:latin typeface="隶书" panose="02010509060101010101" pitchFamily="49" charset="-122"/>
                <a:ea typeface="隶书" panose="02010509060101010101" pitchFamily="49" charset="-122"/>
              </a:rPr>
              <a:t>Culinary Regions Breakdown </a:t>
            </a:r>
            <a:endParaRPr kumimoji="1" lang="zh-CN" altLang="en-US" sz="2800" b="1" i="0" u="none" strike="noStrike" kern="1200" cap="none" spc="0" normalizeH="0" baseline="0" noProof="0" dirty="0">
              <a:ln>
                <a:noFill/>
              </a:ln>
              <a:solidFill>
                <a:schemeClr val="accent4"/>
              </a:solidFill>
              <a:effectLst/>
              <a:uLnTx/>
              <a:uFillTx/>
              <a:latin typeface="隶书" panose="02010509060101010101" pitchFamily="49" charset="-122"/>
              <a:ea typeface="隶书" panose="02010509060101010101" pitchFamily="49" charset="-122"/>
            </a:endParaRPr>
          </a:p>
        </p:txBody>
      </p:sp>
      <p:sp>
        <p:nvSpPr>
          <p:cNvPr id="25" name="标题 1">
            <a:extLst>
              <a:ext uri="{FF2B5EF4-FFF2-40B4-BE49-F238E27FC236}">
                <a16:creationId xmlns:a16="http://schemas.microsoft.com/office/drawing/2014/main" id="{E1CD954C-EC49-7E17-1335-AF6B1C9E87AB}"/>
              </a:ext>
            </a:extLst>
          </p:cNvPr>
          <p:cNvSpPr txBox="1"/>
          <p:nvPr/>
        </p:nvSpPr>
        <p:spPr>
          <a:xfrm rot="5400000">
            <a:off x="204468" y="4661361"/>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26" name="标题 1">
            <a:extLst>
              <a:ext uri="{FF2B5EF4-FFF2-40B4-BE49-F238E27FC236}">
                <a16:creationId xmlns:a16="http://schemas.microsoft.com/office/drawing/2014/main" id="{A31D5F9C-FB17-72B8-F838-C35F136DAA55}"/>
              </a:ext>
            </a:extLst>
          </p:cNvPr>
          <p:cNvSpPr txBox="1"/>
          <p:nvPr/>
        </p:nvSpPr>
        <p:spPr>
          <a:xfrm rot="5400000">
            <a:off x="101982" y="4974127"/>
            <a:ext cx="209875" cy="413840"/>
          </a:xfrm>
          <a:prstGeom prst="rect">
            <a:avLst/>
          </a:prstGeom>
          <a:solidFill>
            <a:schemeClr val="accent1">
              <a:alpha val="8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27" name="标题 1">
            <a:extLst>
              <a:ext uri="{FF2B5EF4-FFF2-40B4-BE49-F238E27FC236}">
                <a16:creationId xmlns:a16="http://schemas.microsoft.com/office/drawing/2014/main" id="{E5579288-4726-7315-1943-A5596F5D2E77}"/>
              </a:ext>
            </a:extLst>
          </p:cNvPr>
          <p:cNvSpPr txBox="1"/>
          <p:nvPr/>
        </p:nvSpPr>
        <p:spPr>
          <a:xfrm>
            <a:off x="-7368" y="5281430"/>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28" name="标题 1">
            <a:extLst>
              <a:ext uri="{FF2B5EF4-FFF2-40B4-BE49-F238E27FC236}">
                <a16:creationId xmlns:a16="http://schemas.microsoft.com/office/drawing/2014/main" id="{29A188D0-677E-41AB-5BA4-E56AEE63B8D2}"/>
              </a:ext>
            </a:extLst>
          </p:cNvPr>
          <p:cNvSpPr txBox="1"/>
          <p:nvPr/>
        </p:nvSpPr>
        <p:spPr>
          <a:xfrm>
            <a:off x="412414" y="5278662"/>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9" name="标题 1">
            <a:extLst>
              <a:ext uri="{FF2B5EF4-FFF2-40B4-BE49-F238E27FC236}">
                <a16:creationId xmlns:a16="http://schemas.microsoft.com/office/drawing/2014/main" id="{2993BAE9-A17B-0CEA-6497-F929D50C39DF}"/>
              </a:ext>
            </a:extLst>
          </p:cNvPr>
          <p:cNvSpPr txBox="1"/>
          <p:nvPr/>
        </p:nvSpPr>
        <p:spPr>
          <a:xfrm>
            <a:off x="195943" y="5456818"/>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30" name="标题 1">
            <a:extLst>
              <a:ext uri="{FF2B5EF4-FFF2-40B4-BE49-F238E27FC236}">
                <a16:creationId xmlns:a16="http://schemas.microsoft.com/office/drawing/2014/main" id="{1B043290-4FEF-EA57-C88C-B27B5F2390E9}"/>
              </a:ext>
            </a:extLst>
          </p:cNvPr>
          <p:cNvSpPr txBox="1"/>
          <p:nvPr/>
        </p:nvSpPr>
        <p:spPr>
          <a:xfrm>
            <a:off x="-2051" y="5659369"/>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pic>
        <p:nvPicPr>
          <p:cNvPr id="36" name="图片 35">
            <a:extLst>
              <a:ext uri="{FF2B5EF4-FFF2-40B4-BE49-F238E27FC236}">
                <a16:creationId xmlns:a16="http://schemas.microsoft.com/office/drawing/2014/main" id="{C696DAB3-0330-8929-F5AA-C25FF5308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992" y="4973223"/>
            <a:ext cx="1403930" cy="1686560"/>
          </a:xfrm>
          <a:prstGeom prst="rect">
            <a:avLst/>
          </a:prstGeom>
          <a:ln>
            <a:noFill/>
          </a:ln>
          <a:effectLst>
            <a:outerShdw blurRad="292100" dist="139700" dir="2700000" algn="tl" rotWithShape="0">
              <a:srgbClr val="333333">
                <a:alpha val="65000"/>
              </a:srgbClr>
            </a:outerShdw>
          </a:effectLst>
        </p:spPr>
      </p:pic>
      <p:pic>
        <p:nvPicPr>
          <p:cNvPr id="37" name="图片 36">
            <a:extLst>
              <a:ext uri="{FF2B5EF4-FFF2-40B4-BE49-F238E27FC236}">
                <a16:creationId xmlns:a16="http://schemas.microsoft.com/office/drawing/2014/main" id="{91541C46-4A7D-E753-93E1-C4A27E1FFC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13231" y="4945345"/>
            <a:ext cx="772944" cy="749317"/>
          </a:xfrm>
          <a:prstGeom prst="ellipse">
            <a:avLst/>
          </a:prstGeom>
          <a:ln w="50800">
            <a:solidFill>
              <a:schemeClr val="accent2"/>
            </a:solidFill>
          </a:ln>
        </p:spPr>
      </p:pic>
      <p:pic>
        <p:nvPicPr>
          <p:cNvPr id="38" name="图片 37">
            <a:extLst>
              <a:ext uri="{FF2B5EF4-FFF2-40B4-BE49-F238E27FC236}">
                <a16:creationId xmlns:a16="http://schemas.microsoft.com/office/drawing/2014/main" id="{AC930716-8876-5298-AD99-7D537D9EF2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0182" y="5644091"/>
            <a:ext cx="840706" cy="820512"/>
          </a:xfrm>
          <a:prstGeom prst="ellipse">
            <a:avLst/>
          </a:prstGeom>
          <a:ln w="50800">
            <a:solidFill>
              <a:schemeClr val="accent2"/>
            </a:solidFill>
          </a:ln>
        </p:spPr>
      </p:pic>
      <p:pic>
        <p:nvPicPr>
          <p:cNvPr id="39" name="图片 38">
            <a:extLst>
              <a:ext uri="{FF2B5EF4-FFF2-40B4-BE49-F238E27FC236}">
                <a16:creationId xmlns:a16="http://schemas.microsoft.com/office/drawing/2014/main" id="{89F254C6-C492-A1F6-C680-F27E8B896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7943" y="4225189"/>
            <a:ext cx="813043" cy="809230"/>
          </a:xfrm>
          <a:prstGeom prst="ellipse">
            <a:avLst/>
          </a:prstGeom>
          <a:ln w="50800">
            <a:solidFill>
              <a:schemeClr val="accent2"/>
            </a:solidFill>
          </a:ln>
        </p:spPr>
      </p:pic>
      <p:pic>
        <p:nvPicPr>
          <p:cNvPr id="40" name="图片 39">
            <a:extLst>
              <a:ext uri="{FF2B5EF4-FFF2-40B4-BE49-F238E27FC236}">
                <a16:creationId xmlns:a16="http://schemas.microsoft.com/office/drawing/2014/main" id="{E854E274-D183-84B7-3770-C746E4374C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41375" y="3734100"/>
            <a:ext cx="696719" cy="672210"/>
          </a:xfrm>
          <a:prstGeom prst="ellipse">
            <a:avLst/>
          </a:prstGeom>
          <a:ln w="50800">
            <a:solidFill>
              <a:schemeClr val="accent2"/>
            </a:solidFill>
          </a:ln>
        </p:spPr>
      </p:pic>
      <p:pic>
        <p:nvPicPr>
          <p:cNvPr id="41" name="图片 40">
            <a:extLst>
              <a:ext uri="{FF2B5EF4-FFF2-40B4-BE49-F238E27FC236}">
                <a16:creationId xmlns:a16="http://schemas.microsoft.com/office/drawing/2014/main" id="{4EDA69D6-14C7-FF76-5E5A-5CCE23C31E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0987" y="2652362"/>
            <a:ext cx="857190" cy="854153"/>
          </a:xfrm>
          <a:prstGeom prst="ellipse">
            <a:avLst/>
          </a:prstGeom>
          <a:ln w="50800">
            <a:solidFill>
              <a:schemeClr val="accent2"/>
            </a:solidFill>
          </a:ln>
          <a:effectLst/>
        </p:spPr>
      </p:pic>
      <p:pic>
        <p:nvPicPr>
          <p:cNvPr id="42" name="图片 41">
            <a:extLst>
              <a:ext uri="{FF2B5EF4-FFF2-40B4-BE49-F238E27FC236}">
                <a16:creationId xmlns:a16="http://schemas.microsoft.com/office/drawing/2014/main" id="{84367EF2-DF67-1397-213D-43C9DD323CD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2916" y="3757061"/>
            <a:ext cx="758990" cy="737358"/>
          </a:xfrm>
          <a:prstGeom prst="ellipse">
            <a:avLst/>
          </a:prstGeom>
          <a:ln w="50800">
            <a:solidFill>
              <a:schemeClr val="accent2"/>
            </a:solidFill>
          </a:ln>
          <a:effectLst/>
        </p:spPr>
      </p:pic>
      <p:pic>
        <p:nvPicPr>
          <p:cNvPr id="43" name="图片 42">
            <a:extLst>
              <a:ext uri="{FF2B5EF4-FFF2-40B4-BE49-F238E27FC236}">
                <a16:creationId xmlns:a16="http://schemas.microsoft.com/office/drawing/2014/main" id="{229CC1B0-A637-3FFA-08CE-1B3CB1C35A6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96161" y="5394527"/>
            <a:ext cx="887594" cy="867534"/>
          </a:xfrm>
          <a:prstGeom prst="ellipse">
            <a:avLst/>
          </a:prstGeom>
          <a:ln w="50800">
            <a:solidFill>
              <a:schemeClr val="accent2"/>
            </a:solidFill>
          </a:ln>
        </p:spPr>
      </p:pic>
      <p:pic>
        <p:nvPicPr>
          <p:cNvPr id="44" name="图片 43">
            <a:extLst>
              <a:ext uri="{FF2B5EF4-FFF2-40B4-BE49-F238E27FC236}">
                <a16:creationId xmlns:a16="http://schemas.microsoft.com/office/drawing/2014/main" id="{B55CDC2C-4BAE-97CE-FE6F-8A4ACF3FF9D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28797" y="3498975"/>
            <a:ext cx="768270" cy="749317"/>
          </a:xfrm>
          <a:prstGeom prst="ellipse">
            <a:avLst/>
          </a:prstGeom>
          <a:ln w="50800">
            <a:solidFill>
              <a:schemeClr val="accent2"/>
            </a:solidFill>
          </a:ln>
        </p:spPr>
      </p:pic>
    </p:spTree>
    <p:extLst>
      <p:ext uri="{BB962C8B-B14F-4D97-AF65-F5344CB8AC3E}">
        <p14:creationId xmlns:p14="http://schemas.microsoft.com/office/powerpoint/2010/main" val="2979941019"/>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C0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1563</Words>
  <Application>Microsoft Office PowerPoint</Application>
  <PresentationFormat>宽屏</PresentationFormat>
  <Paragraphs>188</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宋体</vt:lpstr>
      <vt:lpstr>Arial</vt:lpstr>
      <vt:lpstr>Inter</vt:lpstr>
      <vt:lpstr>OPPOSans B</vt:lpstr>
      <vt:lpstr>OPPOSans H</vt:lpstr>
      <vt:lpstr>YouSheBiaoTiHei</vt:lpstr>
      <vt:lpstr>Source Han Sans CN Bold</vt:lpstr>
      <vt:lpstr>-apple-system</vt:lpstr>
      <vt:lpstr>Times New Roman</vt:lpstr>
      <vt:lpstr>Source Han Sans</vt:lpstr>
      <vt:lpstr>隶书</vt:lpstr>
      <vt:lpstr>等线</vt:lpstr>
      <vt:lpstr>Tempus Sans ITC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王富贵</dc:creator>
  <cp:lastModifiedBy>年约 九</cp:lastModifiedBy>
  <cp:revision>29</cp:revision>
  <dcterms:modified xsi:type="dcterms:W3CDTF">2025-03-14T01:10:36Z</dcterms:modified>
</cp:coreProperties>
</file>