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4" r:id="rId4"/>
  </p:sldMasterIdLst>
  <p:notesMasterIdLst>
    <p:notesMasterId r:id="rId18"/>
  </p:notesMasterIdLst>
  <p:sldIdLst>
    <p:sldId id="256" r:id="rId5"/>
    <p:sldId id="260" r:id="rId6"/>
    <p:sldId id="261" r:id="rId7"/>
    <p:sldId id="336" r:id="rId8"/>
    <p:sldId id="337" r:id="rId9"/>
    <p:sldId id="339" r:id="rId10"/>
    <p:sldId id="267" r:id="rId11"/>
    <p:sldId id="344" r:id="rId12"/>
    <p:sldId id="345" r:id="rId13"/>
    <p:sldId id="350" r:id="rId14"/>
    <p:sldId id="340" r:id="rId15"/>
    <p:sldId id="287" r:id="rId16"/>
    <p:sldId id="351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3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454" autoAdjust="0"/>
  </p:normalViewPr>
  <p:slideViewPr>
    <p:cSldViewPr snapToGrid="0" showGuides="1">
      <p:cViewPr>
        <p:scale>
          <a:sx n="100" d="100"/>
          <a:sy n="100" d="100"/>
        </p:scale>
        <p:origin x="-990" y="-432"/>
      </p:cViewPr>
      <p:guideLst>
        <p:guide orient="horz" pos="2131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3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B1B-608F-40D8-8C7D-F660CD8344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ECE7-FEEB-41DE-A039-E1E3BA6099D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560"/>
            <a:ext cx="12192000" cy="685244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cover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B1B-608F-40D8-8C7D-F660CD8344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ECE7-FEEB-41DE-A039-E1E3BA6099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over/>
  </p:transition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B1B-608F-40D8-8C7D-F660CD8344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ECE7-FEEB-41DE-A039-E1E3BA6099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over/>
  </p:transition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B1B-608F-40D8-8C7D-F660CD8344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ECE7-FEEB-41DE-A039-E1E3BA6099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over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9385B1B-608F-40D8-8C7D-F660CD8344D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01DECE7-FEEB-41DE-A039-E1E3BA6099D0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0" y="5560"/>
            <a:ext cx="12192000" cy="6852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3000">
    <p:cover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B11AD10-D771-4987-9782-F0E0D02B9D0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87C1B8D-A0B7-44B2-AFD6-26C74187A1B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9" Type="http://schemas.openxmlformats.org/officeDocument/2006/relationships/slideLayout" Target="../slideLayouts/slideLayout4.xml"/><Relationship Id="rId48" Type="http://schemas.openxmlformats.org/officeDocument/2006/relationships/image" Target="../media/image23.svg"/><Relationship Id="rId47" Type="http://schemas.openxmlformats.org/officeDocument/2006/relationships/image" Target="../media/image22.png"/><Relationship Id="rId46" Type="http://schemas.openxmlformats.org/officeDocument/2006/relationships/tags" Target="../tags/tag36.xml"/><Relationship Id="rId45" Type="http://schemas.openxmlformats.org/officeDocument/2006/relationships/image" Target="../media/image21.svg"/><Relationship Id="rId44" Type="http://schemas.openxmlformats.org/officeDocument/2006/relationships/image" Target="../media/image20.png"/><Relationship Id="rId43" Type="http://schemas.openxmlformats.org/officeDocument/2006/relationships/tags" Target="../tags/tag35.xml"/><Relationship Id="rId42" Type="http://schemas.openxmlformats.org/officeDocument/2006/relationships/image" Target="../media/image19.svg"/><Relationship Id="rId41" Type="http://schemas.openxmlformats.org/officeDocument/2006/relationships/image" Target="../media/image18.png"/><Relationship Id="rId40" Type="http://schemas.openxmlformats.org/officeDocument/2006/relationships/tags" Target="../tags/tag34.xml"/><Relationship Id="rId4" Type="http://schemas.openxmlformats.org/officeDocument/2006/relationships/tags" Target="../tags/tag4.xml"/><Relationship Id="rId39" Type="http://schemas.openxmlformats.org/officeDocument/2006/relationships/image" Target="../media/image17.svg"/><Relationship Id="rId38" Type="http://schemas.openxmlformats.org/officeDocument/2006/relationships/image" Target="../media/image16.png"/><Relationship Id="rId37" Type="http://schemas.openxmlformats.org/officeDocument/2006/relationships/tags" Target="../tags/tag33.xml"/><Relationship Id="rId36" Type="http://schemas.openxmlformats.org/officeDocument/2006/relationships/image" Target="../media/image15.svg"/><Relationship Id="rId35" Type="http://schemas.openxmlformats.org/officeDocument/2006/relationships/image" Target="../media/image14.png"/><Relationship Id="rId34" Type="http://schemas.openxmlformats.org/officeDocument/2006/relationships/tags" Target="../tags/tag32.xml"/><Relationship Id="rId33" Type="http://schemas.openxmlformats.org/officeDocument/2006/relationships/image" Target="../media/image13.svg"/><Relationship Id="rId32" Type="http://schemas.openxmlformats.org/officeDocument/2006/relationships/image" Target="../media/image12.png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623" b="91652" l="5429" r="898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05215" y="4814707"/>
            <a:ext cx="1476897" cy="14251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53193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8863" y="1354452"/>
            <a:ext cx="4865718" cy="1602508"/>
          </a:xfrm>
        </p:spPr>
        <p:txBody>
          <a:bodyPr>
            <a:noAutofit/>
          </a:bodyPr>
          <a:lstStyle/>
          <a:p>
            <a:r>
              <a:rPr lang="en-US" altLang="zh-CN" sz="8800" dirty="0">
                <a:ln>
                  <a:solidFill>
                    <a:schemeClr val="bg1"/>
                  </a:solidFill>
                </a:ln>
                <a:latin typeface="华文行楷" panose="02010800040101010101" pitchFamily="2" charset="-122"/>
                <a:ea typeface="华文行楷" panose="02010800040101010101" pitchFamily="2" charset="-122"/>
              </a:rPr>
              <a:t>Shandong</a:t>
            </a:r>
            <a:endParaRPr lang="en-US" altLang="zh-CN" sz="8800" dirty="0">
              <a:ln>
                <a:solidFill>
                  <a:schemeClr val="bg1"/>
                </a:solidFill>
              </a:ln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368830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01092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233354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65616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97878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6427" y="1034023"/>
            <a:ext cx="528904" cy="457200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</a:t>
            </a:r>
            <a:endParaRPr lang="zh-CN" altLang="en-US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7052" y="96582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89669" y="98052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美</a:t>
            </a:r>
            <a:endParaRPr lang="zh-CN" altLang="en-US" sz="240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3883" y="99618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食</a:t>
            </a:r>
            <a:endParaRPr lang="zh-CN" altLang="en-US" sz="240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26145" y="9952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</a:t>
            </a:r>
            <a:endParaRPr lang="zh-CN" altLang="en-US" sz="240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78143" y="9658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</a:t>
            </a:r>
            <a:endParaRPr lang="zh-CN" altLang="en-US" sz="240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19506" y="2373877"/>
            <a:ext cx="263652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ln>
                  <a:solidFill>
                    <a:schemeClr val="bg1"/>
                  </a:solidFill>
                </a:ln>
                <a:latin typeface="华文行楷" panose="02010800040101010101" pitchFamily="2" charset="-122"/>
                <a:ea typeface="华文行楷" panose="02010800040101010101" pitchFamily="2" charset="-122"/>
              </a:rPr>
              <a:t>Cuisine</a:t>
            </a:r>
            <a:endParaRPr lang="en-US" altLang="zh-CN" sz="8000" dirty="0">
              <a:ln>
                <a:solidFill>
                  <a:schemeClr val="bg1"/>
                </a:solidFill>
              </a:ln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96248" y="1491223"/>
            <a:ext cx="1033695" cy="1033696"/>
          </a:xfrm>
          <a:custGeom>
            <a:avLst/>
            <a:gdLst>
              <a:gd name="connsiteX0" fmla="*/ 0 w 870857"/>
              <a:gd name="connsiteY0" fmla="*/ 0 h 870858"/>
              <a:gd name="connsiteX1" fmla="*/ 870857 w 870857"/>
              <a:gd name="connsiteY1" fmla="*/ 0 h 870858"/>
              <a:gd name="connsiteX2" fmla="*/ 870857 w 870857"/>
              <a:gd name="connsiteY2" fmla="*/ 870858 h 870858"/>
              <a:gd name="connsiteX3" fmla="*/ 0 w 870857"/>
              <a:gd name="connsiteY3" fmla="*/ 870858 h 870858"/>
              <a:gd name="connsiteX4" fmla="*/ 0 w 870857"/>
              <a:gd name="connsiteY4" fmla="*/ 0 h 8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57" h="870858">
                <a:moveTo>
                  <a:pt x="0" y="0"/>
                </a:moveTo>
                <a:lnTo>
                  <a:pt x="870857" y="0"/>
                </a:lnTo>
                <a:lnTo>
                  <a:pt x="870857" y="870858"/>
                </a:lnTo>
                <a:lnTo>
                  <a:pt x="0" y="8708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7" name="矩形 26"/>
          <p:cNvSpPr/>
          <p:nvPr/>
        </p:nvSpPr>
        <p:spPr>
          <a:xfrm>
            <a:off x="2371119" y="3659901"/>
            <a:ext cx="289750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 Shandong Cuisine——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8500" y="4267476"/>
            <a:ext cx="6096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Prensenter: Lu Wei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3" grpId="0" build="p"/>
      <p:bldP spid="13" grpId="0"/>
      <p:bldP spid="14" grpId="0"/>
      <p:bldP spid="15" grpId="0"/>
      <p:bldP spid="16" grpId="0"/>
      <p:bldP spid="17" grpId="0"/>
      <p:bldP spid="19" grpId="0"/>
      <p:bldP spid="2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715" y="1292225"/>
            <a:ext cx="8322310" cy="3755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Braised Sea Cucumber with Scallion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(Jiao Dong)</a:t>
            </a:r>
            <a:endParaRPr lang="en-US" altLang="zh-CN" sz="2400" b="0" i="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b="0" i="0" dirty="0">
              <a:solidFill>
                <a:srgbClr val="2F2F2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One of the "Ancient and Modern Eight Delicacies" </a:t>
            </a:r>
            <a:endParaRPr lang="en-US" altLang="zh-CN" sz="2400" b="0" i="0" dirty="0">
              <a:solidFill>
                <a:srgbClr val="2F2F2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Soaked sea cucumber and green onions</a:t>
            </a:r>
            <a:endParaRPr lang="en-US" altLang="zh-CN" sz="2400" b="0" i="0" dirty="0">
              <a:solidFill>
                <a:srgbClr val="2F2F2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Resh and tender with a smooth, fragrant texture, while the green onion segments are richly flavored.</a:t>
            </a:r>
            <a:endParaRPr lang="en-US" altLang="zh-CN" sz="2400" b="0" i="0" dirty="0">
              <a:solidFill>
                <a:srgbClr val="2F2F2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C:/Users/lenovo/Desktop/葱烧海参.jpg葱烧海参"/>
          <p:cNvPicPr>
            <a:picLocks noChangeAspect="1"/>
          </p:cNvPicPr>
          <p:nvPr/>
        </p:nvPicPr>
        <p:blipFill>
          <a:blip r:embed="rId1"/>
          <a:srcRect l="965" r="965"/>
          <a:stretch>
            <a:fillRect/>
          </a:stretch>
        </p:blipFill>
        <p:spPr>
          <a:xfrm>
            <a:off x="7839190" y="3768705"/>
            <a:ext cx="4762500" cy="3257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767715" y="659130"/>
            <a:ext cx="7910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2 Seafood--The Delicacy of Coastal Cities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570" y="3948430"/>
            <a:ext cx="3001645" cy="1287145"/>
          </a:xfrm>
        </p:spPr>
        <p:txBody>
          <a:bodyPr>
            <a:noAutofit/>
          </a:bodyPr>
          <a:lstStyle/>
          <a:p>
            <a:r>
              <a:rPr lang="en-US" altLang="zh-CN" sz="5400" dirty="0"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M</a:t>
            </a:r>
            <a:r>
              <a:rPr lang="en-US" altLang="zh-CN" sz="5400" dirty="0"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eaning</a:t>
            </a:r>
            <a:endParaRPr lang="en-US" altLang="zh-CN" sz="5400" dirty="0">
              <a:latin typeface="Times New Roman" panose="02020603050405020304" charset="0"/>
              <a:ea typeface="华文行楷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7814160" y="2511763"/>
            <a:ext cx="1484586" cy="10153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3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19030" y="2390140"/>
            <a:ext cx="1274846" cy="1274846"/>
          </a:xfrm>
          <a:prstGeom prst="ellipse">
            <a:avLst/>
          </a:prstGeom>
          <a:noFill/>
          <a:ln>
            <a:solidFill>
              <a:srgbClr val="8D1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93775" y="3896937"/>
            <a:ext cx="3103418" cy="0"/>
          </a:xfrm>
          <a:prstGeom prst="line">
            <a:avLst/>
          </a:prstGeom>
          <a:ln w="28575">
            <a:solidFill>
              <a:srgbClr val="8D1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C:/Users/lenovo/Desktop/狮子头.jpg狮子头"/>
          <p:cNvPicPr>
            <a:picLocks noChangeAspect="1"/>
          </p:cNvPicPr>
          <p:nvPr/>
        </p:nvPicPr>
        <p:blipFill>
          <a:blip r:embed="rId1"/>
          <a:srcRect t="20158" b="20158"/>
          <a:stretch>
            <a:fillRect/>
          </a:stretch>
        </p:blipFill>
        <p:spPr>
          <a:xfrm>
            <a:off x="848995" y="1727835"/>
            <a:ext cx="5022850" cy="362204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lenovo/Desktop/餐桌礼仪.jpg餐桌礼仪"/>
          <p:cNvPicPr>
            <a:picLocks noChangeAspect="1"/>
          </p:cNvPicPr>
          <p:nvPr/>
        </p:nvPicPr>
        <p:blipFill rotWithShape="1">
          <a:blip r:embed="rId1"/>
          <a:srcRect l="4727" r="4727"/>
          <a:stretch>
            <a:fillRect/>
          </a:stretch>
        </p:blipFill>
        <p:spPr>
          <a:xfrm>
            <a:off x="6436432" y="2255258"/>
            <a:ext cx="5058482" cy="30569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3781" y="1795173"/>
            <a:ext cx="21107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Meaning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575" y="2719705"/>
            <a:ext cx="589978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perfect integration of visual, olfactory, and taste sensations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Solemn sense of ritual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Table manners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623" b="91652" l="5429" r="898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05215" y="4814707"/>
            <a:ext cx="1476897" cy="14251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53193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8863" y="1354452"/>
            <a:ext cx="4865718" cy="1602508"/>
          </a:xfrm>
        </p:spPr>
        <p:txBody>
          <a:bodyPr>
            <a:noAutofit/>
          </a:bodyPr>
          <a:lstStyle/>
          <a:p>
            <a:r>
              <a:rPr lang="en-US" altLang="zh-CN" sz="8800" dirty="0">
                <a:ln>
                  <a:solidFill>
                    <a:schemeClr val="bg1"/>
                  </a:solidFill>
                </a:ln>
                <a:latin typeface="华文行楷" panose="02010800040101010101" pitchFamily="2" charset="-122"/>
                <a:ea typeface="华文行楷" panose="02010800040101010101" pitchFamily="2" charset="-122"/>
              </a:rPr>
              <a:t>Thanks for</a:t>
            </a:r>
            <a:endParaRPr lang="en-US" altLang="zh-CN" sz="8800" dirty="0">
              <a:ln>
                <a:solidFill>
                  <a:schemeClr val="bg1"/>
                </a:solidFill>
              </a:ln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368830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01092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233354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65616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97878" y="995230"/>
            <a:ext cx="432262" cy="4322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6427" y="1034023"/>
            <a:ext cx="528904" cy="457200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</a:t>
            </a:r>
            <a:endParaRPr lang="zh-CN" altLang="en-US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7052" y="96582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89669" y="98052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美</a:t>
            </a:r>
            <a:endParaRPr lang="zh-CN" altLang="en-US" sz="240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93883" y="99618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食</a:t>
            </a:r>
            <a:endParaRPr lang="zh-CN" altLang="en-US" sz="240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26145" y="99523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</a:t>
            </a:r>
            <a:endParaRPr lang="zh-CN" altLang="en-US" sz="240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78143" y="9658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</a:t>
            </a:r>
            <a:endParaRPr lang="zh-CN" altLang="en-US" sz="240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26596" y="2373877"/>
            <a:ext cx="4514850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ln>
                  <a:solidFill>
                    <a:schemeClr val="bg1"/>
                  </a:solidFill>
                </a:ln>
                <a:latin typeface="华文行楷" panose="02010800040101010101" pitchFamily="2" charset="-122"/>
                <a:ea typeface="华文行楷" panose="02010800040101010101" pitchFamily="2" charset="-122"/>
              </a:rPr>
              <a:t>your listening</a:t>
            </a:r>
            <a:endParaRPr lang="en-US" altLang="zh-CN" sz="8000" dirty="0">
              <a:ln>
                <a:solidFill>
                  <a:schemeClr val="bg1"/>
                </a:solidFill>
              </a:ln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96248" y="1491223"/>
            <a:ext cx="1033695" cy="1033696"/>
          </a:xfrm>
          <a:custGeom>
            <a:avLst/>
            <a:gdLst>
              <a:gd name="connsiteX0" fmla="*/ 0 w 870857"/>
              <a:gd name="connsiteY0" fmla="*/ 0 h 870858"/>
              <a:gd name="connsiteX1" fmla="*/ 870857 w 870857"/>
              <a:gd name="connsiteY1" fmla="*/ 0 h 870858"/>
              <a:gd name="connsiteX2" fmla="*/ 870857 w 870857"/>
              <a:gd name="connsiteY2" fmla="*/ 870858 h 870858"/>
              <a:gd name="connsiteX3" fmla="*/ 0 w 870857"/>
              <a:gd name="connsiteY3" fmla="*/ 870858 h 870858"/>
              <a:gd name="connsiteX4" fmla="*/ 0 w 870857"/>
              <a:gd name="connsiteY4" fmla="*/ 0 h 8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57" h="870858">
                <a:moveTo>
                  <a:pt x="0" y="0"/>
                </a:moveTo>
                <a:lnTo>
                  <a:pt x="870857" y="0"/>
                </a:lnTo>
                <a:lnTo>
                  <a:pt x="870857" y="870858"/>
                </a:lnTo>
                <a:lnTo>
                  <a:pt x="0" y="8708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/>
        </p:nvSpPr>
        <p:spPr>
          <a:xfrm>
            <a:off x="828500" y="4267476"/>
            <a:ext cx="6096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Prensenter: Lu Wei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71119" y="3659901"/>
            <a:ext cx="289750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 Shandong Cuisine——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3" grpId="0" build="p"/>
      <p:bldP spid="13" grpId="0"/>
      <p:bldP spid="14" grpId="0"/>
      <p:bldP spid="15" grpId="0"/>
      <p:bldP spid="16" grpId="0"/>
      <p:bldP spid="17" grpId="0"/>
      <p:bldP spid="19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63765" y="2937510"/>
            <a:ext cx="4651375" cy="27279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Historical Origins</a:t>
            </a:r>
            <a:endParaRPr lang="zh-CN" altLang="en-US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ym typeface="+mn-ea"/>
              </a:rPr>
              <a:t>Classification and Taste</a:t>
            </a:r>
            <a:endParaRPr lang="en-US" altLang="zh-CN" b="1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/>
              <a:t>Meaning</a:t>
            </a:r>
            <a:endParaRPr lang="en-US" altLang="zh-CN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6978015" y="1254125"/>
            <a:ext cx="35598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atin typeface="华文行楷" panose="02010800040101010101" pitchFamily="2" charset="-122"/>
                <a:ea typeface="华文行楷" panose="02010800040101010101" pitchFamily="2" charset="-122"/>
              </a:rPr>
              <a:t>Contents</a:t>
            </a:r>
            <a:endParaRPr lang="en-US" altLang="zh-CN" sz="8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997527" y="1771018"/>
            <a:ext cx="1054617" cy="1054618"/>
          </a:xfrm>
          <a:custGeom>
            <a:avLst/>
            <a:gdLst>
              <a:gd name="connsiteX0" fmla="*/ 0 w 870857"/>
              <a:gd name="connsiteY0" fmla="*/ 0 h 870858"/>
              <a:gd name="connsiteX1" fmla="*/ 870857 w 870857"/>
              <a:gd name="connsiteY1" fmla="*/ 0 h 870858"/>
              <a:gd name="connsiteX2" fmla="*/ 870857 w 870857"/>
              <a:gd name="connsiteY2" fmla="*/ 870858 h 870858"/>
              <a:gd name="connsiteX3" fmla="*/ 0 w 870857"/>
              <a:gd name="connsiteY3" fmla="*/ 870858 h 870858"/>
              <a:gd name="connsiteX4" fmla="*/ 0 w 870857"/>
              <a:gd name="connsiteY4" fmla="*/ 0 h 8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57" h="870858">
                <a:moveTo>
                  <a:pt x="0" y="0"/>
                </a:moveTo>
                <a:lnTo>
                  <a:pt x="870857" y="0"/>
                </a:lnTo>
                <a:lnTo>
                  <a:pt x="870857" y="870858"/>
                </a:lnTo>
                <a:lnTo>
                  <a:pt x="0" y="87085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6492083" y="3128595"/>
            <a:ext cx="721068" cy="508032"/>
            <a:chOff x="7065488" y="3128595"/>
            <a:chExt cx="721068" cy="50803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23" b="91652" l="5429" r="8984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065488" y="3128595"/>
              <a:ext cx="526473" cy="50803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397366" y="3327508"/>
              <a:ext cx="389190" cy="30911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6469915" y="3865657"/>
            <a:ext cx="721068" cy="508032"/>
            <a:chOff x="7065488" y="3128595"/>
            <a:chExt cx="721068" cy="50803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23" b="91652" l="5429" r="8984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065488" y="3128595"/>
              <a:ext cx="526473" cy="50803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397366" y="3327508"/>
              <a:ext cx="389190" cy="309119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6492083" y="4541759"/>
            <a:ext cx="721068" cy="508032"/>
            <a:chOff x="7065488" y="3128595"/>
            <a:chExt cx="721068" cy="50803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23" b="91652" l="5429" r="8984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065488" y="3128595"/>
              <a:ext cx="526473" cy="50803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397366" y="3327508"/>
              <a:ext cx="389190" cy="309119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469915" y="4547616"/>
            <a:ext cx="721068" cy="508032"/>
            <a:chOff x="7065488" y="3128595"/>
            <a:chExt cx="721068" cy="50803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23" b="91652" l="5429" r="8984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065488" y="3128595"/>
              <a:ext cx="526473" cy="50803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397366" y="3327508"/>
              <a:ext cx="389190" cy="309119"/>
            </a:xfrm>
            <a:prstGeom prst="rect">
              <a:avLst/>
            </a:prstGeom>
          </p:spPr>
        </p:pic>
      </p:grpSp>
      <p:pic>
        <p:nvPicPr>
          <p:cNvPr id="34" name="图片 33" descr="C:/Users/lenovo/Desktop/封面.jpg封面"/>
          <p:cNvPicPr>
            <a:picLocks noChangeAspect="1"/>
          </p:cNvPicPr>
          <p:nvPr/>
        </p:nvPicPr>
        <p:blipFill>
          <a:blip r:embed="rId5"/>
          <a:srcRect l="3469" r="3469"/>
          <a:stretch>
            <a:fillRect/>
          </a:stretch>
        </p:blipFill>
        <p:spPr>
          <a:xfrm>
            <a:off x="1235825" y="2065993"/>
            <a:ext cx="4533208" cy="35993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1370" y="489585"/>
            <a:ext cx="549465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6600" dirty="0">
                <a:ln>
                  <a:solidFill>
                    <a:schemeClr val="bg1"/>
                  </a:solidFill>
                </a:ln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Shandong Cuisine</a:t>
            </a:r>
            <a:endParaRPr lang="en-US" altLang="zh-CN" sz="6600" dirty="0">
              <a:ln>
                <a:solidFill>
                  <a:schemeClr val="bg1"/>
                </a:solidFill>
              </a:ln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17565" y="3796665"/>
            <a:ext cx="5277485" cy="1287145"/>
          </a:xfrm>
        </p:spPr>
        <p:txBody>
          <a:bodyPr>
            <a:noAutofit/>
          </a:bodyPr>
          <a:lstStyle/>
          <a:p>
            <a:r>
              <a:rPr lang="en-US" altLang="zh-CN" sz="5400" dirty="0"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</a:rPr>
              <a:t>Historical Origins</a:t>
            </a:r>
            <a:endParaRPr lang="en-US" altLang="zh-CN" sz="5400" dirty="0">
              <a:latin typeface="Times New Roman" panose="02020603050405020304" charset="0"/>
              <a:ea typeface="华文行楷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7814160" y="2511763"/>
            <a:ext cx="1484586" cy="10153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1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19030" y="2390140"/>
            <a:ext cx="1274846" cy="1274846"/>
          </a:xfrm>
          <a:prstGeom prst="ellipse">
            <a:avLst/>
          </a:prstGeom>
          <a:noFill/>
          <a:ln>
            <a:solidFill>
              <a:srgbClr val="8D1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993775" y="3896937"/>
            <a:ext cx="3103418" cy="0"/>
          </a:xfrm>
          <a:prstGeom prst="line">
            <a:avLst/>
          </a:prstGeom>
          <a:ln w="28575">
            <a:solidFill>
              <a:srgbClr val="8D1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604" y="1252450"/>
            <a:ext cx="4465460" cy="473372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4850" y="1593215"/>
            <a:ext cx="5807075" cy="34086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Historical Origins</a:t>
            </a:r>
            <a:endParaRPr lang="zh-CN" altLang="en-US" sz="2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2400" dirty="0">
              <a:latin typeface="Times New Roman" panose="02020603050405020304" charset="0"/>
              <a:ea typeface="华文行楷" panose="02010800040101010101" pitchFamily="2" charset="-122"/>
              <a:cs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One of the “F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our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ajor 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uisines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” in China</a:t>
            </a:r>
            <a:endParaRPr lang="en-US" altLang="zh-CN" sz="2400" b="0" i="0" dirty="0">
              <a:solidFill>
                <a:srgbClr val="333333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origins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: 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the Spring and Autumn Period and the Warring States Period</a:t>
            </a:r>
            <a:endParaRPr lang="zh-CN" altLang="en-US" sz="2400" b="0" i="0" dirty="0">
              <a:solidFill>
                <a:srgbClr val="333333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3" name="图片 2" descr="C:/Users/lenovo/Desktop/第一张.jpg第一张"/>
          <p:cNvPicPr>
            <a:picLocks noChangeAspect="1"/>
          </p:cNvPicPr>
          <p:nvPr/>
        </p:nvPicPr>
        <p:blipFill>
          <a:blip r:embed="rId1"/>
          <a:srcRect l="2021" r="2021"/>
          <a:stretch>
            <a:fillRect/>
          </a:stretch>
        </p:blipFill>
        <p:spPr>
          <a:xfrm>
            <a:off x="6820870" y="1975520"/>
            <a:ext cx="4553712" cy="34152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4850" y="941705"/>
            <a:ext cx="5807075" cy="7092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Historical Origins</a:t>
            </a:r>
            <a:endParaRPr lang="zh-CN" altLang="en-US" sz="2400" b="0" i="0" dirty="0">
              <a:solidFill>
                <a:srgbClr val="333333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4271010" y="3943350"/>
            <a:ext cx="1774825" cy="18751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agronomist Jia Sixie summarized 17 common cooking techniques in his book "Qi Min Yao Shu</a:t>
            </a:r>
            <a:endParaRPr lang="en-US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2"/>
            </p:custDataLst>
          </p:nvPr>
        </p:nvSpPr>
        <p:spPr>
          <a:xfrm>
            <a:off x="6139180" y="3943350"/>
            <a:ext cx="1480820" cy="18751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"Northern Cuisine," spreading to Beijing, Tianjin, and the three northeastern provinces.</a:t>
            </a:r>
            <a:r>
              <a:rPr lang="en-US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endParaRPr lang="en-US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557530" y="3943350"/>
            <a:ext cx="1912620" cy="18751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285750" indent="-28575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policy of "adapting to local customs and simplifying rituals</a:t>
            </a:r>
            <a:endParaRPr lang="en-US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Yi Ya</a:t>
            </a:r>
            <a:endParaRPr lang="en-US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9" name="矩形 38"/>
          <p:cNvSpPr/>
          <p:nvPr>
            <p:custDataLst>
              <p:tags r:id="rId4"/>
            </p:custDataLst>
          </p:nvPr>
        </p:nvSpPr>
        <p:spPr>
          <a:xfrm>
            <a:off x="2729347" y="3943514"/>
            <a:ext cx="1242799" cy="18750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diversity</a:t>
            </a:r>
            <a:endParaRPr lang="en-US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398110" y="2145267"/>
            <a:ext cx="1384384" cy="1383778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4404360" y="2217420"/>
            <a:ext cx="1409700" cy="12414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424815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j-ea"/>
                <a:sym typeface="+mn-ea"/>
              </a:rPr>
              <a:t>the Northern Wei </a:t>
            </a:r>
            <a:endParaRPr lang="en-US" altLang="zh-CN" sz="1400" b="1">
              <a:solidFill>
                <a:srgbClr val="FFFFFF"/>
              </a:solidFill>
              <a:latin typeface="+mn-ea"/>
              <a:cs typeface="+mj-ea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7"/>
            </p:custDataLst>
          </p:nvPr>
        </p:nvSpPr>
        <p:spPr>
          <a:xfrm>
            <a:off x="4534250" y="2280801"/>
            <a:ext cx="1112105" cy="111210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弧形 12"/>
          <p:cNvSpPr/>
          <p:nvPr>
            <p:custDataLst>
              <p:tags r:id="rId8"/>
            </p:custDataLst>
          </p:nvPr>
        </p:nvSpPr>
        <p:spPr>
          <a:xfrm flipV="1">
            <a:off x="4209936" y="1959513"/>
            <a:ext cx="1760128" cy="1760128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6138876" y="2145267"/>
            <a:ext cx="1384384" cy="1383778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4" name="椭圆 23"/>
          <p:cNvSpPr/>
          <p:nvPr>
            <p:custDataLst>
              <p:tags r:id="rId10"/>
            </p:custDataLst>
          </p:nvPr>
        </p:nvSpPr>
        <p:spPr>
          <a:xfrm>
            <a:off x="6210273" y="2217270"/>
            <a:ext cx="1241589" cy="124158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424815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j-ea"/>
                <a:sym typeface="+mn-ea"/>
              </a:rPr>
              <a:t>Song</a:t>
            </a:r>
            <a:endParaRPr lang="en-US" altLang="zh-CN" sz="1400" b="1">
              <a:solidFill>
                <a:srgbClr val="FFFFFF"/>
              </a:solidFill>
              <a:latin typeface="+mn-ea"/>
              <a:cs typeface="+mj-ea"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6275015" y="2280801"/>
            <a:ext cx="1112105" cy="111210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4572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弧形 18"/>
          <p:cNvSpPr/>
          <p:nvPr>
            <p:custDataLst>
              <p:tags r:id="rId12"/>
            </p:custDataLst>
          </p:nvPr>
        </p:nvSpPr>
        <p:spPr>
          <a:xfrm flipV="1">
            <a:off x="5950701" y="1959513"/>
            <a:ext cx="1760128" cy="1760128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椭圆 7"/>
          <p:cNvSpPr/>
          <p:nvPr>
            <p:custDataLst>
              <p:tags r:id="rId13"/>
            </p:custDataLst>
          </p:nvPr>
        </p:nvSpPr>
        <p:spPr>
          <a:xfrm>
            <a:off x="917790" y="2145267"/>
            <a:ext cx="1384384" cy="1383778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18" name="椭圆 17"/>
          <p:cNvSpPr/>
          <p:nvPr>
            <p:custDataLst>
              <p:tags r:id="rId14"/>
            </p:custDataLst>
          </p:nvPr>
        </p:nvSpPr>
        <p:spPr>
          <a:xfrm>
            <a:off x="989187" y="2217270"/>
            <a:ext cx="1241589" cy="124158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424815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j-ea"/>
                <a:sym typeface="+mn-ea"/>
              </a:rPr>
              <a:t>Qi</a:t>
            </a:r>
            <a:endParaRPr lang="en-US" altLang="zh-CN" sz="1400" b="1">
              <a:solidFill>
                <a:srgbClr val="FFFFFF"/>
              </a:solidFill>
              <a:latin typeface="+mn-ea"/>
              <a:cs typeface="+mj-ea"/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5"/>
            </p:custDataLst>
          </p:nvPr>
        </p:nvSpPr>
        <p:spPr>
          <a:xfrm>
            <a:off x="1053929" y="2280801"/>
            <a:ext cx="1112105" cy="111210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45720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弧形 14"/>
          <p:cNvSpPr/>
          <p:nvPr>
            <p:custDataLst>
              <p:tags r:id="rId16"/>
            </p:custDataLst>
          </p:nvPr>
        </p:nvSpPr>
        <p:spPr>
          <a:xfrm flipV="1">
            <a:off x="729615" y="1959513"/>
            <a:ext cx="1760128" cy="1760128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椭圆 20"/>
          <p:cNvSpPr/>
          <p:nvPr>
            <p:custDataLst>
              <p:tags r:id="rId17"/>
            </p:custDataLst>
          </p:nvPr>
        </p:nvSpPr>
        <p:spPr>
          <a:xfrm>
            <a:off x="2658555" y="2145267"/>
            <a:ext cx="1384384" cy="1383778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5" name="椭圆 24"/>
          <p:cNvSpPr/>
          <p:nvPr>
            <p:custDataLst>
              <p:tags r:id="rId18"/>
            </p:custDataLst>
          </p:nvPr>
        </p:nvSpPr>
        <p:spPr>
          <a:xfrm>
            <a:off x="2729952" y="2217270"/>
            <a:ext cx="1241589" cy="124158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424815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j-ea"/>
                <a:sym typeface="+mn-ea"/>
              </a:rPr>
              <a:t>Han</a:t>
            </a:r>
            <a:endParaRPr lang="en-US" altLang="zh-CN" sz="1400" b="1">
              <a:solidFill>
                <a:srgbClr val="FFFFFF"/>
              </a:solidFill>
              <a:latin typeface="+mn-ea"/>
              <a:cs typeface="+mj-ea"/>
              <a:sym typeface="+mn-ea"/>
            </a:endParaRPr>
          </a:p>
        </p:txBody>
      </p:sp>
      <p:sp>
        <p:nvSpPr>
          <p:cNvPr id="26" name="椭圆 25"/>
          <p:cNvSpPr/>
          <p:nvPr>
            <p:custDataLst>
              <p:tags r:id="rId19"/>
            </p:custDataLst>
          </p:nvPr>
        </p:nvSpPr>
        <p:spPr>
          <a:xfrm>
            <a:off x="2794694" y="2280801"/>
            <a:ext cx="1112105" cy="111210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9" name="弧形 28"/>
          <p:cNvSpPr/>
          <p:nvPr>
            <p:custDataLst>
              <p:tags r:id="rId20"/>
            </p:custDataLst>
          </p:nvPr>
        </p:nvSpPr>
        <p:spPr>
          <a:xfrm flipV="1">
            <a:off x="2470381" y="1959513"/>
            <a:ext cx="1760128" cy="1760128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40" name="矩形 39"/>
          <p:cNvSpPr/>
          <p:nvPr>
            <p:custDataLst>
              <p:tags r:id="rId21"/>
            </p:custDataLst>
          </p:nvPr>
        </p:nvSpPr>
        <p:spPr>
          <a:xfrm>
            <a:off x="7796530" y="3943350"/>
            <a:ext cx="1507490" cy="18751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Many chefs and dishes from Shandong made their way into the imperial court</a:t>
            </a:r>
            <a:endParaRPr lang="en-US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22"/>
            </p:custDataLst>
          </p:nvPr>
        </p:nvSpPr>
        <p:spPr>
          <a:xfrm>
            <a:off x="7880247" y="2145267"/>
            <a:ext cx="1384384" cy="1383778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22" name="椭圆 21"/>
          <p:cNvSpPr/>
          <p:nvPr>
            <p:custDataLst>
              <p:tags r:id="rId23"/>
            </p:custDataLst>
          </p:nvPr>
        </p:nvSpPr>
        <p:spPr>
          <a:xfrm>
            <a:off x="7797165" y="2217420"/>
            <a:ext cx="1506855" cy="12414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424815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400" b="1">
                <a:solidFill>
                  <a:srgbClr val="FFFFFF"/>
                </a:solidFill>
                <a:latin typeface="+mn-ea"/>
                <a:cs typeface="+mj-ea"/>
                <a:sym typeface="+mn-ea"/>
              </a:rPr>
              <a:t>the Ming and Qing Dynasties</a:t>
            </a:r>
            <a:endParaRPr lang="en-US" altLang="zh-CN" sz="1400" b="1">
              <a:solidFill>
                <a:srgbClr val="FFFFFF"/>
              </a:solidFill>
              <a:latin typeface="+mn-ea"/>
              <a:cs typeface="+mj-ea"/>
              <a:sym typeface="+mn-ea"/>
            </a:endParaRPr>
          </a:p>
        </p:txBody>
      </p:sp>
      <p:sp>
        <p:nvSpPr>
          <p:cNvPr id="23" name="椭圆 22"/>
          <p:cNvSpPr/>
          <p:nvPr>
            <p:custDataLst>
              <p:tags r:id="rId24"/>
            </p:custDataLst>
          </p:nvPr>
        </p:nvSpPr>
        <p:spPr>
          <a:xfrm>
            <a:off x="7936376" y="2280801"/>
            <a:ext cx="1112105" cy="111210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7" name="弧形 26"/>
          <p:cNvSpPr/>
          <p:nvPr>
            <p:custDataLst>
              <p:tags r:id="rId25"/>
            </p:custDataLst>
          </p:nvPr>
        </p:nvSpPr>
        <p:spPr>
          <a:xfrm flipV="1">
            <a:off x="7692072" y="1959513"/>
            <a:ext cx="1760128" cy="1760128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椭圆 41"/>
          <p:cNvSpPr/>
          <p:nvPr>
            <p:custDataLst>
              <p:tags r:id="rId26"/>
            </p:custDataLst>
          </p:nvPr>
        </p:nvSpPr>
        <p:spPr>
          <a:xfrm>
            <a:off x="9649450" y="2145267"/>
            <a:ext cx="1384384" cy="1383778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sp>
        <p:nvSpPr>
          <p:cNvPr id="43" name="椭圆 42"/>
          <p:cNvSpPr/>
          <p:nvPr>
            <p:custDataLst>
              <p:tags r:id="rId27"/>
            </p:custDataLst>
          </p:nvPr>
        </p:nvSpPr>
        <p:spPr>
          <a:xfrm>
            <a:off x="9619615" y="2340610"/>
            <a:ext cx="1666240" cy="1241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424815" bIns="0" numCol="1" spcCol="0" rtlCol="0" fromWordArt="0" anchor="t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1000" b="1">
                <a:solidFill>
                  <a:srgbClr val="FFFFFF"/>
                </a:solidFill>
                <a:latin typeface="+mn-ea"/>
                <a:cs typeface="+mj-ea"/>
                <a:sym typeface="+mn-ea"/>
              </a:rPr>
              <a:t>After the founding of the People's Republic of China:</a:t>
            </a:r>
            <a:endParaRPr lang="en-US" altLang="zh-CN" sz="1000" b="1">
              <a:solidFill>
                <a:srgbClr val="FFFFFF"/>
              </a:solidFill>
              <a:latin typeface="+mn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endParaRPr lang="en-US" altLang="zh-CN" sz="1000" b="1">
              <a:solidFill>
                <a:srgbClr val="FFFFFF"/>
              </a:solidFill>
              <a:latin typeface="+mn-ea"/>
              <a:cs typeface="+mj-ea"/>
              <a:sym typeface="+mn-ea"/>
            </a:endParaRPr>
          </a:p>
        </p:txBody>
      </p:sp>
      <p:sp>
        <p:nvSpPr>
          <p:cNvPr id="44" name="椭圆 43"/>
          <p:cNvSpPr/>
          <p:nvPr>
            <p:custDataLst>
              <p:tags r:id="rId28"/>
            </p:custDataLst>
          </p:nvPr>
        </p:nvSpPr>
        <p:spPr>
          <a:xfrm>
            <a:off x="9613900" y="2280920"/>
            <a:ext cx="1298575" cy="111188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chemeClr val="lt1"/>
              </a:solidFill>
              <a:latin typeface="+mn-ea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弧形 44"/>
          <p:cNvSpPr/>
          <p:nvPr>
            <p:custDataLst>
              <p:tags r:id="rId29"/>
            </p:custDataLst>
          </p:nvPr>
        </p:nvSpPr>
        <p:spPr>
          <a:xfrm flipV="1">
            <a:off x="9461275" y="1959513"/>
            <a:ext cx="1760128" cy="1760128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" name="矩形 40"/>
          <p:cNvSpPr/>
          <p:nvPr>
            <p:custDataLst>
              <p:tags r:id="rId30"/>
            </p:custDataLst>
          </p:nvPr>
        </p:nvSpPr>
        <p:spPr>
          <a:xfrm>
            <a:off x="9720242" y="3943514"/>
            <a:ext cx="1242799" cy="18750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lang="en-US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staple</a:t>
            </a:r>
            <a:r>
              <a:rPr lang="en-US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</a:t>
            </a:r>
            <a:r>
              <a:rPr lang="en-US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state</a:t>
            </a:r>
            <a:r>
              <a:rPr lang="en-US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banquets</a:t>
            </a:r>
            <a:endParaRPr lang="en-US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7" name="图片 15" descr="343439383331313b343532303033313bd3a6d3c3c9ccb3c7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498650" y="2449614"/>
            <a:ext cx="240119" cy="240119"/>
          </a:xfrm>
          <a:prstGeom prst="rect">
            <a:avLst/>
          </a:prstGeom>
        </p:spPr>
      </p:pic>
      <p:pic>
        <p:nvPicPr>
          <p:cNvPr id="51" name="图片 19" descr="343435383038363b343532323339393bd6b4d0d0d5aad2aa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32760" y="2467766"/>
            <a:ext cx="240119" cy="240119"/>
          </a:xfrm>
          <a:prstGeom prst="rect">
            <a:avLst/>
          </a:prstGeom>
        </p:spPr>
      </p:pic>
      <p:pic>
        <p:nvPicPr>
          <p:cNvPr id="52" name="图片 11" descr="343439383331313b343532303032373bbfcdbba7b5b5b0b8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80786" y="2467766"/>
            <a:ext cx="240119" cy="240119"/>
          </a:xfrm>
          <a:prstGeom prst="rect">
            <a:avLst/>
          </a:prstGeom>
        </p:spPr>
      </p:pic>
      <p:pic>
        <p:nvPicPr>
          <p:cNvPr id="54" name="图片 12" descr="343439383331313b343532303032383bbfcdbba7b9dcc0ed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708240" y="2468371"/>
            <a:ext cx="240119" cy="240119"/>
          </a:xfrm>
          <a:prstGeom prst="rect">
            <a:avLst/>
          </a:prstGeom>
        </p:spPr>
      </p:pic>
      <p:pic>
        <p:nvPicPr>
          <p:cNvPr id="55" name="图片 16" descr="343439383331313b343532303033323bd3a6d3c3b9dcc0ed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462922" y="2468371"/>
            <a:ext cx="240119" cy="240119"/>
          </a:xfrm>
          <a:prstGeom prst="rect">
            <a:avLst/>
          </a:prstGeom>
        </p:spPr>
      </p:pic>
      <p:pic>
        <p:nvPicPr>
          <p:cNvPr id="56" name="图片 8" descr="343439383331313b343532303032343bb7a2b2bcb9dcc0ed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332592" y="2467389"/>
            <a:ext cx="240119" cy="24011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4265" y="3796665"/>
            <a:ext cx="6798945" cy="1287145"/>
          </a:xfrm>
        </p:spPr>
        <p:txBody>
          <a:bodyPr>
            <a:noAutofit/>
          </a:bodyPr>
          <a:lstStyle/>
          <a:p>
            <a:r>
              <a:rPr lang="en-US" altLang="zh-CN" sz="5400" dirty="0">
                <a:latin typeface="Times New Roman" panose="02020603050405020304" charset="0"/>
                <a:ea typeface="华文行楷" panose="02010800040101010101" pitchFamily="2" charset="-122"/>
                <a:cs typeface="Times New Roman" panose="02020603050405020304" charset="0"/>
                <a:sym typeface="+mn-ea"/>
              </a:rPr>
              <a:t>Classification and Taste</a:t>
            </a:r>
            <a:endParaRPr lang="en-US" altLang="zh-CN" sz="5400" dirty="0">
              <a:latin typeface="Times New Roman" panose="02020603050405020304" charset="0"/>
              <a:ea typeface="华文行楷" panose="0201080004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7411570" y="2511763"/>
            <a:ext cx="1484586" cy="10153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2</a:t>
            </a:r>
            <a:endParaRPr lang="en-US" altLang="zh-CN" sz="66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516440" y="2390140"/>
            <a:ext cx="1274846" cy="1274846"/>
          </a:xfrm>
          <a:prstGeom prst="ellipse">
            <a:avLst/>
          </a:prstGeom>
          <a:noFill/>
          <a:ln>
            <a:solidFill>
              <a:srgbClr val="8D1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91185" y="3896937"/>
            <a:ext cx="3103418" cy="0"/>
          </a:xfrm>
          <a:prstGeom prst="line">
            <a:avLst/>
          </a:prstGeom>
          <a:ln w="28575">
            <a:solidFill>
              <a:srgbClr val="8D1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C:/Users/lenovo/Desktop/鲁菜ss.jpg鲁菜ss"/>
          <p:cNvPicPr>
            <a:picLocks noChangeAspect="1"/>
          </p:cNvPicPr>
          <p:nvPr/>
        </p:nvPicPr>
        <p:blipFill>
          <a:blip r:embed="rId1"/>
          <a:srcRect l="12191" r="12191"/>
          <a:stretch>
            <a:fillRect/>
          </a:stretch>
        </p:blipFill>
        <p:spPr>
          <a:xfrm>
            <a:off x="489585" y="1728470"/>
            <a:ext cx="4424680" cy="31908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3485" y="2292985"/>
            <a:ext cx="5458460" cy="350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Sweet and sour carp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Jinan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golden color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crispy exterior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tender interior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sweet and sour taste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fragrant freshness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41456" y="1425340"/>
            <a:ext cx="3722911" cy="2677284"/>
            <a:chOff x="6293269" y="3524010"/>
            <a:chExt cx="2755670" cy="2114265"/>
          </a:xfrm>
        </p:grpSpPr>
        <p:sp>
          <p:nvSpPr>
            <p:cNvPr id="6" name="图文框 5"/>
            <p:cNvSpPr/>
            <p:nvPr/>
          </p:nvSpPr>
          <p:spPr>
            <a:xfrm>
              <a:off x="6395751" y="3750237"/>
              <a:ext cx="2653188" cy="1888038"/>
            </a:xfrm>
            <a:prstGeom prst="frame">
              <a:avLst>
                <a:gd name="adj1" fmla="val 5450"/>
              </a:avLst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293269" y="3524010"/>
              <a:ext cx="2551176" cy="1785919"/>
            </a:xfrm>
            <a:prstGeom prst="rect">
              <a:avLst/>
            </a:prstGeom>
            <a:blipFill rotWithShape="1">
              <a:blip r:embed="rId1" cstate="screen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9156954" y="3750237"/>
            <a:ext cx="1213008" cy="18880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2340" y="622300"/>
            <a:ext cx="4580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1 Traditional Dishes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62830" y="1787525"/>
            <a:ext cx="6336665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Dezhou Braised Chicken(Dezhou)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Dezhou Five-Spiced Deboned Braised Chicken</a:t>
            </a:r>
            <a:endParaRPr lang="en-US" altLang="zh-CN" sz="24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one of the famous "Three Treasures of Dezhou" (Braised Chicken, Watermelon, and Golden Thread Dates)</a:t>
            </a:r>
            <a:endParaRPr lang="en-US" altLang="zh-CN" sz="24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earning the reputation of being the "Best Chicken in the World"</a:t>
            </a:r>
            <a:endParaRPr lang="en-US" altLang="zh-CN" sz="2400" b="1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42091" y="1425340"/>
            <a:ext cx="3722276" cy="2677284"/>
            <a:chOff x="6293739" y="3524010"/>
            <a:chExt cx="2755200" cy="2114265"/>
          </a:xfrm>
        </p:grpSpPr>
        <p:sp>
          <p:nvSpPr>
            <p:cNvPr id="6" name="图文框 5"/>
            <p:cNvSpPr/>
            <p:nvPr/>
          </p:nvSpPr>
          <p:spPr>
            <a:xfrm>
              <a:off x="6395751" y="3750237"/>
              <a:ext cx="2653188" cy="1888038"/>
            </a:xfrm>
            <a:prstGeom prst="frame">
              <a:avLst>
                <a:gd name="adj1" fmla="val 5450"/>
              </a:avLst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293739" y="3524010"/>
              <a:ext cx="2551176" cy="1785919"/>
            </a:xfrm>
            <a:prstGeom prst="rect">
              <a:avLst/>
            </a:prstGeom>
            <a:blipFill rotWithShape="1">
              <a:blip r:embed="rId1" cstate="screen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9156954" y="3750237"/>
            <a:ext cx="1213008" cy="18880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2340" y="622300"/>
            <a:ext cx="4580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1 Traditional Dishes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7715" y="1292225"/>
            <a:ext cx="5965825" cy="37553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i="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Jiaozi Stuffed with Mackerel</a:t>
            </a:r>
            <a:endParaRPr lang="en-US" altLang="zh-CN" sz="2400" b="0" i="0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100" b="0" i="0" dirty="0">
              <a:solidFill>
                <a:srgbClr val="2F2F2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The skin is thin, elastic and moist--perfectly wrap the generous fillings</a:t>
            </a:r>
            <a:endParaRPr lang="en-US" altLang="zh-CN" sz="2000" b="0" i="0" dirty="0">
              <a:solidFill>
                <a:srgbClr val="2F2F2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Not only retains the fresh and fragrant flavor of the Spanish mackerel but also enhances the overall taste layers.</a:t>
            </a:r>
            <a:endParaRPr lang="en-US" altLang="zh-CN" sz="2000" b="0" i="0" dirty="0">
              <a:solidFill>
                <a:srgbClr val="2F2F2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0" i="0" dirty="0">
                <a:solidFill>
                  <a:srgbClr val="2F2F2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The dumplings have thin skins and thick fillings.</a:t>
            </a:r>
            <a:endParaRPr lang="en-US" altLang="zh-CN" sz="2000" b="0" i="0" dirty="0">
              <a:solidFill>
                <a:srgbClr val="2F2F2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C:/Users/lenovo/Desktop/鲅鱼水饺.jpg鲅鱼水饺"/>
          <p:cNvPicPr>
            <a:picLocks noChangeAspect="1"/>
          </p:cNvPicPr>
          <p:nvPr/>
        </p:nvPicPr>
        <p:blipFill>
          <a:blip r:embed="rId1"/>
          <a:srcRect t="24353" b="24353"/>
          <a:stretch>
            <a:fillRect/>
          </a:stretch>
        </p:blipFill>
        <p:spPr>
          <a:xfrm>
            <a:off x="6684125" y="828655"/>
            <a:ext cx="4762500" cy="3257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767715" y="659130"/>
            <a:ext cx="7910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2 Seafood--The Delicacy of Coastal Cities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9_5*m_h_f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5"/>
  <p:tag name="KSO_WM_UNIT_TEXT_TYPE" val="1"/>
  <p:tag name="KSO_WM_UNIT_TEXT_LAYER_COUNT" val="1"/>
  <p:tag name="KSO_WM_BEAUTIFY_FLAG" val="#wm#"/>
  <p:tag name="KSO_WM_UNIT_PRESET_TEXT" val="请输入你的智能图形项正文"/>
  <p:tag name="KSO_WM_UNIT_TEXT_FILL_FORE_SCHEMECOLOR_INDEX" val="1"/>
  <p:tag name="KSO_WM_UNIT_TEXT_FILL_TYPE" val="1"/>
  <p:tag name="KSO_WM_DIAGRAM_USE_COLOR_VALUE" val="{&quot;color_scheme&quot;:1,&quot;color_type&quot;:1,&quot;theme_color_indexes&quot;:[6,7,6,7,6,7]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a*1_4_2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a"/>
  <p:tag name="KSO_WM_UNIT_INDEX" val="1_4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brightness&quot;:0.800000011920929,&quot;colorType&quot;:1,&quot;foreColorIndex&quot;:8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VALUE" val="24"/>
  <p:tag name="KSO_WM_UNIT_PRESET_TEXT" val="添加标题"/>
  <p:tag name="KSO_WM_UNIT_FILL_TYPE" val="1"/>
  <p:tag name="KSO_WM_UNIT_FILL_FORE_SCHEMECOLOR_INDEX" val="8"/>
  <p:tag name="KSO_WM_UNIT_FILL_FORE_SCHEMECOLOR_INDEX_BRIGHTNESS" val="0"/>
  <p:tag name="KSO_WM_UNIT_TEXT_TYPE" val="1"/>
  <p:tag name="KSO_WM_DIAGRAM_USE_COLOR_VALUE" val="{&quot;color_scheme&quot;:1,&quot;color_type&quot;:1,&quot;theme_color_indexes&quot;:[6,7,6,7,6,7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4_1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4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8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6,7,6,7,6,7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4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4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8"/>
  <p:tag name="KSO_WM_DIAGRAM_USE_COLOR_VALUE" val="{&quot;color_scheme&quot;:1,&quot;color_type&quot;:1,&quot;theme_color_indexes&quot;:[6,7,6,7,6,7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1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1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6,7,6,7,6,7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a*1_1_2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a"/>
  <p:tag name="KSO_WM_UNIT_INDEX" val="1_1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VALUE" val="24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TYPE" val="1"/>
  <p:tag name="KSO_WM_DIAGRAM_USE_COLOR_VALUE" val="{&quot;color_scheme&quot;:1,&quot;color_type&quot;:1,&quot;theme_color_indexes&quot;:[6,7,6,7,6,7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1_1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1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6,7,6,7,6,7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1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1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6,7,6,7,6,7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2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2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6,7,6,7,6,7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a*1_2_2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a"/>
  <p:tag name="KSO_WM_UNIT_INDEX" val="1_2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VALUE" val="24"/>
  <p:tag name="KSO_WM_UNIT_PRESET_TEXT" val="添加标题"/>
  <p:tag name="KSO_WM_UNIT_FILL_TYPE" val="1"/>
  <p:tag name="KSO_WM_UNIT_FILL_FORE_SCHEMECOLOR_INDEX" val="6"/>
  <p:tag name="KSO_WM_UNIT_FILL_FORE_SCHEMECOLOR_INDEX_BRIGHTNESS" val="0"/>
  <p:tag name="KSO_WM_UNIT_TEXT_TYPE" val="1"/>
  <p:tag name="KSO_WM_DIAGRAM_USE_COLOR_VALUE" val="{&quot;color_scheme&quot;:1,&quot;color_type&quot;:1,&quot;theme_color_indexes&quot;:[6,7,6,7,6,7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2_1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2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6,7,6,7,6,7]}"/>
</p:tagLst>
</file>

<file path=ppt/tags/tag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30939_5*m_h_f*1_4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5"/>
  <p:tag name="KSO_WM_UNIT_TEXT_TYPE" val="1"/>
  <p:tag name="KSO_WM_UNIT_TEXT_LAYER_COUNT" val="1"/>
  <p:tag name="KSO_WM_BEAUTIFY_FLAG" val="#wm#"/>
  <p:tag name="KSO_WM_UNIT_PRESET_TEXT" val="文字是您思想的提炼，请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6,7,6,7,6,7]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2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2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6"/>
  <p:tag name="KSO_WM_DIAGRAM_USE_COLOR_VALUE" val="{&quot;color_scheme&quot;:1,&quot;color_type&quot;:1,&quot;theme_color_indexes&quot;:[6,7,6,7,6,7]}"/>
</p:tagLst>
</file>

<file path=ppt/tags/tag2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230939_5*m_h_f*1_5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5"/>
  <p:tag name="KSO_WM_UNIT_TEXT_TYPE" val="1"/>
  <p:tag name="KSO_WM_UNIT_TEXT_LAYER_COUNT" val="1"/>
  <p:tag name="KSO_WM_BEAUTIFY_FLAG" val="#wm#"/>
  <p:tag name="KSO_WM_UNIT_PRESET_TEXT" val="请输入你的智能图形项正文"/>
  <p:tag name="KSO_WM_UNIT_TEXT_FILL_FORE_SCHEMECOLOR_INDEX" val="1"/>
  <p:tag name="KSO_WM_UNIT_TEXT_FILL_TYPE" val="1"/>
  <p:tag name="KSO_WM_DIAGRAM_USE_COLOR_VALUE" val="{&quot;color_scheme&quot;:1,&quot;color_type&quot;:1,&quot;theme_color_indexes&quot;:[6,7,6,7,6,7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5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5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9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9"/>
  <p:tag name="KSO_WM_UNIT_FILL_FORE_SCHEMECOLOR_INDEX_BRIGHTNESS" val="0"/>
  <p:tag name="KSO_WM_DIAGRAM_USE_COLOR_VALUE" val="{&quot;color_scheme&quot;:1,&quot;color_type&quot;:1,&quot;theme_color_indexes&quot;:[6,7,6,7,6,7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a*1_5_2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a"/>
  <p:tag name="KSO_WM_UNIT_INDEX" val="1_5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9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VALUE" val="24"/>
  <p:tag name="KSO_WM_UNIT_PRESET_TEXT" val="添加标题"/>
  <p:tag name="KSO_WM_UNIT_FILL_TYPE" val="1"/>
  <p:tag name="KSO_WM_UNIT_FILL_FORE_SCHEMECOLOR_INDEX" val="9"/>
  <p:tag name="KSO_WM_UNIT_FILL_FORE_SCHEMECOLOR_INDEX_BRIGHTNESS" val="0"/>
  <p:tag name="KSO_WM_UNIT_TEXT_TYPE" val="1"/>
  <p:tag name="KSO_WM_DIAGRAM_USE_COLOR_VALUE" val="{&quot;color_scheme&quot;:1,&quot;color_type&quot;:1,&quot;theme_color_indexes&quot;:[6,7,6,7,6,7]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5_1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5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9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6,7,6,7,6,7]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5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5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solidLine&quot;:{&quot;brightness&quot;:0,&quot;colorType&quot;:1,&quot;foreColorIndex&quot;:9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9"/>
  <p:tag name="KSO_WM_DIAGRAM_USE_COLOR_VALUE" val="{&quot;color_scheme&quot;:1,&quot;color_type&quot;:1,&quot;theme_color_indexes&quot;:[6,7,6,7,6,7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6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6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10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10"/>
  <p:tag name="KSO_WM_UNIT_FILL_FORE_SCHEMECOLOR_INDEX_BRIGHTNESS" val="0"/>
  <p:tag name="KSO_WM_DIAGRAM_USE_COLOR_VALUE" val="{&quot;color_scheme&quot;:1,&quot;color_type&quot;:1,&quot;theme_color_indexes&quot;:[6,7,6,7,6,7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a*1_6_2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a"/>
  <p:tag name="KSO_WM_UNIT_INDEX" val="1_6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10,&quot;transparency&quot;:0},&quot;type&quot;:1},&quot;glow&quot;:{&quot;colorType&quot;:0},&quot;line&quot;:{&quot;type&quot;:0},&quot;shadow&quot;:{&quot;brightness&quot;:0.800000011920929,&quot;colorType&quot;:1,&quot;foreColorIndex&quot;:8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VALUE" val="24"/>
  <p:tag name="KSO_WM_UNIT_PRESET_TEXT" val="添加标题"/>
  <p:tag name="KSO_WM_UNIT_FILL_TYPE" val="1"/>
  <p:tag name="KSO_WM_UNIT_FILL_FORE_SCHEMECOLOR_INDEX" val="10"/>
  <p:tag name="KSO_WM_UNIT_FILL_FORE_SCHEMECOLOR_INDEX_BRIGHTNESS" val="0"/>
  <p:tag name="KSO_WM_UNIT_TEXT_TYPE" val="1"/>
  <p:tag name="KSO_WM_DIAGRAM_USE_COLOR_VALUE" val="{&quot;color_scheme&quot;:1,&quot;color_type&quot;:1,&quot;theme_color_indexes&quot;:[6,7,6,7,6,7]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6_1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6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10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6,7,6,7,6,7]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6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6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solidLine&quot;:{&quot;brightness&quot;:0,&quot;colorType&quot;:1,&quot;foreColorIndex&quot;:10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10"/>
  <p:tag name="KSO_WM_DIAGRAM_USE_COLOR_VALUE" val="{&quot;color_scheme&quot;:1,&quot;color_type&quot;:1,&quot;theme_color_indexes&quot;:[6,7,6,7,6,7]}"/>
</p:tagLst>
</file>

<file path=ppt/tags/tag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5*m_h_f*1_1_1"/>
  <p:tag name="KSO_WM_TEMPLATE_CATEGORY" val="diagram"/>
  <p:tag name="KSO_WM_TEMPLATE_INDEX" val="20230939"/>
  <p:tag name="KSO_WM_UNIT_LAYERLEVEL" val="1_1_1"/>
  <p:tag name="KSO_WM_TAG_VERSION" val="3.0"/>
  <p:tag name="KSO_WM_UNIT_VALUE" val="6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请输入你的智能图形项正文"/>
  <p:tag name="KSO_WM_UNIT_TEXT_FILL_FORE_SCHEMECOLOR_INDEX" val="1"/>
  <p:tag name="KSO_WM_UNIT_TEXT_FILL_TYPE" val="1"/>
  <p:tag name="KSO_WM_DIAGRAM_USE_COLOR_VALUE" val="{&quot;color_scheme&quot;:1,&quot;color_type&quot;:1,&quot;theme_color_indexes&quot;:[6,7,6,7,6,7]}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6_1"/>
  <p:tag name="KSO_WM_UNIT_ID" val="diagram20230939_5*m_h_f*1_6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5"/>
  <p:tag name="KSO_WM_UNIT_TEXT_TYPE" val="1"/>
  <p:tag name="KSO_WM_UNIT_TEXT_LAYER_COUNT" val="1"/>
  <p:tag name="KSO_WM_BEAUTIFY_FLAG" val="#wm#"/>
  <p:tag name="KSO_WM_UNIT_PRESET_TEXT" val="文字是您思想的提炼，请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6,7,6,7,6,7]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x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65*60"/>
  <p:tag name="KSO_WM_UNIT_TYPE" val="m_h_x"/>
  <p:tag name="KSO_WM_UNIT_INDEX" val="1_1_1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6,7,6,7,6,7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x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69*58"/>
  <p:tag name="KSO_WM_UNIT_TYPE" val="m_h_x"/>
  <p:tag name="KSO_WM_UNIT_INDEX" val="1_2_1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6,7,6,7,6,7]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x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64*69"/>
  <p:tag name="KSO_WM_UNIT_TYPE" val="m_h_x"/>
  <p:tag name="KSO_WM_UNIT_INDEX" val="1_3_1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6,7,6,7,6,7]}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x*1_4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66*69"/>
  <p:tag name="KSO_WM_UNIT_TYPE" val="m_h_x"/>
  <p:tag name="KSO_WM_UNIT_INDEX" val="1_4_1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6,7,6,7,6,7]}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x*1_5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65*65"/>
  <p:tag name="KSO_WM_UNIT_TYPE" val="m_h_x"/>
  <p:tag name="KSO_WM_UNIT_INDEX" val="1_5_1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6,7,6,7,6,7]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x*1_6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VALUE" val="57*84"/>
  <p:tag name="KSO_WM_UNIT_TYPE" val="m_h_x"/>
  <p:tag name="KSO_WM_UNIT_INDEX" val="1_6_1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DIAGRAM_USE_COLOR_VALUE" val="{&quot;color_scheme&quot;:1,&quot;color_type&quot;:1,&quot;theme_color_indexes&quot;:[6,7,6,7,6,7]}"/>
</p:tagLst>
</file>

<file path=ppt/tags/tag37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resource_record_key" val="{&quot;70&quot;:[3312361]}"/>
</p:tagLst>
</file>

<file path=ppt/tags/tag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9_5*m_h_f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45"/>
  <p:tag name="KSO_WM_UNIT_TEXT_TYPE" val="1"/>
  <p:tag name="KSO_WM_UNIT_TEXT_LAYER_COUNT" val="1"/>
  <p:tag name="KSO_WM_BEAUTIFY_FLAG" val="#wm#"/>
  <p:tag name="KSO_WM_UNIT_PRESET_TEXT" val="文字是您思想的提炼，请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6,7,6,7,6,7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3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3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6,7,6,7,6,7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a*1_3_2"/>
  <p:tag name="KSO_WM_TEMPLATE_CATEGORY" val="diagram"/>
  <p:tag name="KSO_WM_TEMPLATE_INDEX" val="20230939"/>
  <p:tag name="KSO_WM_UNIT_LAYERLEVEL" val="1_1_1"/>
  <p:tag name="KSO_WM_TAG_VERSION" val="3.0"/>
  <p:tag name="KSO_WM_UNIT_ISCONTENTSTITLE" val="0"/>
  <p:tag name="KSO_WM_UNIT_ISNUMDGMTITLE" val="0"/>
  <p:tag name="KSO_WM_UNIT_NOCLEAR" val="0"/>
  <p:tag name="KSO_WM_UNIT_TYPE" val="m_h_a"/>
  <p:tag name="KSO_WM_UNIT_INDEX" val="1_3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VALUE" val="24"/>
  <p:tag name="KSO_WM_UNIT_PRESET_TEXT" val="添加标题"/>
  <p:tag name="KSO_WM_UNIT_FILL_TYPE" val="1"/>
  <p:tag name="KSO_WM_UNIT_FILL_FORE_SCHEMECOLOR_INDEX" val="7"/>
  <p:tag name="KSO_WM_UNIT_FILL_FORE_SCHEMECOLOR_INDEX_BRIGHTNESS" val="0"/>
  <p:tag name="KSO_WM_UNIT_TEXT_TYPE" val="1"/>
  <p:tag name="KSO_WM_DIAGRAM_USE_COLOR_VALUE" val="{&quot;color_scheme&quot;:1,&quot;color_type&quot;:1,&quot;theme_color_indexes&quot;:[6,7,6,7,6,7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3_1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3_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6,7,6,7,6,7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3_3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3_3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7"/>
  <p:tag name="KSO_WM_DIAGRAM_USE_COLOR_VALUE" val="{&quot;color_scheme&quot;:1,&quot;color_type&quot;:1,&quot;theme_color_indexes&quot;:[6,7,6,7,6,7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5*m_h_i*1_4_2"/>
  <p:tag name="KSO_WM_TEMPLATE_CATEGORY" val="diagram"/>
  <p:tag name="KSO_WM_TEMPLATE_INDEX" val="20230939"/>
  <p:tag name="KSO_WM_UNIT_LAYERLEVEL" val="1_1_1"/>
  <p:tag name="KSO_WM_TAG_VERSION" val="3.0"/>
  <p:tag name="KSO_WM_UNIT_TYPE" val="m_h_i"/>
  <p:tag name="KSO_WM_UNIT_INDEX" val="1_4_2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21.1000061035156,&quot;left&quot;:43.9,&quot;top&quot;:145.64999694824218,&quot;width&quot;:867.2}"/>
  <p:tag name="KSO_WM_DIAGRAM_COLOR_MATCH_VALUE" val="{&quot;shape&quot;:{&quot;fill&quot;:{&quot;solid&quot;:{&quot;brightness&quot;:0,&quot;colorType&quot;:1,&quot;foreColorIndex&quot;:8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6,7,6,7,6,7]}"/>
</p:tagLst>
</file>

<file path=ppt/theme/theme1.xml><?xml version="1.0" encoding="utf-8"?>
<a:theme xmlns:a="http://schemas.openxmlformats.org/drawingml/2006/main" name="第一PPT，www.1ppt.com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1953</Words>
  <Application>WPS 演示</Application>
  <PresentationFormat>自定义</PresentationFormat>
  <Paragraphs>131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华文行楷</vt:lpstr>
      <vt:lpstr>华文新魏</vt:lpstr>
      <vt:lpstr>Times New Roman</vt:lpstr>
      <vt:lpstr>Arial Unicode MS</vt:lpstr>
      <vt:lpstr>等线 Light</vt:lpstr>
      <vt:lpstr>Calibri</vt:lpstr>
      <vt:lpstr>等线</vt:lpstr>
      <vt:lpstr>第一PPT，www.1ppt.com  </vt:lpstr>
      <vt:lpstr>Office 主题​​</vt:lpstr>
      <vt:lpstr>第一PPT，www.1ppt.com </vt:lpstr>
      <vt:lpstr>Shandong</vt:lpstr>
      <vt:lpstr>PowerPoint 演示文稿</vt:lpstr>
      <vt:lpstr>Historical Origins</vt:lpstr>
      <vt:lpstr>PowerPoint 演示文稿</vt:lpstr>
      <vt:lpstr>PowerPoint 演示文稿</vt:lpstr>
      <vt:lpstr>Classification and Taste</vt:lpstr>
      <vt:lpstr>PowerPoint 演示文稿</vt:lpstr>
      <vt:lpstr>PowerPoint 演示文稿</vt:lpstr>
      <vt:lpstr>PowerPoint 演示文稿</vt:lpstr>
      <vt:lpstr>PowerPoint 演示文稿</vt:lpstr>
      <vt:lpstr>Meaning</vt:lpstr>
      <vt:lpstr>PowerPoint 演示文稿</vt:lpstr>
      <vt:lpstr>Thanks for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饮食文化</dc:title>
  <dc:creator>第一PPT</dc:creator>
  <cp:keywords>www.1ppt.com</cp:keywords>
  <dc:description>www.1ppt.com</dc:description>
  <cp:lastModifiedBy>Ulybba</cp:lastModifiedBy>
  <cp:revision>63</cp:revision>
  <dcterms:created xsi:type="dcterms:W3CDTF">2020-05-06T15:29:00Z</dcterms:created>
  <dcterms:modified xsi:type="dcterms:W3CDTF">2025-04-17T10:38:59Z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02C6A7F350004B2295A7D776A7D9A3C3_12</vt:lpwstr>
  </property>
  <property fmtid="{D5CDD505-2E9C-101B-9397-08002B2CF9AE}" pid="3" name="KSOProductBuildVer">
    <vt:lpwstr>2052-12.1.0.20305</vt:lpwstr>
  </property>
</Properties>
</file>