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1" r:id="rId6"/>
    <p:sldId id="266" r:id="rId7"/>
    <p:sldId id="283" r:id="rId8"/>
    <p:sldId id="273" r:id="rId9"/>
    <p:sldId id="284" r:id="rId10"/>
    <p:sldId id="285" r:id="rId11"/>
    <p:sldId id="286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6E9B1-1055-4542-808F-869590B7D8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5B49-D2AD-4EDF-B36D-7DD325D388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253624"/>
            <a:ext cx="12192000" cy="7209946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29360" y="2294255"/>
            <a:ext cx="9773285" cy="1508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800" dirty="0">
                <a:latin typeface="Times New Roman Regular" panose="02020603050405020304" charset="0"/>
                <a:cs typeface="Times New Roman Regular" panose="02020603050405020304" charset="0"/>
              </a:rPr>
              <a:t>The Chinese tradition of ancestor worship</a:t>
            </a:r>
            <a:endParaRPr lang="zh-CN" altLang="en-US" sz="48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>
              <a:alphaModFix amt="64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31309" y="2115127"/>
            <a:ext cx="5329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BankGothic Lt BT" panose="020B0607020203060204" pitchFamily="34" charset="0"/>
              </a:rPr>
              <a:t>Thanks</a:t>
            </a:r>
            <a:endParaRPr lang="zh-CN" altLang="en-US" sz="7200" dirty="0">
              <a:latin typeface="BankGothic Lt BT" panose="020B060702020306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43325"/>
            <a:ext cx="12192000" cy="3114675"/>
          </a:xfrm>
          <a:prstGeom prst="rect">
            <a:avLst/>
          </a:prstGeom>
          <a:blipFill dpi="0" rotWithShape="1">
            <a:blip r:embed="rId1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9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45673" y="1560945"/>
            <a:ext cx="159789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Origins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4072" y="1533235"/>
            <a:ext cx="1902691" cy="424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80585" y="591185"/>
            <a:ext cx="663194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veneration: no religion but loyalty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Neolithic period and Shang Dynasty 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Beliefs:  two souls: “魄”（po） “魂”（hun）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239491" y="591125"/>
            <a:ext cx="0" cy="27339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8619" y="1811320"/>
            <a:ext cx="400172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1.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Washing Hands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6553" y="3122472"/>
            <a:ext cx="400172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2.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Burning Incense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89811" y="1811320"/>
            <a:ext cx="400172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4.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Reading the Sacrificial Text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77746" y="3122472"/>
            <a:ext cx="400172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5.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 Kowtow or Bowing 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9480" y="2567940"/>
            <a:ext cx="2032000" cy="13341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29480" y="2934970"/>
            <a:ext cx="2032000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600">
                <a:latin typeface="Times New Roman Regular" panose="02020603050405020304" charset="0"/>
                <a:cs typeface="Times New Roman Regular" panose="02020603050405020304" charset="0"/>
              </a:rPr>
              <a:t>Customs</a:t>
            </a:r>
            <a:endParaRPr lang="en-US" altLang="zh-CN" sz="36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916553" y="4758232"/>
            <a:ext cx="4001729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3.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Setting out Offerings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04746" y="4687747"/>
            <a:ext cx="4001729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6.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Burning Paper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 Money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35746" y="223981"/>
            <a:ext cx="11388437" cy="6410037"/>
          </a:xfrm>
          <a:prstGeom prst="rect">
            <a:avLst/>
          </a:prstGeom>
          <a:blipFill dpi="0" rotWithShape="1">
            <a:blip r:embed="rId1">
              <a:alphaModFix amt="66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41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10534" y="1952989"/>
            <a:ext cx="676966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600" dirty="0"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 </a:t>
            </a:r>
            <a:r>
              <a:rPr lang="en-US" altLang="zh-CN" sz="36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Q</a:t>
            </a:r>
            <a:r>
              <a:rPr lang="en-US" altLang="zh-CN" sz="3600" dirty="0"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:  </a:t>
            </a:r>
            <a:r>
              <a:rPr sz="3600" dirty="0"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What festivals are there in China to worship ancestors?</a:t>
            </a:r>
            <a:endParaRPr sz="3600" dirty="0"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743325"/>
            <a:ext cx="12192000" cy="3114675"/>
          </a:xfrm>
          <a:prstGeom prst="rect">
            <a:avLst/>
          </a:prstGeom>
          <a:blipFill dpi="0" rotWithShape="1">
            <a:blip r:embed="rId1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9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70305" y="1560830"/>
            <a:ext cx="274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Festivals of worship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4605" y="1533525"/>
            <a:ext cx="2633980" cy="42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5162" y="591490"/>
            <a:ext cx="5938982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New Year's Eve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Qingming Festival 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Zhongyuan Festival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284480" fontAlgn="auto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 Double Ninth Festival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239491" y="591125"/>
            <a:ext cx="0" cy="27339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2030063" y="2153606"/>
            <a:ext cx="1710813" cy="145483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07226" y="2337027"/>
            <a:ext cx="10618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5365" y="944245"/>
            <a:ext cx="46399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0" algn="ct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altLang="zh-CN" b="1" dirty="0">
                <a:solidFill>
                  <a:schemeClr val="tx1"/>
                </a:solidFill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 New Year's Eve</a:t>
            </a:r>
            <a:endParaRPr lang="en-US" altLang="zh-CN" b="1" dirty="0">
              <a:solidFill>
                <a:schemeClr val="tx1"/>
              </a:solidFill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4295" y="1026160"/>
            <a:ext cx="4149090" cy="42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96560" y="942340"/>
            <a:ext cx="669544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408388" y="1620307"/>
            <a:ext cx="414921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1. couplets 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2. Paper cuttings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3. paper money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endParaRPr lang="en-US" altLang="zh-CN" sz="2400" b="1" dirty="0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9" name="图片 8" descr="2f37aa891aa2eed345975260988ad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" y="0"/>
            <a:ext cx="5593080" cy="3173095"/>
          </a:xfrm>
          <a:prstGeom prst="rect">
            <a:avLst/>
          </a:prstGeom>
        </p:spPr>
      </p:pic>
      <p:pic>
        <p:nvPicPr>
          <p:cNvPr id="10" name="图片 9" descr="565ba2aace4d344b1b0eb0366fcaf81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" y="3296285"/>
            <a:ext cx="5546725" cy="3484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2030063" y="2153606"/>
            <a:ext cx="1710813" cy="145483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07226" y="2337027"/>
            <a:ext cx="10618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1110" y="1647190"/>
            <a:ext cx="46399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0" algn="ct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en-US" altLang="zh-CN" b="1" dirty="0">
                <a:solidFill>
                  <a:schemeClr val="tx1"/>
                </a:solidFill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Qingming Festival </a:t>
            </a:r>
            <a:endParaRPr lang="en-US" altLang="zh-CN" b="1" dirty="0">
              <a:solidFill>
                <a:schemeClr val="tx1"/>
              </a:solidFill>
              <a:latin typeface="Times New Roman Bold" panose="02020603050405020304" charset="0"/>
              <a:cs typeface="Times New Roman Bold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6855" y="1728470"/>
            <a:ext cx="4149090" cy="42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86698" y="2737272"/>
            <a:ext cx="414921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   </a:t>
            </a: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 1. Grave Sweeping 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2. Burning Paper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2400" b="1" dirty="0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8" name="图片 7" descr="d2cca85750a2cf59e71f0c619f4a76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" y="0"/>
            <a:ext cx="5612130" cy="3178810"/>
          </a:xfrm>
          <a:prstGeom prst="rect">
            <a:avLst/>
          </a:prstGeom>
        </p:spPr>
      </p:pic>
      <p:pic>
        <p:nvPicPr>
          <p:cNvPr id="9" name="图片 8" descr="216738dc52ed719bafa97491fd95acb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3221355"/>
            <a:ext cx="5612765" cy="3636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2030063" y="2153606"/>
            <a:ext cx="1710813" cy="145483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07226" y="2337027"/>
            <a:ext cx="10618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9705" y="719455"/>
            <a:ext cx="6035675" cy="581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0" algn="ct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r>
              <a:rPr lang="en-US" altLang="zh-CN" sz="2000" b="1" dirty="0">
                <a:solidFill>
                  <a:schemeClr val="tx1"/>
                </a:solidFill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 Zhongyuan Festival</a:t>
            </a:r>
            <a:endParaRPr lang="en-US" altLang="zh-CN" sz="2000" b="1" dirty="0">
              <a:solidFill>
                <a:schemeClr val="tx1"/>
              </a:solidFill>
              <a:latin typeface="Times New Roman Bold" panose="02020603050405020304" charset="0"/>
              <a:cs typeface="Times New Roman Bold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94400" y="719455"/>
            <a:ext cx="5300980" cy="580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50865" y="1403350"/>
            <a:ext cx="6417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09335" y="2048510"/>
            <a:ext cx="53003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1. </a:t>
            </a: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Veneration 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2. Praying for a Bountiful Harvest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3. Releasing River Lanterns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</p:txBody>
      </p:sp>
      <p:pic>
        <p:nvPicPr>
          <p:cNvPr id="8" name="图片 7" descr="7db4a2d70c32499154835e8eb41774c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" y="158115"/>
            <a:ext cx="5648325" cy="3285490"/>
          </a:xfrm>
          <a:prstGeom prst="rect">
            <a:avLst/>
          </a:prstGeom>
        </p:spPr>
      </p:pic>
      <p:pic>
        <p:nvPicPr>
          <p:cNvPr id="9" name="图片 8" descr="9070213892eac85cece94d0ddb3a5d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443605"/>
            <a:ext cx="5618480" cy="3210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2030063" y="2153606"/>
            <a:ext cx="1710813" cy="1454834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07226" y="2337027"/>
            <a:ext cx="106188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5365" y="1647190"/>
            <a:ext cx="46399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</a:t>
            </a:r>
            <a:r>
              <a:rPr lang="en-US" altLang="zh-CN" b="1" dirty="0">
                <a:solidFill>
                  <a:schemeClr val="tx1"/>
                </a:solidFill>
                <a:latin typeface="Times New Roman Bold" panose="02020603050405020304" charset="0"/>
                <a:cs typeface="Times New Roman Bold" panose="02020603050405020304" charset="0"/>
                <a:sym typeface="+mn-ea"/>
              </a:rPr>
              <a:t>The Double Ninth Festival</a:t>
            </a:r>
            <a:endParaRPr lang="en-US" altLang="zh-CN" b="1" dirty="0">
              <a:solidFill>
                <a:schemeClr val="tx1"/>
              </a:solidFill>
              <a:latin typeface="Times New Roman Bold" panose="02020603050405020304" charset="0"/>
              <a:cs typeface="Times New Roman Bold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86855" y="1728470"/>
            <a:ext cx="4149090" cy="424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586855" y="2759075"/>
            <a:ext cx="40665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1. Wearing cornel twigs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2. Respecting the Elderly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2400" b="1" dirty="0">
                <a:latin typeface="Times New Roman Bold" panose="02020603050405020304" charset="0"/>
                <a:ea typeface="微软雅黑" panose="020B0503020204020204" pitchFamily="34" charset="-122"/>
                <a:cs typeface="Times New Roman Bold" panose="02020603050405020304" charset="0"/>
              </a:rPr>
              <a:t>3. Flying Kites</a:t>
            </a:r>
            <a:endParaRPr lang="en-US" altLang="zh-CN" sz="2400" b="1" dirty="0">
              <a:latin typeface="Times New Roman Bold" panose="02020603050405020304" charset="0"/>
              <a:ea typeface="微软雅黑" panose="020B0503020204020204" pitchFamily="34" charset="-122"/>
              <a:cs typeface="Times New Roman Bold" panose="02020603050405020304" charset="0"/>
            </a:endParaRPr>
          </a:p>
        </p:txBody>
      </p:sp>
      <p:pic>
        <p:nvPicPr>
          <p:cNvPr id="9" name="图片 8" descr="dbb4758f93c512194ed403c106562a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120015"/>
            <a:ext cx="5612130" cy="3234690"/>
          </a:xfrm>
          <a:prstGeom prst="rect">
            <a:avLst/>
          </a:prstGeom>
        </p:spPr>
      </p:pic>
      <p:pic>
        <p:nvPicPr>
          <p:cNvPr id="11" name="图片 10" descr="ba1fb16a8509fedf5f2421d3fa435b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3401060"/>
            <a:ext cx="5611495" cy="32886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jb3VudCI6MiwiaGRpZCI6IjE4YjIxYTA2MjM3ZWM4YmQxMGFjYTYwYmFiZDQwMGJlIiwidXNlckNvdW50Ijoy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WPS 演示</Application>
  <PresentationFormat>宽屏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8" baseType="lpstr">
      <vt:lpstr>Arial</vt:lpstr>
      <vt:lpstr>宋体</vt:lpstr>
      <vt:lpstr>Wingdings</vt:lpstr>
      <vt:lpstr>Times New Roman Regular</vt:lpstr>
      <vt:lpstr>微软雅黑</vt:lpstr>
      <vt:lpstr>汉仪旗黑</vt:lpstr>
      <vt:lpstr>Wingdings</vt:lpstr>
      <vt:lpstr>Times New Roman</vt:lpstr>
      <vt:lpstr>Times New Roman Bold</vt:lpstr>
      <vt:lpstr>BankGothic Lt BT</vt:lpstr>
      <vt:lpstr>苹方-简</vt:lpstr>
      <vt:lpstr>等线</vt:lpstr>
      <vt:lpstr>汉仪中等线KW</vt:lpstr>
      <vt:lpstr>宋体</vt:lpstr>
      <vt:lpstr>Arial Unicode MS</vt:lpstr>
      <vt:lpstr>等线 Light</vt:lpstr>
      <vt:lpstr>Calibri</vt:lpstr>
      <vt:lpstr>Helvetica Neue</vt:lpstr>
      <vt:lpstr>汉仪书宋二KW</vt:lpstr>
      <vt:lpstr>微软雅黑</vt:lpstr>
      <vt:lpstr>Hiragino Sans GB W3</vt:lpstr>
      <vt:lpstr>Arial Black</vt:lpstr>
      <vt:lpstr>American Typewriter Regular</vt:lpstr>
      <vt:lpstr>PingFang TC Regular</vt:lpstr>
      <vt:lpstr>Kaiti TC Regular</vt:lpstr>
      <vt:lpstr>Kaiti SC Regular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静</dc:creator>
  <cp:lastModifiedBy>～</cp:lastModifiedBy>
  <cp:revision>20</cp:revision>
  <dcterms:created xsi:type="dcterms:W3CDTF">2024-11-07T07:58:22Z</dcterms:created>
  <dcterms:modified xsi:type="dcterms:W3CDTF">2024-11-07T07:58:22Z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KSOTemplateUUID">
    <vt:lpwstr>v1.0_mb_pDuaKsqBiLs+rSKUINhZtw==</vt:lpwstr>
  </property>
  <property fmtid="{D5CDD505-2E9C-101B-9397-08002B2CF9AE}" pid="4" name="ICV">
    <vt:lpwstr>03603BE26C7766659BD6256781A9A742_41</vt:lpwstr>
  </property>
</Properties>
</file>